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"/>
          <p:cNvSpPr txBox="1"/>
          <p:nvPr/>
        </p:nvSpPr>
        <p:spPr>
          <a:xfrm>
            <a:off x="323850" y="908368"/>
            <a:ext cx="68722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第十八章    电功率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F3D8F5C-B90C-490F-94B7-98FEDBC0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27" y="2725928"/>
            <a:ext cx="71278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18.2 </a:t>
            </a:r>
            <a:r>
              <a:rPr lang="zh-CN" altLang="en-US" sz="5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电功率</a:t>
            </a:r>
            <a:r>
              <a:rPr lang="zh-CN" altLang="en-US" sz="5000" b="1" dirty="0">
                <a:solidFill>
                  <a:srgbClr val="FFFF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endParaRPr lang="zh-CN" altLang="en-US" sz="50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5E6A372-BEEF-48B7-95EC-AB468E8D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517650"/>
            <a:ext cx="7848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Times New Roman" panose="02020603050405020304" pitchFamily="18" charset="0"/>
              </a:rPr>
              <a:t>　　</a:t>
            </a:r>
            <a:r>
              <a:rPr lang="en-US" altLang="zh-CN" b="1">
                <a:latin typeface="Times New Roman" panose="02020603050405020304" pitchFamily="18" charset="0"/>
              </a:rPr>
              <a:t>1</a:t>
            </a:r>
            <a:r>
              <a:rPr lang="zh-CN" altLang="en-US" b="1">
                <a:latin typeface="Times New Roman" panose="02020603050405020304" pitchFamily="18" charset="0"/>
              </a:rPr>
              <a:t>．某电视机的电功率是 </a:t>
            </a:r>
            <a:r>
              <a:rPr lang="en-US" altLang="zh-CN" b="1">
                <a:latin typeface="Times New Roman" panose="02020603050405020304" pitchFamily="18" charset="0"/>
              </a:rPr>
              <a:t>150 W</a:t>
            </a:r>
            <a:r>
              <a:rPr lang="zh-CN" altLang="en-US" b="1">
                <a:latin typeface="Times New Roman" panose="02020603050405020304" pitchFamily="18" charset="0"/>
              </a:rPr>
              <a:t>，每天使用</a:t>
            </a:r>
          </a:p>
          <a:p>
            <a:pPr>
              <a:lnSpc>
                <a:spcPct val="120000"/>
              </a:lnSpc>
            </a:pPr>
            <a:r>
              <a:rPr lang="zh-CN" altLang="en-US" b="1">
                <a:latin typeface="Times New Roman" panose="02020603050405020304" pitchFamily="18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</a:rPr>
              <a:t>3 h</a:t>
            </a:r>
            <a:r>
              <a:rPr lang="zh-CN" altLang="en-US" b="1">
                <a:latin typeface="Times New Roman" panose="02020603050405020304" pitchFamily="18" charset="0"/>
              </a:rPr>
              <a:t>，一个月用电多少千瓦时</a:t>
            </a:r>
            <a:r>
              <a:rPr lang="en-US" altLang="zh-CN" b="1">
                <a:latin typeface="Times New Roman" panose="02020603050405020304" pitchFamily="18" charset="0"/>
              </a:rPr>
              <a:t>? </a:t>
            </a:r>
            <a:r>
              <a:rPr lang="zh-CN" altLang="en-US" b="1">
                <a:latin typeface="Times New Roman" panose="02020603050405020304" pitchFamily="18" charset="0"/>
              </a:rPr>
              <a:t>（按 </a:t>
            </a:r>
            <a:r>
              <a:rPr lang="en-US" altLang="zh-CN" b="1">
                <a:latin typeface="Times New Roman" panose="02020603050405020304" pitchFamily="18" charset="0"/>
              </a:rPr>
              <a:t>30 </a:t>
            </a:r>
            <a:r>
              <a:rPr lang="zh-CN" altLang="en-US" b="1">
                <a:latin typeface="Times New Roman" panose="02020603050405020304" pitchFamily="18" charset="0"/>
              </a:rPr>
              <a:t>天计算）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6" name="Rectangle 7">
            <a:extLst>
              <a:ext uri="{FF2B5EF4-FFF2-40B4-BE49-F238E27FC236}">
                <a16:creationId xmlns:a16="http://schemas.microsoft.com/office/drawing/2014/main" id="{34D0A013-2E84-42F0-A351-C0990D5BAA82}"/>
              </a:ext>
            </a:extLst>
          </p:cNvPr>
          <p:cNvSpPr/>
          <p:nvPr/>
        </p:nvSpPr>
        <p:spPr>
          <a:xfrm>
            <a:off x="936625" y="2708275"/>
            <a:ext cx="6911975" cy="3298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解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：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= 150 W = 0.15 kW</a:t>
            </a:r>
          </a:p>
          <a:p>
            <a:pPr>
              <a:lnSpc>
                <a:spcPct val="15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t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= 3 h×30 = 90 h</a:t>
            </a:r>
          </a:p>
          <a:p>
            <a:pPr>
              <a:lnSpc>
                <a:spcPct val="15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一个月内消耗的电能是</a:t>
            </a:r>
          </a:p>
          <a:p>
            <a:pPr>
              <a:lnSpc>
                <a:spcPct val="150000"/>
              </a:lnSpc>
            </a:pPr>
            <a:r>
              <a:rPr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W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=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Pt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= 0.15 kW×90 h = 13.5 kW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Times New Roman" pitchFamily="2" charset="0"/>
                <a:sym typeface="Wingdings"/>
              </a:rPr>
              <a:t>·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h</a:t>
            </a:r>
          </a:p>
          <a:p>
            <a:pPr>
              <a:lnSpc>
                <a:spcPct val="15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答：一个月用电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13.5 kW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Times New Roman" pitchFamily="2" charset="0"/>
                <a:sym typeface="Wingdings"/>
              </a:rPr>
              <a:t>·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h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。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pic>
        <p:nvPicPr>
          <p:cNvPr id="2150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4BA7888E-8BF0-4363-82E3-94BA00864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4699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组合 12292">
            <a:extLst>
              <a:ext uri="{FF2B5EF4-FFF2-40B4-BE49-F238E27FC236}">
                <a16:creationId xmlns:a16="http://schemas.microsoft.com/office/drawing/2014/main" id="{86776F77-2064-4898-ACBD-4B42340EE198}"/>
              </a:ext>
            </a:extLst>
          </p:cNvPr>
          <p:cNvGrpSpPr>
            <a:grpSpLocks/>
          </p:cNvGrpSpPr>
          <p:nvPr/>
        </p:nvGrpSpPr>
        <p:grpSpPr bwMode="auto">
          <a:xfrm>
            <a:off x="466725" y="476250"/>
            <a:ext cx="2789238" cy="920750"/>
            <a:chOff x="0" y="0"/>
            <a:chExt cx="2231" cy="580"/>
          </a:xfrm>
        </p:grpSpPr>
        <p:pic>
          <p:nvPicPr>
            <p:cNvPr id="21510" name="圆角矩形 1">
              <a:extLst>
                <a:ext uri="{FF2B5EF4-FFF2-40B4-BE49-F238E27FC236}">
                  <a16:creationId xmlns:a16="http://schemas.microsoft.com/office/drawing/2014/main" id="{E0287C13-8F5D-4F43-8F7F-42CC7EF19CC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文本框 12294">
              <a:extLst>
                <a:ext uri="{FF2B5EF4-FFF2-40B4-BE49-F238E27FC236}">
                  <a16:creationId xmlns:a16="http://schemas.microsoft.com/office/drawing/2014/main" id="{A92BA88D-A5D4-45D0-B66D-1D57282F9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05E6A64-4A8E-49AC-BB47-8BAA58A77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79550"/>
            <a:ext cx="820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Times New Roman" panose="02020603050405020304" pitchFamily="18" charset="0"/>
              </a:rPr>
              <a:t>　　</a:t>
            </a:r>
            <a:r>
              <a:rPr lang="en-US" altLang="zh-CN" b="1">
                <a:latin typeface="Times New Roman" panose="02020603050405020304" pitchFamily="18" charset="0"/>
              </a:rPr>
              <a:t>2</a:t>
            </a:r>
            <a:r>
              <a:rPr lang="zh-CN" altLang="en-US" b="1">
                <a:latin typeface="Times New Roman" panose="02020603050405020304" pitchFamily="18" charset="0"/>
              </a:rPr>
              <a:t>．</a:t>
            </a:r>
            <a:r>
              <a:rPr lang="en-US" altLang="zh-CN" b="1">
                <a:latin typeface="Times New Roman" panose="02020603050405020304" pitchFamily="18" charset="0"/>
              </a:rPr>
              <a:t>1 </a:t>
            </a:r>
            <a:r>
              <a:rPr lang="zh-CN" altLang="en-US" b="1">
                <a:latin typeface="Times New Roman" panose="02020603050405020304" pitchFamily="18" charset="0"/>
              </a:rPr>
              <a:t>度电可以供 </a:t>
            </a:r>
            <a:r>
              <a:rPr lang="en-US" altLang="zh-CN" b="1">
                <a:latin typeface="Times New Roman" panose="02020603050405020304" pitchFamily="18" charset="0"/>
              </a:rPr>
              <a:t>40 W </a:t>
            </a:r>
            <a:r>
              <a:rPr lang="zh-CN" altLang="en-US" b="1">
                <a:latin typeface="Times New Roman" panose="02020603050405020304" pitchFamily="18" charset="0"/>
              </a:rPr>
              <a:t>的灯泡工作多长时间？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0" name="Rectangle 11">
            <a:extLst>
              <a:ext uri="{FF2B5EF4-FFF2-40B4-BE49-F238E27FC236}">
                <a16:creationId xmlns:a16="http://schemas.microsoft.com/office/drawing/2014/main" id="{AA1D90E7-B02F-4805-B0F5-8F10EB7BF1A8}"/>
              </a:ext>
            </a:extLst>
          </p:cNvPr>
          <p:cNvSpPr/>
          <p:nvPr/>
        </p:nvSpPr>
        <p:spPr>
          <a:xfrm>
            <a:off x="431800" y="4433888"/>
            <a:ext cx="81724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答：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度电可以供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40 W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的灯泡工作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25 h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。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22532" name="矩形 13315">
            <a:extLst>
              <a:ext uri="{FF2B5EF4-FFF2-40B4-BE49-F238E27FC236}">
                <a16:creationId xmlns:a16="http://schemas.microsoft.com/office/drawing/2014/main" id="{24871F4C-80F3-4B1A-BF56-E63F34925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101975"/>
            <a:ext cx="11160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b="1">
                <a:solidFill>
                  <a:srgbClr val="CC0000"/>
                </a:solidFill>
                <a:latin typeface="宋体" panose="02010600030101010101" pitchFamily="2" charset="-122"/>
              </a:rPr>
              <a:t>解：</a:t>
            </a:r>
          </a:p>
        </p:txBody>
      </p:sp>
      <p:pic>
        <p:nvPicPr>
          <p:cNvPr id="2253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C36665C-D1BC-4392-80D8-B08207000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组合 13317">
            <a:extLst>
              <a:ext uri="{FF2B5EF4-FFF2-40B4-BE49-F238E27FC236}">
                <a16:creationId xmlns:a16="http://schemas.microsoft.com/office/drawing/2014/main" id="{C3285D18-E0B6-4F30-AF8E-FE011310D5AC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60388"/>
            <a:ext cx="2789238" cy="920750"/>
            <a:chOff x="0" y="0"/>
            <a:chExt cx="2231" cy="580"/>
          </a:xfrm>
        </p:grpSpPr>
        <p:pic>
          <p:nvPicPr>
            <p:cNvPr id="22535" name="圆角矩形 1">
              <a:extLst>
                <a:ext uri="{FF2B5EF4-FFF2-40B4-BE49-F238E27FC236}">
                  <a16:creationId xmlns:a16="http://schemas.microsoft.com/office/drawing/2014/main" id="{F3806D3C-32C3-4A41-82A7-E0B94E6A707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文本框 13319">
              <a:extLst>
                <a:ext uri="{FF2B5EF4-FFF2-40B4-BE49-F238E27FC236}">
                  <a16:creationId xmlns:a16="http://schemas.microsoft.com/office/drawing/2014/main" id="{8CF65F13-D70D-42FD-AF6E-F9BC02975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grpSp>
        <p:nvGrpSpPr>
          <p:cNvPr id="22537" name="组合 13320">
            <a:extLst>
              <a:ext uri="{FF2B5EF4-FFF2-40B4-BE49-F238E27FC236}">
                <a16:creationId xmlns:a16="http://schemas.microsoft.com/office/drawing/2014/main" id="{1994236A-4F8A-4201-873B-C650F91F5C36}"/>
              </a:ext>
            </a:extLst>
          </p:cNvPr>
          <p:cNvGrpSpPr>
            <a:grpSpLocks/>
          </p:cNvGrpSpPr>
          <p:nvPr/>
        </p:nvGrpSpPr>
        <p:grpSpPr bwMode="auto">
          <a:xfrm>
            <a:off x="1760538" y="2847975"/>
            <a:ext cx="6048375" cy="947738"/>
            <a:chOff x="0" y="0"/>
            <a:chExt cx="3810" cy="597"/>
          </a:xfrm>
        </p:grpSpPr>
        <p:sp>
          <p:nvSpPr>
            <p:cNvPr id="22538" name="矩形 13321">
              <a:extLst>
                <a:ext uri="{FF2B5EF4-FFF2-40B4-BE49-F238E27FC236}">
                  <a16:creationId xmlns:a16="http://schemas.microsoft.com/office/drawing/2014/main" id="{6C3D77E1-ED70-4BD1-9538-A2947DDFA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7"/>
              <a:ext cx="381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latin typeface="Times New Roman" panose="02020603050405020304" pitchFamily="18" charset="0"/>
                </a:rPr>
                <a:t>t </a:t>
              </a:r>
              <a:r>
                <a:rPr lang="en-US" altLang="zh-CN" b="1">
                  <a:latin typeface="Times New Roman" panose="02020603050405020304" pitchFamily="18" charset="0"/>
                </a:rPr>
                <a:t>=</a:t>
              </a:r>
              <a:r>
                <a:rPr lang="zh-CN" altLang="en-US" b="1">
                  <a:latin typeface="Times New Roman" panose="02020603050405020304" pitchFamily="18" charset="0"/>
                </a:rPr>
                <a:t>　　</a:t>
              </a:r>
              <a:r>
                <a:rPr lang="en-US" altLang="zh-CN" b="1">
                  <a:latin typeface="Times New Roman" panose="02020603050405020304" pitchFamily="18" charset="0"/>
                </a:rPr>
                <a:t>= </a:t>
              </a:r>
              <a:r>
                <a:rPr lang="zh-CN" altLang="en-US" b="1">
                  <a:latin typeface="Times New Roman" panose="02020603050405020304" pitchFamily="18" charset="0"/>
                </a:rPr>
                <a:t>　　　　 </a:t>
              </a:r>
              <a:r>
                <a:rPr lang="en-US" altLang="zh-CN" b="1">
                  <a:latin typeface="Times New Roman" panose="02020603050405020304" pitchFamily="18" charset="0"/>
                </a:rPr>
                <a:t>=</a:t>
              </a:r>
              <a:r>
                <a:rPr lang="zh-CN" altLang="en-US" b="1">
                  <a:latin typeface="Times New Roman" panose="02020603050405020304" pitchFamily="18" charset="0"/>
                </a:rPr>
                <a:t>　　　　</a:t>
              </a:r>
              <a:r>
                <a:rPr lang="en-US" altLang="zh-CN" b="1">
                  <a:latin typeface="Times New Roman" panose="02020603050405020304" pitchFamily="18" charset="0"/>
                </a:rPr>
                <a:t>=</a:t>
              </a:r>
              <a:r>
                <a:rPr lang="zh-CN" altLang="en-US" b="1">
                  <a:latin typeface="Times New Roman" panose="02020603050405020304" pitchFamily="18" charset="0"/>
                </a:rPr>
                <a:t> </a:t>
              </a:r>
              <a:r>
                <a:rPr lang="en-US" altLang="zh-CN" b="1">
                  <a:latin typeface="Times New Roman" panose="02020603050405020304" pitchFamily="18" charset="0"/>
                </a:rPr>
                <a:t>25 h</a:t>
              </a:r>
            </a:p>
          </p:txBody>
        </p:sp>
        <p:sp>
          <p:nvSpPr>
            <p:cNvPr id="22539" name="矩形 13322">
              <a:extLst>
                <a:ext uri="{FF2B5EF4-FFF2-40B4-BE49-F238E27FC236}">
                  <a16:creationId xmlns:a16="http://schemas.microsoft.com/office/drawing/2014/main" id="{D522D932-2FDA-4F30-87C2-411613795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"/>
              <a:ext cx="31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Times New Roman" panose="02020603050405020304" pitchFamily="18" charset="0"/>
                </a:rPr>
                <a:t>W</a:t>
              </a:r>
            </a:p>
            <a:p>
              <a:r>
                <a:rPr lang="en-US" altLang="zh-CN" b="1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2540" name="直接连接符 13323">
              <a:extLst>
                <a:ext uri="{FF2B5EF4-FFF2-40B4-BE49-F238E27FC236}">
                  <a16:creationId xmlns:a16="http://schemas.microsoft.com/office/drawing/2014/main" id="{210EEFE3-F7CA-4CF9-ABFD-85B1418CC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96"/>
              <a:ext cx="273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0" name="矩形 13324">
              <a:extLst>
                <a:ext uri="{FF2B5EF4-FFF2-40B4-BE49-F238E27FC236}">
                  <a16:creationId xmlns:a16="http://schemas.microsoft.com/office/drawing/2014/main" id="{813455BD-97EB-4F70-92BD-949E8F96198D}"/>
                </a:ext>
              </a:extLst>
            </p:cNvPr>
            <p:cNvSpPr/>
            <p:nvPr/>
          </p:nvSpPr>
          <p:spPr>
            <a:xfrm>
              <a:off x="1000" y="1"/>
              <a:ext cx="814" cy="5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lang="en-US" altLang="zh-CN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0"/>
                  <a:sym typeface="Wingdings"/>
                </a:rPr>
                <a:t>1 kW·h</a:t>
              </a:r>
            </a:p>
            <a:p>
              <a:pPr algn="ctr"/>
              <a:r>
                <a:rPr lang="en-US" altLang="zh-CN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0"/>
                  <a:sym typeface="Wingdings"/>
                </a:rPr>
                <a:t>40 W</a:t>
              </a:r>
              <a:endParaRPr lang="en-US" altLang="zh-CN" b="1">
                <a:latin typeface="Times New Roman" pitchFamily="2" charset="0"/>
              </a:endParaRPr>
            </a:p>
          </p:txBody>
        </p:sp>
        <p:sp>
          <p:nvSpPr>
            <p:cNvPr id="22542" name="直接连接符 13325">
              <a:extLst>
                <a:ext uri="{FF2B5EF4-FFF2-40B4-BE49-F238E27FC236}">
                  <a16:creationId xmlns:a16="http://schemas.microsoft.com/office/drawing/2014/main" id="{9473DE86-B725-4F52-9E96-8B93E2B30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" y="296"/>
              <a:ext cx="79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2" name="矩形 13326">
              <a:extLst>
                <a:ext uri="{FF2B5EF4-FFF2-40B4-BE49-F238E27FC236}">
                  <a16:creationId xmlns:a16="http://schemas.microsoft.com/office/drawing/2014/main" id="{B168D6E3-9D68-456E-8CC7-D9AD7450C2AE}"/>
                </a:ext>
              </a:extLst>
            </p:cNvPr>
            <p:cNvSpPr/>
            <p:nvPr/>
          </p:nvSpPr>
          <p:spPr>
            <a:xfrm>
              <a:off x="2017" y="0"/>
              <a:ext cx="913" cy="5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lang="en-US" altLang="zh-CN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0"/>
                  <a:sym typeface="Wingdings"/>
                </a:rPr>
                <a:t>1 kW·h</a:t>
              </a:r>
            </a:p>
            <a:p>
              <a:pPr algn="ctr"/>
              <a:r>
                <a:rPr lang="en-US" altLang="zh-CN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0"/>
                  <a:sym typeface="Wingdings"/>
                </a:rPr>
                <a:t>0.04 kW</a:t>
              </a:r>
              <a:endParaRPr lang="en-US" altLang="zh-CN" b="1">
                <a:latin typeface="Times New Roman" pitchFamily="2" charset="0"/>
              </a:endParaRPr>
            </a:p>
          </p:txBody>
        </p:sp>
        <p:sp>
          <p:nvSpPr>
            <p:cNvPr id="22544" name="直接连接符 13327">
              <a:extLst>
                <a:ext uri="{FF2B5EF4-FFF2-40B4-BE49-F238E27FC236}">
                  <a16:creationId xmlns:a16="http://schemas.microsoft.com/office/drawing/2014/main" id="{07DBB289-78FD-4F5E-8C28-C493C5B52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6" y="295"/>
              <a:ext cx="79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5BC81F7-FBE1-4FEF-BA3D-9EEEDCA78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58938"/>
            <a:ext cx="79200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Times New Roman" panose="02020603050405020304" pitchFamily="18" charset="0"/>
              </a:rPr>
              <a:t>　　</a:t>
            </a:r>
            <a:r>
              <a:rPr lang="en-US" altLang="zh-CN" b="1">
                <a:latin typeface="Times New Roman" panose="02020603050405020304" pitchFamily="18" charset="0"/>
              </a:rPr>
              <a:t>3</a:t>
            </a:r>
            <a:r>
              <a:rPr lang="zh-CN" altLang="en-US" b="1">
                <a:latin typeface="Times New Roman" panose="02020603050405020304" pitchFamily="18" charset="0"/>
              </a:rPr>
              <a:t>．一台电视机 </a:t>
            </a:r>
            <a:r>
              <a:rPr lang="en-US" altLang="zh-CN" b="1">
                <a:latin typeface="Times New Roman" panose="02020603050405020304" pitchFamily="18" charset="0"/>
              </a:rPr>
              <a:t>5 h </a:t>
            </a:r>
            <a:r>
              <a:rPr lang="zh-CN" altLang="en-US" b="1">
                <a:latin typeface="Times New Roman" panose="02020603050405020304" pitchFamily="18" charset="0"/>
              </a:rPr>
              <a:t>耗电 </a:t>
            </a:r>
            <a:r>
              <a:rPr lang="en-US" altLang="zh-CN" b="1">
                <a:latin typeface="Times New Roman" panose="02020603050405020304" pitchFamily="18" charset="0"/>
              </a:rPr>
              <a:t>1 </a:t>
            </a:r>
            <a:r>
              <a:rPr lang="zh-CN" altLang="en-US" b="1">
                <a:latin typeface="Times New Roman" panose="02020603050405020304" pitchFamily="18" charset="0"/>
              </a:rPr>
              <a:t>度，这台电视机的功率是多少</a:t>
            </a:r>
            <a:r>
              <a:rPr lang="en-US" altLang="zh-CN" b="1">
                <a:latin typeface="Times New Roman" panose="02020603050405020304" pitchFamily="18" charset="0"/>
              </a:rPr>
              <a:t>?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Rectangle 20">
            <a:extLst>
              <a:ext uri="{FF2B5EF4-FFF2-40B4-BE49-F238E27FC236}">
                <a16:creationId xmlns:a16="http://schemas.microsoft.com/office/drawing/2014/main" id="{48ABB72E-570F-4860-97AD-6CAC04311E48}"/>
              </a:ext>
            </a:extLst>
          </p:cNvPr>
          <p:cNvSpPr/>
          <p:nvPr/>
        </p:nvSpPr>
        <p:spPr>
          <a:xfrm>
            <a:off x="431800" y="4545013"/>
            <a:ext cx="60055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答：这台电视机的功率是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200 W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。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23556" name="矩形 14339">
            <a:extLst>
              <a:ext uri="{FF2B5EF4-FFF2-40B4-BE49-F238E27FC236}">
                <a16:creationId xmlns:a16="http://schemas.microsoft.com/office/drawing/2014/main" id="{103D68F3-788B-4303-80B6-52E1F71E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581400"/>
            <a:ext cx="1116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解：</a:t>
            </a:r>
            <a:endParaRPr lang="zh-CN" altLang="en-US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16CD4240-512A-43F8-B657-34F8DB5B4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组合 14341">
            <a:extLst>
              <a:ext uri="{FF2B5EF4-FFF2-40B4-BE49-F238E27FC236}">
                <a16:creationId xmlns:a16="http://schemas.microsoft.com/office/drawing/2014/main" id="{04B0FC95-8B01-43AB-A212-25FF27375757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487363"/>
            <a:ext cx="2789237" cy="920750"/>
            <a:chOff x="0" y="0"/>
            <a:chExt cx="2231" cy="580"/>
          </a:xfrm>
        </p:grpSpPr>
        <p:pic>
          <p:nvPicPr>
            <p:cNvPr id="23559" name="圆角矩形 1">
              <a:extLst>
                <a:ext uri="{FF2B5EF4-FFF2-40B4-BE49-F238E27FC236}">
                  <a16:creationId xmlns:a16="http://schemas.microsoft.com/office/drawing/2014/main" id="{885A3908-1059-4ED9-BDC4-2F3B47E3638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文本框 14343">
              <a:extLst>
                <a:ext uri="{FF2B5EF4-FFF2-40B4-BE49-F238E27FC236}">
                  <a16:creationId xmlns:a16="http://schemas.microsoft.com/office/drawing/2014/main" id="{DF44B1EC-B746-4F05-97BD-3DEB776CD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grpSp>
        <p:nvGrpSpPr>
          <p:cNvPr id="23561" name="组合 14344">
            <a:extLst>
              <a:ext uri="{FF2B5EF4-FFF2-40B4-BE49-F238E27FC236}">
                <a16:creationId xmlns:a16="http://schemas.microsoft.com/office/drawing/2014/main" id="{40ECFEB7-0C16-4F59-8D11-F1FF5AA942AB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3378200"/>
            <a:ext cx="6048375" cy="946150"/>
            <a:chOff x="0" y="0"/>
            <a:chExt cx="3810" cy="596"/>
          </a:xfrm>
        </p:grpSpPr>
        <p:sp>
          <p:nvSpPr>
            <p:cNvPr id="23562" name="矩形 14345">
              <a:extLst>
                <a:ext uri="{FF2B5EF4-FFF2-40B4-BE49-F238E27FC236}">
                  <a16:creationId xmlns:a16="http://schemas.microsoft.com/office/drawing/2014/main" id="{F7293443-7AC0-44BD-9F36-7083D1D4A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381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latin typeface="Times New Roman" panose="02020603050405020304" pitchFamily="18" charset="0"/>
                </a:rPr>
                <a:t>P </a:t>
              </a:r>
              <a:r>
                <a:rPr lang="en-US" altLang="zh-CN" b="1">
                  <a:latin typeface="Times New Roman" panose="02020603050405020304" pitchFamily="18" charset="0"/>
                </a:rPr>
                <a:t>=</a:t>
              </a:r>
              <a:r>
                <a:rPr lang="zh-CN" altLang="en-US" b="1">
                  <a:latin typeface="Times New Roman" panose="02020603050405020304" pitchFamily="18" charset="0"/>
                </a:rPr>
                <a:t>　　</a:t>
              </a:r>
              <a:r>
                <a:rPr lang="en-US" altLang="zh-CN" b="1">
                  <a:latin typeface="Times New Roman" panose="02020603050405020304" pitchFamily="18" charset="0"/>
                </a:rPr>
                <a:t>= </a:t>
              </a:r>
              <a:r>
                <a:rPr lang="zh-CN" altLang="en-US" b="1">
                  <a:latin typeface="Times New Roman" panose="02020603050405020304" pitchFamily="18" charset="0"/>
                </a:rPr>
                <a:t>　　　　</a:t>
              </a:r>
              <a:r>
                <a:rPr lang="en-US" altLang="zh-CN" b="1">
                  <a:latin typeface="Times New Roman" panose="02020603050405020304" pitchFamily="18" charset="0"/>
                </a:rPr>
                <a:t>= 0.2 kW =</a:t>
              </a:r>
              <a:r>
                <a:rPr lang="zh-CN" altLang="en-US" b="1">
                  <a:latin typeface="Times New Roman" panose="02020603050405020304" pitchFamily="18" charset="0"/>
                </a:rPr>
                <a:t> </a:t>
              </a:r>
              <a:r>
                <a:rPr lang="en-US" altLang="zh-CN" b="1">
                  <a:latin typeface="Times New Roman" panose="02020603050405020304" pitchFamily="18" charset="0"/>
                </a:rPr>
                <a:t>200 W</a:t>
              </a:r>
            </a:p>
          </p:txBody>
        </p:sp>
        <p:sp>
          <p:nvSpPr>
            <p:cNvPr id="23563" name="矩形 14346">
              <a:extLst>
                <a:ext uri="{FF2B5EF4-FFF2-40B4-BE49-F238E27FC236}">
                  <a16:creationId xmlns:a16="http://schemas.microsoft.com/office/drawing/2014/main" id="{9EDD93ED-242A-46A1-8CBD-8E2BC0B48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0"/>
              <a:ext cx="31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>
                  <a:latin typeface="Times New Roman" panose="02020603050405020304" pitchFamily="18" charset="0"/>
                </a:rPr>
                <a:t>W</a:t>
              </a:r>
            </a:p>
            <a:p>
              <a:pPr algn="ctr"/>
              <a:r>
                <a:rPr lang="en-US" altLang="zh-CN" b="1" i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3564" name="直接连接符 14347">
              <a:extLst>
                <a:ext uri="{FF2B5EF4-FFF2-40B4-BE49-F238E27FC236}">
                  <a16:creationId xmlns:a16="http://schemas.microsoft.com/office/drawing/2014/main" id="{57B00622-582A-4B5B-938A-262D6A701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" y="295"/>
              <a:ext cx="273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4" name="矩形 14348">
              <a:extLst>
                <a:ext uri="{FF2B5EF4-FFF2-40B4-BE49-F238E27FC236}">
                  <a16:creationId xmlns:a16="http://schemas.microsoft.com/office/drawing/2014/main" id="{8FC09BF6-2757-491E-A76D-E5DDEDEEB492}"/>
                </a:ext>
              </a:extLst>
            </p:cNvPr>
            <p:cNvSpPr/>
            <p:nvPr/>
          </p:nvSpPr>
          <p:spPr>
            <a:xfrm>
              <a:off x="1000" y="0"/>
              <a:ext cx="814" cy="5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lang="en-US" altLang="zh-CN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0"/>
                  <a:sym typeface="Wingdings"/>
                </a:rPr>
                <a:t>1 kW·h</a:t>
              </a:r>
            </a:p>
            <a:p>
              <a:pPr algn="ctr"/>
              <a:r>
                <a:rPr lang="en-US" altLang="zh-CN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2" charset="0"/>
                  <a:sym typeface="Wingdings"/>
                </a:rPr>
                <a:t>5 h</a:t>
              </a:r>
              <a:endParaRPr lang="en-US" altLang="zh-CN" b="1">
                <a:latin typeface="Times New Roman" pitchFamily="2" charset="0"/>
              </a:endParaRPr>
            </a:p>
          </p:txBody>
        </p:sp>
        <p:sp>
          <p:nvSpPr>
            <p:cNvPr id="23566" name="直接连接符 14349">
              <a:extLst>
                <a:ext uri="{FF2B5EF4-FFF2-40B4-BE49-F238E27FC236}">
                  <a16:creationId xmlns:a16="http://schemas.microsoft.com/office/drawing/2014/main" id="{98084069-1651-4433-814D-9A0B3D81E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" y="295"/>
              <a:ext cx="79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AEE7E24-3866-43B3-83EF-422661864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700213"/>
            <a:ext cx="82089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宋体" panose="02010600030101010101" pitchFamily="2" charset="-122"/>
              </a:rPr>
              <a:t>　　不同用电器的电功率一般不同，那么，在不同情况下，比如在不同电压下，同一个用电器的功率总是一样的吗</a:t>
            </a:r>
            <a:r>
              <a:rPr lang="en-US" altLang="zh-CN" b="1">
                <a:latin typeface="宋体" panose="02010600030101010101" pitchFamily="2" charset="-122"/>
              </a:rPr>
              <a:t>?</a:t>
            </a:r>
          </a:p>
        </p:txBody>
      </p:sp>
      <p:pic>
        <p:nvPicPr>
          <p:cNvPr id="2457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2FB10ACB-6E5C-49CD-90C2-047E10ED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62071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组合 15363">
            <a:extLst>
              <a:ext uri="{FF2B5EF4-FFF2-40B4-BE49-F238E27FC236}">
                <a16:creationId xmlns:a16="http://schemas.microsoft.com/office/drawing/2014/main" id="{CB7565B1-8505-4509-9E4A-EB4544666A17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84200"/>
            <a:ext cx="2789238" cy="920750"/>
            <a:chOff x="0" y="0"/>
            <a:chExt cx="2231" cy="580"/>
          </a:xfrm>
        </p:grpSpPr>
        <p:pic>
          <p:nvPicPr>
            <p:cNvPr id="24581" name="圆角矩形 1">
              <a:extLst>
                <a:ext uri="{FF2B5EF4-FFF2-40B4-BE49-F238E27FC236}">
                  <a16:creationId xmlns:a16="http://schemas.microsoft.com/office/drawing/2014/main" id="{F35273F9-081B-411C-8DF2-B074F2FDAE0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文本框 15365">
              <a:extLst>
                <a:ext uri="{FF2B5EF4-FFF2-40B4-BE49-F238E27FC236}">
                  <a16:creationId xmlns:a16="http://schemas.microsoft.com/office/drawing/2014/main" id="{971B51C3-9F6C-4679-8922-627579C8A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想想议议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>
            <a:extLst>
              <a:ext uri="{FF2B5EF4-FFF2-40B4-BE49-F238E27FC236}">
                <a16:creationId xmlns:a16="http://schemas.microsoft.com/office/drawing/2014/main" id="{28028026-DCEE-43B3-8B5C-9F2ED8144668}"/>
              </a:ext>
            </a:extLst>
          </p:cNvPr>
          <p:cNvSpPr/>
          <p:nvPr/>
        </p:nvSpPr>
        <p:spPr>
          <a:xfrm>
            <a:off x="431800" y="1552575"/>
            <a:ext cx="8137525" cy="1373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将两只灯泡“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PZ220 40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”和“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PZ220  100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”先后并联和串联接入家庭电路中，观察灯泡的发光情况。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15362" name="TextBox 6">
            <a:extLst>
              <a:ext uri="{FF2B5EF4-FFF2-40B4-BE49-F238E27FC236}">
                <a16:creationId xmlns:a16="http://schemas.microsoft.com/office/drawing/2014/main" id="{F45B58F2-53A0-41D4-B744-8C72A123A5A3}"/>
              </a:ext>
            </a:extLst>
          </p:cNvPr>
          <p:cNvSpPr/>
          <p:nvPr/>
        </p:nvSpPr>
        <p:spPr>
          <a:xfrm>
            <a:off x="431800" y="4618038"/>
            <a:ext cx="8243888" cy="12573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结论：灯泡的亮暗程度是由实际电功率的大小决定的。</a:t>
            </a:r>
            <a:endParaRPr b="1">
              <a:solidFill>
                <a:srgbClr val="000000"/>
              </a:solidFill>
              <a:latin typeface="Times New Roman" pitchFamily="2" charset="0"/>
              <a:ea typeface="Times New Roman" pitchFamily="2" charset="0"/>
            </a:endParaRPr>
          </a:p>
        </p:txBody>
      </p:sp>
      <p:pic>
        <p:nvPicPr>
          <p:cNvPr id="2560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FA53C75-A48B-42E9-B78D-6C07FA58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175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组合 16388">
            <a:extLst>
              <a:ext uri="{FF2B5EF4-FFF2-40B4-BE49-F238E27FC236}">
                <a16:creationId xmlns:a16="http://schemas.microsoft.com/office/drawing/2014/main" id="{2D8C2E80-8265-4956-8399-B711C0B46E79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25463"/>
            <a:ext cx="2789238" cy="920750"/>
            <a:chOff x="0" y="0"/>
            <a:chExt cx="2231" cy="580"/>
          </a:xfrm>
        </p:grpSpPr>
        <p:pic>
          <p:nvPicPr>
            <p:cNvPr id="25606" name="圆角矩形 1">
              <a:extLst>
                <a:ext uri="{FF2B5EF4-FFF2-40B4-BE49-F238E27FC236}">
                  <a16:creationId xmlns:a16="http://schemas.microsoft.com/office/drawing/2014/main" id="{54F517F7-FCA6-43D4-AF53-9298CC947B3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文本框 16390">
              <a:extLst>
                <a:ext uri="{FF2B5EF4-FFF2-40B4-BE49-F238E27FC236}">
                  <a16:creationId xmlns:a16="http://schemas.microsoft.com/office/drawing/2014/main" id="{5554DEC9-C9D5-438A-9C88-75E45AC09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演示实验</a:t>
              </a:r>
            </a:p>
          </p:txBody>
        </p:sp>
      </p:grpSp>
      <p:sp>
        <p:nvSpPr>
          <p:cNvPr id="15367" name="文本框 16391">
            <a:extLst>
              <a:ext uri="{FF2B5EF4-FFF2-40B4-BE49-F238E27FC236}">
                <a16:creationId xmlns:a16="http://schemas.microsoft.com/office/drawing/2014/main" id="{A9190D5C-5CE2-4F67-8FC2-43B23A4779AB}"/>
              </a:ext>
            </a:extLst>
          </p:cNvPr>
          <p:cNvSpPr/>
          <p:nvPr/>
        </p:nvSpPr>
        <p:spPr>
          <a:xfrm>
            <a:off x="431800" y="3246438"/>
            <a:ext cx="8189913" cy="97155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楷体_GB2312" pitchFamily="1" charset="-122"/>
                <a:sym typeface="Wingdings"/>
              </a:rPr>
              <a:t>　　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现象：在并联电路中更亮的灯泡，在串联电路中反而变暗。</a:t>
            </a:r>
            <a:endParaRPr b="1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E3A564D-4826-4BA0-878B-8361FB1D0DAB}"/>
              </a:ext>
            </a:extLst>
          </p:cNvPr>
          <p:cNvSpPr/>
          <p:nvPr/>
        </p:nvSpPr>
        <p:spPr>
          <a:xfrm>
            <a:off x="431800" y="1268413"/>
            <a:ext cx="8027988" cy="1630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．额定电压：用电器正常工作时的电压。</a:t>
            </a:r>
            <a:endParaRPr b="1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itchFamily="2" charset="0"/>
              <a:sym typeface="Wingdings"/>
            </a:endParaRPr>
          </a:p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．额定功率：用电器在额定电压下工作时的功率。 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6269C6D-E314-4350-857F-A7433259ED7B}"/>
              </a:ext>
            </a:extLst>
          </p:cNvPr>
          <p:cNvSpPr/>
          <p:nvPr/>
        </p:nvSpPr>
        <p:spPr>
          <a:xfrm>
            <a:off x="2108200" y="2297113"/>
            <a:ext cx="9874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P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额</a:t>
            </a:r>
            <a:endParaRPr b="1" baseline="-25000">
              <a:solidFill>
                <a:srgbClr val="C00000"/>
              </a:solidFill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45262972-46A8-4249-AE32-8F1EAE19358F}"/>
              </a:ext>
            </a:extLst>
          </p:cNvPr>
          <p:cNvSpPr/>
          <p:nvPr/>
        </p:nvSpPr>
        <p:spPr>
          <a:xfrm>
            <a:off x="7750175" y="1289050"/>
            <a:ext cx="8540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U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额</a:t>
            </a:r>
            <a:endParaRPr b="1" baseline="-25000">
              <a:solidFill>
                <a:srgbClr val="C00000"/>
              </a:solidFill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8BBA34B-7FBC-46B0-A4E0-E715B2BC8FDC}"/>
              </a:ext>
            </a:extLst>
          </p:cNvPr>
          <p:cNvSpPr/>
          <p:nvPr/>
        </p:nvSpPr>
        <p:spPr>
          <a:xfrm>
            <a:off x="6923088" y="3249613"/>
            <a:ext cx="9969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itchFamily="2" charset="0"/>
                <a:sym typeface="Wingdings"/>
              </a:rPr>
              <a:t>U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itchFamily="2" charset="0"/>
                <a:sym typeface="Wingdings"/>
              </a:rPr>
              <a:t>实</a:t>
            </a:r>
            <a:endParaRPr b="1" baseline="-25000">
              <a:solidFill>
                <a:srgbClr val="C00000"/>
              </a:solidFill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1EE387A7-B261-420C-9FEE-968018BCA2DF}"/>
              </a:ext>
            </a:extLst>
          </p:cNvPr>
          <p:cNvSpPr/>
          <p:nvPr/>
        </p:nvSpPr>
        <p:spPr>
          <a:xfrm>
            <a:off x="6948488" y="3897313"/>
            <a:ext cx="939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itchFamily="2" charset="0"/>
                <a:sym typeface="Wingdings"/>
              </a:rPr>
              <a:t>P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itchFamily="2" charset="0"/>
                <a:sym typeface="Wingdings"/>
              </a:rPr>
              <a:t>实</a:t>
            </a:r>
            <a:endParaRPr b="1" baseline="-25000">
              <a:solidFill>
                <a:srgbClr val="C00000"/>
              </a:solidFill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16390" name="矩形 4">
            <a:extLst>
              <a:ext uri="{FF2B5EF4-FFF2-40B4-BE49-F238E27FC236}">
                <a16:creationId xmlns:a16="http://schemas.microsoft.com/office/drawing/2014/main" id="{3BAE3F76-0E8E-4507-AA8E-27EA4FD14E06}"/>
              </a:ext>
            </a:extLst>
          </p:cNvPr>
          <p:cNvSpPr/>
          <p:nvPr/>
        </p:nvSpPr>
        <p:spPr>
          <a:xfrm>
            <a:off x="431800" y="2852738"/>
            <a:ext cx="7164388" cy="1630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3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．实际电压、实际功率</a:t>
            </a:r>
          </a:p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实际加在用电器两端的电压。</a:t>
            </a:r>
          </a:p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用电器在实际电压下工作时的功率。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pic>
        <p:nvPicPr>
          <p:cNvPr id="2663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9134B45D-7997-419F-8F9C-1F5A9D153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矩形 4">
            <a:extLst>
              <a:ext uri="{FF2B5EF4-FFF2-40B4-BE49-F238E27FC236}">
                <a16:creationId xmlns:a16="http://schemas.microsoft.com/office/drawing/2014/main" id="{406A0A80-44AC-4209-95FB-3402359F5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679450"/>
            <a:ext cx="4681537" cy="5889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三、额定电压、额定功率</a:t>
            </a:r>
          </a:p>
        </p:txBody>
      </p:sp>
      <p:sp>
        <p:nvSpPr>
          <p:cNvPr id="16393" name="TextBox 6">
            <a:extLst>
              <a:ext uri="{FF2B5EF4-FFF2-40B4-BE49-F238E27FC236}">
                <a16:creationId xmlns:a16="http://schemas.microsoft.com/office/drawing/2014/main" id="{B795358E-51CA-4FB1-9ADA-AA41641D6517}"/>
              </a:ext>
            </a:extLst>
          </p:cNvPr>
          <p:cNvSpPr/>
          <p:nvPr/>
        </p:nvSpPr>
        <p:spPr>
          <a:xfrm>
            <a:off x="323850" y="4603750"/>
            <a:ext cx="8545513" cy="1825625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U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实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=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U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，则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实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=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；用电器正常工作。</a:t>
            </a:r>
          </a:p>
          <a:p>
            <a:pPr>
              <a:lnSpc>
                <a:spcPct val="120000"/>
              </a:lnSpc>
            </a:pPr>
            <a:r>
              <a:rPr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U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实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&gt;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U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，则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实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&gt;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；可能烧毁用电器。</a:t>
            </a: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itchFamily="2" charset="0"/>
              <a:sym typeface="Wingdings"/>
            </a:endParaRPr>
          </a:p>
          <a:p>
            <a:pPr>
              <a:lnSpc>
                <a:spcPct val="120000"/>
              </a:lnSpc>
            </a:pPr>
            <a:r>
              <a:rPr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U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实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&lt;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U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，则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实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&lt;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</a:t>
            </a:r>
            <a:r>
              <a:rPr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；用电器不能正常工作。</a:t>
            </a:r>
            <a:endParaRPr b="1">
              <a:latin typeface="Times New 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4DE68522-5411-4878-AA67-859DE0886C3A}"/>
              </a:ext>
            </a:extLst>
          </p:cNvPr>
          <p:cNvSpPr/>
          <p:nvPr/>
        </p:nvSpPr>
        <p:spPr>
          <a:xfrm>
            <a:off x="431800" y="1447800"/>
            <a:ext cx="8240713" cy="1630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取一个标有“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2.5 V   0.5 W”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的电灯泡。把它接在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2.5 V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的电路中，它正常发光。把它分别接在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1.5 V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和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3 V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的电路中，观察并比较它们的亮度。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17410" name="TextBox 4">
            <a:extLst>
              <a:ext uri="{FF2B5EF4-FFF2-40B4-BE49-F238E27FC236}">
                <a16:creationId xmlns:a16="http://schemas.microsoft.com/office/drawing/2014/main" id="{07D522FC-1595-465B-9DE3-8340B4BF5ACA}"/>
              </a:ext>
            </a:extLst>
          </p:cNvPr>
          <p:cNvSpPr/>
          <p:nvPr/>
        </p:nvSpPr>
        <p:spPr>
          <a:xfrm>
            <a:off x="431800" y="4976813"/>
            <a:ext cx="8135938" cy="12573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itchFamily="2" charset="0"/>
                <a:sym typeface="Wingdings"/>
              </a:rPr>
              <a:t>　　说明用电器消耗的电功率随着它两端电压的改变而改变。</a:t>
            </a:r>
            <a:endParaRPr b="1">
              <a:solidFill>
                <a:srgbClr val="C00000"/>
              </a:solidFill>
              <a:latin typeface="宋体" pitchFamily="2" charset="-122"/>
            </a:endParaRPr>
          </a:p>
        </p:txBody>
      </p:sp>
      <p:pic>
        <p:nvPicPr>
          <p:cNvPr id="2765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9DE4C5F9-9C31-46D7-8847-18BED982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组合 18436">
            <a:extLst>
              <a:ext uri="{FF2B5EF4-FFF2-40B4-BE49-F238E27FC236}">
                <a16:creationId xmlns:a16="http://schemas.microsoft.com/office/drawing/2014/main" id="{C098A357-3D0F-430F-98A3-0D7C4A281570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476250"/>
            <a:ext cx="2789238" cy="920750"/>
            <a:chOff x="0" y="0"/>
            <a:chExt cx="2231" cy="580"/>
          </a:xfrm>
        </p:grpSpPr>
        <p:pic>
          <p:nvPicPr>
            <p:cNvPr id="27654" name="圆角矩形 1">
              <a:extLst>
                <a:ext uri="{FF2B5EF4-FFF2-40B4-BE49-F238E27FC236}">
                  <a16:creationId xmlns:a16="http://schemas.microsoft.com/office/drawing/2014/main" id="{D32BA8B6-C823-4670-8CAB-ABB637479F7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文本框 18438">
              <a:extLst>
                <a:ext uri="{FF2B5EF4-FFF2-40B4-BE49-F238E27FC236}">
                  <a16:creationId xmlns:a16="http://schemas.microsoft.com/office/drawing/2014/main" id="{FBBFB959-98D4-451C-86AA-48AEF37DE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演示实验</a:t>
              </a:r>
            </a:p>
          </p:txBody>
        </p:sp>
      </p:grpSp>
      <p:sp>
        <p:nvSpPr>
          <p:cNvPr id="17415" name="文本框 18439">
            <a:extLst>
              <a:ext uri="{FF2B5EF4-FFF2-40B4-BE49-F238E27FC236}">
                <a16:creationId xmlns:a16="http://schemas.microsoft.com/office/drawing/2014/main" id="{40F27887-7E20-41C5-BAA1-C19088D41543}"/>
              </a:ext>
            </a:extLst>
          </p:cNvPr>
          <p:cNvSpPr/>
          <p:nvPr/>
        </p:nvSpPr>
        <p:spPr>
          <a:xfrm>
            <a:off x="431800" y="3146425"/>
            <a:ext cx="8189913" cy="1398588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楷体_GB2312" pitchFamily="1" charset="-122"/>
                <a:sym typeface="Wingdings"/>
              </a:rPr>
              <a:t>　　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现象：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在电压为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2.5 V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时，灯泡正常发光；在低于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2.5 V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时，灯泡发光暗淡；在高于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3 V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时，灯泡强烈发光。</a:t>
            </a:r>
            <a:endParaRPr b="1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17410" grpId="0" animBg="1"/>
      <p:bldP spid="174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A95308C-24DE-42F9-920C-989C8B943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589088"/>
            <a:ext cx="82089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宋体" panose="02010600030101010101" pitchFamily="2" charset="-122"/>
              </a:rPr>
              <a:t>　　观察白炽灯泡和洗衣机的铭牌，理解其中的含义。</a:t>
            </a:r>
            <a:endParaRPr lang="zh-CN" altLang="en-US" b="1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75" name="Oval 13">
            <a:extLst>
              <a:ext uri="{FF2B5EF4-FFF2-40B4-BE49-F238E27FC236}">
                <a16:creationId xmlns:a16="http://schemas.microsoft.com/office/drawing/2014/main" id="{21951936-1A5E-4339-84B5-A005D0CB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373688"/>
            <a:ext cx="1657350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pic>
        <p:nvPicPr>
          <p:cNvPr id="28676" name="图片 19459" descr="100W白炽灯泡铭牌">
            <a:extLst>
              <a:ext uri="{FF2B5EF4-FFF2-40B4-BE49-F238E27FC236}">
                <a16:creationId xmlns:a16="http://schemas.microsoft.com/office/drawing/2014/main" id="{7CF5514E-6EF7-4D97-B290-1A03657B6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81300"/>
            <a:ext cx="4140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>
            <a:extLst>
              <a:ext uri="{FF2B5EF4-FFF2-40B4-BE49-F238E27FC236}">
                <a16:creationId xmlns:a16="http://schemas.microsoft.com/office/drawing/2014/main" id="{FD87D661-22BA-4ABB-B7D9-221A81EE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600325"/>
            <a:ext cx="418306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9F13ACC6-8D97-46B0-91B9-1C4B4D483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组合 19462">
            <a:extLst>
              <a:ext uri="{FF2B5EF4-FFF2-40B4-BE49-F238E27FC236}">
                <a16:creationId xmlns:a16="http://schemas.microsoft.com/office/drawing/2014/main" id="{1520D689-0722-4386-8F32-2EE40EF3924E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60388"/>
            <a:ext cx="2789238" cy="920750"/>
            <a:chOff x="0" y="0"/>
            <a:chExt cx="2231" cy="580"/>
          </a:xfrm>
        </p:grpSpPr>
        <p:pic>
          <p:nvPicPr>
            <p:cNvPr id="28680" name="圆角矩形 1">
              <a:extLst>
                <a:ext uri="{FF2B5EF4-FFF2-40B4-BE49-F238E27FC236}">
                  <a16:creationId xmlns:a16="http://schemas.microsoft.com/office/drawing/2014/main" id="{FFA57018-A639-444F-9067-CB4924C9089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文本框 19464">
              <a:extLst>
                <a:ext uri="{FF2B5EF4-FFF2-40B4-BE49-F238E27FC236}">
                  <a16:creationId xmlns:a16="http://schemas.microsoft.com/office/drawing/2014/main" id="{2A8D35DA-C57A-41EE-8A89-04A1F807C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想想议议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B590EB2-9AA8-4B82-BC79-A2796CDE5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517650"/>
            <a:ext cx="80645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Times New Roman" panose="02020603050405020304" pitchFamily="18" charset="0"/>
              </a:rPr>
              <a:t>　　</a:t>
            </a:r>
            <a:r>
              <a:rPr lang="en-US" altLang="zh-CN" b="1">
                <a:latin typeface="Times New Roman" panose="02020603050405020304" pitchFamily="18" charset="0"/>
              </a:rPr>
              <a:t>1</a:t>
            </a:r>
            <a:r>
              <a:rPr lang="zh-CN" altLang="en-US" b="1">
                <a:latin typeface="Times New Roman" panose="02020603050405020304" pitchFamily="18" charset="0"/>
              </a:rPr>
              <a:t>．一种彩色灯泡的额定电压是 </a:t>
            </a:r>
            <a:r>
              <a:rPr lang="en-US" altLang="zh-CN" b="1">
                <a:latin typeface="Times New Roman" panose="02020603050405020304" pitchFamily="18" charset="0"/>
              </a:rPr>
              <a:t>36 V</a:t>
            </a:r>
            <a:r>
              <a:rPr lang="zh-CN" altLang="en-US" b="1">
                <a:latin typeface="Times New Roman" panose="02020603050405020304" pitchFamily="18" charset="0"/>
              </a:rPr>
              <a:t>，要接在 </a:t>
            </a:r>
            <a:r>
              <a:rPr lang="en-US" altLang="zh-CN" b="1">
                <a:latin typeface="Times New Roman" panose="02020603050405020304" pitchFamily="18" charset="0"/>
              </a:rPr>
              <a:t>220 V </a:t>
            </a:r>
            <a:r>
              <a:rPr lang="zh-CN" altLang="en-US" b="1">
                <a:latin typeface="Times New Roman" panose="02020603050405020304" pitchFamily="18" charset="0"/>
              </a:rPr>
              <a:t>的电路中，要串联多少个这种灯泡才行</a:t>
            </a:r>
            <a:r>
              <a:rPr lang="en-US" altLang="zh-CN" b="1">
                <a:latin typeface="Times New Roman" panose="02020603050405020304" pitchFamily="18" charset="0"/>
              </a:rPr>
              <a:t>?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9A5E7C36-7E69-4C70-97F1-3D9B268ADFAA}"/>
              </a:ext>
            </a:extLst>
          </p:cNvPr>
          <p:cNvSpPr/>
          <p:nvPr/>
        </p:nvSpPr>
        <p:spPr>
          <a:xfrm>
            <a:off x="431800" y="4400550"/>
            <a:ext cx="8101013" cy="111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　　因不能超过额定电压，所以应该串联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7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个这种灯泡。</a:t>
            </a:r>
            <a:endParaRPr b="1">
              <a:solidFill>
                <a:srgbClr val="CC0000"/>
              </a:solidFill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29700" name="矩形 20483">
            <a:extLst>
              <a:ext uri="{FF2B5EF4-FFF2-40B4-BE49-F238E27FC236}">
                <a16:creationId xmlns:a16="http://schemas.microsoft.com/office/drawing/2014/main" id="{FC05B87B-427B-443B-9D99-8A7B4452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924175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解：</a:t>
            </a:r>
            <a:endParaRPr lang="zh-CN" altLang="en-US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09F09B9C-81D3-41AC-8BA0-9FB82F7E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2" name="组合 20485">
            <a:extLst>
              <a:ext uri="{FF2B5EF4-FFF2-40B4-BE49-F238E27FC236}">
                <a16:creationId xmlns:a16="http://schemas.microsoft.com/office/drawing/2014/main" id="{BA51CE1A-28CC-410A-A198-665E7937E4B8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25463"/>
            <a:ext cx="2789238" cy="920750"/>
            <a:chOff x="0" y="0"/>
            <a:chExt cx="2231" cy="580"/>
          </a:xfrm>
        </p:grpSpPr>
        <p:pic>
          <p:nvPicPr>
            <p:cNvPr id="29703" name="圆角矩形 1">
              <a:extLst>
                <a:ext uri="{FF2B5EF4-FFF2-40B4-BE49-F238E27FC236}">
                  <a16:creationId xmlns:a16="http://schemas.microsoft.com/office/drawing/2014/main" id="{A88E22AA-4515-4875-BC66-B880AC0E37A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文本框 20487">
              <a:extLst>
                <a:ext uri="{FF2B5EF4-FFF2-40B4-BE49-F238E27FC236}">
                  <a16:creationId xmlns:a16="http://schemas.microsoft.com/office/drawing/2014/main" id="{DFBE5A2D-4785-4457-BC96-0B761864C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19464" name="矩形 20488">
            <a:extLst>
              <a:ext uri="{FF2B5EF4-FFF2-40B4-BE49-F238E27FC236}">
                <a16:creationId xmlns:a16="http://schemas.microsoft.com/office/drawing/2014/main" id="{AFFC99FB-4D13-453B-8C97-982DE44A71FD}"/>
              </a:ext>
            </a:extLst>
          </p:cNvPr>
          <p:cNvSpPr/>
          <p:nvPr/>
        </p:nvSpPr>
        <p:spPr>
          <a:xfrm>
            <a:off x="4103688" y="3105150"/>
            <a:ext cx="13620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≈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6.1</a:t>
            </a:r>
            <a:endParaRPr lang="en-US" altLang="zh-CN" b="1">
              <a:latin typeface="Times New Roman" pitchFamily="2" charset="0"/>
              <a:ea typeface="Times New Roman" pitchFamily="2" charset="0"/>
            </a:endParaRPr>
          </a:p>
        </p:txBody>
      </p:sp>
      <p:grpSp>
        <p:nvGrpSpPr>
          <p:cNvPr id="29706" name="组合 20489">
            <a:extLst>
              <a:ext uri="{FF2B5EF4-FFF2-40B4-BE49-F238E27FC236}">
                <a16:creationId xmlns:a16="http://schemas.microsoft.com/office/drawing/2014/main" id="{6D2B0A6D-9D52-46D1-B780-3BFE1657704A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2878138"/>
            <a:ext cx="1674812" cy="946150"/>
            <a:chOff x="0" y="0"/>
            <a:chExt cx="1055" cy="596"/>
          </a:xfrm>
        </p:grpSpPr>
        <p:sp>
          <p:nvSpPr>
            <p:cNvPr id="29707" name="矩形 20490">
              <a:extLst>
                <a:ext uri="{FF2B5EF4-FFF2-40B4-BE49-F238E27FC236}">
                  <a16:creationId xmlns:a16="http://schemas.microsoft.com/office/drawing/2014/main" id="{C2E9824B-84AE-499B-94CA-DC5318EDC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4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latin typeface="Times New Roman" panose="02020603050405020304" pitchFamily="18" charset="0"/>
                </a:rPr>
                <a:t>n </a:t>
              </a:r>
              <a:r>
                <a:rPr lang="en-US" altLang="zh-CN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9708" name="矩形 20491">
              <a:extLst>
                <a:ext uri="{FF2B5EF4-FFF2-40B4-BE49-F238E27FC236}">
                  <a16:creationId xmlns:a16="http://schemas.microsoft.com/office/drawing/2014/main" id="{BDE42FB2-C845-4285-824C-962C1D2E5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0"/>
              <a:ext cx="67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220 V</a:t>
              </a:r>
            </a:p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36 V</a:t>
              </a:r>
            </a:p>
          </p:txBody>
        </p:sp>
        <p:sp>
          <p:nvSpPr>
            <p:cNvPr id="29709" name="直接连接符 20492">
              <a:extLst>
                <a:ext uri="{FF2B5EF4-FFF2-40B4-BE49-F238E27FC236}">
                  <a16:creationId xmlns:a16="http://schemas.microsoft.com/office/drawing/2014/main" id="{6FC0E775-B9A4-49A2-B8B6-2542A5212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95"/>
              <a:ext cx="63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>
            <a:extLst>
              <a:ext uri="{FF2B5EF4-FFF2-40B4-BE49-F238E27FC236}">
                <a16:creationId xmlns:a16="http://schemas.microsoft.com/office/drawing/2014/main" id="{B3B1BE95-CF23-44CE-9E97-6F524BC3E867}"/>
              </a:ext>
            </a:extLst>
          </p:cNvPr>
          <p:cNvSpPr/>
          <p:nvPr/>
        </p:nvSpPr>
        <p:spPr>
          <a:xfrm>
            <a:off x="431800" y="1592263"/>
            <a:ext cx="7956550" cy="2655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．一位电视记者在讲到某工厂上半年共节约电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5 000 kW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Times New Roman" pitchFamily="2" charset="0"/>
                <a:sym typeface="Wingdings"/>
              </a:rPr>
              <a:t>·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h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的时候，手举一只理发用电吹风机说：“我这只电吹风是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500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瓦的，也就是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0.5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千瓦，这个工厂节省的电力可以开动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10 000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个这样的电吹风”。这位记者错在哪里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?</a:t>
            </a:r>
            <a:endParaRPr lang="en-US" altLang="zh-CN"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20482" name="Rectangle 7">
            <a:extLst>
              <a:ext uri="{FF2B5EF4-FFF2-40B4-BE49-F238E27FC236}">
                <a16:creationId xmlns:a16="http://schemas.microsoft.com/office/drawing/2014/main" id="{E7BD60B6-B247-4E9B-84C4-7AE235CC1A34}"/>
              </a:ext>
            </a:extLst>
          </p:cNvPr>
          <p:cNvSpPr/>
          <p:nvPr/>
        </p:nvSpPr>
        <p:spPr>
          <a:xfrm>
            <a:off x="431800" y="4905375"/>
            <a:ext cx="813593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宋体" pitchFamily="2" charset="-122"/>
                <a:sym typeface="Wingdings"/>
              </a:rPr>
              <a:t>　　这位记者的说法混淆了电能和电功率概念。  </a:t>
            </a:r>
            <a:endParaRPr b="1">
              <a:solidFill>
                <a:srgbClr val="C00000"/>
              </a:solidFill>
              <a:latin typeface="宋体" pitchFamily="2" charset="-122"/>
            </a:endParaRPr>
          </a:p>
        </p:txBody>
      </p:sp>
      <p:pic>
        <p:nvPicPr>
          <p:cNvPr id="3072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63F27811-CD42-43B2-A055-C9A756368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组合 21508">
            <a:extLst>
              <a:ext uri="{FF2B5EF4-FFF2-40B4-BE49-F238E27FC236}">
                <a16:creationId xmlns:a16="http://schemas.microsoft.com/office/drawing/2014/main" id="{9A024638-9B74-4D04-9DAF-8FFFE99611A4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84200"/>
            <a:ext cx="2789238" cy="920750"/>
            <a:chOff x="0" y="0"/>
            <a:chExt cx="2231" cy="580"/>
          </a:xfrm>
        </p:grpSpPr>
        <p:pic>
          <p:nvPicPr>
            <p:cNvPr id="30726" name="圆角矩形 1">
              <a:extLst>
                <a:ext uri="{FF2B5EF4-FFF2-40B4-BE49-F238E27FC236}">
                  <a16:creationId xmlns:a16="http://schemas.microsoft.com/office/drawing/2014/main" id="{C0093D46-C022-4E20-A9F3-C95097A879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文本框 21510">
              <a:extLst>
                <a:ext uri="{FF2B5EF4-FFF2-40B4-BE49-F238E27FC236}">
                  <a16:creationId xmlns:a16="http://schemas.microsoft.com/office/drawing/2014/main" id="{E8F8461E-97D4-409F-B7B9-E7FAD59CF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A303186C-3950-470F-91C9-6E891A87B868}"/>
              </a:ext>
            </a:extLst>
          </p:cNvPr>
          <p:cNvSpPr/>
          <p:nvPr/>
        </p:nvSpPr>
        <p:spPr>
          <a:xfrm>
            <a:off x="431800" y="1268413"/>
            <a:ext cx="8280400" cy="3168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观察电能表，常常可以发现：表上的铝盘在使</a:t>
            </a:r>
          </a:p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用一只节能灯时转得慢，在使用电热水器时转得</a:t>
            </a:r>
          </a:p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快。说明铝盘转动的快慢</a:t>
            </a:r>
          </a:p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与用电器的种类有关！这</a:t>
            </a:r>
          </a:p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两种用电器有什么不同？</a:t>
            </a:r>
          </a:p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下面我们来看它们的铭牌。</a:t>
            </a:r>
            <a:endParaRPr b="1">
              <a:latin typeface="宋体" pitchFamily="2" charset="-122"/>
            </a:endParaRPr>
          </a:p>
        </p:txBody>
      </p:sp>
      <p:pic>
        <p:nvPicPr>
          <p:cNvPr id="13315" name="图片 4098">
            <a:extLst>
              <a:ext uri="{FF2B5EF4-FFF2-40B4-BE49-F238E27FC236}">
                <a16:creationId xmlns:a16="http://schemas.microsoft.com/office/drawing/2014/main" id="{833853B1-0C9C-4FFE-932F-9E66A757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492375"/>
            <a:ext cx="33559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7D423F43-ADE0-4A85-B34E-FDFC8B94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4635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组合 4100">
            <a:extLst>
              <a:ext uri="{FF2B5EF4-FFF2-40B4-BE49-F238E27FC236}">
                <a16:creationId xmlns:a16="http://schemas.microsoft.com/office/drawing/2014/main" id="{7868C228-E87D-4748-838D-975361AE55E0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454025"/>
            <a:ext cx="2789238" cy="920750"/>
            <a:chOff x="0" y="0"/>
            <a:chExt cx="2231" cy="580"/>
          </a:xfrm>
        </p:grpSpPr>
        <p:pic>
          <p:nvPicPr>
            <p:cNvPr id="13318" name="圆角矩形 1">
              <a:extLst>
                <a:ext uri="{FF2B5EF4-FFF2-40B4-BE49-F238E27FC236}">
                  <a16:creationId xmlns:a16="http://schemas.microsoft.com/office/drawing/2014/main" id="{26852DE3-4929-4C40-BF1F-344C7217499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文本框 4102">
              <a:extLst>
                <a:ext uri="{FF2B5EF4-FFF2-40B4-BE49-F238E27FC236}">
                  <a16:creationId xmlns:a16="http://schemas.microsoft.com/office/drawing/2014/main" id="{FCE459E7-8DF6-45F6-9950-B9ED46358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想想议议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>
            <a:extLst>
              <a:ext uri="{FF2B5EF4-FFF2-40B4-BE49-F238E27FC236}">
                <a16:creationId xmlns:a16="http://schemas.microsoft.com/office/drawing/2014/main" id="{2480C466-ADC9-4A60-86E7-E930C985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60463"/>
            <a:ext cx="6164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b="1">
                <a:latin typeface="宋体" panose="02010600030101010101" pitchFamily="2" charset="-122"/>
              </a:rPr>
              <a:t>有关电功率计算的导出公式</a:t>
            </a:r>
          </a:p>
        </p:txBody>
      </p:sp>
      <p:sp>
        <p:nvSpPr>
          <p:cNvPr id="31747" name="Rectangle 12">
            <a:extLst>
              <a:ext uri="{FF2B5EF4-FFF2-40B4-BE49-F238E27FC236}">
                <a16:creationId xmlns:a16="http://schemas.microsoft.com/office/drawing/2014/main" id="{958BD767-89DD-4D23-BD2F-1D8B35D1D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382838"/>
            <a:ext cx="1354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=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UI   </a:t>
            </a:r>
          </a:p>
        </p:txBody>
      </p:sp>
      <p:sp>
        <p:nvSpPr>
          <p:cNvPr id="31748" name="AutoShape 28">
            <a:extLst>
              <a:ext uri="{FF2B5EF4-FFF2-40B4-BE49-F238E27FC236}">
                <a16:creationId xmlns:a16="http://schemas.microsoft.com/office/drawing/2014/main" id="{B75AC637-862D-4892-AC80-E9608DFA7B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43425" y="2613025"/>
            <a:ext cx="263525" cy="1303338"/>
          </a:xfrm>
          <a:prstGeom prst="rightBrace">
            <a:avLst>
              <a:gd name="adj1" fmla="val 55938"/>
              <a:gd name="adj2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21508" name="Rectangle 31">
            <a:extLst>
              <a:ext uri="{FF2B5EF4-FFF2-40B4-BE49-F238E27FC236}">
                <a16:creationId xmlns:a16="http://schemas.microsoft.com/office/drawing/2014/main" id="{93409734-87DC-4AA4-905D-9B1847B32D29}"/>
              </a:ext>
            </a:extLst>
          </p:cNvPr>
          <p:cNvSpPr/>
          <p:nvPr/>
        </p:nvSpPr>
        <p:spPr>
          <a:xfrm>
            <a:off x="4832350" y="3570288"/>
            <a:ext cx="1655763" cy="488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P</a:t>
            </a:r>
            <a:r>
              <a:rPr lang="en-US" altLang="zh-CN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 = </a:t>
            </a:r>
            <a:r>
              <a:rPr lang="en-US" altLang="zh-CN" sz="2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I</a:t>
            </a:r>
            <a:r>
              <a:rPr lang="en-US" altLang="zh-CN" sz="26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2</a:t>
            </a:r>
            <a:r>
              <a:rPr lang="en-US" altLang="zh-CN" sz="2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R</a:t>
            </a:r>
            <a:endParaRPr lang="en-US" altLang="zh-CN" sz="2600" b="1" i="1">
              <a:latin typeface="Times New Roman" pitchFamily="2" charset="0"/>
              <a:ea typeface="黑体" pitchFamily="2" charset="-122"/>
            </a:endParaRPr>
          </a:p>
        </p:txBody>
      </p:sp>
      <p:grpSp>
        <p:nvGrpSpPr>
          <p:cNvPr id="31750" name="组合 22533">
            <a:extLst>
              <a:ext uri="{FF2B5EF4-FFF2-40B4-BE49-F238E27FC236}">
                <a16:creationId xmlns:a16="http://schemas.microsoft.com/office/drawing/2014/main" id="{B7B60030-D497-4030-B9DB-551EB619B3ED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2598738"/>
            <a:ext cx="1152525" cy="1303337"/>
            <a:chOff x="0" y="0"/>
            <a:chExt cx="1152525" cy="1303337"/>
          </a:xfrm>
        </p:grpSpPr>
        <p:sp>
          <p:nvSpPr>
            <p:cNvPr id="31751" name="AutoShape 27">
              <a:extLst>
                <a:ext uri="{FF2B5EF4-FFF2-40B4-BE49-F238E27FC236}">
                  <a16:creationId xmlns:a16="http://schemas.microsoft.com/office/drawing/2014/main" id="{D2972B55-25A5-4E33-ADA0-273282C4E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3525" cy="1303337"/>
            </a:xfrm>
            <a:prstGeom prst="rightBrace">
              <a:avLst>
                <a:gd name="adj1" fmla="val 55938"/>
                <a:gd name="adj2" fmla="val 50000"/>
              </a:avLst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31752" name="AutoShape 36">
              <a:extLst>
                <a:ext uri="{FF2B5EF4-FFF2-40B4-BE49-F238E27FC236}">
                  <a16:creationId xmlns:a16="http://schemas.microsoft.com/office/drawing/2014/main" id="{472E71B7-699C-45C9-B269-EB5784B06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" y="496887"/>
              <a:ext cx="682625" cy="301625"/>
            </a:xfrm>
            <a:prstGeom prst="rightArrow">
              <a:avLst>
                <a:gd name="adj1" fmla="val 44444"/>
                <a:gd name="adj2" fmla="val 81537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pic>
        <p:nvPicPr>
          <p:cNvPr id="3175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5E3F4AE-C4E7-4CDD-BAF1-6CD7ED53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4" name="组合 22537">
            <a:extLst>
              <a:ext uri="{FF2B5EF4-FFF2-40B4-BE49-F238E27FC236}">
                <a16:creationId xmlns:a16="http://schemas.microsoft.com/office/drawing/2014/main" id="{A02BF53B-8C6C-45C2-8C05-92DD4BA2DEA2}"/>
              </a:ext>
            </a:extLst>
          </p:cNvPr>
          <p:cNvGrpSpPr>
            <a:grpSpLocks/>
          </p:cNvGrpSpPr>
          <p:nvPr/>
        </p:nvGrpSpPr>
        <p:grpSpPr bwMode="auto">
          <a:xfrm>
            <a:off x="2130425" y="3427413"/>
            <a:ext cx="1081088" cy="946150"/>
            <a:chOff x="0" y="0"/>
            <a:chExt cx="681" cy="596"/>
          </a:xfrm>
        </p:grpSpPr>
        <p:sp>
          <p:nvSpPr>
            <p:cNvPr id="31755" name="矩形 22538">
              <a:extLst>
                <a:ext uri="{FF2B5EF4-FFF2-40B4-BE49-F238E27FC236}">
                  <a16:creationId xmlns:a16="http://schemas.microsoft.com/office/drawing/2014/main" id="{EAF40F7C-9A2F-49EA-974B-55FA415FC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latin typeface="Times New Roman" panose="02020603050405020304" pitchFamily="18" charset="0"/>
                </a:rPr>
                <a:t>I </a:t>
              </a:r>
              <a:r>
                <a:rPr lang="en-US" altLang="zh-CN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1756" name="矩形 22539">
              <a:extLst>
                <a:ext uri="{FF2B5EF4-FFF2-40B4-BE49-F238E27FC236}">
                  <a16:creationId xmlns:a16="http://schemas.microsoft.com/office/drawing/2014/main" id="{51DE15F2-C4A9-4B62-A3B0-E3A01F07C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0"/>
              <a:ext cx="27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>
                  <a:latin typeface="Times New Roman" panose="02020603050405020304" pitchFamily="18" charset="0"/>
                </a:rPr>
                <a:t>U</a:t>
              </a:r>
            </a:p>
            <a:p>
              <a:pPr algn="ctr"/>
              <a:r>
                <a:rPr lang="en-US" altLang="zh-CN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1757" name="直接连接符 22540">
              <a:extLst>
                <a:ext uri="{FF2B5EF4-FFF2-40B4-BE49-F238E27FC236}">
                  <a16:creationId xmlns:a16="http://schemas.microsoft.com/office/drawing/2014/main" id="{F8D3434B-EE63-4D5F-8619-69F300304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58" name="组合 22541">
            <a:extLst>
              <a:ext uri="{FF2B5EF4-FFF2-40B4-BE49-F238E27FC236}">
                <a16:creationId xmlns:a16="http://schemas.microsoft.com/office/drawing/2014/main" id="{4773879B-12A6-486C-8855-04983B6FB898}"/>
              </a:ext>
            </a:extLst>
          </p:cNvPr>
          <p:cNvGrpSpPr>
            <a:grpSpLocks/>
          </p:cNvGrpSpPr>
          <p:nvPr/>
        </p:nvGrpSpPr>
        <p:grpSpPr bwMode="auto">
          <a:xfrm>
            <a:off x="4806950" y="2149475"/>
            <a:ext cx="1141413" cy="946150"/>
            <a:chOff x="0" y="0"/>
            <a:chExt cx="719" cy="596"/>
          </a:xfrm>
        </p:grpSpPr>
        <p:sp>
          <p:nvSpPr>
            <p:cNvPr id="31759" name="矩形 22542">
              <a:extLst>
                <a:ext uri="{FF2B5EF4-FFF2-40B4-BE49-F238E27FC236}">
                  <a16:creationId xmlns:a16="http://schemas.microsoft.com/office/drawing/2014/main" id="{419DFFFE-94D5-43B1-A82D-9CEEEF6AF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latin typeface="Times New Roman" panose="02020603050405020304" pitchFamily="18" charset="0"/>
                </a:rPr>
                <a:t>P </a:t>
              </a:r>
              <a:r>
                <a:rPr lang="en-US" altLang="zh-CN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1760" name="矩形 22543">
              <a:extLst>
                <a:ext uri="{FF2B5EF4-FFF2-40B4-BE49-F238E27FC236}">
                  <a16:creationId xmlns:a16="http://schemas.microsoft.com/office/drawing/2014/main" id="{CF6BA2CB-6F45-4C46-8384-557C7B7C1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" y="0"/>
              <a:ext cx="354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>
                  <a:latin typeface="Times New Roman" panose="02020603050405020304" pitchFamily="18" charset="0"/>
                </a:rPr>
                <a:t>U</a:t>
              </a:r>
              <a:r>
                <a:rPr lang="en-US" altLang="zh-CN" b="1" baseline="30000">
                  <a:latin typeface="Times New Roman" panose="02020603050405020304" pitchFamily="18" charset="0"/>
                </a:rPr>
                <a:t>2</a:t>
              </a:r>
            </a:p>
            <a:p>
              <a:pPr algn="ctr"/>
              <a:r>
                <a:rPr lang="en-US" altLang="zh-CN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1761" name="直接连接符 22544">
              <a:extLst>
                <a:ext uri="{FF2B5EF4-FFF2-40B4-BE49-F238E27FC236}">
                  <a16:creationId xmlns:a16="http://schemas.microsoft.com/office/drawing/2014/main" id="{E77D3CE2-12C3-422E-827E-AE14C59E3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847217A-1E76-4E55-AC7E-2706137C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5334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组合 23554">
            <a:extLst>
              <a:ext uri="{FF2B5EF4-FFF2-40B4-BE49-F238E27FC236}">
                <a16:creationId xmlns:a16="http://schemas.microsoft.com/office/drawing/2014/main" id="{FB053397-9F31-488C-A1FD-10AC889F71F5}"/>
              </a:ext>
            </a:extLst>
          </p:cNvPr>
          <p:cNvGrpSpPr>
            <a:grpSpLocks/>
          </p:cNvGrpSpPr>
          <p:nvPr/>
        </p:nvGrpSpPr>
        <p:grpSpPr bwMode="auto">
          <a:xfrm>
            <a:off x="504825" y="728663"/>
            <a:ext cx="2789238" cy="920750"/>
            <a:chOff x="0" y="0"/>
            <a:chExt cx="2231" cy="580"/>
          </a:xfrm>
        </p:grpSpPr>
        <p:pic>
          <p:nvPicPr>
            <p:cNvPr id="32772" name="圆角矩形 1">
              <a:extLst>
                <a:ext uri="{FF2B5EF4-FFF2-40B4-BE49-F238E27FC236}">
                  <a16:creationId xmlns:a16="http://schemas.microsoft.com/office/drawing/2014/main" id="{760AB719-9621-423A-BAED-E90FF83CFC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文本框 23556">
              <a:extLst>
                <a:ext uri="{FF2B5EF4-FFF2-40B4-BE49-F238E27FC236}">
                  <a16:creationId xmlns:a16="http://schemas.microsoft.com/office/drawing/2014/main" id="{5F039BA5-3234-4F2B-8B12-F96C89407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  <p:grpSp>
        <p:nvGrpSpPr>
          <p:cNvPr id="32774" name="组合 23557">
            <a:extLst>
              <a:ext uri="{FF2B5EF4-FFF2-40B4-BE49-F238E27FC236}">
                <a16:creationId xmlns:a16="http://schemas.microsoft.com/office/drawing/2014/main" id="{A5E03CFF-0E34-4168-8314-1D81C47ACF1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528888"/>
            <a:ext cx="2657475" cy="2468562"/>
            <a:chOff x="0" y="0"/>
            <a:chExt cx="1674" cy="1555"/>
          </a:xfrm>
        </p:grpSpPr>
        <p:pic>
          <p:nvPicPr>
            <p:cNvPr id="32775" name="单圆角矩形 2">
              <a:extLst>
                <a:ext uri="{FF2B5EF4-FFF2-40B4-BE49-F238E27FC236}">
                  <a16:creationId xmlns:a16="http://schemas.microsoft.com/office/drawing/2014/main" id="{521683FD-C964-4A48-8634-79BE4C4CCE1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文本框 23559">
              <a:extLst>
                <a:ext uri="{FF2B5EF4-FFF2-40B4-BE49-F238E27FC236}">
                  <a16:creationId xmlns:a16="http://schemas.microsoft.com/office/drawing/2014/main" id="{9E2E38CE-C208-4B80-B085-A6CB1E20C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rgbClr val="FFFFFF"/>
                  </a:solidFill>
                </a:rPr>
                <a:t>电功率的概念和计算</a:t>
              </a:r>
            </a:p>
          </p:txBody>
        </p:sp>
      </p:grpSp>
      <p:grpSp>
        <p:nvGrpSpPr>
          <p:cNvPr id="32777" name="组合 23560">
            <a:extLst>
              <a:ext uri="{FF2B5EF4-FFF2-40B4-BE49-F238E27FC236}">
                <a16:creationId xmlns:a16="http://schemas.microsoft.com/office/drawing/2014/main" id="{E610A985-72A2-4932-8AF2-23F1F94DD4D3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2457450"/>
            <a:ext cx="2000250" cy="2468563"/>
            <a:chOff x="0" y="0"/>
            <a:chExt cx="1152" cy="1555"/>
          </a:xfrm>
        </p:grpSpPr>
        <p:pic>
          <p:nvPicPr>
            <p:cNvPr id="32778" name="单圆角矩形 3">
              <a:extLst>
                <a:ext uri="{FF2B5EF4-FFF2-40B4-BE49-F238E27FC236}">
                  <a16:creationId xmlns:a16="http://schemas.microsoft.com/office/drawing/2014/main" id="{957AF350-88F6-42F0-A594-BF5774CCA92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9" name="文本框 23562">
              <a:extLst>
                <a:ext uri="{FF2B5EF4-FFF2-40B4-BE49-F238E27FC236}">
                  <a16:creationId xmlns:a16="http://schemas.microsoft.com/office/drawing/2014/main" id="{5F0B4F88-D219-48EC-93CC-EBBE7B6A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77"/>
              <a:ext cx="937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rgbClr val="FFFFFF"/>
                  </a:solidFill>
                </a:rPr>
                <a:t>额定电压和</a:t>
              </a:r>
            </a:p>
            <a:p>
              <a:pPr algn="ctr"/>
              <a:r>
                <a:rPr lang="zh-CN" altLang="en-US" b="1">
                  <a:solidFill>
                    <a:srgbClr val="FFFFFF"/>
                  </a:solidFill>
                </a:rPr>
                <a:t>额定功率</a:t>
              </a:r>
            </a:p>
          </p:txBody>
        </p:sp>
      </p:grpSp>
      <p:grpSp>
        <p:nvGrpSpPr>
          <p:cNvPr id="32780" name="组合 23563">
            <a:extLst>
              <a:ext uri="{FF2B5EF4-FFF2-40B4-BE49-F238E27FC236}">
                <a16:creationId xmlns:a16="http://schemas.microsoft.com/office/drawing/2014/main" id="{15A29519-9E10-41A5-B490-6EB1C795CDAA}"/>
              </a:ext>
            </a:extLst>
          </p:cNvPr>
          <p:cNvGrpSpPr>
            <a:grpSpLocks/>
          </p:cNvGrpSpPr>
          <p:nvPr/>
        </p:nvGrpSpPr>
        <p:grpSpPr bwMode="auto">
          <a:xfrm>
            <a:off x="5565775" y="2587625"/>
            <a:ext cx="3038475" cy="2470150"/>
            <a:chOff x="0" y="0"/>
            <a:chExt cx="1682" cy="1556"/>
          </a:xfrm>
        </p:grpSpPr>
        <p:pic>
          <p:nvPicPr>
            <p:cNvPr id="32781" name="单圆角矩形 4">
              <a:extLst>
                <a:ext uri="{FF2B5EF4-FFF2-40B4-BE49-F238E27FC236}">
                  <a16:creationId xmlns:a16="http://schemas.microsoft.com/office/drawing/2014/main" id="{923ED0F1-1C63-4B15-A5CA-7A43EF8BCEC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82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2" name="文本框 23565">
              <a:extLst>
                <a:ext uri="{FF2B5EF4-FFF2-40B4-BE49-F238E27FC236}">
                  <a16:creationId xmlns:a16="http://schemas.microsoft.com/office/drawing/2014/main" id="{5608E61F-48E8-424B-8F29-3C74DE0DE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65"/>
              <a:ext cx="937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rgbClr val="FFFFFF"/>
                  </a:solidFill>
                </a:rPr>
                <a:t>实际电压和</a:t>
              </a:r>
            </a:p>
            <a:p>
              <a:pPr algn="ctr"/>
              <a:r>
                <a:rPr lang="zh-CN" altLang="en-US" b="1">
                  <a:solidFill>
                    <a:srgbClr val="FFFFFF"/>
                  </a:solidFill>
                </a:rPr>
                <a:t>实际功率</a:t>
              </a:r>
            </a:p>
          </p:txBody>
        </p:sp>
      </p:grpSp>
      <p:grpSp>
        <p:nvGrpSpPr>
          <p:cNvPr id="32783" name="组合 23566">
            <a:extLst>
              <a:ext uri="{FF2B5EF4-FFF2-40B4-BE49-F238E27FC236}">
                <a16:creationId xmlns:a16="http://schemas.microsoft.com/office/drawing/2014/main" id="{18080ADE-ED11-49CD-82A3-C9A7D50711EC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3105150"/>
            <a:ext cx="615950" cy="1322388"/>
            <a:chOff x="0" y="0"/>
            <a:chExt cx="388" cy="833"/>
          </a:xfrm>
        </p:grpSpPr>
        <p:pic>
          <p:nvPicPr>
            <p:cNvPr id="32784" name="燕尾形 5">
              <a:extLst>
                <a:ext uri="{FF2B5EF4-FFF2-40B4-BE49-F238E27FC236}">
                  <a16:creationId xmlns:a16="http://schemas.microsoft.com/office/drawing/2014/main" id="{456D96E7-AA59-48EE-AC43-A933E266E05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文本框 23568">
              <a:extLst>
                <a:ext uri="{FF2B5EF4-FFF2-40B4-BE49-F238E27FC236}">
                  <a16:creationId xmlns:a16="http://schemas.microsoft.com/office/drawing/2014/main" id="{E2DA5831-C06E-4FB9-8D64-01402120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800">
                <a:latin typeface="华文新魏" panose="02010800040101010101" pitchFamily="2" charset="-122"/>
              </a:endParaRPr>
            </a:p>
          </p:txBody>
        </p:sp>
      </p:grpSp>
      <p:grpSp>
        <p:nvGrpSpPr>
          <p:cNvPr id="32786" name="组合 23569">
            <a:extLst>
              <a:ext uri="{FF2B5EF4-FFF2-40B4-BE49-F238E27FC236}">
                <a16:creationId xmlns:a16="http://schemas.microsoft.com/office/drawing/2014/main" id="{C59CB474-7A0D-4C3B-8F53-EBADECEF29F5}"/>
              </a:ext>
            </a:extLst>
          </p:cNvPr>
          <p:cNvGrpSpPr>
            <a:grpSpLocks/>
          </p:cNvGrpSpPr>
          <p:nvPr/>
        </p:nvGrpSpPr>
        <p:grpSpPr bwMode="auto">
          <a:xfrm>
            <a:off x="5657850" y="2997200"/>
            <a:ext cx="614363" cy="1328738"/>
            <a:chOff x="0" y="0"/>
            <a:chExt cx="387" cy="837"/>
          </a:xfrm>
        </p:grpSpPr>
        <p:pic>
          <p:nvPicPr>
            <p:cNvPr id="32787" name="燕尾形 6">
              <a:extLst>
                <a:ext uri="{FF2B5EF4-FFF2-40B4-BE49-F238E27FC236}">
                  <a16:creationId xmlns:a16="http://schemas.microsoft.com/office/drawing/2014/main" id="{4F3CDE47-A5E8-426D-B333-69A3F1CDE03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8" name="文本框 23571">
              <a:extLst>
                <a:ext uri="{FF2B5EF4-FFF2-40B4-BE49-F238E27FC236}">
                  <a16:creationId xmlns:a16="http://schemas.microsoft.com/office/drawing/2014/main" id="{1374B114-8156-46D4-8F98-AAE0C196A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" y="24"/>
              <a:ext cx="315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800">
                <a:latin typeface="华文新魏" panose="02010800040101010101" pitchFamily="2" charset="-122"/>
              </a:endParaRPr>
            </a:p>
          </p:txBody>
        </p:sp>
      </p:grpSp>
      <p:pic>
        <p:nvPicPr>
          <p:cNvPr id="32789" name="New picture">
            <a:extLst>
              <a:ext uri="{FF2B5EF4-FFF2-40B4-BE49-F238E27FC236}">
                <a16:creationId xmlns:a16="http://schemas.microsoft.com/office/drawing/2014/main" id="{AE75EEFD-073C-4C8B-9E91-AAC040272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0" y="110363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55F9EDF0-5ADE-4DA3-BA23-C4E97AADE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4032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</a:rPr>
              <a:t>灯泡和热水器铭牌图</a:t>
            </a:r>
          </a:p>
        </p:txBody>
      </p:sp>
      <p:grpSp>
        <p:nvGrpSpPr>
          <p:cNvPr id="14339" name="组合 5122">
            <a:extLst>
              <a:ext uri="{FF2B5EF4-FFF2-40B4-BE49-F238E27FC236}">
                <a16:creationId xmlns:a16="http://schemas.microsoft.com/office/drawing/2014/main" id="{65E4EA48-832B-478C-A95D-5AB07B9E01EC}"/>
              </a:ext>
            </a:extLst>
          </p:cNvPr>
          <p:cNvGrpSpPr>
            <a:grpSpLocks/>
          </p:cNvGrpSpPr>
          <p:nvPr/>
        </p:nvGrpSpPr>
        <p:grpSpPr bwMode="auto">
          <a:xfrm>
            <a:off x="4232275" y="1449388"/>
            <a:ext cx="4084638" cy="2917825"/>
            <a:chOff x="0" y="0"/>
            <a:chExt cx="4084637" cy="2917825"/>
          </a:xfrm>
        </p:grpSpPr>
        <p:sp>
          <p:nvSpPr>
            <p:cNvPr id="14340" name="Rectangle 10">
              <a:extLst>
                <a:ext uri="{FF2B5EF4-FFF2-40B4-BE49-F238E27FC236}">
                  <a16:creationId xmlns:a16="http://schemas.microsoft.com/office/drawing/2014/main" id="{4C6C08CA-0D7D-475F-B5CA-0BCC2E49C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862" y="2520950"/>
              <a:ext cx="1722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solidFill>
                    <a:srgbClr val="1F497D"/>
                  </a:solidFill>
                  <a:latin typeface="宋体" panose="02010600030101010101" pitchFamily="2" charset="-122"/>
                </a:rPr>
                <a:t>热水器</a:t>
              </a:r>
              <a:endParaRPr lang="zh-CN" altLang="en-US" sz="2000" b="1">
                <a:latin typeface="宋体" panose="02010600030101010101" pitchFamily="2" charset="-122"/>
              </a:endParaRPr>
            </a:p>
          </p:txBody>
        </p:sp>
        <p:pic>
          <p:nvPicPr>
            <p:cNvPr id="14341" name="Picture 2" descr="http://t3.baidu.com/it/u=2465841174,2392232100&amp;fm=23&amp;gp=0.jpg">
              <a:extLst>
                <a:ext uri="{FF2B5EF4-FFF2-40B4-BE49-F238E27FC236}">
                  <a16:creationId xmlns:a16="http://schemas.microsoft.com/office/drawing/2014/main" id="{AE595BAA-A933-4C64-BC10-3C2DD37E6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" r="1141" b="14104"/>
            <a:stretch>
              <a:fillRect/>
            </a:stretch>
          </p:blipFill>
          <p:spPr bwMode="auto">
            <a:xfrm>
              <a:off x="0" y="0"/>
              <a:ext cx="4084637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Rectangle 2">
            <a:extLst>
              <a:ext uri="{FF2B5EF4-FFF2-40B4-BE49-F238E27FC236}">
                <a16:creationId xmlns:a16="http://schemas.microsoft.com/office/drawing/2014/main" id="{583A63AE-B1DD-4FAA-96FA-E653CD4E6DB8}"/>
              </a:ext>
            </a:extLst>
          </p:cNvPr>
          <p:cNvSpPr/>
          <p:nvPr/>
        </p:nvSpPr>
        <p:spPr>
          <a:xfrm>
            <a:off x="287338" y="4760913"/>
            <a:ext cx="8712200" cy="111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节能灯上的“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24 W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和电热水器上的“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2 200 W”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的字样是什么意思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?</a:t>
            </a:r>
            <a:endParaRPr lang="en-US" altLang="zh-CN" b="1">
              <a:latin typeface="Times New Roman" pitchFamily="2" charset="0"/>
              <a:ea typeface="Times New Roman" pitchFamily="2" charset="0"/>
            </a:endParaRPr>
          </a:p>
        </p:txBody>
      </p:sp>
      <p:grpSp>
        <p:nvGrpSpPr>
          <p:cNvPr id="14343" name="组合 5126">
            <a:extLst>
              <a:ext uri="{FF2B5EF4-FFF2-40B4-BE49-F238E27FC236}">
                <a16:creationId xmlns:a16="http://schemas.microsoft.com/office/drawing/2014/main" id="{2046E18E-E611-4A54-8416-A06BC9A721E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484313"/>
            <a:ext cx="2209800" cy="2881312"/>
            <a:chOff x="0" y="0"/>
            <a:chExt cx="2209800" cy="2881313"/>
          </a:xfrm>
        </p:grpSpPr>
        <p:sp>
          <p:nvSpPr>
            <p:cNvPr id="14344" name="Rectangle 9">
              <a:extLst>
                <a:ext uri="{FF2B5EF4-FFF2-40B4-BE49-F238E27FC236}">
                  <a16:creationId xmlns:a16="http://schemas.microsoft.com/office/drawing/2014/main" id="{927AB50C-9503-47DA-89EA-BC1DA8B2C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63" y="2484438"/>
              <a:ext cx="1849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solidFill>
                    <a:srgbClr val="1F497D"/>
                  </a:solidFill>
                  <a:latin typeface="宋体" panose="02010600030101010101" pitchFamily="2" charset="-122"/>
                </a:rPr>
                <a:t>节能灯</a:t>
              </a:r>
              <a:endParaRPr lang="zh-CN" altLang="en-US" sz="2000" b="1">
                <a:latin typeface="宋体" panose="02010600030101010101" pitchFamily="2" charset="-122"/>
              </a:endParaRPr>
            </a:p>
          </p:txBody>
        </p:sp>
        <p:pic>
          <p:nvPicPr>
            <p:cNvPr id="14345" name="Picture 7">
              <a:extLst>
                <a:ext uri="{FF2B5EF4-FFF2-40B4-BE49-F238E27FC236}">
                  <a16:creationId xmlns:a16="http://schemas.microsoft.com/office/drawing/2014/main" id="{2BB3F4A4-58EC-4261-923A-EC31AA04B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24075" cy="239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AB81B51-648B-466B-91DB-936C5795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160C234C-C7CB-4B35-96B9-C9C6BB46A826}"/>
              </a:ext>
            </a:extLst>
          </p:cNvPr>
          <p:cNvSpPr/>
          <p:nvPr/>
        </p:nvSpPr>
        <p:spPr>
          <a:xfrm>
            <a:off x="503238" y="1552575"/>
            <a:ext cx="8208962" cy="111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分别拿一只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40 W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和一只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800 W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的电吹风机，接在电路上，比较电能表铝盘转动的快慢。</a:t>
            </a:r>
            <a:endParaRPr lang="en-US" altLang="zh-CN"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5122" name="TextBox 4">
            <a:extLst>
              <a:ext uri="{FF2B5EF4-FFF2-40B4-BE49-F238E27FC236}">
                <a16:creationId xmlns:a16="http://schemas.microsoft.com/office/drawing/2014/main" id="{6549B198-0E15-40A0-A3A0-AF7628FB6524}"/>
              </a:ext>
            </a:extLst>
          </p:cNvPr>
          <p:cNvSpPr/>
          <p:nvPr/>
        </p:nvSpPr>
        <p:spPr>
          <a:xfrm>
            <a:off x="431800" y="2849563"/>
            <a:ext cx="8027988" cy="12573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电能表铝盘转的快慢不同，表示用电器消耗电能的快慢不同。</a:t>
            </a:r>
            <a:endParaRPr b="1">
              <a:latin typeface="宋体" pitchFamily="2" charset="-122"/>
            </a:endParaRPr>
          </a:p>
        </p:txBody>
      </p:sp>
      <p:pic>
        <p:nvPicPr>
          <p:cNvPr id="1536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D463F17C-EE1D-4981-9E0C-5A1827B0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文本框 6148">
            <a:extLst>
              <a:ext uri="{FF2B5EF4-FFF2-40B4-BE49-F238E27FC236}">
                <a16:creationId xmlns:a16="http://schemas.microsoft.com/office/drawing/2014/main" id="{CDB45E82-A012-431B-943D-EDA46D3A3F04}"/>
              </a:ext>
            </a:extLst>
          </p:cNvPr>
          <p:cNvSpPr/>
          <p:nvPr/>
        </p:nvSpPr>
        <p:spPr>
          <a:xfrm>
            <a:off x="431800" y="4365625"/>
            <a:ext cx="8189913" cy="1825625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楷体_GB2312" pitchFamily="1" charset="-122"/>
                <a:sym typeface="Wingdings"/>
              </a:rPr>
              <a:t>　　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灯泡上的“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Times New Roman" pitchFamily="2" charset="0"/>
                <a:sym typeface="Wingdings"/>
              </a:rPr>
              <a:t>40 W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”和电吹风机上的“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Times New Roman" pitchFamily="2" charset="0"/>
                <a:sym typeface="Wingdings"/>
              </a:rPr>
              <a:t>800 W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”表示消耗电能的快慢，“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Times New Roman" pitchFamily="2" charset="0"/>
                <a:sym typeface="Wingdings"/>
              </a:rPr>
              <a:t>800 W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”比“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Times New Roman" pitchFamily="2" charset="0"/>
                <a:sym typeface="Wingdings"/>
              </a:rPr>
              <a:t>40 W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”灯泡消耗电能快！物理学中用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电功率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表示消耗电能的快慢！</a:t>
            </a:r>
            <a:endParaRPr b="1">
              <a:solidFill>
                <a:srgbClr val="0066CC"/>
              </a:solidFill>
              <a:latin typeface="楷体_GB2312" pitchFamily="1" charset="-122"/>
            </a:endParaRPr>
          </a:p>
        </p:txBody>
      </p:sp>
      <p:grpSp>
        <p:nvGrpSpPr>
          <p:cNvPr id="15366" name="组合 6149">
            <a:extLst>
              <a:ext uri="{FF2B5EF4-FFF2-40B4-BE49-F238E27FC236}">
                <a16:creationId xmlns:a16="http://schemas.microsoft.com/office/drawing/2014/main" id="{34FA89B2-5A81-4DAC-A06B-B81D4935CD07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490538"/>
            <a:ext cx="2789238" cy="920750"/>
            <a:chOff x="0" y="0"/>
            <a:chExt cx="2231" cy="580"/>
          </a:xfrm>
        </p:grpSpPr>
        <p:pic>
          <p:nvPicPr>
            <p:cNvPr id="15367" name="圆角矩形 1">
              <a:extLst>
                <a:ext uri="{FF2B5EF4-FFF2-40B4-BE49-F238E27FC236}">
                  <a16:creationId xmlns:a16="http://schemas.microsoft.com/office/drawing/2014/main" id="{0CAF846F-4316-4ACF-967D-08816D2AFE0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文本框 6151">
              <a:extLst>
                <a:ext uri="{FF2B5EF4-FFF2-40B4-BE49-F238E27FC236}">
                  <a16:creationId xmlns:a16="http://schemas.microsoft.com/office/drawing/2014/main" id="{9042EEA8-4F8D-42F4-944A-07748938C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演示实验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9C224F21-1373-4DB0-83CA-E7EB96B17CB1}"/>
              </a:ext>
            </a:extLst>
          </p:cNvPr>
          <p:cNvSpPr/>
          <p:nvPr/>
        </p:nvSpPr>
        <p:spPr>
          <a:xfrm>
            <a:off x="431800" y="1268413"/>
            <a:ext cx="7200900" cy="137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．物理意义：表示电流做功的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itchFamily="2" charset="0"/>
                <a:sym typeface="Wingdings"/>
              </a:rPr>
              <a:t>快慢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。 </a:t>
            </a:r>
          </a:p>
          <a:p>
            <a:pPr>
              <a:lnSpc>
                <a:spcPct val="15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．单位：瓦特，简称瓦，符号是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itchFamily="2" charset="0"/>
                <a:sym typeface="Wingdings"/>
              </a:rPr>
              <a:t>W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。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6146" name="Rectangle 8">
            <a:extLst>
              <a:ext uri="{FF2B5EF4-FFF2-40B4-BE49-F238E27FC236}">
                <a16:creationId xmlns:a16="http://schemas.microsoft.com/office/drawing/2014/main" id="{BB19C92F-77D2-46EE-8E9D-A2383F53AF9A}"/>
              </a:ext>
            </a:extLst>
          </p:cNvPr>
          <p:cNvSpPr/>
          <p:nvPr/>
        </p:nvSpPr>
        <p:spPr>
          <a:xfrm>
            <a:off x="431800" y="2744788"/>
            <a:ext cx="7380288" cy="1152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2075" tIns="46038" rIns="92075" bIns="46038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latin typeface="Tahoma" pitchFamily="2" charset="0"/>
                <a:sym typeface="Wingdings"/>
              </a:rPr>
              <a:t>　　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ahoma" pitchFamily="2" charset="0"/>
                <a:sym typeface="Wingdings"/>
              </a:rPr>
              <a:t>常用单位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latin typeface="Tahoma" pitchFamily="2" charset="0"/>
                <a:sym typeface="Wingdings"/>
              </a:rPr>
              <a:t>：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kW = 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3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W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itchFamily="2" charset="0"/>
              <a:sym typeface="Wingdings"/>
            </a:endParaRPr>
          </a:p>
          <a:p>
            <a:pPr marL="342900" indent="-342900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　　　　　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W = 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3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mW</a:t>
            </a:r>
            <a:endParaRPr b="1">
              <a:latin typeface="Times New Roman" pitchFamily="2" charset="0"/>
            </a:endParaRPr>
          </a:p>
        </p:txBody>
      </p:sp>
      <p:sp>
        <p:nvSpPr>
          <p:cNvPr id="6147" name="TextBox 6">
            <a:extLst>
              <a:ext uri="{FF2B5EF4-FFF2-40B4-BE49-F238E27FC236}">
                <a16:creationId xmlns:a16="http://schemas.microsoft.com/office/drawing/2014/main" id="{D2BE3562-07B8-4184-8A27-344447FF97C8}"/>
              </a:ext>
            </a:extLst>
          </p:cNvPr>
          <p:cNvSpPr/>
          <p:nvPr/>
        </p:nvSpPr>
        <p:spPr>
          <a:xfrm>
            <a:off x="431800" y="4329113"/>
            <a:ext cx="7848600" cy="1530350"/>
          </a:xfrm>
          <a:prstGeom prst="rect">
            <a:avLst/>
          </a:prstGeom>
          <a:solidFill>
            <a:srgbClr val="FFCC99"/>
          </a:solidFill>
          <a:ln w="28575">
            <a:solidFill>
              <a:srgbClr val="0066CC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1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Times New Roman" pitchFamily="2" charset="0"/>
                <a:sym typeface="Wingdings"/>
              </a:rPr>
              <a:t>　　各种不同的用电器，电功率各不相同，翻看电器的说明书，我们常常可以看到“电功率”这样的参数。下图为一些家用电器的电功率。</a:t>
            </a:r>
            <a:endParaRPr b="1">
              <a:solidFill>
                <a:srgbClr val="0066CC"/>
              </a:solidFill>
              <a:latin typeface="宋体" pitchFamily="2" charset="-122"/>
            </a:endParaRPr>
          </a:p>
        </p:txBody>
      </p:sp>
      <p:pic>
        <p:nvPicPr>
          <p:cNvPr id="1638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39882BB9-97AD-4D28-8106-EDEBCF0E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4984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矩形 4">
            <a:extLst>
              <a:ext uri="{FF2B5EF4-FFF2-40B4-BE49-F238E27FC236}">
                <a16:creationId xmlns:a16="http://schemas.microsoft.com/office/drawing/2014/main" id="{D39AA047-42B7-498E-B369-8DD6131E2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731838"/>
            <a:ext cx="339883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一、电功率（</a:t>
            </a:r>
            <a:r>
              <a:rPr lang="en-US" altLang="zh-CN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P </a:t>
            </a:r>
            <a:r>
              <a:rPr lang="zh-CN" altLang="en-US" sz="3200" b="1">
                <a:solidFill>
                  <a:srgbClr val="FFFFFF"/>
                </a:solidFill>
              </a:rPr>
              <a:t>）</a:t>
            </a:r>
            <a:endParaRPr lang="en-US" altLang="zh-CN" sz="3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3EEF1A8-C679-43EE-B787-E1CD121F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8194" descr="KRN}L0SC_A9J7_P%1Y9$Y(I">
            <a:extLst>
              <a:ext uri="{FF2B5EF4-FFF2-40B4-BE49-F238E27FC236}">
                <a16:creationId xmlns:a16="http://schemas.microsoft.com/office/drawing/2014/main" id="{B88968D5-BF0B-4BD7-888C-2AEFD5E70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87500"/>
            <a:ext cx="8497888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组合 8195">
            <a:extLst>
              <a:ext uri="{FF2B5EF4-FFF2-40B4-BE49-F238E27FC236}">
                <a16:creationId xmlns:a16="http://schemas.microsoft.com/office/drawing/2014/main" id="{7D4A34B3-B72A-4312-8977-042DD63198E8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25463"/>
            <a:ext cx="2789238" cy="920750"/>
            <a:chOff x="0" y="0"/>
            <a:chExt cx="2231" cy="580"/>
          </a:xfrm>
        </p:grpSpPr>
        <p:pic>
          <p:nvPicPr>
            <p:cNvPr id="17413" name="圆角矩形 1">
              <a:extLst>
                <a:ext uri="{FF2B5EF4-FFF2-40B4-BE49-F238E27FC236}">
                  <a16:creationId xmlns:a16="http://schemas.microsoft.com/office/drawing/2014/main" id="{36DD8E86-AD58-4BCA-9576-0BF7B3C9D16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文本框 8197">
              <a:extLst>
                <a:ext uri="{FF2B5EF4-FFF2-40B4-BE49-F238E27FC236}">
                  <a16:creationId xmlns:a16="http://schemas.microsoft.com/office/drawing/2014/main" id="{1822D658-4B4F-4F8D-93D5-EA2C0BECC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小资料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9217">
            <a:extLst>
              <a:ext uri="{FF2B5EF4-FFF2-40B4-BE49-F238E27FC236}">
                <a16:creationId xmlns:a16="http://schemas.microsoft.com/office/drawing/2014/main" id="{9DEDC25A-C40C-4435-8B1D-BD28906D4F19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465513"/>
            <a:ext cx="4803775" cy="2700337"/>
            <a:chOff x="0" y="0"/>
            <a:chExt cx="4803546" cy="2700300"/>
          </a:xfrm>
        </p:grpSpPr>
        <p:sp>
          <p:nvSpPr>
            <p:cNvPr id="18435" name="Rectangle 5">
              <a:extLst>
                <a:ext uri="{FF2B5EF4-FFF2-40B4-BE49-F238E27FC236}">
                  <a16:creationId xmlns:a16="http://schemas.microsoft.com/office/drawing/2014/main" id="{63317B1B-A125-4BDC-B7F8-0BCCACAF7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8406"/>
              <a:ext cx="1455668" cy="39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solidFill>
                    <a:srgbClr val="1F497D"/>
                  </a:solidFill>
                  <a:latin typeface="宋体" panose="02010600030101010101" pitchFamily="2" charset="-122"/>
                </a:rPr>
                <a:t>电动机</a:t>
              </a:r>
              <a:endParaRPr lang="zh-CN" altLang="en-US" sz="2000" b="1">
                <a:latin typeface="宋体" panose="02010600030101010101" pitchFamily="2" charset="-122"/>
              </a:endParaRPr>
            </a:p>
          </p:txBody>
        </p:sp>
        <p:pic>
          <p:nvPicPr>
            <p:cNvPr id="18436" name="Picture 2" descr="http://t3.baidu.com/it/u=3513634415,77663964&amp;fm=23&amp;gp=0.jpg">
              <a:extLst>
                <a:ext uri="{FF2B5EF4-FFF2-40B4-BE49-F238E27FC236}">
                  <a16:creationId xmlns:a16="http://schemas.microsoft.com/office/drawing/2014/main" id="{07B8F7AD-E676-472B-9F36-AF139F889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164" y="0"/>
              <a:ext cx="3327382" cy="27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7" name="TextBox 2">
            <a:extLst>
              <a:ext uri="{FF2B5EF4-FFF2-40B4-BE49-F238E27FC236}">
                <a16:creationId xmlns:a16="http://schemas.microsoft.com/office/drawing/2014/main" id="{12223E39-A9C7-430E-9764-AE1F4F888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447800"/>
            <a:ext cx="8243888" cy="17970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宋体" panose="02010600030101010101" pitchFamily="2" charset="-122"/>
              </a:rPr>
              <a:t>　　农田灌溉时用来带动水泵的电动机，功率大约在几千瓦到几十千瓦之间；大型发电站的发电功率可达一百万千瓦以上。</a:t>
            </a:r>
            <a:endParaRPr lang="zh-CN" altLang="en-US">
              <a:latin typeface="宋体" panose="02010600030101010101" pitchFamily="2" charset="-122"/>
            </a:endParaRPr>
          </a:p>
        </p:txBody>
      </p:sp>
      <p:pic>
        <p:nvPicPr>
          <p:cNvPr id="1843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3E7FA0B-1575-4FD0-9E51-E3FDA902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组合 9222">
            <a:extLst>
              <a:ext uri="{FF2B5EF4-FFF2-40B4-BE49-F238E27FC236}">
                <a16:creationId xmlns:a16="http://schemas.microsoft.com/office/drawing/2014/main" id="{9A8E5A72-3253-47DC-9582-726ADFFED0F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47688"/>
            <a:ext cx="2789237" cy="920750"/>
            <a:chOff x="0" y="0"/>
            <a:chExt cx="2231" cy="580"/>
          </a:xfrm>
        </p:grpSpPr>
        <p:pic>
          <p:nvPicPr>
            <p:cNvPr id="18440" name="圆角矩形 1">
              <a:extLst>
                <a:ext uri="{FF2B5EF4-FFF2-40B4-BE49-F238E27FC236}">
                  <a16:creationId xmlns:a16="http://schemas.microsoft.com/office/drawing/2014/main" id="{85973248-228E-4FA0-B144-012644F0FB9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文本框 9224">
              <a:extLst>
                <a:ext uri="{FF2B5EF4-FFF2-40B4-BE49-F238E27FC236}">
                  <a16:creationId xmlns:a16="http://schemas.microsoft.com/office/drawing/2014/main" id="{D2BD0DC4-4F12-4F0F-8B04-ED277FEB0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小资料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0241">
            <a:extLst>
              <a:ext uri="{FF2B5EF4-FFF2-40B4-BE49-F238E27FC236}">
                <a16:creationId xmlns:a16="http://schemas.microsoft.com/office/drawing/2014/main" id="{DCCD28F0-6A40-48D7-9842-226A38EE9B59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2924175"/>
            <a:ext cx="1863725" cy="990600"/>
            <a:chOff x="0" y="0"/>
            <a:chExt cx="1174" cy="624"/>
          </a:xfrm>
        </p:grpSpPr>
        <p:sp>
          <p:nvSpPr>
            <p:cNvPr id="19459" name="Rectangle 11">
              <a:extLst>
                <a:ext uri="{FF2B5EF4-FFF2-40B4-BE49-F238E27FC236}">
                  <a16:creationId xmlns:a16="http://schemas.microsoft.com/office/drawing/2014/main" id="{A5C4332E-40FB-4ACC-BD5A-4F6F66235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74" cy="624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grpSp>
          <p:nvGrpSpPr>
            <p:cNvPr id="19460" name="组合 10243">
              <a:extLst>
                <a:ext uri="{FF2B5EF4-FFF2-40B4-BE49-F238E27FC236}">
                  <a16:creationId xmlns:a16="http://schemas.microsoft.com/office/drawing/2014/main" id="{9725978E-B04E-42A1-AFC4-231DF6254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" y="45"/>
              <a:ext cx="785" cy="558"/>
              <a:chOff x="0" y="0"/>
              <a:chExt cx="785" cy="558"/>
            </a:xfrm>
          </p:grpSpPr>
          <p:sp>
            <p:nvSpPr>
              <p:cNvPr id="19461" name="Rectangle 6">
                <a:extLst>
                  <a:ext uri="{FF2B5EF4-FFF2-40B4-BE49-F238E27FC236}">
                    <a16:creationId xmlns:a16="http://schemas.microsoft.com/office/drawing/2014/main" id="{AB5C7186-D688-4461-91AF-17C533ECA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1"/>
                <a:ext cx="57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 i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P </a:t>
                </a: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=   </a:t>
                </a:r>
              </a:p>
            </p:txBody>
          </p:sp>
          <p:grpSp>
            <p:nvGrpSpPr>
              <p:cNvPr id="19462" name="组合 10245">
                <a:extLst>
                  <a:ext uri="{FF2B5EF4-FFF2-40B4-BE49-F238E27FC236}">
                    <a16:creationId xmlns:a16="http://schemas.microsoft.com/office/drawing/2014/main" id="{1B13FE28-3815-496B-9457-86E5078212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" y="0"/>
                <a:ext cx="398" cy="558"/>
                <a:chOff x="0" y="0"/>
                <a:chExt cx="398" cy="558"/>
              </a:xfrm>
            </p:grpSpPr>
            <p:sp>
              <p:nvSpPr>
                <p:cNvPr id="19463" name="Rectangle 7">
                  <a:extLst>
                    <a:ext uri="{FF2B5EF4-FFF2-40B4-BE49-F238E27FC236}">
                      <a16:creationId xmlns:a16="http://schemas.microsoft.com/office/drawing/2014/main" id="{5A919533-DD7D-4CBF-B5D2-B18019A4A8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8" cy="5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600" b="1" i="1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W</a:t>
                  </a:r>
                </a:p>
                <a:p>
                  <a:pPr algn="ctr"/>
                  <a:r>
                    <a:rPr lang="en-US" altLang="zh-CN" sz="2600" b="1" i="1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t</a:t>
                  </a:r>
                </a:p>
              </p:txBody>
            </p:sp>
            <p:sp>
              <p:nvSpPr>
                <p:cNvPr id="19464" name="Line 8">
                  <a:extLst>
                    <a:ext uri="{FF2B5EF4-FFF2-40B4-BE49-F238E27FC236}">
                      <a16:creationId xmlns:a16="http://schemas.microsoft.com/office/drawing/2014/main" id="{347B0538-E1E9-463A-A325-1FEBFE885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" y="279"/>
                  <a:ext cx="272" cy="0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9224" name="Rectangle 2">
            <a:extLst>
              <a:ext uri="{FF2B5EF4-FFF2-40B4-BE49-F238E27FC236}">
                <a16:creationId xmlns:a16="http://schemas.microsoft.com/office/drawing/2014/main" id="{7FE8BEA1-341E-41A9-846C-5793AC1FFCEA}"/>
              </a:ext>
            </a:extLst>
          </p:cNvPr>
          <p:cNvSpPr/>
          <p:nvPr/>
        </p:nvSpPr>
        <p:spPr>
          <a:xfrm>
            <a:off x="431800" y="1268413"/>
            <a:ext cx="7885113" cy="137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1168400" indent="-1168400">
              <a:lnSpc>
                <a:spcPct val="15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3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．定义：如果在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t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这么长的时间内电流做功</a:t>
            </a:r>
          </a:p>
          <a:p>
            <a:pPr marL="1168400" indent="-1168400">
              <a:lnSpc>
                <a:spcPct val="15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　　  　　为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W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，那么，电功率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就是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grpSp>
        <p:nvGrpSpPr>
          <p:cNvPr id="19466" name="组合 10249">
            <a:extLst>
              <a:ext uri="{FF2B5EF4-FFF2-40B4-BE49-F238E27FC236}">
                <a16:creationId xmlns:a16="http://schemas.microsoft.com/office/drawing/2014/main" id="{89C093DA-D3C5-46E1-BD9E-46DB50AFDBB8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5137150"/>
            <a:ext cx="1863725" cy="990600"/>
            <a:chOff x="0" y="0"/>
            <a:chExt cx="1174" cy="624"/>
          </a:xfrm>
        </p:grpSpPr>
        <p:sp>
          <p:nvSpPr>
            <p:cNvPr id="19467" name="Rectangle 11">
              <a:extLst>
                <a:ext uri="{FF2B5EF4-FFF2-40B4-BE49-F238E27FC236}">
                  <a16:creationId xmlns:a16="http://schemas.microsoft.com/office/drawing/2014/main" id="{B6EE7872-2E3E-47B3-B2AA-5834CF17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74" cy="624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9468" name="Rectangle 6">
              <a:extLst>
                <a:ext uri="{FF2B5EF4-FFF2-40B4-BE49-F238E27FC236}">
                  <a16:creationId xmlns:a16="http://schemas.microsoft.com/office/drawing/2014/main" id="{3C72C64B-3ECC-434D-AE9B-466B4A97F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166"/>
              <a:ext cx="9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6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P 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en-US" altLang="zh-CN" sz="26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UI 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</a:p>
          </p:txBody>
        </p:sp>
      </p:grpSp>
      <p:sp>
        <p:nvSpPr>
          <p:cNvPr id="9228" name="Rectangle 2">
            <a:extLst>
              <a:ext uri="{FF2B5EF4-FFF2-40B4-BE49-F238E27FC236}">
                <a16:creationId xmlns:a16="http://schemas.microsoft.com/office/drawing/2014/main" id="{1A71B4F4-199F-4747-95DF-EF1DB395834B}"/>
              </a:ext>
            </a:extLst>
          </p:cNvPr>
          <p:cNvSpPr/>
          <p:nvPr/>
        </p:nvSpPr>
        <p:spPr>
          <a:xfrm>
            <a:off x="2339975" y="4308475"/>
            <a:ext cx="3889375" cy="73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1168400" indent="-1168400">
              <a:lnSpc>
                <a:spcPct val="15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又因为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W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=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UIt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，则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9229" name="Text Box 5">
            <a:extLst>
              <a:ext uri="{FF2B5EF4-FFF2-40B4-BE49-F238E27FC236}">
                <a16:creationId xmlns:a16="http://schemas.microsoft.com/office/drawing/2014/main" id="{294D3336-B578-42C9-B801-EE3E87034EAC}"/>
              </a:ext>
            </a:extLst>
          </p:cNvPr>
          <p:cNvSpPr/>
          <p:nvPr/>
        </p:nvSpPr>
        <p:spPr>
          <a:xfrm>
            <a:off x="5076825" y="2814638"/>
            <a:ext cx="3455988" cy="449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" tIns="10800" rIns="0" bIns="1080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W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Times New Roman" pitchFamily="2" charset="0"/>
                <a:sym typeface="Wingdings"/>
              </a:rPr>
              <a:t>——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焦耳（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J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）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   </a:t>
            </a:r>
            <a:endParaRPr lang="en-US" altLang="zh-CN" b="1">
              <a:solidFill>
                <a:srgbClr val="000000"/>
              </a:solidFill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9230" name="Text Box 6">
            <a:extLst>
              <a:ext uri="{FF2B5EF4-FFF2-40B4-BE49-F238E27FC236}">
                <a16:creationId xmlns:a16="http://schemas.microsoft.com/office/drawing/2014/main" id="{9679B3A3-348A-44B3-8044-BF887BF01201}"/>
              </a:ext>
            </a:extLst>
          </p:cNvPr>
          <p:cNvSpPr/>
          <p:nvPr/>
        </p:nvSpPr>
        <p:spPr>
          <a:xfrm>
            <a:off x="5092700" y="3276600"/>
            <a:ext cx="2735263" cy="449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" tIns="10800" rIns="0" bIns="1080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t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 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Times New Roman" pitchFamily="2" charset="0"/>
                <a:sym typeface="Wingdings"/>
              </a:rPr>
              <a:t>——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秒（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s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）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   </a:t>
            </a:r>
            <a:endParaRPr lang="en-US" altLang="zh-CN" b="1">
              <a:solidFill>
                <a:srgbClr val="000000"/>
              </a:solidFill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9231" name="Text Box 7">
            <a:extLst>
              <a:ext uri="{FF2B5EF4-FFF2-40B4-BE49-F238E27FC236}">
                <a16:creationId xmlns:a16="http://schemas.microsoft.com/office/drawing/2014/main" id="{76BDC541-9329-4C6E-8D6B-6A737C22B619}"/>
              </a:ext>
            </a:extLst>
          </p:cNvPr>
          <p:cNvSpPr/>
          <p:nvPr/>
        </p:nvSpPr>
        <p:spPr>
          <a:xfrm>
            <a:off x="5099050" y="3751263"/>
            <a:ext cx="3360738" cy="449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" tIns="10800" rIns="0" bIns="1080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Times New Roman" pitchFamily="2" charset="0"/>
                <a:sym typeface="Wingdings"/>
              </a:rPr>
              <a:t>——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瓦特（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W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）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   </a:t>
            </a:r>
            <a:endParaRPr lang="en-US" altLang="zh-CN" b="1">
              <a:solidFill>
                <a:srgbClr val="000000"/>
              </a:solidFill>
              <a:latin typeface="Times New Roman" pitchFamily="2" charset="0"/>
              <a:ea typeface="Times New Roman" pitchFamily="2" charset="0"/>
            </a:endParaRPr>
          </a:p>
        </p:txBody>
      </p:sp>
      <p:pic>
        <p:nvPicPr>
          <p:cNvPr id="1947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36530000-6E29-453B-8788-A7F9B930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84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EBF18E27-EF9A-44BA-8E58-49FFC49162E2}"/>
              </a:ext>
            </a:extLst>
          </p:cNvPr>
          <p:cNvSpPr/>
          <p:nvPr/>
        </p:nvSpPr>
        <p:spPr>
          <a:xfrm>
            <a:off x="431800" y="1268413"/>
            <a:ext cx="7993063" cy="73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kW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Times New Roman" pitchFamily="2" charset="0"/>
                <a:sym typeface="Wingdings"/>
              </a:rPr>
              <a:t>·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h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和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kW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是两个不同物理量的单位。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D927281F-AC5C-406B-BDF6-2F592E715445}"/>
              </a:ext>
            </a:extLst>
          </p:cNvPr>
          <p:cNvSpPr/>
          <p:nvPr/>
        </p:nvSpPr>
        <p:spPr>
          <a:xfrm>
            <a:off x="431800" y="3141663"/>
            <a:ext cx="7920038" cy="1630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如果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P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和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t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的单位分别用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kW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、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h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，那么它们相乘之后，就得到电能的另一个单位：千瓦时（度）。</a:t>
            </a:r>
            <a:endParaRPr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10243" name="Rectangle 11">
            <a:extLst>
              <a:ext uri="{FF2B5EF4-FFF2-40B4-BE49-F238E27FC236}">
                <a16:creationId xmlns:a16="http://schemas.microsoft.com/office/drawing/2014/main" id="{64AA91BE-57CA-42BB-B080-F8B814BB0953}"/>
              </a:ext>
            </a:extLst>
          </p:cNvPr>
          <p:cNvSpPr/>
          <p:nvPr/>
        </p:nvSpPr>
        <p:spPr>
          <a:xfrm>
            <a:off x="3384550" y="2205038"/>
            <a:ext cx="151288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W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=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黑体" pitchFamily="2" charset="-122"/>
                <a:sym typeface="Wingdings"/>
              </a:rPr>
              <a:t>Pt</a:t>
            </a:r>
            <a:endParaRPr lang="en-US" altLang="zh-CN" b="1" i="1"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20485" name="AutoShape 13">
            <a:extLst>
              <a:ext uri="{FF2B5EF4-FFF2-40B4-BE49-F238E27FC236}">
                <a16:creationId xmlns:a16="http://schemas.microsoft.com/office/drawing/2014/main" id="{C1EEC06D-8234-4624-A132-64EFD913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2278063"/>
            <a:ext cx="682625" cy="301625"/>
          </a:xfrm>
          <a:prstGeom prst="rightArrow">
            <a:avLst>
              <a:gd name="adj1" fmla="val 44444"/>
              <a:gd name="adj2" fmla="val 8153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10245" name="TextBox 11">
            <a:extLst>
              <a:ext uri="{FF2B5EF4-FFF2-40B4-BE49-F238E27FC236}">
                <a16:creationId xmlns:a16="http://schemas.microsoft.com/office/drawing/2014/main" id="{B6B9A35D-2D0C-4FE1-9F27-38E6C9FA0BC9}"/>
              </a:ext>
            </a:extLst>
          </p:cNvPr>
          <p:cNvSpPr/>
          <p:nvPr/>
        </p:nvSpPr>
        <p:spPr>
          <a:xfrm>
            <a:off x="431800" y="5049838"/>
            <a:ext cx="7956550" cy="12573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1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千瓦时可以看作功率为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1 kW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的用电器使用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1 h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所消耗的电能。</a:t>
            </a:r>
            <a:endParaRPr b="1">
              <a:solidFill>
                <a:srgbClr val="CC0000"/>
              </a:solidFill>
              <a:latin typeface="Times New Roman" pitchFamily="2" charset="0"/>
            </a:endParaRPr>
          </a:p>
        </p:txBody>
      </p:sp>
      <p:pic>
        <p:nvPicPr>
          <p:cNvPr id="20487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69B0A85-1D95-4091-AEC5-6F43D729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矩形 4">
            <a:extLst>
              <a:ext uri="{FF2B5EF4-FFF2-40B4-BE49-F238E27FC236}">
                <a16:creationId xmlns:a16="http://schemas.microsoft.com/office/drawing/2014/main" id="{AA00B88B-4989-4B2B-A415-76D26A1A3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52463"/>
            <a:ext cx="4273550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二、</a:t>
            </a:r>
            <a:r>
              <a:rPr lang="zh-CN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3200" b="1">
                <a:solidFill>
                  <a:srgbClr val="FFFFFF"/>
                </a:solidFill>
              </a:rPr>
              <a:t>千瓦时”的来历</a:t>
            </a:r>
          </a:p>
        </p:txBody>
      </p:sp>
      <p:grpSp>
        <p:nvGrpSpPr>
          <p:cNvPr id="20489" name="组合 11272">
            <a:extLst>
              <a:ext uri="{FF2B5EF4-FFF2-40B4-BE49-F238E27FC236}">
                <a16:creationId xmlns:a16="http://schemas.microsoft.com/office/drawing/2014/main" id="{CA4E6C14-3AA5-4DA1-9689-4A538040701B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2001838"/>
            <a:ext cx="1111250" cy="946150"/>
            <a:chOff x="0" y="0"/>
            <a:chExt cx="700" cy="596"/>
          </a:xfrm>
        </p:grpSpPr>
        <p:sp>
          <p:nvSpPr>
            <p:cNvPr id="20490" name="矩形 11273">
              <a:extLst>
                <a:ext uri="{FF2B5EF4-FFF2-40B4-BE49-F238E27FC236}">
                  <a16:creationId xmlns:a16="http://schemas.microsoft.com/office/drawing/2014/main" id="{DDD880F0-FAB7-4ED9-A66C-804A4053D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>
                  <a:latin typeface="Times New Roman" panose="02020603050405020304" pitchFamily="18" charset="0"/>
                </a:rPr>
                <a:t>P </a:t>
              </a:r>
              <a:r>
                <a:rPr lang="en-US" altLang="zh-CN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0491" name="矩形 11274">
              <a:extLst>
                <a:ext uri="{FF2B5EF4-FFF2-40B4-BE49-F238E27FC236}">
                  <a16:creationId xmlns:a16="http://schemas.microsoft.com/office/drawing/2014/main" id="{47A076F3-DDF4-47DF-A59D-C7A2B339E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0"/>
              <a:ext cx="31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>
                  <a:latin typeface="Times New Roman" panose="02020603050405020304" pitchFamily="18" charset="0"/>
                </a:rPr>
                <a:t>W</a:t>
              </a:r>
            </a:p>
            <a:p>
              <a:pPr algn="ctr"/>
              <a:r>
                <a:rPr lang="en-US" altLang="zh-CN" b="1" i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0492" name="直接连接符 11275">
              <a:extLst>
                <a:ext uri="{FF2B5EF4-FFF2-40B4-BE49-F238E27FC236}">
                  <a16:creationId xmlns:a16="http://schemas.microsoft.com/office/drawing/2014/main" id="{5C03F562-9CD8-412E-A960-44CCEFC64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789</Words>
  <Application>Microsoft Office PowerPoint</Application>
  <PresentationFormat>全屏显示(4:3)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华文新魏</vt:lpstr>
      <vt:lpstr>楷体_GB2312</vt:lpstr>
      <vt:lpstr>宋体</vt:lpstr>
      <vt:lpstr>Arial</vt:lpstr>
      <vt:lpstr>Calibri</vt:lpstr>
      <vt:lpstr>Calibri Light</vt:lpstr>
      <vt:lpstr>Tahoma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8</cp:revision>
  <dcterms:created xsi:type="dcterms:W3CDTF">2021-10-09T05:43:02Z</dcterms:created>
  <dcterms:modified xsi:type="dcterms:W3CDTF">2021-10-14T02:34:59Z</dcterms:modified>
</cp:coreProperties>
</file>