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72" r:id="rId2"/>
    <p:sldMasterId id="2147485079" r:id="rId3"/>
  </p:sldMasterIdLst>
  <p:notesMasterIdLst>
    <p:notesMasterId r:id="rId4"/>
  </p:notesMasterIdLst>
  <p:sldIdLst>
    <p:sldId id="256" r:id="rId5"/>
    <p:sldId id="464" r:id="rId6"/>
    <p:sldId id="687" r:id="rId7"/>
    <p:sldId id="688" r:id="rId8"/>
    <p:sldId id="689" r:id="rId9"/>
    <p:sldId id="690" r:id="rId10"/>
    <p:sldId id="691" r:id="rId11"/>
  </p:sldIdLst>
  <p:sldSz cx="9144000" cy="6858000" type="screen4x3"/>
  <p:notesSz cx="6858000" cy="9144000"/>
  <p:custDataLst>
    <p:tags r:id="rId12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tags" Target="tags/tag7.xml" /><Relationship Id="rId13" Type="http://schemas.openxmlformats.org/officeDocument/2006/relationships/presProps" Target="presProps.xml" /><Relationship Id="rId14" Type="http://schemas.openxmlformats.org/officeDocument/2006/relationships/viewProps" Target="viewProps.xml" /><Relationship Id="rId15" Type="http://schemas.openxmlformats.org/officeDocument/2006/relationships/theme" Target="theme/theme1.xml" /><Relationship Id="rId16" Type="http://schemas.openxmlformats.org/officeDocument/2006/relationships/tableStyles" Target="tableStyles.xml" /><Relationship Id="rId2" Type="http://schemas.openxmlformats.org/officeDocument/2006/relationships/slideMaster" Target="slideMasters/slideMaster2.xml" /><Relationship Id="rId3" Type="http://schemas.openxmlformats.org/officeDocument/2006/relationships/slideMaster" Target="slideMasters/slideMaster3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098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4099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4100" name="幻灯片图像占位符 3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4101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4102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4103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4DE644-4D4C-475C-8674-2404F37B87DC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717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921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126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331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536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741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D16D6BC-74A1-4FD2-82DB-D2FF44782FC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D16D6BC-74A1-4FD2-82DB-D2FF44782FC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D16D6BC-74A1-4FD2-82DB-D2FF44782FC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D16D6BC-74A1-4FD2-82DB-D2FF44782FC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D16D6BC-74A1-4FD2-82DB-D2FF44782FC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D16D6BC-74A1-4FD2-82DB-D2FF44782FC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D16D6BC-74A1-4FD2-82DB-D2FF44782FC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D16D6BC-74A1-4FD2-82DB-D2FF44782FC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D16D6BC-74A1-4FD2-82DB-D2FF44782FC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D16D6BC-74A1-4FD2-82DB-D2FF44782FC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D16D6BC-74A1-4FD2-82DB-D2FF44782FC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F8E13F4-2CE8-4E1D-A9FE-220C484E853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F8E13F4-2CE8-4E1D-A9FE-220C484E853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F8E13F4-2CE8-4E1D-A9FE-220C484E853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F8E13F4-2CE8-4E1D-A9FE-220C484E853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F8E13F4-2CE8-4E1D-A9FE-220C484E853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F8E13F4-2CE8-4E1D-A9FE-220C484E853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F8E13F4-2CE8-4E1D-A9FE-220C484E853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F8E13F4-2CE8-4E1D-A9FE-220C484E853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F8E13F4-2CE8-4E1D-A9FE-220C484E853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F8E13F4-2CE8-4E1D-A9FE-220C484E853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F8E13F4-2CE8-4E1D-A9FE-220C484E853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8DB46B-518B-4D1F-B7D7-44DD7B90AEF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8DB46B-518B-4D1F-B7D7-44DD7B90AEF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8DB46B-518B-4D1F-B7D7-44DD7B90AEF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8DB46B-518B-4D1F-B7D7-44DD7B90AEF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8DB46B-518B-4D1F-B7D7-44DD7B90AEF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8DB46B-518B-4D1F-B7D7-44DD7B90AEF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8DB46B-518B-4D1F-B7D7-44DD7B90AEF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8DB46B-518B-4D1F-B7D7-44DD7B90AEF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8DB46B-518B-4D1F-B7D7-44DD7B90AEF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8DB46B-518B-4D1F-B7D7-44DD7B90AEF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8DB46B-518B-4D1F-B7D7-44DD7B90AEF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D16D6BC-74A1-4FD2-82DB-D2FF44782FC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80" r:id="rId1"/>
    <p:sldLayoutId id="2147485081" r:id="rId2"/>
    <p:sldLayoutId id="2147485082" r:id="rId3"/>
    <p:sldLayoutId id="2147485083" r:id="rId4"/>
    <p:sldLayoutId id="2147485084" r:id="rId5"/>
    <p:sldLayoutId id="2147485085" r:id="rId6"/>
    <p:sldLayoutId id="2147485086" r:id="rId7"/>
    <p:sldLayoutId id="2147485087" r:id="rId8"/>
    <p:sldLayoutId id="2147485088" r:id="rId9"/>
    <p:sldLayoutId id="2147485089" r:id="rId10"/>
    <p:sldLayoutId id="2147485090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F8E13F4-2CE8-4E1D-A9FE-220C484E853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91" r:id="rId1"/>
    <p:sldLayoutId id="2147485092" r:id="rId2"/>
    <p:sldLayoutId id="2147485093" r:id="rId3"/>
    <p:sldLayoutId id="2147485094" r:id="rId4"/>
    <p:sldLayoutId id="2147485095" r:id="rId5"/>
    <p:sldLayoutId id="2147485096" r:id="rId6"/>
    <p:sldLayoutId id="2147485097" r:id="rId7"/>
    <p:sldLayoutId id="2147485098" r:id="rId8"/>
    <p:sldLayoutId id="2147485099" r:id="rId9"/>
    <p:sldLayoutId id="2147485100" r:id="rId10"/>
    <p:sldLayoutId id="2147485101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8DB46B-518B-4D1F-B7D7-44DD7B90AEF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102" r:id="rId1"/>
    <p:sldLayoutId id="2147485103" r:id="rId2"/>
    <p:sldLayoutId id="2147485104" r:id="rId3"/>
    <p:sldLayoutId id="2147485105" r:id="rId4"/>
    <p:sldLayoutId id="2147485106" r:id="rId5"/>
    <p:sldLayoutId id="2147485107" r:id="rId6"/>
    <p:sldLayoutId id="2147485108" r:id="rId7"/>
    <p:sldLayoutId id="2147485109" r:id="rId8"/>
    <p:sldLayoutId id="2147485110" r:id="rId9"/>
    <p:sldLayoutId id="2147485111" r:id="rId10"/>
    <p:sldLayoutId id="2147485112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tags" Target="../tags/tag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6.png" /><Relationship Id="rId4" Type="http://schemas.openxmlformats.org/officeDocument/2006/relationships/tags" Target="../tags/tag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7.png" /><Relationship Id="rId4" Type="http://schemas.openxmlformats.org/officeDocument/2006/relationships/image" Target="../media/image8.png" /><Relationship Id="rId5" Type="http://schemas.openxmlformats.org/officeDocument/2006/relationships/image" Target="../media/image9.png" /><Relationship Id="rId6" Type="http://schemas.openxmlformats.org/officeDocument/2006/relationships/tags" Target="../tags/tag3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7.png" /><Relationship Id="rId4" Type="http://schemas.openxmlformats.org/officeDocument/2006/relationships/image" Target="../media/image8.png" /><Relationship Id="rId5" Type="http://schemas.openxmlformats.org/officeDocument/2006/relationships/image" Target="../media/image9.png" /><Relationship Id="rId6" Type="http://schemas.openxmlformats.org/officeDocument/2006/relationships/tags" Target="../tags/tag4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5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0.png" /><Relationship Id="rId4" Type="http://schemas.openxmlformats.org/officeDocument/2006/relationships/image" Target="../media/image11.png" /><Relationship Id="rId5" Type="http://schemas.openxmlformats.org/officeDocument/2006/relationships/tags" Target="../tags/tag6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122" name="矩形 2"/>
          <p:cNvSpPr/>
          <p:nvPr/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123" name="标题 1"/>
          <p:cNvSpPr>
            <a:spLocks noGrp="1"/>
          </p:cNvSpPr>
          <p:nvPr>
            <p:ph type="ctrTitle" idx="4294967295"/>
          </p:nvPr>
        </p:nvSpPr>
        <p:spPr>
          <a:xfrm>
            <a:off x="581025" y="2063750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en-US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安全用电</a:t>
            </a:r>
            <a:endParaRPr lang="zh-CN" altLang="en-US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5124" name="矩形 3"/>
          <p:cNvSpPr/>
          <p:nvPr/>
        </p:nvSpPr>
        <p:spPr>
          <a:xfrm>
            <a:off x="851693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5125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5865812" y="1846262"/>
            <a:ext cx="2803525" cy="19065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1" dur="500" fill="hold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500" fill="hold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1"/>
      <p:bldP spid="5124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5" name="矩形 10"/>
          <p:cNvSpPr/>
          <p:nvPr/>
        </p:nvSpPr>
        <p:spPr>
          <a:xfrm>
            <a:off x="287338" y="436562"/>
            <a:ext cx="4965700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一、电压越高越危险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46" name="矩形 1"/>
          <p:cNvSpPr/>
          <p:nvPr/>
        </p:nvSpPr>
        <p:spPr>
          <a:xfrm>
            <a:off x="266700" y="1516380"/>
            <a:ext cx="8609965" cy="89217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电对人造成的伤害程度与通过人体的电流大小及持续时间有关。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6147" name="图片 3"/>
          <p:cNvPicPr/>
          <p:nvPr/>
        </p:nvPicPr>
        <p:blipFill>
          <a:blip r:embed="rId3"/>
          <a:stretch>
            <a:fillRect/>
          </a:stretch>
        </p:blipFill>
        <p:spPr>
          <a:xfrm>
            <a:off x="1190625" y="2284412"/>
            <a:ext cx="2416175" cy="1787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148" name="图片 4"/>
          <p:cNvPicPr/>
          <p:nvPr/>
        </p:nvPicPr>
        <p:blipFill>
          <a:blip r:embed="rId4"/>
          <a:srcRect l="4408" t="29310" r="6534" b="24884"/>
          <a:stretch>
            <a:fillRect/>
          </a:stretch>
        </p:blipFill>
        <p:spPr>
          <a:xfrm>
            <a:off x="5451475" y="2711450"/>
            <a:ext cx="2406650" cy="1136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149" name="图片 5"/>
          <p:cNvPicPr/>
          <p:nvPr/>
        </p:nvPicPr>
        <p:blipFill>
          <a:blip r:embed="rId5"/>
          <a:srcRect l="14893" t="37548" r="18013" b="34321"/>
          <a:stretch>
            <a:fillRect/>
          </a:stretch>
        </p:blipFill>
        <p:spPr>
          <a:xfrm>
            <a:off x="5521325" y="4887912"/>
            <a:ext cx="2444750" cy="10969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150" name="图片 6"/>
          <p:cNvPicPr/>
          <p:nvPr/>
        </p:nvPicPr>
        <p:blipFill>
          <a:blip r:embed="rId6"/>
          <a:srcRect b="10622"/>
          <a:stretch>
            <a:fillRect/>
          </a:stretch>
        </p:blipFill>
        <p:spPr>
          <a:xfrm>
            <a:off x="871538" y="4210050"/>
            <a:ext cx="3363912" cy="2452688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7"/>
    </p:custData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矩形 10"/>
          <p:cNvSpPr/>
          <p:nvPr/>
        </p:nvSpPr>
        <p:spPr>
          <a:xfrm>
            <a:off x="287338" y="436562"/>
            <a:ext cx="4965700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二、常见的触电事故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94" name="矩形 1"/>
          <p:cNvSpPr/>
          <p:nvPr/>
        </p:nvSpPr>
        <p:spPr>
          <a:xfrm>
            <a:off x="394970" y="1351915"/>
            <a:ext cx="4966970" cy="79756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低压触电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8195" name="图片 2"/>
          <p:cNvPicPr/>
          <p:nvPr/>
        </p:nvPicPr>
        <p:blipFill>
          <a:blip r:embed="rId3"/>
          <a:srcRect l="58589" t="27413" r="30149" b="51107"/>
          <a:stretch>
            <a:fillRect/>
          </a:stretch>
        </p:blipFill>
        <p:spPr>
          <a:xfrm>
            <a:off x="514350" y="2254250"/>
            <a:ext cx="1811338" cy="19446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196" name="图片 7"/>
          <p:cNvPicPr/>
          <p:nvPr/>
        </p:nvPicPr>
        <p:blipFill>
          <a:blip r:embed="rId3"/>
          <a:srcRect l="58589" t="48508" r="30149" b="28177"/>
          <a:stretch>
            <a:fillRect/>
          </a:stretch>
        </p:blipFill>
        <p:spPr>
          <a:xfrm>
            <a:off x="477838" y="4543425"/>
            <a:ext cx="1847850" cy="21510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7" name="矩形 8"/>
          <p:cNvSpPr/>
          <p:nvPr/>
        </p:nvSpPr>
        <p:spPr>
          <a:xfrm>
            <a:off x="2998470" y="2654935"/>
            <a:ext cx="6064250" cy="13557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双线触电：电流从一只手流入，经过人体，流入零线。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8198" name="矩形 9"/>
          <p:cNvSpPr/>
          <p:nvPr/>
        </p:nvSpPr>
        <p:spPr>
          <a:xfrm>
            <a:off x="2938145" y="4941570"/>
            <a:ext cx="5886450" cy="13557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单线触电：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电流从一只手流入，经过人体，流入大地。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矩形 1"/>
          <p:cNvSpPr/>
          <p:nvPr/>
        </p:nvSpPr>
        <p:spPr>
          <a:xfrm>
            <a:off x="174625" y="170815"/>
            <a:ext cx="4966970" cy="79756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高压触电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0242" name="矩形 8"/>
          <p:cNvSpPr/>
          <p:nvPr/>
        </p:nvSpPr>
        <p:spPr>
          <a:xfrm>
            <a:off x="633095" y="3855720"/>
            <a:ext cx="7877810" cy="76263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电弧触电：高压带电体周围存在强大的电场，靠近时会产生危险。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10243" name="图片 3"/>
          <p:cNvPicPr/>
          <p:nvPr/>
        </p:nvPicPr>
        <p:blipFill>
          <a:blip r:embed="rId3"/>
          <a:stretch>
            <a:fillRect/>
          </a:stretch>
        </p:blipFill>
        <p:spPr>
          <a:xfrm>
            <a:off x="998538" y="1563688"/>
            <a:ext cx="1931988" cy="19351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4" name="图片 4"/>
          <p:cNvPicPr/>
          <p:nvPr/>
        </p:nvPicPr>
        <p:blipFill>
          <a:blip r:embed="rId4"/>
          <a:stretch>
            <a:fillRect/>
          </a:stretch>
        </p:blipFill>
        <p:spPr>
          <a:xfrm>
            <a:off x="5830888" y="1384300"/>
            <a:ext cx="2436812" cy="19351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5" name="图片 5"/>
          <p:cNvPicPr/>
          <p:nvPr/>
        </p:nvPicPr>
        <p:blipFill>
          <a:blip r:embed="rId5"/>
          <a:srcRect l="48560" t="9014" r="5054" b="19556"/>
          <a:stretch>
            <a:fillRect/>
          </a:stretch>
        </p:blipFill>
        <p:spPr>
          <a:xfrm>
            <a:off x="3587750" y="1303338"/>
            <a:ext cx="1814512" cy="20955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6" name="矩形 6"/>
          <p:cNvSpPr/>
          <p:nvPr/>
        </p:nvSpPr>
        <p:spPr>
          <a:xfrm>
            <a:off x="633095" y="5256530"/>
            <a:ext cx="7877810" cy="130365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跨步电压触电：高压输电线掉落在地上，当人经过这个区域时，两脚之间存在相当高的电压。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</p:spTree>
    <p:custDataLst>
      <p:tags r:id="rId6"/>
    </p:custData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矩形 1"/>
          <p:cNvSpPr/>
          <p:nvPr/>
        </p:nvSpPr>
        <p:spPr>
          <a:xfrm>
            <a:off x="174625" y="170815"/>
            <a:ext cx="4966970" cy="79756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触电后如何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2290" name="矩形 8"/>
          <p:cNvSpPr/>
          <p:nvPr/>
        </p:nvSpPr>
        <p:spPr>
          <a:xfrm>
            <a:off x="633095" y="3855720"/>
            <a:ext cx="7877810" cy="76263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电弧触电：高压带电体周围存在强大的电场，靠近时会产生危险。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12291" name="图片 3"/>
          <p:cNvPicPr/>
          <p:nvPr/>
        </p:nvPicPr>
        <p:blipFill>
          <a:blip r:embed="rId3"/>
          <a:stretch>
            <a:fillRect/>
          </a:stretch>
        </p:blipFill>
        <p:spPr>
          <a:xfrm>
            <a:off x="998538" y="1563688"/>
            <a:ext cx="1931988" cy="19351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2" name="图片 4"/>
          <p:cNvPicPr/>
          <p:nvPr/>
        </p:nvPicPr>
        <p:blipFill>
          <a:blip r:embed="rId4"/>
          <a:stretch>
            <a:fillRect/>
          </a:stretch>
        </p:blipFill>
        <p:spPr>
          <a:xfrm>
            <a:off x="5830888" y="1384300"/>
            <a:ext cx="2436812" cy="19351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3" name="图片 5"/>
          <p:cNvPicPr/>
          <p:nvPr/>
        </p:nvPicPr>
        <p:blipFill>
          <a:blip r:embed="rId5"/>
          <a:srcRect l="48560" t="9014" r="5054" b="19556"/>
          <a:stretch>
            <a:fillRect/>
          </a:stretch>
        </p:blipFill>
        <p:spPr>
          <a:xfrm>
            <a:off x="3587750" y="1303338"/>
            <a:ext cx="1814512" cy="20955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4" name="矩形 6"/>
          <p:cNvSpPr/>
          <p:nvPr/>
        </p:nvSpPr>
        <p:spPr>
          <a:xfrm>
            <a:off x="633095" y="5256530"/>
            <a:ext cx="7877810" cy="130365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跨步电压触电：高压输电线掉落在地上，当人经过这个区域时，两脚之间存在相当高的电压。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</p:spTree>
    <p:custDataLst>
      <p:tags r:id="rId6"/>
    </p:custData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矩形 10"/>
          <p:cNvSpPr/>
          <p:nvPr/>
        </p:nvSpPr>
        <p:spPr>
          <a:xfrm>
            <a:off x="287338" y="436562"/>
            <a:ext cx="4398962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三、安全用电原则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38" name="矩形 1"/>
          <p:cNvSpPr/>
          <p:nvPr/>
        </p:nvSpPr>
        <p:spPr>
          <a:xfrm>
            <a:off x="394970" y="1858645"/>
            <a:ext cx="7983220" cy="312610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不接触低压带电体，不靠近高压带电体；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更滑灯泡、搬动电器前应断开电源开关；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不弄湿用电器，不损坏绝缘层；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保险装置、插座、导线、家用电器等达到使用寿命应及时更换。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矩形 10"/>
          <p:cNvSpPr/>
          <p:nvPr/>
        </p:nvSpPr>
        <p:spPr>
          <a:xfrm>
            <a:off x="287338" y="436562"/>
            <a:ext cx="3556000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四、注意防雷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386" name="矩形 1"/>
          <p:cNvSpPr/>
          <p:nvPr/>
        </p:nvSpPr>
        <p:spPr>
          <a:xfrm>
            <a:off x="360680" y="1574800"/>
            <a:ext cx="7983220" cy="140716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避雷针：高大建筑的顶端的针状金属物，通过很粗的导线与大地相连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16387" name="图片 2"/>
          <p:cNvPicPr/>
          <p:nvPr/>
        </p:nvPicPr>
        <p:blipFill>
          <a:blip r:embed="rId3"/>
          <a:stretch>
            <a:fillRect/>
          </a:stretch>
        </p:blipFill>
        <p:spPr>
          <a:xfrm>
            <a:off x="5641975" y="2874962"/>
            <a:ext cx="2638425" cy="3686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8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734800" y="12471400"/>
            <a:ext cx="304800" cy="215900"/>
          </a:xfrm>
          <a:prstGeom prst="cube">
            <a:avLst/>
          </a:prstGeom>
        </p:spPr>
      </p:pic>
    </p:spTree>
    <p:custDataLst>
      <p:tags r:id="rId5"/>
    </p:custData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2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3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4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5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6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7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20</Paragraphs>
  <Slides>7</Slides>
  <Notes>6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baseType="lpstr" size="8">
      <vt:lpstr>Office 主题​​</vt:lpstr>
      <vt:lpstr>安全用电</vt:lpstr>
      <vt:lpstr>Slide 2</vt:lpstr>
      <vt:lpstr>Slide 3</vt:lpstr>
      <vt:lpstr>Slide 4</vt:lpstr>
      <vt:lpstr>Slide 5</vt:lpstr>
      <vt:lpstr>Slide 6</vt:lpstr>
      <vt:lpstr>Slide 7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2020-11-23T13:56:25.046</cp:lastPrinted>
  <dcterms:created xsi:type="dcterms:W3CDTF">2020-11-23T13:56:25Z</dcterms:created>
  <dcterms:modified xsi:type="dcterms:W3CDTF">2020-11-23T05:56:25Z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