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72" r:id="rId3"/>
    <p:sldMasterId id="2147484287" r:id="rId4"/>
    <p:sldMasterId id="2147484354" r:id="rId5"/>
    <p:sldMasterId id="2147484499" r:id="rId6"/>
    <p:sldMasterId id="2147484566" r:id="rId7"/>
    <p:sldMasterId id="2147484644" r:id="rId8"/>
  </p:sldMasterIdLst>
  <p:notesMasterIdLst>
    <p:notesMasterId r:id="rId9"/>
  </p:notesMasterIdLst>
  <p:sldIdLst>
    <p:sldId id="256" r:id="rId10"/>
    <p:sldId id="303" r:id="rId11"/>
    <p:sldId id="464" r:id="rId12"/>
    <p:sldId id="574" r:id="rId13"/>
    <p:sldId id="587" r:id="rId14"/>
    <p:sldId id="613" r:id="rId15"/>
    <p:sldId id="606" r:id="rId16"/>
    <p:sldId id="589" r:id="rId17"/>
    <p:sldId id="617" r:id="rId18"/>
    <p:sldId id="616" r:id="rId19"/>
    <p:sldId id="614" r:id="rId20"/>
    <p:sldId id="615" r:id="rId21"/>
    <p:sldId id="609" r:id="rId22"/>
    <p:sldId id="590" r:id="rId23"/>
    <p:sldId id="627" r:id="rId24"/>
    <p:sldId id="628" r:id="rId25"/>
    <p:sldId id="629" r:id="rId26"/>
  </p:sldIdLst>
  <p:sldSz cx="9144000" cy="6858000" type="screen4x3"/>
  <p:notesSz cx="6858000" cy="9144000"/>
  <p:custDataLst>
    <p:tags r:id="rId27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1.xml" /><Relationship Id="rId11" Type="http://schemas.openxmlformats.org/officeDocument/2006/relationships/slide" Target="slides/slide2.xml" /><Relationship Id="rId12" Type="http://schemas.openxmlformats.org/officeDocument/2006/relationships/slide" Target="slides/slide3.xml" /><Relationship Id="rId13" Type="http://schemas.openxmlformats.org/officeDocument/2006/relationships/slide" Target="slides/slide4.xml" /><Relationship Id="rId14" Type="http://schemas.openxmlformats.org/officeDocument/2006/relationships/slide" Target="slides/slide5.xml" /><Relationship Id="rId15" Type="http://schemas.openxmlformats.org/officeDocument/2006/relationships/slide" Target="slides/slide6.xml" /><Relationship Id="rId16" Type="http://schemas.openxmlformats.org/officeDocument/2006/relationships/slide" Target="slides/slide7.xml" /><Relationship Id="rId17" Type="http://schemas.openxmlformats.org/officeDocument/2006/relationships/slide" Target="slides/slide8.xml" /><Relationship Id="rId18" Type="http://schemas.openxmlformats.org/officeDocument/2006/relationships/slide" Target="slides/slide9.xml" /><Relationship Id="rId19" Type="http://schemas.openxmlformats.org/officeDocument/2006/relationships/slide" Target="slides/slide10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1.xml" /><Relationship Id="rId21" Type="http://schemas.openxmlformats.org/officeDocument/2006/relationships/slide" Target="slides/slide12.xml" /><Relationship Id="rId22" Type="http://schemas.openxmlformats.org/officeDocument/2006/relationships/slide" Target="slides/slide13.xml" /><Relationship Id="rId23" Type="http://schemas.openxmlformats.org/officeDocument/2006/relationships/slide" Target="slides/slide14.xml" /><Relationship Id="rId24" Type="http://schemas.openxmlformats.org/officeDocument/2006/relationships/slide" Target="slides/slide15.xml" /><Relationship Id="rId25" Type="http://schemas.openxmlformats.org/officeDocument/2006/relationships/slide" Target="slides/slide16.xml" /><Relationship Id="rId26" Type="http://schemas.openxmlformats.org/officeDocument/2006/relationships/slide" Target="slides/slide17.xml" /><Relationship Id="rId27" Type="http://schemas.openxmlformats.org/officeDocument/2006/relationships/tags" Target="tags/tag14.xml" /><Relationship Id="rId28" Type="http://schemas.openxmlformats.org/officeDocument/2006/relationships/presProps" Target="presProps.xml" /><Relationship Id="rId29" Type="http://schemas.openxmlformats.org/officeDocument/2006/relationships/viewProps" Target="viewProps.xml" /><Relationship Id="rId3" Type="http://schemas.openxmlformats.org/officeDocument/2006/relationships/slideMaster" Target="slideMasters/slideMaster3.xml" /><Relationship Id="rId30" Type="http://schemas.openxmlformats.org/officeDocument/2006/relationships/theme" Target="theme/theme1.xml" /><Relationship Id="rId31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notesMaster" Target="notesMasters/notesMaster1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wmf" /><Relationship Id="rId2" Type="http://schemas.openxmlformats.org/officeDocument/2006/relationships/image" Target="../media/image15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wmf" /><Relationship Id="rId2" Type="http://schemas.openxmlformats.org/officeDocument/2006/relationships/image" Target="../media/image15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wmf" /><Relationship Id="rId2" Type="http://schemas.openxmlformats.org/officeDocument/2006/relationships/image" Target="../media/image18.wmf" /><Relationship Id="rId3" Type="http://schemas.openxmlformats.org/officeDocument/2006/relationships/image" Target="../media/image19.wmf" /><Relationship Id="rId4" Type="http://schemas.openxmlformats.org/officeDocument/2006/relationships/image" Target="../media/image20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9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921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921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9220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922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922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922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BD001C1-13EF-4236-BD03-2C21CF022269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433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638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843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048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253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457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662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867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072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277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481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686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891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4096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4301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7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10" Type="http://schemas.openxmlformats.org/officeDocument/2006/relationships/slideLayout" Target="../slideLayouts/slideLayout65.xml" /><Relationship Id="rId11" Type="http://schemas.openxmlformats.org/officeDocument/2006/relationships/slideLayout" Target="../slideLayouts/slideLayout66.xml" /><Relationship Id="rId12" Type="http://schemas.openxmlformats.org/officeDocument/2006/relationships/theme" Target="../theme/theme6.xml" /><Relationship Id="rId2" Type="http://schemas.openxmlformats.org/officeDocument/2006/relationships/slideLayout" Target="../slideLayouts/slideLayout57.xml" /><Relationship Id="rId3" Type="http://schemas.openxmlformats.org/officeDocument/2006/relationships/slideLayout" Target="../slideLayouts/slideLayout58.xml" /><Relationship Id="rId4" Type="http://schemas.openxmlformats.org/officeDocument/2006/relationships/slideLayout" Target="../slideLayouts/slideLayout59.xml" /><Relationship Id="rId5" Type="http://schemas.openxmlformats.org/officeDocument/2006/relationships/slideLayout" Target="../slideLayouts/slideLayout60.xml" /><Relationship Id="rId6" Type="http://schemas.openxmlformats.org/officeDocument/2006/relationships/slideLayout" Target="../slideLayouts/slideLayout61.xml" /><Relationship Id="rId7" Type="http://schemas.openxmlformats.org/officeDocument/2006/relationships/slideLayout" Target="../slideLayouts/slideLayout62.xml" /><Relationship Id="rId8" Type="http://schemas.openxmlformats.org/officeDocument/2006/relationships/slideLayout" Target="../slideLayouts/slideLayout63.xml" /><Relationship Id="rId9" Type="http://schemas.openxmlformats.org/officeDocument/2006/relationships/slideLayout" Target="../slideLayouts/slideLayout64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7.xml" /><Relationship Id="rId10" Type="http://schemas.openxmlformats.org/officeDocument/2006/relationships/slideLayout" Target="../slideLayouts/slideLayout76.xml" /><Relationship Id="rId11" Type="http://schemas.openxmlformats.org/officeDocument/2006/relationships/slideLayout" Target="../slideLayouts/slideLayout77.xml" /><Relationship Id="rId12" Type="http://schemas.openxmlformats.org/officeDocument/2006/relationships/theme" Target="../theme/theme7.xml" /><Relationship Id="rId2" Type="http://schemas.openxmlformats.org/officeDocument/2006/relationships/slideLayout" Target="../slideLayouts/slideLayout68.xml" /><Relationship Id="rId3" Type="http://schemas.openxmlformats.org/officeDocument/2006/relationships/slideLayout" Target="../slideLayouts/slideLayout69.xml" /><Relationship Id="rId4" Type="http://schemas.openxmlformats.org/officeDocument/2006/relationships/slideLayout" Target="../slideLayouts/slideLayout70.xml" /><Relationship Id="rId5" Type="http://schemas.openxmlformats.org/officeDocument/2006/relationships/slideLayout" Target="../slideLayouts/slideLayout71.xml" /><Relationship Id="rId6" Type="http://schemas.openxmlformats.org/officeDocument/2006/relationships/slideLayout" Target="../slideLayouts/slideLayout72.xml" /><Relationship Id="rId7" Type="http://schemas.openxmlformats.org/officeDocument/2006/relationships/slideLayout" Target="../slideLayouts/slideLayout73.xml" /><Relationship Id="rId8" Type="http://schemas.openxmlformats.org/officeDocument/2006/relationships/slideLayout" Target="../slideLayouts/slideLayout74.xml" /><Relationship Id="rId9" Type="http://schemas.openxmlformats.org/officeDocument/2006/relationships/slideLayout" Target="../slideLayouts/slideLayout75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8.xml" /><Relationship Id="rId10" Type="http://schemas.openxmlformats.org/officeDocument/2006/relationships/slideLayout" Target="../slideLayouts/slideLayout87.xml" /><Relationship Id="rId11" Type="http://schemas.openxmlformats.org/officeDocument/2006/relationships/slideLayout" Target="../slideLayouts/slideLayout88.xml" /><Relationship Id="rId12" Type="http://schemas.openxmlformats.org/officeDocument/2006/relationships/theme" Target="../theme/theme8.xml" /><Relationship Id="rId2" Type="http://schemas.openxmlformats.org/officeDocument/2006/relationships/slideLayout" Target="../slideLayouts/slideLayout79.xml" /><Relationship Id="rId3" Type="http://schemas.openxmlformats.org/officeDocument/2006/relationships/slideLayout" Target="../slideLayouts/slideLayout80.xml" /><Relationship Id="rId4" Type="http://schemas.openxmlformats.org/officeDocument/2006/relationships/slideLayout" Target="../slideLayouts/slideLayout81.xml" /><Relationship Id="rId5" Type="http://schemas.openxmlformats.org/officeDocument/2006/relationships/slideLayout" Target="../slideLayouts/slideLayout82.xml" /><Relationship Id="rId6" Type="http://schemas.openxmlformats.org/officeDocument/2006/relationships/slideLayout" Target="../slideLayouts/slideLayout83.xml" /><Relationship Id="rId7" Type="http://schemas.openxmlformats.org/officeDocument/2006/relationships/slideLayout" Target="../slideLayouts/slideLayout84.xml" /><Relationship Id="rId8" Type="http://schemas.openxmlformats.org/officeDocument/2006/relationships/slideLayout" Target="../slideLayouts/slideLayout85.xml" /><Relationship Id="rId9" Type="http://schemas.openxmlformats.org/officeDocument/2006/relationships/slideLayout" Target="../slideLayouts/slideLayout86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65915E9-8CA4-4D24-8209-C5C12238724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45" r:id="rId1"/>
    <p:sldLayoutId id="2147484646" r:id="rId2"/>
    <p:sldLayoutId id="2147484647" r:id="rId3"/>
    <p:sldLayoutId id="2147484648" r:id="rId4"/>
    <p:sldLayoutId id="2147484649" r:id="rId5"/>
    <p:sldLayoutId id="2147484650" r:id="rId6"/>
    <p:sldLayoutId id="2147484651" r:id="rId7"/>
    <p:sldLayoutId id="2147484652" r:id="rId8"/>
    <p:sldLayoutId id="2147484653" r:id="rId9"/>
    <p:sldLayoutId id="2147484654" r:id="rId10"/>
    <p:sldLayoutId id="2147484655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9A8B54-6298-4151-804F-B096D9B3913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56" r:id="rId1"/>
    <p:sldLayoutId id="2147484657" r:id="rId2"/>
    <p:sldLayoutId id="2147484658" r:id="rId3"/>
    <p:sldLayoutId id="2147484659" r:id="rId4"/>
    <p:sldLayoutId id="2147484660" r:id="rId5"/>
    <p:sldLayoutId id="2147484661" r:id="rId6"/>
    <p:sldLayoutId id="2147484662" r:id="rId7"/>
    <p:sldLayoutId id="2147484663" r:id="rId8"/>
    <p:sldLayoutId id="2147484664" r:id="rId9"/>
    <p:sldLayoutId id="2147484665" r:id="rId10"/>
    <p:sldLayoutId id="2147484666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55B5801-012C-4FF0-85A3-184A984A184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7" r:id="rId1"/>
    <p:sldLayoutId id="2147484668" r:id="rId2"/>
    <p:sldLayoutId id="2147484669" r:id="rId3"/>
    <p:sldLayoutId id="2147484670" r:id="rId4"/>
    <p:sldLayoutId id="2147484671" r:id="rId5"/>
    <p:sldLayoutId id="2147484672" r:id="rId6"/>
    <p:sldLayoutId id="2147484673" r:id="rId7"/>
    <p:sldLayoutId id="2147484674" r:id="rId8"/>
    <p:sldLayoutId id="2147484675" r:id="rId9"/>
    <p:sldLayoutId id="2147484676" r:id="rId10"/>
    <p:sldLayoutId id="214748467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7F5195-A67C-4BDA-9A42-11B42D8C48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78" r:id="rId1"/>
    <p:sldLayoutId id="2147484679" r:id="rId2"/>
    <p:sldLayoutId id="2147484680" r:id="rId3"/>
    <p:sldLayoutId id="2147484681" r:id="rId4"/>
    <p:sldLayoutId id="2147484682" r:id="rId5"/>
    <p:sldLayoutId id="2147484683" r:id="rId6"/>
    <p:sldLayoutId id="2147484684" r:id="rId7"/>
    <p:sldLayoutId id="2147484685" r:id="rId8"/>
    <p:sldLayoutId id="2147484686" r:id="rId9"/>
    <p:sldLayoutId id="2147484687" r:id="rId10"/>
    <p:sldLayoutId id="2147484688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4AAC36-FA6B-42C2-87CD-529D0269E64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89" r:id="rId1"/>
    <p:sldLayoutId id="2147484690" r:id="rId2"/>
    <p:sldLayoutId id="2147484691" r:id="rId3"/>
    <p:sldLayoutId id="2147484692" r:id="rId4"/>
    <p:sldLayoutId id="2147484693" r:id="rId5"/>
    <p:sldLayoutId id="2147484694" r:id="rId6"/>
    <p:sldLayoutId id="2147484695" r:id="rId7"/>
    <p:sldLayoutId id="2147484696" r:id="rId8"/>
    <p:sldLayoutId id="2147484697" r:id="rId9"/>
    <p:sldLayoutId id="2147484698" r:id="rId10"/>
    <p:sldLayoutId id="214748469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614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614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4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5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D98C98-76D5-4110-AF7A-0371E83FFA7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0" r:id="rId1"/>
    <p:sldLayoutId id="2147484701" r:id="rId2"/>
    <p:sldLayoutId id="2147484702" r:id="rId3"/>
    <p:sldLayoutId id="2147484703" r:id="rId4"/>
    <p:sldLayoutId id="2147484704" r:id="rId5"/>
    <p:sldLayoutId id="2147484705" r:id="rId6"/>
    <p:sldLayoutId id="2147484706" r:id="rId7"/>
    <p:sldLayoutId id="2147484707" r:id="rId8"/>
    <p:sldLayoutId id="2147484708" r:id="rId9"/>
    <p:sldLayoutId id="2147484709" r:id="rId10"/>
    <p:sldLayoutId id="214748471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717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717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7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7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C6BDC01-F461-46C7-90BC-C76513658B0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11" r:id="rId1"/>
    <p:sldLayoutId id="2147484712" r:id="rId2"/>
    <p:sldLayoutId id="2147484713" r:id="rId3"/>
    <p:sldLayoutId id="2147484714" r:id="rId4"/>
    <p:sldLayoutId id="2147484715" r:id="rId5"/>
    <p:sldLayoutId id="2147484716" r:id="rId6"/>
    <p:sldLayoutId id="2147484717" r:id="rId7"/>
    <p:sldLayoutId id="2147484718" r:id="rId8"/>
    <p:sldLayoutId id="2147484719" r:id="rId9"/>
    <p:sldLayoutId id="2147484720" r:id="rId10"/>
    <p:sldLayoutId id="214748472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819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819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19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19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12520F-9322-4909-A175-7680CFA1BAF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22" r:id="rId1"/>
    <p:sldLayoutId id="2147484723" r:id="rId2"/>
    <p:sldLayoutId id="2147484724" r:id="rId3"/>
    <p:sldLayoutId id="2147484725" r:id="rId4"/>
    <p:sldLayoutId id="2147484726" r:id="rId5"/>
    <p:sldLayoutId id="2147484727" r:id="rId6"/>
    <p:sldLayoutId id="2147484728" r:id="rId7"/>
    <p:sldLayoutId id="2147484729" r:id="rId8"/>
    <p:sldLayoutId id="2147484730" r:id="rId9"/>
    <p:sldLayoutId id="2147484731" r:id="rId10"/>
    <p:sldLayoutId id="214748473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6.jpeg" /><Relationship Id="rId4" Type="http://schemas.openxmlformats.org/officeDocument/2006/relationships/tags" Target="../tags/tag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7.png" /><Relationship Id="rId4" Type="http://schemas.openxmlformats.org/officeDocument/2006/relationships/tags" Target="../tags/tag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8.png" /><Relationship Id="rId4" Type="http://schemas.openxmlformats.org/officeDocument/2006/relationships/tags" Target="../tags/tag5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9.png" /><Relationship Id="rId4" Type="http://schemas.openxmlformats.org/officeDocument/2006/relationships/tags" Target="../tags/tag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0.png" /><Relationship Id="rId4" Type="http://schemas.openxmlformats.org/officeDocument/2006/relationships/tags" Target="../tags/tag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tags" Target="../tags/tag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3.jpeg" /><Relationship Id="rId4" Type="http://schemas.openxmlformats.org/officeDocument/2006/relationships/tags" Target="../tags/tag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2.xml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14.wmf" /><Relationship Id="rId5" Type="http://schemas.openxmlformats.org/officeDocument/2006/relationships/oleObject" Target="../embeddings/oleObject2.bin" TargetMode="Internal" /><Relationship Id="rId6" Type="http://schemas.openxmlformats.org/officeDocument/2006/relationships/image" Target="../media/image15.wmf" /><Relationship Id="rId7" Type="http://schemas.openxmlformats.org/officeDocument/2006/relationships/tags" Target="../tags/tag10.xml" /><Relationship Id="rId8" Type="http://schemas.openxmlformats.org/officeDocument/2006/relationships/vmlDrawing" Target="../drawings/vmlDrawing1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13.xml" /><Relationship Id="rId3" Type="http://schemas.openxmlformats.org/officeDocument/2006/relationships/oleObject" Target="../embeddings/oleObject3.bin" TargetMode="Internal" /><Relationship Id="rId4" Type="http://schemas.openxmlformats.org/officeDocument/2006/relationships/image" Target="../media/image16.wmf" /><Relationship Id="rId5" Type="http://schemas.openxmlformats.org/officeDocument/2006/relationships/oleObject" Target="../embeddings/oleObject4.bin" TargetMode="Internal" /><Relationship Id="rId6" Type="http://schemas.openxmlformats.org/officeDocument/2006/relationships/image" Target="../media/image15.wmf" /><Relationship Id="rId7" Type="http://schemas.openxmlformats.org/officeDocument/2006/relationships/vmlDrawing" Target="../drawings/vmlDrawing2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2" Type="http://schemas.openxmlformats.org/officeDocument/2006/relationships/notesSlide" Target="../notesSlides/notesSlide14.xml" /><Relationship Id="rId3" Type="http://schemas.openxmlformats.org/officeDocument/2006/relationships/tags" Target="../tags/tag1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2" Type="http://schemas.openxmlformats.org/officeDocument/2006/relationships/notesSlide" Target="../notesSlides/notesSlide15.xml" /><Relationship Id="rId3" Type="http://schemas.openxmlformats.org/officeDocument/2006/relationships/tags" Target="../tags/tag1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10" Type="http://schemas.openxmlformats.org/officeDocument/2006/relationships/image" Target="../media/image20.wmf" /><Relationship Id="rId11" Type="http://schemas.openxmlformats.org/officeDocument/2006/relationships/image" Target="../media/image21.png" /><Relationship Id="rId12" Type="http://schemas.openxmlformats.org/officeDocument/2006/relationships/tags" Target="../tags/tag13.xml" /><Relationship Id="rId13" Type="http://schemas.openxmlformats.org/officeDocument/2006/relationships/vmlDrawing" Target="../drawings/vmlDrawing3.vml" /><Relationship Id="rId2" Type="http://schemas.openxmlformats.org/officeDocument/2006/relationships/notesSlide" Target="../notesSlides/notesSlide16.xml" /><Relationship Id="rId3" Type="http://schemas.openxmlformats.org/officeDocument/2006/relationships/oleObject" Target="../embeddings/oleObject5.bin" TargetMode="Internal" /><Relationship Id="rId4" Type="http://schemas.openxmlformats.org/officeDocument/2006/relationships/image" Target="../media/image17.wmf" /><Relationship Id="rId5" Type="http://schemas.openxmlformats.org/officeDocument/2006/relationships/oleObject" Target="../embeddings/oleObject6.bin" TargetMode="Internal" /><Relationship Id="rId6" Type="http://schemas.openxmlformats.org/officeDocument/2006/relationships/image" Target="../media/image18.wmf" /><Relationship Id="rId7" Type="http://schemas.openxmlformats.org/officeDocument/2006/relationships/oleObject" Target="../embeddings/oleObject7.bin" TargetMode="Internal" /><Relationship Id="rId8" Type="http://schemas.openxmlformats.org/officeDocument/2006/relationships/image" Target="../media/image19.wmf" /><Relationship Id="rId9" Type="http://schemas.openxmlformats.org/officeDocument/2006/relationships/oleObject" Target="../embeddings/oleObject8.bin" TargetMode="Interna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42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3" name="标题 1"/>
          <p:cNvSpPr>
            <a:spLocks noGrp="1"/>
          </p:cNvSpPr>
          <p:nvPr>
            <p:ph type="ctrTitle" idx="4294967295"/>
          </p:nvPr>
        </p:nvSpPr>
        <p:spPr>
          <a:xfrm>
            <a:off x="581025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zh-CN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电能  电功</a:t>
            </a:r>
            <a:endParaRPr lang="zh-CN" altLang="zh-CN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10244" name="矩形 3"/>
          <p:cNvSpPr/>
          <p:nvPr/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0245" name="Picture 5" descr="D:\搜狗高速下载\快速保存图片\4dd4c6cbg9a5bd11281d9&amp;690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6019800" y="1963738"/>
            <a:ext cx="2522538" cy="16811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1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1"/>
      <p:bldP spid="10244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1265" name="图片 8"/>
          <p:cNvPicPr/>
          <p:nvPr/>
        </p:nvPicPr>
        <p:blipFill>
          <a:blip r:embed="rId3"/>
          <a:srcRect l="15007"/>
          <a:stretch>
            <a:fillRect/>
          </a:stretch>
        </p:blipFill>
        <p:spPr>
          <a:xfrm>
            <a:off x="2689225" y="2947988"/>
            <a:ext cx="2276475" cy="1984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6" name="矩形 1"/>
          <p:cNvSpPr/>
          <p:nvPr/>
        </p:nvSpPr>
        <p:spPr>
          <a:xfrm>
            <a:off x="5149850" y="2439988"/>
            <a:ext cx="3994150" cy="33782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生活中电能的利用无处不在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电灯把电能转化为光能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电风扇把电能转化为机械能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电热器把电能转化为内能，可以烧水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电视机、电脑依靠电能工作，把各种信息加工后传递给我们。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11267" name="图片 1"/>
          <p:cNvPicPr/>
          <p:nvPr/>
        </p:nvPicPr>
        <p:blipFill>
          <a:blip r:embed="rId4"/>
          <a:stretch>
            <a:fillRect/>
          </a:stretch>
        </p:blipFill>
        <p:spPr>
          <a:xfrm>
            <a:off x="273050" y="1196975"/>
            <a:ext cx="2317750" cy="18573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68" name="图片 2"/>
          <p:cNvPicPr/>
          <p:nvPr/>
        </p:nvPicPr>
        <p:blipFill>
          <a:blip r:embed="rId5"/>
          <a:stretch>
            <a:fillRect/>
          </a:stretch>
        </p:blipFill>
        <p:spPr>
          <a:xfrm>
            <a:off x="2587625" y="674688"/>
            <a:ext cx="2378075" cy="23796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69" name="图片 9"/>
          <p:cNvPicPr/>
          <p:nvPr/>
        </p:nvPicPr>
        <p:blipFill>
          <a:blip r:embed="rId6"/>
          <a:stretch>
            <a:fillRect/>
          </a:stretch>
        </p:blipFill>
        <p:spPr>
          <a:xfrm>
            <a:off x="0" y="2947988"/>
            <a:ext cx="2954338" cy="2044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矩形 2"/>
          <p:cNvSpPr/>
          <p:nvPr/>
        </p:nvSpPr>
        <p:spPr>
          <a:xfrm>
            <a:off x="142875" y="1174750"/>
            <a:ext cx="8547100" cy="127793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国际制单位：焦耳（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J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常用单位：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“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度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”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、千瓦时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                   </a:t>
            </a:r>
            <a:r>
              <a:rPr lang="en-US" altLang="zh-CN" sz="36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</a:t>
            </a:r>
            <a:endParaRPr lang="en-US" altLang="zh-CN" sz="36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36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</a:t>
            </a:r>
            <a:endParaRPr lang="en-US" altLang="zh-CN" sz="36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3314" name="矩形 10"/>
          <p:cNvSpPr/>
          <p:nvPr/>
        </p:nvSpPr>
        <p:spPr>
          <a:xfrm>
            <a:off x="295275" y="212725"/>
            <a:ext cx="303212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一、电能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15" name="矩形 1"/>
          <p:cNvSpPr/>
          <p:nvPr/>
        </p:nvSpPr>
        <p:spPr>
          <a:xfrm>
            <a:off x="1176338" y="3040063"/>
            <a:ext cx="6792913" cy="14922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1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度</a:t>
            </a: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=</a:t>
            </a: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1kw·h=1000w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×</a:t>
            </a: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3600s</a:t>
            </a:r>
            <a:endParaRPr lang="en-US" altLang="zh-CN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             =3.6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×</a:t>
            </a: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10</a:t>
            </a:r>
            <a:r>
              <a:rPr lang="en-US" altLang="zh-CN" sz="32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6</a:t>
            </a: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J</a:t>
            </a:r>
            <a:endParaRPr lang="en-US" altLang="zh-CN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矩形 10"/>
          <p:cNvSpPr/>
          <p:nvPr/>
        </p:nvSpPr>
        <p:spPr>
          <a:xfrm>
            <a:off x="295275" y="212725"/>
            <a:ext cx="4062412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二、电能的计量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362" name="Picture 3" descr="D:\搜狗高速下载\快速保存图片\W020140619348931118118.jpg"/>
          <p:cNvPicPr/>
          <p:nvPr/>
        </p:nvPicPr>
        <p:blipFill>
          <a:blip r:embed="rId3"/>
          <a:srcRect t="12595"/>
          <a:stretch>
            <a:fillRect/>
          </a:stretch>
        </p:blipFill>
        <p:spPr>
          <a:xfrm>
            <a:off x="2892425" y="2663825"/>
            <a:ext cx="3340100" cy="3221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3" name="Rectangle 2"/>
          <p:cNvSpPr/>
          <p:nvPr/>
        </p:nvSpPr>
        <p:spPr>
          <a:xfrm>
            <a:off x="622300" y="1327150"/>
            <a:ext cx="6673850" cy="5349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电能表可以测量用电器在一段时间内消耗的电能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64" name="矩形 5"/>
          <p:cNvSpPr/>
          <p:nvPr/>
        </p:nvSpPr>
        <p:spPr>
          <a:xfrm>
            <a:off x="3905250" y="4537075"/>
            <a:ext cx="374650" cy="114300"/>
          </a:xfrm>
          <a:prstGeom prst="rect">
            <a:avLst/>
          </a:prstGeom>
          <a:noFill/>
          <a:ln>
            <a:solidFill>
              <a:srgbClr val="FF0000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5365" name="矩形 8"/>
          <p:cNvSpPr/>
          <p:nvPr/>
        </p:nvSpPr>
        <p:spPr>
          <a:xfrm>
            <a:off x="4451350" y="4537075"/>
            <a:ext cx="376238" cy="114300"/>
          </a:xfrm>
          <a:prstGeom prst="rect">
            <a:avLst/>
          </a:prstGeom>
          <a:noFill/>
          <a:ln>
            <a:solidFill>
              <a:srgbClr val="FF0000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5366" name="矩形 9"/>
          <p:cNvSpPr/>
          <p:nvPr/>
        </p:nvSpPr>
        <p:spPr>
          <a:xfrm>
            <a:off x="5022850" y="4537075"/>
            <a:ext cx="376238" cy="114300"/>
          </a:xfrm>
          <a:prstGeom prst="rect">
            <a:avLst/>
          </a:prstGeom>
          <a:noFill/>
          <a:ln>
            <a:solidFill>
              <a:srgbClr val="FF0000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5367" name="矩形 10"/>
          <p:cNvSpPr/>
          <p:nvPr/>
        </p:nvSpPr>
        <p:spPr>
          <a:xfrm>
            <a:off x="3905250" y="4659312"/>
            <a:ext cx="657225" cy="114300"/>
          </a:xfrm>
          <a:prstGeom prst="rect">
            <a:avLst/>
          </a:prstGeom>
          <a:noFill/>
          <a:ln>
            <a:solidFill>
              <a:srgbClr val="FF0000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黑体" pitchFamily="49" charset="-122"/>
            </a:endParaRPr>
          </a:p>
        </p:txBody>
      </p:sp>
      <p:cxnSp>
        <p:nvCxnSpPr>
          <p:cNvPr id="15368" name="直接连接符 12"/>
          <p:cNvCxnSpPr/>
          <p:nvPr/>
        </p:nvCxnSpPr>
        <p:spPr>
          <a:xfrm flipH="1" flipV="1">
            <a:off x="2819400" y="3687762"/>
            <a:ext cx="1085850" cy="833438"/>
          </a:xfrm>
          <a:prstGeom prst="line">
            <a:avLst/>
          </a:prstGeom>
          <a:noFill/>
          <a:ln w="19050">
            <a:solidFill>
              <a:srgbClr val="FF0000"/>
            </a:solidFill>
            <a:bevel/>
          </a:ln>
        </p:spPr>
      </p:cxnSp>
      <p:cxnSp>
        <p:nvCxnSpPr>
          <p:cNvPr id="15369" name="直接连接符 14"/>
          <p:cNvCxnSpPr/>
          <p:nvPr/>
        </p:nvCxnSpPr>
        <p:spPr>
          <a:xfrm flipH="1">
            <a:off x="2892425" y="4716462"/>
            <a:ext cx="1012825" cy="0"/>
          </a:xfrm>
          <a:prstGeom prst="line">
            <a:avLst/>
          </a:prstGeom>
          <a:noFill/>
          <a:ln w="19050">
            <a:solidFill>
              <a:srgbClr val="FF0000"/>
            </a:solidFill>
            <a:bevel/>
          </a:ln>
        </p:spPr>
      </p:cxnSp>
      <p:cxnSp>
        <p:nvCxnSpPr>
          <p:cNvPr id="15370" name="直接连接符 16"/>
          <p:cNvCxnSpPr/>
          <p:nvPr/>
        </p:nvCxnSpPr>
        <p:spPr>
          <a:xfrm flipV="1">
            <a:off x="4754562" y="3786188"/>
            <a:ext cx="1428750" cy="750888"/>
          </a:xfrm>
          <a:prstGeom prst="line">
            <a:avLst/>
          </a:prstGeom>
          <a:noFill/>
          <a:ln w="19050">
            <a:solidFill>
              <a:srgbClr val="FF0000"/>
            </a:solidFill>
            <a:bevel/>
          </a:ln>
        </p:spPr>
      </p:cxnSp>
      <p:cxnSp>
        <p:nvCxnSpPr>
          <p:cNvPr id="15371" name="直接连接符 18"/>
          <p:cNvCxnSpPr/>
          <p:nvPr/>
        </p:nvCxnSpPr>
        <p:spPr>
          <a:xfrm>
            <a:off x="5399088" y="4521200"/>
            <a:ext cx="827088" cy="7938"/>
          </a:xfrm>
          <a:prstGeom prst="line">
            <a:avLst/>
          </a:prstGeom>
          <a:noFill/>
          <a:ln w="19050">
            <a:solidFill>
              <a:srgbClr val="FF0000"/>
            </a:solidFill>
            <a:bevel/>
          </a:ln>
        </p:spPr>
      </p:cxnSp>
      <p:sp>
        <p:nvSpPr>
          <p:cNvPr id="15372" name="矩形 4"/>
          <p:cNvSpPr/>
          <p:nvPr/>
        </p:nvSpPr>
        <p:spPr>
          <a:xfrm>
            <a:off x="304800" y="4162425"/>
            <a:ext cx="2740025" cy="1628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“</a:t>
            </a:r>
            <a:r>
              <a:rPr lang="en-US" altLang="zh-CN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600revs/kW·h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”指接在这个电能表上的用电器，</a:t>
            </a:r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每消耗</a:t>
            </a:r>
            <a:r>
              <a:rPr lang="en-US" altLang="zh-CN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1kW·h</a:t>
            </a:r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的电能，电能表上的转盘转过</a:t>
            </a:r>
            <a:r>
              <a:rPr lang="en-US" altLang="zh-CN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600</a:t>
            </a:r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转</a:t>
            </a:r>
            <a:r>
              <a:rPr lang="en-US" altLang="zh-CN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.</a:t>
            </a:r>
            <a:endParaRPr lang="en-US" altLang="zh-CN" sz="2000" b="1">
              <a:solidFill>
                <a:srgbClr val="FF0000"/>
              </a:solidFill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15373" name="矩形 23"/>
          <p:cNvSpPr/>
          <p:nvPr/>
        </p:nvSpPr>
        <p:spPr>
          <a:xfrm>
            <a:off x="303213" y="2974975"/>
            <a:ext cx="2794000" cy="1016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“</a:t>
            </a:r>
            <a:r>
              <a:rPr lang="en-US" altLang="zh-CN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220V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”表示这个电能表应该在</a:t>
            </a:r>
            <a:r>
              <a:rPr lang="en-US" altLang="zh-CN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220V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的电路中使用。</a:t>
            </a:r>
            <a:endParaRPr lang="zh-CN" altLang="en-US" sz="2000" b="1">
              <a:solidFill>
                <a:srgbClr val="000000"/>
              </a:solidFill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15374" name="矩形 5"/>
          <p:cNvSpPr/>
          <p:nvPr/>
        </p:nvSpPr>
        <p:spPr>
          <a:xfrm>
            <a:off x="6218238" y="2379663"/>
            <a:ext cx="2690813" cy="1628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“</a:t>
            </a:r>
            <a:r>
              <a:rPr lang="en-US" altLang="zh-CN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10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（</a:t>
            </a:r>
            <a:r>
              <a:rPr lang="en-US" altLang="zh-CN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20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）</a:t>
            </a:r>
            <a:r>
              <a:rPr lang="en-US" altLang="zh-CN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A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”指这个电能表的标定电流为</a:t>
            </a:r>
            <a:r>
              <a:rPr lang="en-US" altLang="zh-CN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10A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，额定最大电流为</a:t>
            </a:r>
            <a:r>
              <a:rPr lang="en-US" altLang="zh-CN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20A.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电能表工作时的电流不能超过</a:t>
            </a:r>
            <a:r>
              <a:rPr lang="en-US" altLang="zh-CN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20A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。</a:t>
            </a:r>
            <a:endParaRPr lang="zh-CN" altLang="en-US" sz="2000" b="1">
              <a:solidFill>
                <a:srgbClr val="000000"/>
              </a:solidFill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15375" name="矩形 6"/>
          <p:cNvSpPr/>
          <p:nvPr/>
        </p:nvSpPr>
        <p:spPr>
          <a:xfrm>
            <a:off x="6229350" y="4421188"/>
            <a:ext cx="2670175" cy="10144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“</a:t>
            </a:r>
            <a:r>
              <a:rPr lang="en-US" altLang="zh-CN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50~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”指这个电能表在频率为</a:t>
            </a:r>
            <a:r>
              <a:rPr lang="en-US" altLang="zh-CN" sz="2000" b="1">
                <a:solidFill>
                  <a:srgbClr val="FF0000"/>
                </a:solidFill>
                <a:latin typeface="Calibri" pitchFamily="34" charset="0"/>
                <a:ea typeface="黑体" pitchFamily="49" charset="-122"/>
              </a:rPr>
              <a:t>50Hz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的交流电路中使用</a:t>
            </a:r>
            <a:r>
              <a:rPr lang="en-US" altLang="zh-CN" sz="20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.</a:t>
            </a:r>
            <a:endParaRPr lang="zh-CN" altLang="en-US" sz="2000" b="1">
              <a:solidFill>
                <a:srgbClr val="000000"/>
              </a:solidFill>
              <a:latin typeface="Calibri" pitchFamily="34" charset="0"/>
              <a:ea typeface="黑体" pitchFamily="49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2" dur="500" fill="hold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8" dur="25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2" dur="250" fill="hold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grpId="5" nodeType="afterEffect"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6" dur="500" fill="hold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2" dur="25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25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6" dur="250" fill="hold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4" fill="hold" grpId="6" nodeType="afterEffect"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0" dur="500" fill="hold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6" dur="250" fill="hold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withGroup">
                            <p:stCondLst>
                              <p:cond delay="25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50" dur="250" fill="hold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4" fill="hold" grpId="7" nodeType="afterEffect">
                                  <p:childTnLst>
                                    <p:set>
                                      <p:cBhvr additive="base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54" dur="500" fill="hold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60" dur="250" fill="hold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withGroup">
                            <p:stCondLst>
                              <p:cond delay="25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childTnLst>
                                    <p:set>
                                      <p:cBhvr additive="base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64" dur="250" fill="hold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22" presetClass="entr" presetSubtype="4" fill="hold" grpId="4" nodeType="afterEffect">
                                  <p:childTnLst>
                                    <p:set>
                                      <p:cBhvr additive="base"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68" dur="500" fill="hold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1"/>
      <p:bldP spid="15366" grpId="2"/>
      <p:bldP spid="15367" grpId="3"/>
      <p:bldP spid="15372" grpId="4"/>
      <p:bldP spid="15373" grpId="5"/>
      <p:bldP spid="15374" grpId="6"/>
      <p:bldP spid="15375" grpId="7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矩形 2"/>
          <p:cNvSpPr/>
          <p:nvPr/>
        </p:nvSpPr>
        <p:spPr>
          <a:xfrm>
            <a:off x="101600" y="365125"/>
            <a:ext cx="8942388" cy="19780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电能的计算方法：前后两次读数之差就是这段时间内消耗的电能，单位是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“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度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”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(千瓦时)。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注：电能表读数的最后一位为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小数位</a:t>
            </a:r>
            <a:endParaRPr lang="zh-CN" altLang="en-US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graphicFrame>
        <p:nvGraphicFramePr>
          <p:cNvPr id="17410" name="表格 1"/>
          <p:cNvGraphicFramePr/>
          <p:nvPr/>
        </p:nvGraphicFramePr>
        <p:xfrm>
          <a:off x="1466850" y="3027362"/>
          <a:ext cx="2543175" cy="673100"/>
        </p:xfrm>
        <a:graphic>
          <a:graphicData uri="http://schemas.openxmlformats.org/drawingml/2006/table">
            <a:tbl>
              <a:tblPr/>
              <a:tblGrid>
                <a:gridCol w="508000"/>
                <a:gridCol w="509588"/>
                <a:gridCol w="508000"/>
                <a:gridCol w="509588"/>
                <a:gridCol w="508000"/>
              </a:tblGrid>
              <a:tr h="673100">
                <a:tc>
                  <a:txBody>
                    <a:bodyPr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latin typeface="Times New Roman" pitchFamily="18" charset="0"/>
                        </a:rPr>
                        <a:t>3</a:t>
                      </a:r>
                      <a:endParaRPr lang="en-US" altLang="zh-CN" sz="2800" b="1">
                        <a:latin typeface="Times New Roman" pitchFamily="18" charset="0"/>
                      </a:endParaRPr>
                    </a:p>
                  </a:txBody>
                  <a:tcPr anchor="ctr">
                    <a:lnL w="19050">
                      <a:solidFill>
                        <a:prstClr val="black"/>
                      </a:solidFill>
                      <a:miter lim="800000"/>
                    </a:lnL>
                    <a:lnR w="19050">
                      <a:solidFill>
                        <a:prstClr val="black"/>
                      </a:solidFill>
                      <a:miter lim="800000"/>
                    </a:lnR>
                    <a:lnT w="19050">
                      <a:solidFill>
                        <a:prstClr val="black"/>
                      </a:solidFill>
                      <a:miter lim="800000"/>
                    </a:lnT>
                    <a:lnB w="1905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latin typeface="Times New Roman" pitchFamily="18" charset="0"/>
                        </a:rPr>
                        <a:t>2</a:t>
                      </a:r>
                      <a:endParaRPr lang="en-US" altLang="zh-CN" sz="2800" b="1">
                        <a:latin typeface="Times New Roman" pitchFamily="18" charset="0"/>
                      </a:endParaRPr>
                    </a:p>
                  </a:txBody>
                  <a:tcPr anchor="ctr">
                    <a:lnL w="19050">
                      <a:solidFill>
                        <a:prstClr val="black"/>
                      </a:solidFill>
                      <a:miter lim="800000"/>
                    </a:lnL>
                    <a:lnR w="19050">
                      <a:solidFill>
                        <a:prstClr val="black"/>
                      </a:solidFill>
                      <a:miter lim="800000"/>
                    </a:lnR>
                    <a:lnT w="19050">
                      <a:solidFill>
                        <a:prstClr val="black"/>
                      </a:solidFill>
                      <a:miter lim="800000"/>
                    </a:lnT>
                    <a:lnB w="1905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latin typeface="Times New Roman" pitchFamily="18" charset="0"/>
                        </a:rPr>
                        <a:t>8</a:t>
                      </a:r>
                      <a:endParaRPr lang="en-US" altLang="zh-CN" sz="2800" b="1">
                        <a:latin typeface="Times New Roman" pitchFamily="18" charset="0"/>
                      </a:endParaRPr>
                    </a:p>
                  </a:txBody>
                  <a:tcPr anchor="ctr">
                    <a:lnL w="19050">
                      <a:solidFill>
                        <a:prstClr val="black"/>
                      </a:solidFill>
                      <a:miter lim="800000"/>
                    </a:lnL>
                    <a:lnR w="19050">
                      <a:solidFill>
                        <a:prstClr val="black"/>
                      </a:solidFill>
                      <a:miter lim="800000"/>
                    </a:lnR>
                    <a:lnT w="19050">
                      <a:solidFill>
                        <a:prstClr val="black"/>
                      </a:solidFill>
                      <a:miter lim="800000"/>
                    </a:lnT>
                    <a:lnB w="1905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latin typeface="Times New Roman" pitchFamily="18" charset="0"/>
                        </a:rPr>
                        <a:t>7</a:t>
                      </a:r>
                      <a:endParaRPr lang="en-US" altLang="zh-CN" sz="2800" b="1">
                        <a:latin typeface="Times New Roman" pitchFamily="18" charset="0"/>
                      </a:endParaRPr>
                    </a:p>
                  </a:txBody>
                  <a:tcPr anchor="ctr">
                    <a:lnL w="19050">
                      <a:solidFill>
                        <a:prstClr val="black"/>
                      </a:solidFill>
                      <a:miter lim="800000"/>
                    </a:lnL>
                    <a:lnR w="19050">
                      <a:solidFill>
                        <a:prstClr val="black"/>
                      </a:solidFill>
                      <a:miter lim="800000"/>
                    </a:lnR>
                    <a:lnT w="19050">
                      <a:solidFill>
                        <a:prstClr val="black"/>
                      </a:solidFill>
                      <a:miter lim="800000"/>
                    </a:lnT>
                    <a:lnB w="1905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latin typeface="Times New Roman" pitchFamily="18" charset="0"/>
                        </a:rPr>
                        <a:t>5</a:t>
                      </a:r>
                      <a:endParaRPr lang="en-US" altLang="zh-CN" sz="2800" b="1">
                        <a:latin typeface="Times New Roman" pitchFamily="18" charset="0"/>
                      </a:endParaRPr>
                    </a:p>
                  </a:txBody>
                  <a:tcPr anchor="ctr">
                    <a:lnL w="19050">
                      <a:solidFill>
                        <a:prstClr val="black"/>
                      </a:solidFill>
                      <a:miter lim="800000"/>
                    </a:lnL>
                    <a:lnR w="19050">
                      <a:solidFill>
                        <a:prstClr val="black"/>
                      </a:solidFill>
                      <a:miter lim="800000"/>
                    </a:lnR>
                    <a:lnT w="19050">
                      <a:solidFill>
                        <a:prstClr val="black"/>
                      </a:solidFill>
                      <a:miter lim="800000"/>
                    </a:lnT>
                    <a:lnB w="1905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424" name="Rectangle 23"/>
          <p:cNvSpPr/>
          <p:nvPr/>
        </p:nvSpPr>
        <p:spPr>
          <a:xfrm>
            <a:off x="3554412" y="3124200"/>
            <a:ext cx="398462" cy="474662"/>
          </a:xfrm>
          <a:prstGeom prst="rect">
            <a:avLst/>
          </a:prstGeom>
          <a:noFill/>
          <a:ln w="12700"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17425" name="表格 17425"/>
          <p:cNvGraphicFramePr/>
          <p:nvPr/>
        </p:nvGraphicFramePr>
        <p:xfrm>
          <a:off x="5067300" y="3027362"/>
          <a:ext cx="2543175" cy="673100"/>
        </p:xfrm>
        <a:graphic>
          <a:graphicData uri="http://schemas.openxmlformats.org/drawingml/2006/table">
            <a:tbl>
              <a:tblPr/>
              <a:tblGrid>
                <a:gridCol w="508000"/>
                <a:gridCol w="509588"/>
                <a:gridCol w="508000"/>
                <a:gridCol w="509588"/>
                <a:gridCol w="508000"/>
              </a:tblGrid>
              <a:tr h="673100">
                <a:tc>
                  <a:txBody>
                    <a:bodyPr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latin typeface="Times New Roman" pitchFamily="18" charset="0"/>
                        </a:rPr>
                        <a:t>3</a:t>
                      </a:r>
                      <a:endParaRPr lang="en-US" altLang="zh-CN" sz="2800" b="1">
                        <a:latin typeface="Times New Roman" pitchFamily="18" charset="0"/>
                      </a:endParaRPr>
                    </a:p>
                  </a:txBody>
                  <a:tcPr anchor="ctr">
                    <a:lnL w="19050">
                      <a:solidFill>
                        <a:prstClr val="black"/>
                      </a:solidFill>
                      <a:miter lim="800000"/>
                    </a:lnL>
                    <a:lnR w="19050">
                      <a:solidFill>
                        <a:prstClr val="black"/>
                      </a:solidFill>
                      <a:miter lim="800000"/>
                    </a:lnR>
                    <a:lnT w="19050">
                      <a:solidFill>
                        <a:prstClr val="black"/>
                      </a:solidFill>
                      <a:miter lim="800000"/>
                    </a:lnT>
                    <a:lnB w="1905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latin typeface="Times New Roman" pitchFamily="18" charset="0"/>
                        </a:rPr>
                        <a:t>3</a:t>
                      </a:r>
                      <a:endParaRPr lang="en-US" altLang="zh-CN" sz="2800" b="1">
                        <a:latin typeface="Times New Roman" pitchFamily="18" charset="0"/>
                      </a:endParaRPr>
                    </a:p>
                  </a:txBody>
                  <a:tcPr anchor="ctr">
                    <a:lnL w="19050">
                      <a:solidFill>
                        <a:prstClr val="black"/>
                      </a:solidFill>
                      <a:miter lim="800000"/>
                    </a:lnL>
                    <a:lnR w="19050">
                      <a:solidFill>
                        <a:prstClr val="black"/>
                      </a:solidFill>
                      <a:miter lim="800000"/>
                    </a:lnR>
                    <a:lnT w="19050">
                      <a:solidFill>
                        <a:prstClr val="black"/>
                      </a:solidFill>
                      <a:miter lim="800000"/>
                    </a:lnT>
                    <a:lnB w="1905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latin typeface="Times New Roman" pitchFamily="18" charset="0"/>
                        </a:rPr>
                        <a:t>9</a:t>
                      </a:r>
                      <a:endParaRPr lang="en-US" altLang="zh-CN" sz="2800" b="1">
                        <a:latin typeface="Times New Roman" pitchFamily="18" charset="0"/>
                      </a:endParaRPr>
                    </a:p>
                  </a:txBody>
                  <a:tcPr anchor="ctr">
                    <a:lnL w="19050">
                      <a:solidFill>
                        <a:prstClr val="black"/>
                      </a:solidFill>
                      <a:miter lim="800000"/>
                    </a:lnL>
                    <a:lnR w="19050">
                      <a:solidFill>
                        <a:prstClr val="black"/>
                      </a:solidFill>
                      <a:miter lim="800000"/>
                    </a:lnR>
                    <a:lnT w="19050">
                      <a:solidFill>
                        <a:prstClr val="black"/>
                      </a:solidFill>
                      <a:miter lim="800000"/>
                    </a:lnT>
                    <a:lnB w="1905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latin typeface="Times New Roman" pitchFamily="18" charset="0"/>
                        </a:rPr>
                        <a:t>4</a:t>
                      </a:r>
                      <a:endParaRPr lang="en-US" altLang="zh-CN" sz="2800" b="1">
                        <a:latin typeface="Times New Roman" pitchFamily="18" charset="0"/>
                      </a:endParaRPr>
                    </a:p>
                  </a:txBody>
                  <a:tcPr anchor="ctr">
                    <a:lnL w="19050">
                      <a:solidFill>
                        <a:prstClr val="black"/>
                      </a:solidFill>
                      <a:miter lim="800000"/>
                    </a:lnL>
                    <a:lnR w="19050">
                      <a:solidFill>
                        <a:prstClr val="black"/>
                      </a:solidFill>
                      <a:miter lim="800000"/>
                    </a:lnR>
                    <a:lnT w="19050">
                      <a:solidFill>
                        <a:prstClr val="black"/>
                      </a:solidFill>
                      <a:miter lim="800000"/>
                    </a:lnT>
                    <a:lnB w="1905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800" b="1">
                          <a:latin typeface="Times New Roman" pitchFamily="18" charset="0"/>
                        </a:rPr>
                        <a:t>5</a:t>
                      </a:r>
                      <a:endParaRPr lang="en-US" altLang="zh-CN" sz="2800" b="1">
                        <a:latin typeface="Times New Roman" pitchFamily="18" charset="0"/>
                      </a:endParaRPr>
                    </a:p>
                  </a:txBody>
                  <a:tcPr anchor="ctr">
                    <a:lnL w="19050">
                      <a:solidFill>
                        <a:prstClr val="black"/>
                      </a:solidFill>
                      <a:miter lim="800000"/>
                    </a:lnL>
                    <a:lnR w="19050">
                      <a:solidFill>
                        <a:prstClr val="black"/>
                      </a:solidFill>
                      <a:miter lim="800000"/>
                    </a:lnR>
                    <a:lnT w="19050">
                      <a:solidFill>
                        <a:prstClr val="black"/>
                      </a:solidFill>
                      <a:miter lim="800000"/>
                    </a:lnT>
                    <a:lnB w="1905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439" name="Rectangle 56"/>
          <p:cNvSpPr/>
          <p:nvPr/>
        </p:nvSpPr>
        <p:spPr>
          <a:xfrm>
            <a:off x="7154862" y="3124200"/>
            <a:ext cx="398462" cy="474662"/>
          </a:xfrm>
          <a:prstGeom prst="rect">
            <a:avLst/>
          </a:prstGeom>
          <a:noFill/>
          <a:ln w="12700"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7440" name="矩形 3"/>
          <p:cNvSpPr/>
          <p:nvPr/>
        </p:nvSpPr>
        <p:spPr>
          <a:xfrm>
            <a:off x="641350" y="4603750"/>
            <a:ext cx="8123238" cy="12573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两次电能表示数分别为：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3287.5 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w·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h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和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3394.5k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w·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h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消耗的电能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=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3394.5k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w·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h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-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3287.5 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w·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h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=107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w·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h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矩形 2"/>
          <p:cNvSpPr/>
          <p:nvPr/>
        </p:nvSpPr>
        <p:spPr>
          <a:xfrm>
            <a:off x="101600" y="365125"/>
            <a:ext cx="8942388" cy="132397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电能的计算方法：转盘的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实际转数（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n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）÷表牌上转数（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N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</a:t>
            </a:r>
            <a:endParaRPr lang="zh-CN" altLang="en-US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单位是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“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度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”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(千瓦时)</a:t>
            </a:r>
            <a:endParaRPr lang="zh-CN" altLang="en-US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9458" name="矩形 3"/>
          <p:cNvSpPr/>
          <p:nvPr/>
        </p:nvSpPr>
        <p:spPr>
          <a:xfrm>
            <a:off x="233363" y="2205038"/>
            <a:ext cx="8737600" cy="18764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如图所示是某家用电子式电能表的表盘，该表盘上显示已用电________k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•h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。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电能表指示灯闪烁了32次．该用电器在上述时间内消耗的电能为</a:t>
            </a:r>
            <a:r>
              <a:rPr lang="zh-CN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•h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，消耗电能</a:t>
            </a:r>
            <a:r>
              <a:rPr lang="zh-CN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   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J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19459" name="图片 1009962345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308725" y="4081462"/>
            <a:ext cx="2176462" cy="2212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5"/>
          <p:cNvSpPr/>
          <p:nvPr/>
        </p:nvSpPr>
        <p:spPr>
          <a:xfrm>
            <a:off x="2743200" y="3216275"/>
            <a:ext cx="1044575" cy="6794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0.02</a:t>
            </a:r>
            <a:endParaRPr lang="en-US" altLang="zh-CN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9461" name="矩形 6"/>
          <p:cNvSpPr/>
          <p:nvPr/>
        </p:nvSpPr>
        <p:spPr>
          <a:xfrm>
            <a:off x="233363" y="2700338"/>
            <a:ext cx="1381125" cy="6794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5546.7</a:t>
            </a:r>
            <a:endParaRPr lang="en-US" altLang="zh-CN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9462" name="矩形 7"/>
          <p:cNvSpPr/>
          <p:nvPr/>
        </p:nvSpPr>
        <p:spPr>
          <a:xfrm>
            <a:off x="6043613" y="3206750"/>
            <a:ext cx="1603375" cy="68103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7.2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×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10</a:t>
            </a:r>
            <a:r>
              <a:rPr lang="en-US" altLang="zh-CN" sz="2400" b="1" baseline="3000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4</a:t>
            </a:r>
            <a:endParaRPr lang="en-US" altLang="zh-CN" sz="2400" b="1" baseline="30000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矩形 10"/>
          <p:cNvSpPr/>
          <p:nvPr/>
        </p:nvSpPr>
        <p:spPr>
          <a:xfrm>
            <a:off x="133350" y="334962"/>
            <a:ext cx="8877300" cy="3414712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、国际制单位：焦耳（J）；常用单位：“度”、千瓦时。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1度=1kw·h=3.6×10</a:t>
            </a:r>
            <a:r>
              <a:rPr lang="zh-CN" altLang="en-US" sz="2400" b="1" baseline="30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6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J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 电能的计算方法：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、前后两次读数之差；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、转盘的实际转数（n）÷表牌上转数（N）。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矩形 2"/>
          <p:cNvSpPr/>
          <p:nvPr/>
        </p:nvSpPr>
        <p:spPr>
          <a:xfrm>
            <a:off x="161925" y="136525"/>
            <a:ext cx="8820150" cy="460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如图所示，是小明家所使用的电能表，请解释其中几个重要参数所表示的意义：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(1)“10 A”表示该电能表的________电流为10 A；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(2)“20 A”表示该电能表的__________电流为20 A；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marR="0"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Times New Roman" pitchFamily="18" charset="0"/>
              </a:rPr>
              <a:t>该电能表工作时的电流不能超过________A；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Times New Roman" pitchFamily="18" charset="0"/>
            </a:endParaRPr>
          </a:p>
          <a:p>
            <a:pPr marR="0"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Times New Roman" pitchFamily="18" charset="0"/>
              </a:rPr>
              <a:t>(3)“3000 r/(k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Times New Roman" pitchFamily="18" charset="0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Times New Roman" pitchFamily="18" charset="0"/>
              </a:rPr>
              <a:t>·h)”表示的意义是：他家的用电器每消耗1 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Times New Roman" pitchFamily="18" charset="0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Times New Roman" pitchFamily="18" charset="0"/>
              </a:rPr>
              <a:t>·h的电能，电能表的转盘转动________转。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Times New Roman" pitchFamily="18" charset="0"/>
            </a:endParaRPr>
          </a:p>
          <a:p>
            <a:pPr lvl="0">
              <a:lnSpc>
                <a:spcPct val="150000"/>
              </a:lnSpc>
            </a:pP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3554" name="矩形 7"/>
          <p:cNvSpPr/>
          <p:nvPr/>
        </p:nvSpPr>
        <p:spPr>
          <a:xfrm>
            <a:off x="4040188" y="1092200"/>
            <a:ext cx="1965325" cy="68103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3200" b="1" baseline="3000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标定电流</a:t>
            </a:r>
            <a:endParaRPr lang="zh-CN" altLang="en-US" sz="3200" b="1" baseline="30000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3555" name="矩形 1"/>
          <p:cNvSpPr/>
          <p:nvPr/>
        </p:nvSpPr>
        <p:spPr>
          <a:xfrm>
            <a:off x="4022725" y="1849438"/>
            <a:ext cx="1965325" cy="5762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3200" b="1" baseline="3000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额定电流</a:t>
            </a:r>
            <a:endParaRPr lang="zh-CN" altLang="en-US" sz="3200" b="1" baseline="30000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3556" name="矩形 3"/>
          <p:cNvSpPr/>
          <p:nvPr/>
        </p:nvSpPr>
        <p:spPr>
          <a:xfrm>
            <a:off x="4719638" y="2355850"/>
            <a:ext cx="787400" cy="5778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3200" b="1" baseline="3000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20</a:t>
            </a:r>
            <a:endParaRPr lang="en-US" altLang="zh-CN" sz="3200" b="1" baseline="30000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3557" name="矩形 4"/>
          <p:cNvSpPr/>
          <p:nvPr/>
        </p:nvSpPr>
        <p:spPr>
          <a:xfrm>
            <a:off x="4719638" y="3514725"/>
            <a:ext cx="1414463" cy="4746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3200" b="1" baseline="3000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3000</a:t>
            </a:r>
            <a:endParaRPr lang="en-US" altLang="zh-CN" sz="3200" b="1" baseline="30000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23558" name="Picture 15" descr="W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05512" y="4256088"/>
            <a:ext cx="2427288" cy="225107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矩形 2"/>
          <p:cNvSpPr/>
          <p:nvPr/>
        </p:nvSpPr>
        <p:spPr>
          <a:xfrm>
            <a:off x="161925" y="136525"/>
            <a:ext cx="8820150" cy="460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关于如图所示的电能表，下列说法中不正确的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是(　　)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A.电能表正常工作时的电压为220 V，标定电流为20 A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B.每消耗1k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·h的电能，电 能表的转盘转3000圈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C.电能表计数的单位是 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·h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D.电能表的示数为2818.7 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·h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5602" name="矩形 7"/>
          <p:cNvSpPr/>
          <p:nvPr/>
        </p:nvSpPr>
        <p:spPr>
          <a:xfrm>
            <a:off x="749300" y="741363"/>
            <a:ext cx="641350" cy="6794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A</a:t>
            </a:r>
            <a:endParaRPr lang="en-US" altLang="zh-CN" sz="2400" b="1" baseline="30000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25603" name="Picture 15" descr="Q2"/>
          <p:cNvPicPr/>
          <p:nvPr/>
        </p:nvPicPr>
        <p:blipFill>
          <a:blip r:embed="rId3"/>
          <a:stretch>
            <a:fillRect/>
          </a:stretch>
        </p:blipFill>
        <p:spPr>
          <a:xfrm>
            <a:off x="6205538" y="3387725"/>
            <a:ext cx="2238375" cy="2074862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矩形 2"/>
          <p:cNvSpPr/>
          <p:nvPr/>
        </p:nvSpPr>
        <p:spPr>
          <a:xfrm>
            <a:off x="161925" y="136525"/>
            <a:ext cx="8820150" cy="460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如图中的甲、乙分别是某家庭5月初和6月初电能表的示数，则下列说法正确的是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      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A．电能表是测电功率的仪表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B．该家庭在这段时间内总共用电2000k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•h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C．电能表的计量单位是k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•h，1kW•h相当于3.6×10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5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J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D．该电能表转盘每转过600转，电路消耗电能0.5k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•h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27650" name="图片 100007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90538" y="3743325"/>
            <a:ext cx="3500438" cy="21415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1" name="矩形 7"/>
          <p:cNvSpPr/>
          <p:nvPr/>
        </p:nvSpPr>
        <p:spPr>
          <a:xfrm>
            <a:off x="2536825" y="688975"/>
            <a:ext cx="641350" cy="68103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D</a:t>
            </a:r>
            <a:endParaRPr lang="en-US" altLang="zh-CN" sz="2400" b="1" baseline="30000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矩形 2"/>
          <p:cNvSpPr/>
          <p:nvPr/>
        </p:nvSpPr>
        <p:spPr>
          <a:xfrm>
            <a:off x="161925" y="136525"/>
            <a:ext cx="8820150" cy="460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小明学习了电能表的知识后，回到家里观察电能表的示数是            ，过一段时间后，小明家电能表的示数如图所示，则小明家这段时间消耗的电能是_____k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•h；若小明只让家中一个用电器工作，观察到1min电能表的转盘转了30转，则该用电器的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消耗了</a:t>
            </a:r>
            <a:r>
              <a:rPr lang="zh-CN" altLang="zh-CN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       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度电。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9698" name="矩形 7"/>
          <p:cNvSpPr/>
          <p:nvPr/>
        </p:nvSpPr>
        <p:spPr>
          <a:xfrm>
            <a:off x="4216400" y="1165225"/>
            <a:ext cx="873125" cy="68103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18.2</a:t>
            </a:r>
            <a:endParaRPr lang="en-US" altLang="zh-CN" sz="2400" b="1" baseline="30000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29699" name="图片 100018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58812" y="904875"/>
            <a:ext cx="933450" cy="390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0" name="图片 100019" descr="fig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2100" y="3292475"/>
            <a:ext cx="2270125" cy="2533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1" name="矩形 1"/>
          <p:cNvSpPr/>
          <p:nvPr/>
        </p:nvSpPr>
        <p:spPr>
          <a:xfrm>
            <a:off x="1517650" y="2343150"/>
            <a:ext cx="873125" cy="6794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0.02</a:t>
            </a:r>
            <a:endParaRPr lang="en-US" altLang="zh-CN" sz="2400" b="1" baseline="30000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矩形 2"/>
          <p:cNvSpPr/>
          <p:nvPr/>
        </p:nvSpPr>
        <p:spPr>
          <a:xfrm>
            <a:off x="142875" y="1174750"/>
            <a:ext cx="8547100" cy="127793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电能转化为其他形式的能（电流做功的实质）的过程就是电流做功的过程。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                   </a:t>
            </a:r>
            <a:r>
              <a:rPr lang="en-US" altLang="zh-CN" sz="36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</a:t>
            </a:r>
            <a:endParaRPr lang="en-US" altLang="zh-CN" sz="36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36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</a:t>
            </a:r>
            <a:endParaRPr lang="en-US" altLang="zh-CN" sz="36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31746" name="矩形 10"/>
          <p:cNvSpPr/>
          <p:nvPr/>
        </p:nvSpPr>
        <p:spPr>
          <a:xfrm>
            <a:off x="295275" y="212725"/>
            <a:ext cx="3005138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三、电功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1747" name="Picture 4" descr="D:\搜狗高速下载\快速保存图片\W020140619348300027100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1138238" y="2646362"/>
            <a:ext cx="6867525" cy="23669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8" name="Rectangle 3"/>
          <p:cNvSpPr/>
          <p:nvPr/>
        </p:nvSpPr>
        <p:spPr>
          <a:xfrm>
            <a:off x="3300412" y="5356225"/>
            <a:ext cx="24971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latin typeface="Times New Roman" pitchFamily="18" charset="0"/>
                <a:ea typeface="黑体" pitchFamily="49" charset="-122"/>
              </a:rPr>
              <a:t>1 kW · h </a:t>
            </a: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的作用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0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矩形 2"/>
          <p:cNvSpPr/>
          <p:nvPr/>
        </p:nvSpPr>
        <p:spPr>
          <a:xfrm>
            <a:off x="259715" y="240030"/>
            <a:ext cx="8185150" cy="141732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电功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定义：把电流做的功叫电功，符号是W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单位：焦耳(焦) 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J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，千瓦时（k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·h）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33794" name="Rectangle 7"/>
          <p:cNvSpPr/>
          <p:nvPr/>
        </p:nvSpPr>
        <p:spPr>
          <a:xfrm>
            <a:off x="328295" y="1766570"/>
            <a:ext cx="846201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计算电流做的功：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有多少电能发生了转化就说电流做了多少功。电流做功的多少跟电流的大小、电压的高低、通电时间的长短都有关系。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795" name="矩形 12"/>
          <p:cNvSpPr/>
          <p:nvPr/>
        </p:nvSpPr>
        <p:spPr>
          <a:xfrm>
            <a:off x="862965" y="3613150"/>
            <a:ext cx="73215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W=UIt（普遍适用）     由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欧姆定律           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33796" name="对象 1"/>
          <p:cNvGraphicFramePr>
            <a:graphicFrameLocks noChangeAspect="1"/>
          </p:cNvGraphicFramePr>
          <p:nvPr/>
        </p:nvGraphicFramePr>
        <p:xfrm>
          <a:off x="5935662" y="3613150"/>
          <a:ext cx="942975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progId="Equation.KSEE3">
                  <p:embed/>
                </p:oleObj>
              </mc:Choice>
              <mc:Fallback>
                <p:oleObj r:id="rId3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35662" y="3613150"/>
                        <a:ext cx="942975" cy="8858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7" name="对象 3"/>
          <p:cNvGraphicFramePr>
            <a:graphicFrameLocks noChangeAspect="1"/>
          </p:cNvGraphicFramePr>
          <p:nvPr/>
        </p:nvGraphicFramePr>
        <p:xfrm>
          <a:off x="2143125" y="4718050"/>
          <a:ext cx="2895600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5" progId="Equation.KSEE3">
                  <p:embed/>
                </p:oleObj>
              </mc:Choice>
              <mc:Fallback>
                <p:oleObj r:id="rId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43125" y="4718050"/>
                        <a:ext cx="2895600" cy="10128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8" name="矩形 12"/>
          <p:cNvSpPr/>
          <p:nvPr/>
        </p:nvSpPr>
        <p:spPr>
          <a:xfrm>
            <a:off x="5108575" y="4902200"/>
            <a:ext cx="315404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（适用电能转化内能）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1"/>
      <p:bldP spid="33798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矩形 10"/>
          <p:cNvSpPr/>
          <p:nvPr/>
        </p:nvSpPr>
        <p:spPr>
          <a:xfrm>
            <a:off x="133350" y="334962"/>
            <a:ext cx="8877300" cy="3414712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电功：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把电流做的功叫电功，符号是W，单位：焦（J），千瓦时（kw·h）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                   普遍适用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                               仅适用于纯电阻电路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35842" name="对象 1"/>
          <p:cNvGraphicFramePr>
            <a:graphicFrameLocks noChangeAspect="1"/>
          </p:cNvGraphicFramePr>
          <p:nvPr/>
        </p:nvGraphicFramePr>
        <p:xfrm>
          <a:off x="1047750" y="2146300"/>
          <a:ext cx="1304925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3" progId="Equation.KSEE3">
                  <p:embed/>
                </p:oleObj>
              </mc:Choice>
              <mc:Fallback>
                <p:oleObj r:id="rId3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47750" y="2146300"/>
                        <a:ext cx="1304925" cy="433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3" name="对象 3"/>
          <p:cNvGraphicFramePr>
            <a:graphicFrameLocks noChangeAspect="1"/>
          </p:cNvGraphicFramePr>
          <p:nvPr/>
        </p:nvGraphicFramePr>
        <p:xfrm>
          <a:off x="979488" y="2738438"/>
          <a:ext cx="2895600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5" progId="Equation.KSEE3">
                  <p:embed/>
                </p:oleObj>
              </mc:Choice>
              <mc:Fallback>
                <p:oleObj r:id="rId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79488" y="2738438"/>
                        <a:ext cx="2895600" cy="10112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矩形 2"/>
          <p:cNvSpPr/>
          <p:nvPr/>
        </p:nvSpPr>
        <p:spPr>
          <a:xfrm>
            <a:off x="259715" y="240030"/>
            <a:ext cx="8185150" cy="141732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一个小灯泡的两端加2.5V电压时电流是0.3A，它在这种情况下通电2min，电流做了多少功？消耗的电能是多少？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37890" name="Rectangle 7"/>
          <p:cNvSpPr/>
          <p:nvPr/>
        </p:nvSpPr>
        <p:spPr>
          <a:xfrm>
            <a:off x="757555" y="2552065"/>
            <a:ext cx="820420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2min=120s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W=UIt=2.5V×0.3A×120s=90J，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电流做了90J的功，消耗的电能为90J.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矩形 2"/>
          <p:cNvSpPr/>
          <p:nvPr/>
        </p:nvSpPr>
        <p:spPr>
          <a:xfrm>
            <a:off x="259715" y="240030"/>
            <a:ext cx="8185150" cy="344487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=5Ω、R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=10Ω，将R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串联后接在3V的电源上，通电1min。通过R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的电流为I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消耗的电能为W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；通过R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的电流为I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消耗的电能为W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。则I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：I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和W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：W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，下列选项正确的是（　　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A．1：2        1：2	      B．2：1       2：1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C．1：1        2：1	      D．1：1       1：2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39938" name="矩形 7"/>
          <p:cNvSpPr/>
          <p:nvPr/>
        </p:nvSpPr>
        <p:spPr>
          <a:xfrm>
            <a:off x="2751455" y="1806893"/>
            <a:ext cx="641350" cy="6794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D</a:t>
            </a:r>
            <a:endParaRPr lang="en-US" altLang="zh-CN" sz="2400" b="1" baseline="30000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矩形 2"/>
          <p:cNvSpPr/>
          <p:nvPr/>
        </p:nvSpPr>
        <p:spPr>
          <a:xfrm>
            <a:off x="259715" y="240030"/>
            <a:ext cx="8185150" cy="344487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有两个定值电阻的阻值分别为R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=12Ω、R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=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24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Ω，现将这两个电阻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并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联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接到电压为6V的电源两端，求：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(1)电路中的电流；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(2)通电10s电流做的功。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graphicFrame>
        <p:nvGraphicFramePr>
          <p:cNvPr id="41986" name="对象 1"/>
          <p:cNvGraphicFramePr>
            <a:graphicFrameLocks noChangeAspect="1"/>
          </p:cNvGraphicFramePr>
          <p:nvPr/>
        </p:nvGraphicFramePr>
        <p:xfrm>
          <a:off x="565150" y="2868612"/>
          <a:ext cx="2544762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r:id="rId3" progId="Equation.KSEE3">
                  <p:embed/>
                </p:oleObj>
              </mc:Choice>
              <mc:Fallback>
                <p:oleObj r:id="rId3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5150" y="2868612"/>
                        <a:ext cx="2544762" cy="8159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7" name="对象 6"/>
          <p:cNvGraphicFramePr>
            <a:graphicFrameLocks noChangeAspect="1"/>
          </p:cNvGraphicFramePr>
          <p:nvPr/>
        </p:nvGraphicFramePr>
        <p:xfrm>
          <a:off x="3795712" y="2868612"/>
          <a:ext cx="2786062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r:id="rId5" progId="Equation.KSEE3">
                  <p:embed/>
                </p:oleObj>
              </mc:Choice>
              <mc:Fallback>
                <p:oleObj r:id="rId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95712" y="2868612"/>
                        <a:ext cx="2786062" cy="8159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8" name="对象 9"/>
          <p:cNvGraphicFramePr>
            <a:graphicFrameLocks noChangeAspect="1"/>
          </p:cNvGraphicFramePr>
          <p:nvPr/>
        </p:nvGraphicFramePr>
        <p:xfrm>
          <a:off x="563562" y="4360862"/>
          <a:ext cx="3986212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r:id="rId7" progId="Equation.KSEE3">
                  <p:embed/>
                </p:oleObj>
              </mc:Choice>
              <mc:Fallback>
                <p:oleObj r:id="rId7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3562" y="4360862"/>
                        <a:ext cx="3986212" cy="409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9" name="对象 11"/>
          <p:cNvGraphicFramePr>
            <a:graphicFrameLocks noChangeAspect="1"/>
          </p:cNvGraphicFramePr>
          <p:nvPr/>
        </p:nvGraphicFramePr>
        <p:xfrm>
          <a:off x="612775" y="5257800"/>
          <a:ext cx="3889375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r:id="rId9" progId="Equation.KSEE3">
                  <p:embed/>
                </p:oleObj>
              </mc:Choice>
              <mc:Fallback>
                <p:oleObj r:id="rId9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12775" y="5257800"/>
                        <a:ext cx="3889375" cy="334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990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274300" y="12204700"/>
            <a:ext cx="304800" cy="215900"/>
          </a:xfrm>
          <a:prstGeom prst="cube">
            <a:avLst/>
          </a:prstGeom>
        </p:spPr>
      </p:pic>
    </p:spTree>
    <p:custDataLst>
      <p:tags r:id="rId12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8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9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0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4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7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85</Paragraphs>
  <Slides>17</Slides>
  <Notes>16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baseType="lpstr" size="18">
      <vt:lpstr>Office 主题​​</vt:lpstr>
      <vt:lpstr>电能  电功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2020-10-26T10:00:46.945</cp:lastPrinted>
  <dcterms:created xsi:type="dcterms:W3CDTF">2020-10-26T10:00:46Z</dcterms:created>
  <dcterms:modified xsi:type="dcterms:W3CDTF">2020-10-26T02:00:54Z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