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  <p:sldMasterId id="2147483672" r:id="rId3"/>
    <p:sldMasterId id="2147484354" r:id="rId4"/>
    <p:sldMasterId id="2147484499" r:id="rId5"/>
    <p:sldMasterId id="2147484822" r:id="rId6"/>
  </p:sldMasterIdLst>
  <p:notesMasterIdLst>
    <p:notesMasterId r:id="rId7"/>
  </p:notesMasterIdLst>
  <p:sldIdLst>
    <p:sldId id="256" r:id="rId8"/>
    <p:sldId id="303" r:id="rId9"/>
    <p:sldId id="464" r:id="rId10"/>
    <p:sldId id="587" r:id="rId11"/>
    <p:sldId id="640" r:id="rId12"/>
    <p:sldId id="642" r:id="rId13"/>
    <p:sldId id="643" r:id="rId14"/>
    <p:sldId id="644" r:id="rId15"/>
    <p:sldId id="645" r:id="rId16"/>
    <p:sldId id="606" r:id="rId17"/>
  </p:sldIdLst>
  <p:sldSz cx="9144000" cy="6858000" type="screen4x3"/>
  <p:notesSz cx="6858000" cy="9144000"/>
  <p:custDataLst>
    <p:tags r:id="rId18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3.xml" /><Relationship Id="rId11" Type="http://schemas.openxmlformats.org/officeDocument/2006/relationships/slide" Target="slides/slide4.xml" /><Relationship Id="rId12" Type="http://schemas.openxmlformats.org/officeDocument/2006/relationships/slide" Target="slides/slide5.xml" /><Relationship Id="rId13" Type="http://schemas.openxmlformats.org/officeDocument/2006/relationships/slide" Target="slides/slide6.xml" /><Relationship Id="rId14" Type="http://schemas.openxmlformats.org/officeDocument/2006/relationships/slide" Target="slides/slide7.xml" /><Relationship Id="rId15" Type="http://schemas.openxmlformats.org/officeDocument/2006/relationships/slide" Target="slides/slide8.xml" /><Relationship Id="rId16" Type="http://schemas.openxmlformats.org/officeDocument/2006/relationships/slide" Target="slides/slide9.xml" /><Relationship Id="rId17" Type="http://schemas.openxmlformats.org/officeDocument/2006/relationships/slide" Target="slides/slide10.xml" /><Relationship Id="rId18" Type="http://schemas.openxmlformats.org/officeDocument/2006/relationships/tags" Target="tags/tag8.xml" /><Relationship Id="rId19" Type="http://schemas.openxmlformats.org/officeDocument/2006/relationships/presProps" Target="presProps.xml" /><Relationship Id="rId2" Type="http://schemas.openxmlformats.org/officeDocument/2006/relationships/slideMaster" Target="slideMasters/slideMaster2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notesMaster" Target="notesMasters/notesMaster1.xml" /><Relationship Id="rId8" Type="http://schemas.openxmlformats.org/officeDocument/2006/relationships/slide" Target="slides/slide1.xml" /><Relationship Id="rId9" Type="http://schemas.openxmlformats.org/officeDocument/2006/relationships/slide" Target="slides/slide2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wmf" /><Relationship Id="rId2" Type="http://schemas.openxmlformats.org/officeDocument/2006/relationships/image" Target="../media/image7.wmf" /><Relationship Id="rId3" Type="http://schemas.openxmlformats.org/officeDocument/2006/relationships/image" Target="../media/image8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wmf" /><Relationship Id="rId2" Type="http://schemas.openxmlformats.org/officeDocument/2006/relationships/image" Target="../media/image10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7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717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717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7172" name="幻灯片图像占位符 3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717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717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717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554B0C-F563-490D-81BB-4910885D3BD7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024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229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433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638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843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048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253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457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662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724C158-9B1A-4060-872E-FD883550265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724C158-9B1A-4060-872E-FD883550265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724C158-9B1A-4060-872E-FD883550265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724C158-9B1A-4060-872E-FD883550265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724C158-9B1A-4060-872E-FD883550265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724C158-9B1A-4060-872E-FD883550265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724C158-9B1A-4060-872E-FD883550265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724C158-9B1A-4060-872E-FD883550265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724C158-9B1A-4060-872E-FD883550265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724C158-9B1A-4060-872E-FD883550265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724C158-9B1A-4060-872E-FD883550265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31D1F06-CAC3-4701-A6DB-4F805D934A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31D1F06-CAC3-4701-A6DB-4F805D934A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31D1F06-CAC3-4701-A6DB-4F805D934A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31D1F06-CAC3-4701-A6DB-4F805D934A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31D1F06-CAC3-4701-A6DB-4F805D934A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31D1F06-CAC3-4701-A6DB-4F805D934A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31D1F06-CAC3-4701-A6DB-4F805D934A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31D1F06-CAC3-4701-A6DB-4F805D934A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31D1F06-CAC3-4701-A6DB-4F805D934A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31D1F06-CAC3-4701-A6DB-4F805D934A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31D1F06-CAC3-4701-A6DB-4F805D934A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06A9182-F32A-4BF4-BA8A-08999888628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06A9182-F32A-4BF4-BA8A-08999888628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06A9182-F32A-4BF4-BA8A-08999888628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06A9182-F32A-4BF4-BA8A-08999888628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06A9182-F32A-4BF4-BA8A-08999888628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06A9182-F32A-4BF4-BA8A-08999888628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06A9182-F32A-4BF4-BA8A-08999888628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06A9182-F32A-4BF4-BA8A-08999888628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06A9182-F32A-4BF4-BA8A-08999888628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06A9182-F32A-4BF4-BA8A-08999888628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06A9182-F32A-4BF4-BA8A-08999888628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0FC15A7-5556-4DA1-BED0-769BE35A34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0FC15A7-5556-4DA1-BED0-769BE35A34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0FC15A7-5556-4DA1-BED0-769BE35A34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0FC15A7-5556-4DA1-BED0-769BE35A34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0FC15A7-5556-4DA1-BED0-769BE35A34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0FC15A7-5556-4DA1-BED0-769BE35A34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0FC15A7-5556-4DA1-BED0-769BE35A34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0FC15A7-5556-4DA1-BED0-769BE35A34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0FC15A7-5556-4DA1-BED0-769BE35A34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0FC15A7-5556-4DA1-BED0-769BE35A34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0FC15A7-5556-4DA1-BED0-769BE35A34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A4BEEDD-B189-43FD-864F-DADC2D685DF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A4BEEDD-B189-43FD-864F-DADC2D685DF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A4BEEDD-B189-43FD-864F-DADC2D685DF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A4BEEDD-B189-43FD-864F-DADC2D685DF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A4BEEDD-B189-43FD-864F-DADC2D685DF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A4BEEDD-B189-43FD-864F-DADC2D685DF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A4BEEDD-B189-43FD-864F-DADC2D685DF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A4BEEDD-B189-43FD-864F-DADC2D685DF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A4BEEDD-B189-43FD-864F-DADC2D685DF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A4BEEDD-B189-43FD-864F-DADC2D685DF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A4BEEDD-B189-43FD-864F-DADC2D685DF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38941FB-2537-4CC5-A177-B926C6C930D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38941FB-2537-4CC5-A177-B926C6C930D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38941FB-2537-4CC5-A177-B926C6C930D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38941FB-2537-4CC5-A177-B926C6C930D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38941FB-2537-4CC5-A177-B926C6C930D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38941FB-2537-4CC5-A177-B926C6C930D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38941FB-2537-4CC5-A177-B926C6C930D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38941FB-2537-4CC5-A177-B926C6C930D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38941FB-2537-4CC5-A177-B926C6C930D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38941FB-2537-4CC5-A177-B926C6C930D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38941FB-2537-4CC5-A177-B926C6C930D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10" Type="http://schemas.openxmlformats.org/officeDocument/2006/relationships/slideLayout" Target="../slideLayouts/slideLayout54.xml" /><Relationship Id="rId11" Type="http://schemas.openxmlformats.org/officeDocument/2006/relationships/slideLayout" Target="../slideLayouts/slideLayout55.xml" /><Relationship Id="rId12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3" Type="http://schemas.openxmlformats.org/officeDocument/2006/relationships/slideLayout" Target="../slideLayouts/slideLayout47.xml" /><Relationship Id="rId4" Type="http://schemas.openxmlformats.org/officeDocument/2006/relationships/slideLayout" Target="../slideLayouts/slideLayout48.xml" /><Relationship Id="rId5" Type="http://schemas.openxmlformats.org/officeDocument/2006/relationships/slideLayout" Target="../slideLayouts/slideLayout49.xml" /><Relationship Id="rId6" Type="http://schemas.openxmlformats.org/officeDocument/2006/relationships/slideLayout" Target="../slideLayouts/slideLayout50.xml" /><Relationship Id="rId7" Type="http://schemas.openxmlformats.org/officeDocument/2006/relationships/slideLayout" Target="../slideLayouts/slideLayout51.xml" /><Relationship Id="rId8" Type="http://schemas.openxmlformats.org/officeDocument/2006/relationships/slideLayout" Target="../slideLayouts/slideLayout52.xml" /><Relationship Id="rId9" Type="http://schemas.openxmlformats.org/officeDocument/2006/relationships/slideLayout" Target="../slideLayouts/slideLayout53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6.xml" /><Relationship Id="rId10" Type="http://schemas.openxmlformats.org/officeDocument/2006/relationships/slideLayout" Target="../slideLayouts/slideLayout65.xml" /><Relationship Id="rId11" Type="http://schemas.openxmlformats.org/officeDocument/2006/relationships/slideLayout" Target="../slideLayouts/slideLayout66.xml" /><Relationship Id="rId12" Type="http://schemas.openxmlformats.org/officeDocument/2006/relationships/theme" Target="../theme/theme6.xml" /><Relationship Id="rId2" Type="http://schemas.openxmlformats.org/officeDocument/2006/relationships/slideLayout" Target="../slideLayouts/slideLayout57.xml" /><Relationship Id="rId3" Type="http://schemas.openxmlformats.org/officeDocument/2006/relationships/slideLayout" Target="../slideLayouts/slideLayout58.xml" /><Relationship Id="rId4" Type="http://schemas.openxmlformats.org/officeDocument/2006/relationships/slideLayout" Target="../slideLayouts/slideLayout59.xml" /><Relationship Id="rId5" Type="http://schemas.openxmlformats.org/officeDocument/2006/relationships/slideLayout" Target="../slideLayouts/slideLayout60.xml" /><Relationship Id="rId6" Type="http://schemas.openxmlformats.org/officeDocument/2006/relationships/slideLayout" Target="../slideLayouts/slideLayout61.xml" /><Relationship Id="rId7" Type="http://schemas.openxmlformats.org/officeDocument/2006/relationships/slideLayout" Target="../slideLayouts/slideLayout62.xml" /><Relationship Id="rId8" Type="http://schemas.openxmlformats.org/officeDocument/2006/relationships/slideLayout" Target="../slideLayouts/slideLayout63.xml" /><Relationship Id="rId9" Type="http://schemas.openxmlformats.org/officeDocument/2006/relationships/slideLayout" Target="../slideLayouts/slideLayout6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724C158-9B1A-4060-872E-FD883550265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23" r:id="rId1"/>
    <p:sldLayoutId id="2147484824" r:id="rId2"/>
    <p:sldLayoutId id="2147484825" r:id="rId3"/>
    <p:sldLayoutId id="2147484826" r:id="rId4"/>
    <p:sldLayoutId id="2147484827" r:id="rId5"/>
    <p:sldLayoutId id="2147484828" r:id="rId6"/>
    <p:sldLayoutId id="2147484829" r:id="rId7"/>
    <p:sldLayoutId id="2147484830" r:id="rId8"/>
    <p:sldLayoutId id="2147484831" r:id="rId9"/>
    <p:sldLayoutId id="2147484832" r:id="rId10"/>
    <p:sldLayoutId id="2147484833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31D1F06-CAC3-4701-A6DB-4F805D934A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34" r:id="rId1"/>
    <p:sldLayoutId id="2147484835" r:id="rId2"/>
    <p:sldLayoutId id="2147484836" r:id="rId3"/>
    <p:sldLayoutId id="2147484837" r:id="rId4"/>
    <p:sldLayoutId id="2147484838" r:id="rId5"/>
    <p:sldLayoutId id="2147484839" r:id="rId6"/>
    <p:sldLayoutId id="2147484840" r:id="rId7"/>
    <p:sldLayoutId id="2147484841" r:id="rId8"/>
    <p:sldLayoutId id="2147484842" r:id="rId9"/>
    <p:sldLayoutId id="2147484843" r:id="rId10"/>
    <p:sldLayoutId id="2147484844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06A9182-F32A-4BF4-BA8A-08999888628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45" r:id="rId1"/>
    <p:sldLayoutId id="2147484846" r:id="rId2"/>
    <p:sldLayoutId id="2147484847" r:id="rId3"/>
    <p:sldLayoutId id="2147484848" r:id="rId4"/>
    <p:sldLayoutId id="2147484849" r:id="rId5"/>
    <p:sldLayoutId id="2147484850" r:id="rId6"/>
    <p:sldLayoutId id="2147484851" r:id="rId7"/>
    <p:sldLayoutId id="2147484852" r:id="rId8"/>
    <p:sldLayoutId id="2147484853" r:id="rId9"/>
    <p:sldLayoutId id="2147484854" r:id="rId10"/>
    <p:sldLayoutId id="2147484855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4098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0FC15A7-5556-4DA1-BED0-769BE35A34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56" r:id="rId1"/>
    <p:sldLayoutId id="2147484857" r:id="rId2"/>
    <p:sldLayoutId id="2147484858" r:id="rId3"/>
    <p:sldLayoutId id="2147484859" r:id="rId4"/>
    <p:sldLayoutId id="2147484860" r:id="rId5"/>
    <p:sldLayoutId id="2147484861" r:id="rId6"/>
    <p:sldLayoutId id="2147484862" r:id="rId7"/>
    <p:sldLayoutId id="2147484863" r:id="rId8"/>
    <p:sldLayoutId id="2147484864" r:id="rId9"/>
    <p:sldLayoutId id="2147484865" r:id="rId10"/>
    <p:sldLayoutId id="2147484866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5122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512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A4BEEDD-B189-43FD-864F-DADC2D685DF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67" r:id="rId1"/>
    <p:sldLayoutId id="2147484868" r:id="rId2"/>
    <p:sldLayoutId id="2147484869" r:id="rId3"/>
    <p:sldLayoutId id="2147484870" r:id="rId4"/>
    <p:sldLayoutId id="2147484871" r:id="rId5"/>
    <p:sldLayoutId id="2147484872" r:id="rId6"/>
    <p:sldLayoutId id="2147484873" r:id="rId7"/>
    <p:sldLayoutId id="2147484874" r:id="rId8"/>
    <p:sldLayoutId id="2147484875" r:id="rId9"/>
    <p:sldLayoutId id="2147484876" r:id="rId10"/>
    <p:sldLayoutId id="2147484877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614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614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4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5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38941FB-2537-4CC5-A177-B926C6C930D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78" r:id="rId1"/>
    <p:sldLayoutId id="2147484879" r:id="rId2"/>
    <p:sldLayoutId id="2147484880" r:id="rId3"/>
    <p:sldLayoutId id="2147484881" r:id="rId4"/>
    <p:sldLayoutId id="2147484882" r:id="rId5"/>
    <p:sldLayoutId id="2147484883" r:id="rId6"/>
    <p:sldLayoutId id="2147484884" r:id="rId7"/>
    <p:sldLayoutId id="2147484885" r:id="rId8"/>
    <p:sldLayoutId id="2147484886" r:id="rId9"/>
    <p:sldLayoutId id="2147484887" r:id="rId10"/>
    <p:sldLayoutId id="2147484888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png" /><Relationship Id="rId4" Type="http://schemas.openxmlformats.org/officeDocument/2006/relationships/image" Target="../media/image3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4.png" /><Relationship Id="rId4" Type="http://schemas.openxmlformats.org/officeDocument/2006/relationships/tags" Target="../tags/tag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3.xml" /><Relationship Id="rId3" Type="http://schemas.openxmlformats.org/officeDocument/2006/relationships/oleObject" Target="../embeddings/oleObject1.bin" TargetMode="Internal" /><Relationship Id="rId4" Type="http://schemas.openxmlformats.org/officeDocument/2006/relationships/image" Target="../media/image5.wmf" /><Relationship Id="rId5" Type="http://schemas.openxmlformats.org/officeDocument/2006/relationships/tags" Target="../tags/tag2.xml" /><Relationship Id="rId6" Type="http://schemas.openxmlformats.org/officeDocument/2006/relationships/vmlDrawing" Target="../drawings/vmlDrawing1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tags" Target="../tags/tag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10" Type="http://schemas.openxmlformats.org/officeDocument/2006/relationships/vmlDrawing" Target="../drawings/vmlDrawing2.vml" /><Relationship Id="rId2" Type="http://schemas.openxmlformats.org/officeDocument/2006/relationships/notesSlide" Target="../notesSlides/notesSlide5.xml" /><Relationship Id="rId3" Type="http://schemas.openxmlformats.org/officeDocument/2006/relationships/oleObject" Target="../embeddings/oleObject2.bin" TargetMode="Internal" /><Relationship Id="rId4" Type="http://schemas.openxmlformats.org/officeDocument/2006/relationships/image" Target="../media/image6.wmf" /><Relationship Id="rId5" Type="http://schemas.openxmlformats.org/officeDocument/2006/relationships/oleObject" Target="../embeddings/oleObject3.bin" TargetMode="Internal" /><Relationship Id="rId6" Type="http://schemas.openxmlformats.org/officeDocument/2006/relationships/image" Target="../media/image7.wmf" /><Relationship Id="rId7" Type="http://schemas.openxmlformats.org/officeDocument/2006/relationships/oleObject" Target="../embeddings/oleObject4.bin" TargetMode="Internal" /><Relationship Id="rId8" Type="http://schemas.openxmlformats.org/officeDocument/2006/relationships/image" Target="../media/image8.wmf" /><Relationship Id="rId9" Type="http://schemas.openxmlformats.org/officeDocument/2006/relationships/tags" Target="../tags/tag4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5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7.xml" /><Relationship Id="rId3" Type="http://schemas.openxmlformats.org/officeDocument/2006/relationships/oleObject" Target="../embeddings/oleObject5.bin" TargetMode="Internal" /><Relationship Id="rId4" Type="http://schemas.openxmlformats.org/officeDocument/2006/relationships/image" Target="../media/image9.wmf" /><Relationship Id="rId5" Type="http://schemas.openxmlformats.org/officeDocument/2006/relationships/oleObject" Target="../embeddings/oleObject6.bin" TargetMode="Internal" /><Relationship Id="rId6" Type="http://schemas.openxmlformats.org/officeDocument/2006/relationships/image" Target="../media/image10.wmf" /><Relationship Id="rId7" Type="http://schemas.openxmlformats.org/officeDocument/2006/relationships/tags" Target="../tags/tag6.xml" /><Relationship Id="rId8" Type="http://schemas.openxmlformats.org/officeDocument/2006/relationships/vmlDrawing" Target="../drawings/vmlDrawing3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7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1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8194" name="矩形 2"/>
          <p:cNvSpPr/>
          <p:nvPr/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195" name="标题 1"/>
          <p:cNvSpPr>
            <a:spLocks noGrp="1"/>
          </p:cNvSpPr>
          <p:nvPr>
            <p:ph type="ctrTitle" idx="4294967295"/>
          </p:nvPr>
        </p:nvSpPr>
        <p:spPr>
          <a:xfrm>
            <a:off x="581025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en-US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电功率</a:t>
            </a:r>
            <a:r>
              <a:rPr lang="en-US" altLang="zh-CN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2</a:t>
            </a:r>
            <a:endParaRPr lang="en-US" altLang="zh-CN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8196" name="矩形 3"/>
          <p:cNvSpPr/>
          <p:nvPr/>
        </p:nvSpPr>
        <p:spPr>
          <a:xfrm>
            <a:off x="851693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8197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6084888" y="1822450"/>
            <a:ext cx="2435225" cy="1952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1"/>
      <p:bldP spid="8196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217" name="图片 4"/>
          <p:cNvPicPr/>
          <p:nvPr/>
        </p:nvPicPr>
        <p:blipFill>
          <a:blip r:embed="rId3"/>
          <a:srcRect t="1039" r="65165" b="49111"/>
          <a:stretch>
            <a:fillRect/>
          </a:stretch>
        </p:blipFill>
        <p:spPr>
          <a:xfrm>
            <a:off x="231775" y="771525"/>
            <a:ext cx="2606675" cy="20732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18" name="图片 8"/>
          <p:cNvPicPr/>
          <p:nvPr/>
        </p:nvPicPr>
        <p:blipFill>
          <a:blip r:embed="rId3"/>
          <a:srcRect l="49397" r="10062" b="48511"/>
          <a:stretch>
            <a:fillRect/>
          </a:stretch>
        </p:blipFill>
        <p:spPr>
          <a:xfrm>
            <a:off x="5948362" y="771525"/>
            <a:ext cx="2908300" cy="20732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19" name="图片 9"/>
          <p:cNvPicPr/>
          <p:nvPr/>
        </p:nvPicPr>
        <p:blipFill>
          <a:blip r:embed="rId4"/>
          <a:srcRect l="50076" t="50512" r="11876"/>
          <a:stretch>
            <a:fillRect/>
          </a:stretch>
        </p:blipFill>
        <p:spPr>
          <a:xfrm>
            <a:off x="2981325" y="771525"/>
            <a:ext cx="2857500" cy="2063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0" name="矩形 10"/>
          <p:cNvSpPr/>
          <p:nvPr/>
        </p:nvSpPr>
        <p:spPr>
          <a:xfrm>
            <a:off x="520700" y="3891915"/>
            <a:ext cx="7780020" cy="253492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36V  25W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的灯泡，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接在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24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V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的电压上，发光暗淡；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接在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36V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的电压上，正常发光；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接在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40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V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的电压上，发光强烈。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9221" name="矩形 11"/>
          <p:cNvSpPr/>
          <p:nvPr/>
        </p:nvSpPr>
        <p:spPr>
          <a:xfrm>
            <a:off x="691515" y="3168015"/>
            <a:ext cx="1530350" cy="5219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 fontAlgn="base"/>
            <a:r>
              <a:rPr lang="en-US" altLang="zh-CN" sz="28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宋体" pitchFamily="2" charset="-122"/>
                <a:cs typeface="+mn-cs"/>
              </a:rPr>
              <a:t>电压24V</a:t>
            </a:r>
            <a:endParaRPr lang="en-US" altLang="zh-CN" sz="2800" b="1" strike="noStrike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22" name="矩形 13"/>
          <p:cNvSpPr/>
          <p:nvPr/>
        </p:nvSpPr>
        <p:spPr>
          <a:xfrm>
            <a:off x="3645535" y="3168015"/>
            <a:ext cx="1530350" cy="521970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电压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36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V</a:t>
            </a:r>
            <a:endParaRPr lang="en-US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sp>
        <p:nvSpPr>
          <p:cNvPr id="9223" name="矩形 14"/>
          <p:cNvSpPr/>
          <p:nvPr/>
        </p:nvSpPr>
        <p:spPr>
          <a:xfrm>
            <a:off x="6637655" y="3168015"/>
            <a:ext cx="1530350" cy="521970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电压40V</a:t>
            </a:r>
            <a:endParaRPr lang="en-US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矩形 10"/>
          <p:cNvSpPr/>
          <p:nvPr/>
        </p:nvSpPr>
        <p:spPr>
          <a:xfrm>
            <a:off x="295275" y="212725"/>
            <a:ext cx="478472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额定电压  额定功率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6" name="矩形 7"/>
          <p:cNvSpPr/>
          <p:nvPr/>
        </p:nvSpPr>
        <p:spPr>
          <a:xfrm>
            <a:off x="239395" y="1047115"/>
            <a:ext cx="8526780" cy="332613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额定电压：用电器</a:t>
            </a: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正常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工作时的电压。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U</a:t>
            </a:r>
            <a:r>
              <a:rPr lang="zh-CN" altLang="en-US" sz="20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额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额定电流：用电器在额定电压下正常工作的电流。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I</a:t>
            </a:r>
            <a:r>
              <a:rPr lang="zh-CN" altLang="en-US" sz="20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额</a:t>
            </a:r>
            <a:endParaRPr lang="zh-CN" altLang="en-US" sz="2000" b="1" baseline="-25000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额定功率：用电器额定电压下工作时的功率。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P</a:t>
            </a:r>
            <a:r>
              <a:rPr lang="zh-CN" altLang="en-US" sz="20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额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如标有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“36V   25W”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的小灯泡。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额定电压为：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36V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，</a:t>
            </a: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正常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工作时，灯泡两端电压为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36V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额定功率为：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25W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，电压为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36V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时，功率为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25W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11267" name="图片 1"/>
          <p:cNvPicPr/>
          <p:nvPr/>
        </p:nvPicPr>
        <p:blipFill>
          <a:blip r:embed="rId3"/>
          <a:stretch>
            <a:fillRect/>
          </a:stretch>
        </p:blipFill>
        <p:spPr>
          <a:xfrm>
            <a:off x="1349375" y="4160838"/>
            <a:ext cx="4111625" cy="2317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线形标注 1 2"/>
          <p:cNvSpPr/>
          <p:nvPr/>
        </p:nvSpPr>
        <p:spPr>
          <a:xfrm>
            <a:off x="5616575" y="5070475"/>
            <a:ext cx="1871662" cy="360362"/>
          </a:xfrm>
          <a:prstGeom prst="borderCallout1">
            <a:avLst>
              <a:gd name="adj1" fmla="val 18750"/>
              <a:gd name="adj2" fmla="val -8333"/>
              <a:gd name="adj3" fmla="val 205644"/>
              <a:gd name="adj4" fmla="val -82426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000" b="1">
                <a:solidFill>
                  <a:srgbClr val="FFFF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额定电压</a:t>
            </a:r>
            <a:endParaRPr lang="zh-CN" altLang="en-US" sz="2000" b="1">
              <a:solidFill>
                <a:srgbClr val="FFFF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9" name="线形标注 1 4"/>
          <p:cNvSpPr/>
          <p:nvPr/>
        </p:nvSpPr>
        <p:spPr>
          <a:xfrm>
            <a:off x="5616575" y="4373562"/>
            <a:ext cx="1871662" cy="360362"/>
          </a:xfrm>
          <a:prstGeom prst="borderCallout1">
            <a:avLst>
              <a:gd name="adj1" fmla="val 18750"/>
              <a:gd name="adj2" fmla="val -8333"/>
              <a:gd name="adj3" fmla="val 277250"/>
              <a:gd name="adj4" fmla="val -99421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000" b="1">
                <a:solidFill>
                  <a:srgbClr val="FFFF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普通照明</a:t>
            </a:r>
            <a:endParaRPr lang="zh-CN" altLang="en-US" sz="2000" b="1">
              <a:solidFill>
                <a:srgbClr val="FFFF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0" name="线形标注 1 5"/>
          <p:cNvSpPr/>
          <p:nvPr/>
        </p:nvSpPr>
        <p:spPr>
          <a:xfrm>
            <a:off x="5616575" y="5810250"/>
            <a:ext cx="1871662" cy="358775"/>
          </a:xfrm>
          <a:prstGeom prst="borderCallout1">
            <a:avLst>
              <a:gd name="adj1" fmla="val 18750"/>
              <a:gd name="adj2" fmla="val -8333"/>
              <a:gd name="adj3" fmla="val 31394"/>
              <a:gd name="adj4" fmla="val -36532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000" b="1">
                <a:solidFill>
                  <a:srgbClr val="FFFF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额定功率</a:t>
            </a:r>
            <a:endParaRPr lang="zh-CN" altLang="en-US" sz="2000" b="1">
              <a:solidFill>
                <a:srgbClr val="FFFF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矩形 2"/>
          <p:cNvSpPr/>
          <p:nvPr/>
        </p:nvSpPr>
        <p:spPr>
          <a:xfrm>
            <a:off x="101600" y="365125"/>
            <a:ext cx="8942705" cy="149669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一盏标有“220V  1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0W”字样的电灯，它的电阻是多大？正常工作时通过灯丝的电流是多少？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3314" name="矩形 1"/>
          <p:cNvSpPr/>
          <p:nvPr/>
        </p:nvSpPr>
        <p:spPr>
          <a:xfrm>
            <a:off x="100330" y="2109470"/>
            <a:ext cx="8942705" cy="149669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graphicFrame>
        <p:nvGraphicFramePr>
          <p:cNvPr id="13315" name="对象 3"/>
          <p:cNvGraphicFramePr>
            <a:graphicFrameLocks noChangeAspect="1"/>
          </p:cNvGraphicFramePr>
          <p:nvPr/>
        </p:nvGraphicFramePr>
        <p:xfrm>
          <a:off x="889000" y="2498725"/>
          <a:ext cx="3714750" cy="186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3" progId="Equation.KSEE3">
                  <p:embed/>
                </p:oleObj>
              </mc:Choice>
              <mc:Fallback>
                <p:oleObj r:id="rId3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89000" y="2498725"/>
                        <a:ext cx="3714750" cy="1860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5"/>
    </p:custData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矩形 10"/>
          <p:cNvSpPr/>
          <p:nvPr/>
        </p:nvSpPr>
        <p:spPr>
          <a:xfrm>
            <a:off x="295275" y="212725"/>
            <a:ext cx="478472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实际电压  实际功率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62" name="矩形 7"/>
          <p:cNvSpPr/>
          <p:nvPr/>
        </p:nvSpPr>
        <p:spPr>
          <a:xfrm>
            <a:off x="370205" y="1142365"/>
            <a:ext cx="4890770" cy="108394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实际电压：用电器</a:t>
            </a: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实际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工作时的电压。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实际功率：用电器工作时的功率。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15363" name="图片 3"/>
          <p:cNvPicPr/>
          <p:nvPr/>
        </p:nvPicPr>
        <p:blipFill>
          <a:blip r:embed="rId3"/>
          <a:srcRect t="1039" r="65165" b="49111"/>
          <a:stretch>
            <a:fillRect/>
          </a:stretch>
        </p:blipFill>
        <p:spPr>
          <a:xfrm>
            <a:off x="298450" y="2384425"/>
            <a:ext cx="1819275" cy="14128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4" name="图片 9"/>
          <p:cNvPicPr/>
          <p:nvPr/>
        </p:nvPicPr>
        <p:blipFill>
          <a:blip r:embed="rId4"/>
          <a:srcRect l="50074" t="50512" r="11878"/>
          <a:stretch>
            <a:fillRect/>
          </a:stretch>
        </p:blipFill>
        <p:spPr>
          <a:xfrm>
            <a:off x="295275" y="3849688"/>
            <a:ext cx="1822450" cy="13160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5" name="图片 8"/>
          <p:cNvPicPr/>
          <p:nvPr/>
        </p:nvPicPr>
        <p:blipFill>
          <a:blip r:embed="rId3"/>
          <a:srcRect l="49397" r="10062" b="48511"/>
          <a:stretch>
            <a:fillRect/>
          </a:stretch>
        </p:blipFill>
        <p:spPr>
          <a:xfrm>
            <a:off x="298450" y="5245100"/>
            <a:ext cx="1819275" cy="12969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6" name="矩形 6"/>
          <p:cNvSpPr/>
          <p:nvPr/>
        </p:nvSpPr>
        <p:spPr>
          <a:xfrm>
            <a:off x="2545080" y="2385060"/>
            <a:ext cx="5013960" cy="108394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实际电压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&lt;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额定电压，实际功率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&lt;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额定功率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小灯泡发光暗淡。（不能正常工作）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5367" name="矩形 10"/>
          <p:cNvSpPr/>
          <p:nvPr/>
        </p:nvSpPr>
        <p:spPr>
          <a:xfrm>
            <a:off x="2545080" y="3966210"/>
            <a:ext cx="5013960" cy="108394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实际电压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=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额定电压，实际功率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=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额定功率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小灯泡正常发光。（正常工作）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5368" name="矩形 12"/>
          <p:cNvSpPr/>
          <p:nvPr/>
        </p:nvSpPr>
        <p:spPr>
          <a:xfrm>
            <a:off x="2547620" y="5351780"/>
            <a:ext cx="5013960" cy="108394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实际电压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&gt;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额定电压，实际功率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&gt;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额定功率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小灯泡发光强烈。（容易造成损坏）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5369" name="矩形 15"/>
          <p:cNvSpPr/>
          <p:nvPr/>
        </p:nvSpPr>
        <p:spPr>
          <a:xfrm>
            <a:off x="8141335" y="2800350"/>
            <a:ext cx="512445" cy="341503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 fontAlgn="base"/>
            <a:r>
              <a:rPr lang="zh-CN" altLang="en-US" sz="24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itchFamily="34" charset="-122"/>
                <a:ea typeface="微软雅黑" panose="020b0503020204020204" pitchFamily="34" charset="-122"/>
                <a:cs typeface="+mn-cs"/>
              </a:rPr>
              <a:t>亮度取决于</a:t>
            </a:r>
            <a:r>
              <a:rPr lang="zh-CN" altLang="en-US" sz="24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itchFamily="34" charset="-122"/>
                <a:ea typeface="微软雅黑" panose="020b0503020204020204" pitchFamily="34" charset="-122"/>
                <a:cs typeface="+mn-cs"/>
              </a:rPr>
              <a:t>实际功率</a:t>
            </a:r>
            <a:endParaRPr lang="zh-CN" altLang="en-US" sz="2400" b="1" strike="noStrike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70" name="右大括号 16"/>
          <p:cNvSpPr/>
          <p:nvPr/>
        </p:nvSpPr>
        <p:spPr>
          <a:xfrm>
            <a:off x="7427912" y="2441575"/>
            <a:ext cx="539750" cy="3994150"/>
          </a:xfrm>
          <a:prstGeom prst="rightBrace">
            <a:avLst>
              <a:gd name="adj1" fmla="val 8325"/>
              <a:gd name="adj2" fmla="val 50009"/>
            </a:avLst>
          </a:prstGeom>
          <a:noFill/>
          <a:ln w="28575">
            <a:solidFill>
              <a:srgbClr val="CC0000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000000"/>
              </a:solidFill>
              <a:latin typeface="Calibri" pitchFamily="34" charset="0"/>
              <a:ea typeface="宋体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矩形 2"/>
          <p:cNvSpPr/>
          <p:nvPr/>
        </p:nvSpPr>
        <p:spPr>
          <a:xfrm>
            <a:off x="101600" y="365125"/>
            <a:ext cx="8942705" cy="174498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一盏标有“220V  100W”字样的电灯，它的电阻是多大？正常工作时通过灯丝的电流是多少？将它接到110V的电路中，它的实际电功率是多大？（不考虑温度对电阻的影响）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graphicFrame>
        <p:nvGraphicFramePr>
          <p:cNvPr id="17410" name="对象 4"/>
          <p:cNvGraphicFramePr>
            <a:graphicFrameLocks noChangeAspect="1"/>
          </p:cNvGraphicFramePr>
          <p:nvPr/>
        </p:nvGraphicFramePr>
        <p:xfrm>
          <a:off x="1490662" y="2568575"/>
          <a:ext cx="3370262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3" progId="Equation.DSMT4">
                  <p:embed/>
                </p:oleObj>
              </mc:Choice>
              <mc:Fallback>
                <p:oleObj r:id="rId3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90662" y="2568575"/>
                        <a:ext cx="3370262" cy="977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1" name="对象 7"/>
          <p:cNvGraphicFramePr>
            <a:graphicFrameLocks noChangeAspect="1"/>
          </p:cNvGraphicFramePr>
          <p:nvPr/>
        </p:nvGraphicFramePr>
        <p:xfrm>
          <a:off x="1566862" y="3871912"/>
          <a:ext cx="3217862" cy="931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r:id="rId5" progId="Equation.DSMT4">
                  <p:embed/>
                </p:oleObj>
              </mc:Choice>
              <mc:Fallback>
                <p:oleObj r:id="rId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66862" y="3871912"/>
                        <a:ext cx="3217862" cy="931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2" name="对象 9"/>
          <p:cNvGraphicFramePr>
            <a:graphicFrameLocks noChangeAspect="1"/>
          </p:cNvGraphicFramePr>
          <p:nvPr/>
        </p:nvGraphicFramePr>
        <p:xfrm>
          <a:off x="1566862" y="5129212"/>
          <a:ext cx="3554412" cy="874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r:id="rId7" progId="Equation.DSMT4">
                  <p:embed/>
                </p:oleObj>
              </mc:Choice>
              <mc:Fallback>
                <p:oleObj r:id="rId7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66862" y="5129212"/>
                        <a:ext cx="3554412" cy="8747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2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8" dur="500" fill="hold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矩形 2"/>
          <p:cNvSpPr/>
          <p:nvPr/>
        </p:nvSpPr>
        <p:spPr>
          <a:xfrm>
            <a:off x="101600" y="365125"/>
            <a:ext cx="8942705" cy="174498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一位电视记者在讲到某工厂上半年共节电5000kW·h 的时候，手举一只理发用电吹风说：“我这只电吹风是500瓦的，也就是0.5千瓦，这个厂节省的电力可以开动10000个这样的电吹风.”这位记者错在哪里？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9458" name="矩形 1"/>
          <p:cNvSpPr/>
          <p:nvPr/>
        </p:nvSpPr>
        <p:spPr>
          <a:xfrm>
            <a:off x="100965" y="2968625"/>
            <a:ext cx="8942705" cy="174498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将功和功率的概念混淆。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       应该说：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“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节省的电力可以使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10000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个这样的电吹风，工作一小时。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”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矩形 2"/>
          <p:cNvSpPr/>
          <p:nvPr/>
        </p:nvSpPr>
        <p:spPr>
          <a:xfrm>
            <a:off x="101600" y="365125"/>
            <a:ext cx="8942705" cy="174498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一个“220V  800 W”的电炉，正常工作时电阻丝的电阻有多大？假如电路中的电压降低到200V,电阻丝的电阻不变，这时电炉实际的电功率有多大？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graphicFrame>
        <p:nvGraphicFramePr>
          <p:cNvPr id="21506" name="对象 4"/>
          <p:cNvGraphicFramePr>
            <a:graphicFrameLocks noChangeAspect="1"/>
          </p:cNvGraphicFramePr>
          <p:nvPr/>
        </p:nvGraphicFramePr>
        <p:xfrm>
          <a:off x="677862" y="2938462"/>
          <a:ext cx="4135438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r:id="rId3" progId="Equation.KSEE3">
                  <p:embed/>
                </p:oleObj>
              </mc:Choice>
              <mc:Fallback>
                <p:oleObj r:id="rId3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7862" y="2938462"/>
                        <a:ext cx="4135438" cy="981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对象 5"/>
          <p:cNvGraphicFramePr>
            <a:graphicFrameLocks noChangeAspect="1"/>
          </p:cNvGraphicFramePr>
          <p:nvPr/>
        </p:nvGraphicFramePr>
        <p:xfrm>
          <a:off x="649288" y="4397375"/>
          <a:ext cx="4554538" cy="881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r:id="rId5" progId="Equation.KSEE3">
                  <p:embed/>
                </p:oleObj>
              </mc:Choice>
              <mc:Fallback>
                <p:oleObj r:id="rId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49288" y="4397375"/>
                        <a:ext cx="4554538" cy="8810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7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矩形 2"/>
          <p:cNvSpPr/>
          <p:nvPr/>
        </p:nvSpPr>
        <p:spPr>
          <a:xfrm>
            <a:off x="101600" y="365125"/>
            <a:ext cx="8942705" cy="174498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某次雷电的电流约2×10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4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A,电压约10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8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V,放电时间约0.001s。这次雷电的电功率约多少千瓦？释放多少能量？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23554" name="矩形 1"/>
          <p:cNvSpPr/>
          <p:nvPr/>
        </p:nvSpPr>
        <p:spPr>
          <a:xfrm>
            <a:off x="201295" y="2556510"/>
            <a:ext cx="8942705" cy="174498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P＝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UI=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8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V×2×10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4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A＝2×10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12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W＝2×10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9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 kW。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       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W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＝Pt＝2×10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12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W×0.001s＝2×10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9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J。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矩形 10"/>
          <p:cNvSpPr/>
          <p:nvPr/>
        </p:nvSpPr>
        <p:spPr>
          <a:xfrm>
            <a:off x="133350" y="327025"/>
            <a:ext cx="8877300" cy="3414712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、额定电压：用电器正常工作时的电压。U</a:t>
            </a:r>
            <a:r>
              <a:rPr lang="zh-CN" altLang="en-US" sz="2400" b="1" baseline="-2500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额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额定功率：用电器额定电压下工作时的功率。P</a:t>
            </a:r>
            <a:r>
              <a:rPr lang="zh-CN" altLang="en-US" sz="2400" b="1" baseline="-2500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额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、实际电压：用电器实际工作时的电压。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实际功率：用电器工作时的功率。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小灯泡的亮度取决于实际功率。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5602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353800" y="106426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3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5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6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8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7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43</Paragraphs>
  <Slides>10</Slides>
  <Notes>9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baseType="lpstr" size="11">
      <vt:lpstr>Office 主题​​</vt:lpstr>
      <vt:lpstr>电功率2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2020-10-27T18:10:41.013</cp:lastPrinted>
  <dcterms:created xsi:type="dcterms:W3CDTF">2020-10-27T18:10:41Z</dcterms:created>
  <dcterms:modified xsi:type="dcterms:W3CDTF">2020-10-27T10:10:41Z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