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72" r:id="rId2"/>
    <p:sldMasterId id="2147484354" r:id="rId3"/>
    <p:sldMasterId id="2147484822" r:id="rId4"/>
    <p:sldMasterId id="2147484889" r:id="rId5"/>
  </p:sldMasterIdLst>
  <p:notesMasterIdLst>
    <p:notesMasterId r:id="rId6"/>
  </p:notesMasterIdLst>
  <p:sldIdLst>
    <p:sldId id="256" r:id="rId7"/>
    <p:sldId id="464" r:id="rId8"/>
    <p:sldId id="587" r:id="rId9"/>
    <p:sldId id="647" r:id="rId10"/>
    <p:sldId id="648" r:id="rId11"/>
    <p:sldId id="654" r:id="rId12"/>
    <p:sldId id="640" r:id="rId13"/>
    <p:sldId id="649" r:id="rId14"/>
    <p:sldId id="652" r:id="rId15"/>
    <p:sldId id="653" r:id="rId16"/>
    <p:sldId id="650" r:id="rId17"/>
    <p:sldId id="651" r:id="rId18"/>
    <p:sldId id="642" r:id="rId19"/>
    <p:sldId id="643" r:id="rId20"/>
    <p:sldId id="644" r:id="rId21"/>
    <p:sldId id="645" r:id="rId22"/>
  </p:sldIdLst>
  <p:sldSz cx="9144000" cy="6858000" type="screen4x3"/>
  <p:notesSz cx="6858000" cy="9144000"/>
  <p:custDataLst>
    <p:tags r:id="rId23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tags" Target="tags/tag18.xml" /><Relationship Id="rId24" Type="http://schemas.openxmlformats.org/officeDocument/2006/relationships/presProps" Target="presProps.xml" /><Relationship Id="rId25" Type="http://schemas.openxmlformats.org/officeDocument/2006/relationships/viewProps" Target="viewProps.xml" /><Relationship Id="rId26" Type="http://schemas.openxmlformats.org/officeDocument/2006/relationships/theme" Target="theme/theme1.xml" /><Relationship Id="rId27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wmf" /><Relationship Id="rId2" Type="http://schemas.openxmlformats.org/officeDocument/2006/relationships/image" Target="../media/image6.wmf" /><Relationship Id="rId3" Type="http://schemas.openxmlformats.org/officeDocument/2006/relationships/image" Target="../media/image7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Relationship Id="rId2" Type="http://schemas.openxmlformats.org/officeDocument/2006/relationships/image" Target="../media/image9.wmf" /><Relationship Id="rId3" Type="http://schemas.openxmlformats.org/officeDocument/2006/relationships/image" Target="../media/image10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Relationship Id="rId2" Type="http://schemas.openxmlformats.org/officeDocument/2006/relationships/image" Target="../media/image12.wmf" /><Relationship Id="rId3" Type="http://schemas.openxmlformats.org/officeDocument/2006/relationships/image" Target="../media/image13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Relationship Id="rId2" Type="http://schemas.openxmlformats.org/officeDocument/2006/relationships/image" Target="../media/image15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7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8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51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0AE61-940D-4A85-A678-39F466FD0C0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355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560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765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969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174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379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58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78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7B8D804-7278-4637-A396-A87FDB97E842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F795708-816D-4C8F-A3D2-84669A1877E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01" r:id="rId1"/>
    <p:sldLayoutId id="2147484902" r:id="rId2"/>
    <p:sldLayoutId id="2147484903" r:id="rId3"/>
    <p:sldLayoutId id="2147484904" r:id="rId4"/>
    <p:sldLayoutId id="2147484905" r:id="rId5"/>
    <p:sldLayoutId id="2147484906" r:id="rId6"/>
    <p:sldLayoutId id="2147484907" r:id="rId7"/>
    <p:sldLayoutId id="2147484908" r:id="rId8"/>
    <p:sldLayoutId id="2147484909" r:id="rId9"/>
    <p:sldLayoutId id="2147484910" r:id="rId10"/>
    <p:sldLayoutId id="214748491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9C1169-5BE1-419B-A236-C7BC6305AEB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12" r:id="rId1"/>
    <p:sldLayoutId id="2147484913" r:id="rId2"/>
    <p:sldLayoutId id="2147484914" r:id="rId3"/>
    <p:sldLayoutId id="2147484915" r:id="rId4"/>
    <p:sldLayoutId id="2147484916" r:id="rId5"/>
    <p:sldLayoutId id="2147484917" r:id="rId6"/>
    <p:sldLayoutId id="2147484918" r:id="rId7"/>
    <p:sldLayoutId id="2147484919" r:id="rId8"/>
    <p:sldLayoutId id="2147484920" r:id="rId9"/>
    <p:sldLayoutId id="2147484921" r:id="rId10"/>
    <p:sldLayoutId id="214748492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95A88FE-5EEB-43A8-BA41-9285295D495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3" r:id="rId1"/>
    <p:sldLayoutId id="2147484924" r:id="rId2"/>
    <p:sldLayoutId id="2147484925" r:id="rId3"/>
    <p:sldLayoutId id="2147484926" r:id="rId4"/>
    <p:sldLayoutId id="2147484927" r:id="rId5"/>
    <p:sldLayoutId id="2147484928" r:id="rId6"/>
    <p:sldLayoutId id="2147484929" r:id="rId7"/>
    <p:sldLayoutId id="2147484930" r:id="rId8"/>
    <p:sldLayoutId id="2147484931" r:id="rId9"/>
    <p:sldLayoutId id="2147484932" r:id="rId10"/>
    <p:sldLayoutId id="214748493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D66560C-EBA3-4C3C-93B7-295EB1F097E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34" r:id="rId1"/>
    <p:sldLayoutId id="2147484935" r:id="rId2"/>
    <p:sldLayoutId id="2147484936" r:id="rId3"/>
    <p:sldLayoutId id="2147484937" r:id="rId4"/>
    <p:sldLayoutId id="2147484938" r:id="rId5"/>
    <p:sldLayoutId id="2147484939" r:id="rId6"/>
    <p:sldLayoutId id="2147484940" r:id="rId7"/>
    <p:sldLayoutId id="2147484941" r:id="rId8"/>
    <p:sldLayoutId id="2147484942" r:id="rId9"/>
    <p:sldLayoutId id="2147484943" r:id="rId10"/>
    <p:sldLayoutId id="214748494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3.xml" /><Relationship Id="rId4" Type="http://schemas.openxmlformats.org/officeDocument/2006/relationships/tags" Target="../tags/tag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5.xml" /><Relationship Id="rId4" Type="http://schemas.openxmlformats.org/officeDocument/2006/relationships/tags" Target="../tags/tag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.png" /><Relationship Id="rId4" Type="http://schemas.openxmlformats.org/officeDocument/2006/relationships/tags" Target="../tags/tag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3.png" /><Relationship Id="rId4" Type="http://schemas.openxmlformats.org/officeDocument/2006/relationships/tags" Target="../tags/tag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jpeg" /><Relationship Id="rId4" Type="http://schemas.openxmlformats.org/officeDocument/2006/relationships/tags" Target="../tags/tag1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10" Type="http://schemas.openxmlformats.org/officeDocument/2006/relationships/vmlDrawing" Target="../drawings/vmlDrawing1.vml" /><Relationship Id="rId2" Type="http://schemas.openxmlformats.org/officeDocument/2006/relationships/notesSlide" Target="../notesSlides/notesSlide9.xml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5.wmf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6.wmf" /><Relationship Id="rId7" Type="http://schemas.openxmlformats.org/officeDocument/2006/relationships/oleObject" Target="../embeddings/oleObject3.bin" TargetMode="Internal" /><Relationship Id="rId8" Type="http://schemas.openxmlformats.org/officeDocument/2006/relationships/image" Target="../media/image7.wmf" /><Relationship Id="rId9" Type="http://schemas.openxmlformats.org/officeDocument/2006/relationships/tags" Target="../tags/tag1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10" Type="http://schemas.openxmlformats.org/officeDocument/2006/relationships/vmlDrawing" Target="../drawings/vmlDrawing2.vml" /><Relationship Id="rId2" Type="http://schemas.openxmlformats.org/officeDocument/2006/relationships/notesSlide" Target="../notesSlides/notesSlide10.xml" /><Relationship Id="rId3" Type="http://schemas.openxmlformats.org/officeDocument/2006/relationships/oleObject" Target="../embeddings/oleObject4.bin" TargetMode="Internal" /><Relationship Id="rId4" Type="http://schemas.openxmlformats.org/officeDocument/2006/relationships/image" Target="../media/image8.wmf" /><Relationship Id="rId5" Type="http://schemas.openxmlformats.org/officeDocument/2006/relationships/oleObject" Target="../embeddings/oleObject5.bin" TargetMode="Internal" /><Relationship Id="rId6" Type="http://schemas.openxmlformats.org/officeDocument/2006/relationships/image" Target="../media/image9.wmf" /><Relationship Id="rId7" Type="http://schemas.openxmlformats.org/officeDocument/2006/relationships/oleObject" Target="../embeddings/oleObject6.bin" TargetMode="Internal" /><Relationship Id="rId8" Type="http://schemas.openxmlformats.org/officeDocument/2006/relationships/image" Target="../media/image10.wmf" /><Relationship Id="rId9" Type="http://schemas.openxmlformats.org/officeDocument/2006/relationships/tags" Target="../tags/tag1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1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10" Type="http://schemas.openxmlformats.org/officeDocument/2006/relationships/vmlDrawing" Target="../drawings/vmlDrawing3.v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7.bin" TargetMode="Internal" /><Relationship Id="rId4" Type="http://schemas.openxmlformats.org/officeDocument/2006/relationships/image" Target="../media/image11.wmf" /><Relationship Id="rId5" Type="http://schemas.openxmlformats.org/officeDocument/2006/relationships/oleObject" Target="../embeddings/oleObject8.bin" TargetMode="Internal" /><Relationship Id="rId6" Type="http://schemas.openxmlformats.org/officeDocument/2006/relationships/image" Target="../media/image12.wmf" /><Relationship Id="rId7" Type="http://schemas.openxmlformats.org/officeDocument/2006/relationships/oleObject" Target="../embeddings/oleObject9.bin" TargetMode="Internal" /><Relationship Id="rId8" Type="http://schemas.openxmlformats.org/officeDocument/2006/relationships/image" Target="../media/image13.wmf" /><Relationship Id="rId9" Type="http://schemas.openxmlformats.org/officeDocument/2006/relationships/tags" Target="../tags/tag14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13.xml" /><Relationship Id="rId3" Type="http://schemas.openxmlformats.org/officeDocument/2006/relationships/tags" Target="../tags/tag1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14.xml" /><Relationship Id="rId3" Type="http://schemas.openxmlformats.org/officeDocument/2006/relationships/oleObject" Target="../embeddings/oleObject10.bin" TargetMode="Internal" /><Relationship Id="rId4" Type="http://schemas.openxmlformats.org/officeDocument/2006/relationships/image" Target="../media/image14.wmf" /><Relationship Id="rId5" Type="http://schemas.openxmlformats.org/officeDocument/2006/relationships/oleObject" Target="../embeddings/oleObject11.bin" TargetMode="Internal" /><Relationship Id="rId6" Type="http://schemas.openxmlformats.org/officeDocument/2006/relationships/image" Target="../media/image15.wmf" /><Relationship Id="rId7" Type="http://schemas.openxmlformats.org/officeDocument/2006/relationships/tags" Target="../tags/tag16.xml" /><Relationship Id="rId8" Type="http://schemas.openxmlformats.org/officeDocument/2006/relationships/vmlDrawing" Target="../drawings/vmlDrawing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6.png" /><Relationship Id="rId4" Type="http://schemas.openxmlformats.org/officeDocument/2006/relationships/tags" Target="../tags/tag17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测量小灯泡的电功率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7172" name="矩形 3"/>
          <p:cNvSpPr/>
          <p:nvPr/>
        </p:nvSpPr>
        <p:spPr>
          <a:xfrm>
            <a:off x="851693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717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6084888" y="1822450"/>
            <a:ext cx="2435225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1"/>
      <p:bldP spid="717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矩形 10"/>
          <p:cNvSpPr/>
          <p:nvPr/>
        </p:nvSpPr>
        <p:spPr>
          <a:xfrm>
            <a:off x="295275" y="212725"/>
            <a:ext cx="47847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测量小灯泡的电功率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4" name="矩形 7"/>
          <p:cNvSpPr/>
          <p:nvPr/>
        </p:nvSpPr>
        <p:spPr>
          <a:xfrm>
            <a:off x="239713" y="1047750"/>
            <a:ext cx="8526463" cy="33258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测量小灯泡的实际电功率：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）使小灯泡两端的电压等于额定电压，观察小灯泡的亮度，测量它的额定功率。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）使小灯泡两端的电压低于额定电压，观察小灯泡的亮度，测量它的实际功率。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使小灯泡两端的电压约为额定电压的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1.2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倍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，观察小灯泡的亮度，测量它的实际功率。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2"/>
          <p:cNvSpPr/>
          <p:nvPr/>
        </p:nvSpPr>
        <p:spPr>
          <a:xfrm>
            <a:off x="100965" y="1233170"/>
            <a:ext cx="8942705" cy="530352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实验原理：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P=UI</a:t>
            </a:r>
            <a:endParaRPr lang="en-US" altLang="zh-CN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）测量小灯泡的电压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U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和电流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I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，需要用哪些仪器，如何连入电路？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）如何改变小灯泡两端电压和电流，需要用到什么仪器，如何连入电路？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）连接电路时，开关应（断开</a:t>
            </a: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/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闭合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）？闭合开关前，滑动变阻器的滑片应滑至什么位置？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0242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0243" name="文本框 7"/>
          <p:cNvSpPr/>
          <p:nvPr/>
        </p:nvSpPr>
        <p:spPr>
          <a:xfrm>
            <a:off x="295275" y="433388"/>
            <a:ext cx="1574800" cy="5143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设计实验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2290" name="文本框 7"/>
          <p:cNvSpPr/>
          <p:nvPr/>
        </p:nvSpPr>
        <p:spPr>
          <a:xfrm>
            <a:off x="295275" y="433388"/>
            <a:ext cx="1341438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 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电路图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pSp>
        <p:nvGrpSpPr>
          <p:cNvPr id="12291" name="Group 38"/>
          <p:cNvGrpSpPr/>
          <p:nvPr/>
        </p:nvGrpSpPr>
        <p:grpSpPr>
          <a:xfrm>
            <a:off x="3065462" y="293688"/>
            <a:ext cx="3929062" cy="2514600"/>
            <a:chOff x="1497" y="1065"/>
            <a:chExt cx="2809" cy="1969"/>
          </a:xfrm>
        </p:grpSpPr>
        <p:grpSp>
          <p:nvGrpSpPr>
            <p:cNvPr id="12292" name="Group 35"/>
            <p:cNvGrpSpPr/>
            <p:nvPr/>
          </p:nvGrpSpPr>
          <p:grpSpPr>
            <a:xfrm>
              <a:off x="1497" y="1065"/>
              <a:ext cx="2809" cy="1968"/>
              <a:chOff x="1496" y="1065"/>
              <a:chExt cx="2810" cy="1969"/>
            </a:xfrm>
          </p:grpSpPr>
          <p:grpSp>
            <p:nvGrpSpPr>
              <p:cNvPr id="12293" name="Group 4"/>
              <p:cNvGrpSpPr/>
              <p:nvPr/>
            </p:nvGrpSpPr>
            <p:grpSpPr>
              <a:xfrm>
                <a:off x="1496" y="1065"/>
                <a:ext cx="2809" cy="1968"/>
                <a:chOff x="0" y="-46264"/>
                <a:chExt cx="4460038" cy="3123918"/>
              </a:xfrm>
            </p:grpSpPr>
            <p:cxnSp>
              <p:nvCxnSpPr>
                <p:cNvPr id="12294" name="Line 40"/>
                <p:cNvCxnSpPr/>
                <p:nvPr/>
              </p:nvCxnSpPr>
              <p:spPr>
                <a:xfrm>
                  <a:off x="1510506" y="1002792"/>
                  <a:ext cx="268128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295" name="Line 41"/>
                <p:cNvCxnSpPr/>
                <p:nvPr/>
              </p:nvCxnSpPr>
              <p:spPr>
                <a:xfrm>
                  <a:off x="794" y="1002792"/>
                  <a:ext cx="87153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296" name="Line 42"/>
                <p:cNvCxnSpPr/>
                <p:nvPr/>
              </p:nvCxnSpPr>
              <p:spPr>
                <a:xfrm rot="16200000">
                  <a:off x="-943769" y="1948942"/>
                  <a:ext cx="188753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297" name="Line 43"/>
                <p:cNvCxnSpPr/>
                <p:nvPr/>
              </p:nvCxnSpPr>
              <p:spPr>
                <a:xfrm>
                  <a:off x="794" y="2891917"/>
                  <a:ext cx="144303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298" name="Line 44"/>
                <p:cNvCxnSpPr/>
                <p:nvPr/>
              </p:nvCxnSpPr>
              <p:spPr>
                <a:xfrm>
                  <a:off x="1874044" y="2891917"/>
                  <a:ext cx="1082675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299" name="Line 45"/>
                <p:cNvCxnSpPr/>
                <p:nvPr/>
              </p:nvCxnSpPr>
              <p:spPr>
                <a:xfrm>
                  <a:off x="3045619" y="2891917"/>
                  <a:ext cx="1146175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300" name="Line 46"/>
                <p:cNvCxnSpPr/>
                <p:nvPr/>
              </p:nvCxnSpPr>
              <p:spPr>
                <a:xfrm rot="16200000">
                  <a:off x="3247231" y="1948942"/>
                  <a:ext cx="188753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sp>
              <p:nvSpPr>
                <p:cNvPr id="12301" name="Oval 47"/>
                <p:cNvSpPr/>
                <p:nvPr/>
              </p:nvSpPr>
              <p:spPr>
                <a:xfrm>
                  <a:off x="3918557" y="1728192"/>
                  <a:ext cx="533400" cy="531813"/>
                </a:xfrm>
                <a:prstGeom prst="ellipse">
                  <a:avLst/>
                </a:prstGeom>
                <a:solidFill>
                  <a:schemeClr val="bg1"/>
                </a:solidFill>
                <a:ln w="22225">
                  <a:solidFill>
                    <a:schemeClr val="tx1"/>
                  </a:solidFill>
                  <a:bevel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黑体" pitchFamily="49" charset="-122"/>
                  </a:endParaRPr>
                </a:p>
              </p:txBody>
            </p:sp>
            <p:sp>
              <p:nvSpPr>
                <p:cNvPr id="12302" name="AutoShape 48"/>
                <p:cNvSpPr/>
                <p:nvPr/>
              </p:nvSpPr>
              <p:spPr>
                <a:xfrm>
                  <a:off x="2442393" y="720080"/>
                  <a:ext cx="520700" cy="519113"/>
                </a:xfrm>
                <a:prstGeom prst="flowChartSummingJunction">
                  <a:avLst/>
                </a:prstGeom>
                <a:solidFill>
                  <a:schemeClr val="bg1"/>
                </a:solidFill>
                <a:ln w="22225">
                  <a:solidFill>
                    <a:schemeClr val="tx1"/>
                  </a:solidFill>
                  <a:bevel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黑体" pitchFamily="49" charset="-122"/>
                  </a:endParaRPr>
                </a:p>
              </p:txBody>
            </p:sp>
            <p:sp>
              <p:nvSpPr>
                <p:cNvPr id="12303" name="Rectangle 51"/>
                <p:cNvSpPr/>
                <p:nvPr/>
              </p:nvSpPr>
              <p:spPr>
                <a:xfrm>
                  <a:off x="267494" y="856742"/>
                  <a:ext cx="846138" cy="298450"/>
                </a:xfrm>
                <a:prstGeom prst="rect">
                  <a:avLst/>
                </a:prstGeom>
                <a:solidFill>
                  <a:schemeClr val="bg1"/>
                </a:solidFill>
                <a:ln w="22225">
                  <a:solidFill>
                    <a:schemeClr val="tx1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黑体" pitchFamily="49" charset="-122"/>
                  </a:endParaRPr>
                </a:p>
              </p:txBody>
            </p:sp>
            <p:cxnSp>
              <p:nvCxnSpPr>
                <p:cNvPr id="12304" name="Line 52"/>
                <p:cNvCxnSpPr/>
                <p:nvPr/>
              </p:nvCxnSpPr>
              <p:spPr>
                <a:xfrm>
                  <a:off x="689769" y="345567"/>
                  <a:ext cx="820738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12305" name="Line 54"/>
                <p:cNvCxnSpPr/>
                <p:nvPr/>
              </p:nvCxnSpPr>
              <p:spPr>
                <a:xfrm rot="16200000">
                  <a:off x="1181889" y="674173"/>
                  <a:ext cx="657225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grpSp>
              <p:nvGrpSpPr>
                <p:cNvPr id="12306" name="Group 17"/>
                <p:cNvGrpSpPr/>
                <p:nvPr/>
              </p:nvGrpSpPr>
              <p:grpSpPr>
                <a:xfrm flipV="1">
                  <a:off x="2126225" y="252028"/>
                  <a:ext cx="1119187" cy="766763"/>
                  <a:chExt cx="1119187" cy="766763"/>
                </a:xfrm>
              </p:grpSpPr>
              <p:cxnSp>
                <p:nvCxnSpPr>
                  <p:cNvPr id="12307" name="Line 53"/>
                  <p:cNvCxnSpPr/>
                  <p:nvPr/>
                </p:nvCxnSpPr>
                <p:spPr>
                  <a:xfrm rot="16200000">
                    <a:off x="-383381" y="383381"/>
                    <a:ext cx="766763" cy="0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bevel/>
                  </a:ln>
                </p:spPr>
              </p:cxnSp>
              <p:cxnSp>
                <p:nvCxnSpPr>
                  <p:cNvPr id="12308" name="Line 55"/>
                  <p:cNvCxnSpPr/>
                  <p:nvPr/>
                </p:nvCxnSpPr>
                <p:spPr>
                  <a:xfrm rot="16200000">
                    <a:off x="735800" y="383381"/>
                    <a:ext cx="766763" cy="0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bevel/>
                  </a:ln>
                </p:spPr>
              </p:cxnSp>
              <p:cxnSp>
                <p:nvCxnSpPr>
                  <p:cNvPr id="12309" name="Line 57"/>
                  <p:cNvCxnSpPr/>
                  <p:nvPr/>
                </p:nvCxnSpPr>
                <p:spPr>
                  <a:xfrm>
                    <a:off x="793" y="753269"/>
                    <a:ext cx="1106488" cy="0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bevel/>
                  </a:ln>
                </p:spPr>
              </p:cxnSp>
            </p:grpSp>
            <p:cxnSp>
              <p:nvCxnSpPr>
                <p:cNvPr id="12310" name="Line 59"/>
                <p:cNvCxnSpPr/>
                <p:nvPr/>
              </p:nvCxnSpPr>
              <p:spPr>
                <a:xfrm rot="16200000">
                  <a:off x="429418" y="594804"/>
                  <a:ext cx="520700" cy="0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  <a:headEnd type="stealth" w="lg" len="lg"/>
                </a:ln>
              </p:spPr>
            </p:cxnSp>
            <p:cxnSp>
              <p:nvCxnSpPr>
                <p:cNvPr id="12311" name="Line 61"/>
                <p:cNvCxnSpPr/>
                <p:nvPr/>
              </p:nvCxnSpPr>
              <p:spPr>
                <a:xfrm flipV="1">
                  <a:off x="1466056" y="2636329"/>
                  <a:ext cx="479425" cy="212725"/>
                </a:xfrm>
                <a:prstGeom prst="line">
                  <a:avLst/>
                </a:prstGeom>
                <a:noFill/>
                <a:ln w="22225">
                  <a:solidFill>
                    <a:schemeClr val="tx1"/>
                  </a:solidFill>
                  <a:bevel/>
                </a:ln>
              </p:spPr>
            </p:cxnSp>
            <p:grpSp>
              <p:nvGrpSpPr>
                <p:cNvPr id="12312" name="Group 23"/>
                <p:cNvGrpSpPr/>
                <p:nvPr/>
              </p:nvGrpSpPr>
              <p:grpSpPr>
                <a:xfrm flipH="1">
                  <a:off x="2961481" y="2690304"/>
                  <a:ext cx="80963" cy="387350"/>
                  <a:chExt cx="61" cy="294"/>
                </a:xfrm>
              </p:grpSpPr>
              <p:cxnSp>
                <p:nvCxnSpPr>
                  <p:cNvPr id="12313" name="Line 62"/>
                  <p:cNvCxnSpPr/>
                  <p:nvPr/>
                </p:nvCxnSpPr>
                <p:spPr>
                  <a:xfrm rot="16200000">
                    <a:off x="-86" y="147"/>
                    <a:ext cx="294" cy="0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bevel/>
                  </a:ln>
                </p:spPr>
              </p:cxnSp>
              <p:cxnSp>
                <p:nvCxnSpPr>
                  <p:cNvPr id="12314" name="Line 64"/>
                  <p:cNvCxnSpPr/>
                  <p:nvPr/>
                </p:nvCxnSpPr>
                <p:spPr>
                  <a:xfrm rot="16200000">
                    <a:off x="-75" y="147"/>
                    <a:ext cx="150" cy="0"/>
                  </a:xfrm>
                  <a:prstGeom prst="line">
                    <a:avLst/>
                  </a:prstGeom>
                  <a:noFill/>
                  <a:ln w="22225">
                    <a:solidFill>
                      <a:schemeClr val="tx1"/>
                    </a:solidFill>
                    <a:bevel/>
                  </a:ln>
                </p:spPr>
              </p:cxnSp>
            </p:grpSp>
            <p:sp>
              <p:nvSpPr>
                <p:cNvPr id="12315" name="Oval 60"/>
                <p:cNvSpPr/>
                <p:nvPr/>
              </p:nvSpPr>
              <p:spPr>
                <a:xfrm>
                  <a:off x="1404144" y="2825242"/>
                  <a:ext cx="101600" cy="100013"/>
                </a:xfrm>
                <a:prstGeom prst="ellipse">
                  <a:avLst/>
                </a:prstGeom>
                <a:solidFill>
                  <a:schemeClr val="bg1"/>
                </a:solidFill>
                <a:ln w="22225">
                  <a:solidFill>
                    <a:schemeClr val="tx1"/>
                  </a:solidFill>
                  <a:bevel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黑体" pitchFamily="49" charset="-122"/>
                  </a:endParaRPr>
                </a:p>
              </p:txBody>
            </p:sp>
            <p:grpSp>
              <p:nvGrpSpPr>
                <p:cNvPr id="12316" name="Group 27"/>
                <p:cNvGrpSpPr/>
                <p:nvPr/>
              </p:nvGrpSpPr>
              <p:grpSpPr>
                <a:xfrm>
                  <a:off x="2434525" y="-46264"/>
                  <a:ext cx="612775" cy="610483"/>
                  <a:chOff x="0" y="-46264"/>
                  <a:chExt cx="612775" cy="610483"/>
                </a:xfrm>
              </p:grpSpPr>
              <p:sp>
                <p:nvSpPr>
                  <p:cNvPr id="12317" name="Oval 56"/>
                  <p:cNvSpPr/>
                  <p:nvPr/>
                </p:nvSpPr>
                <p:spPr>
                  <a:xfrm>
                    <a:off x="0" y="0"/>
                    <a:ext cx="533400" cy="5334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22225">
                    <a:solidFill>
                      <a:schemeClr val="tx1"/>
                    </a:solidFill>
                    <a:bevel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黑体" pitchFamily="49" charset="-122"/>
                    </a:endParaRPr>
                  </a:p>
                </p:txBody>
              </p:sp>
              <p:sp>
                <p:nvSpPr>
                  <p:cNvPr id="12318" name="Rectangle 58"/>
                  <p:cNvSpPr/>
                  <p:nvPr/>
                </p:nvSpPr>
                <p:spPr>
                  <a:xfrm>
                    <a:off x="53975" y="-46264"/>
                    <a:ext cx="558800" cy="610483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anchor="t" anchorCtr="0">
                    <a:spAutoFit/>
                  </a:bodyPr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r>
                      <a:rPr lang="en-US" altLang="zh-CN" sz="2600" b="1">
                        <a:latin typeface="Times New Roman" pitchFamily="18" charset="0"/>
                        <a:ea typeface="黑体" pitchFamily="49" charset="-122"/>
                      </a:rPr>
                      <a:t>V</a:t>
                    </a:r>
                    <a:endParaRPr lang="en-US" altLang="zh-CN" sz="2600" b="1">
                      <a:latin typeface="Times New Roman" pitchFamily="18" charset="0"/>
                      <a:ea typeface="黑体" pitchFamily="49" charset="-122"/>
                    </a:endParaRPr>
                  </a:p>
                </p:txBody>
              </p:sp>
            </p:grpSp>
            <p:sp>
              <p:nvSpPr>
                <p:cNvPr id="12319" name="Rectangle 67"/>
                <p:cNvSpPr/>
                <p:nvPr/>
              </p:nvSpPr>
              <p:spPr>
                <a:xfrm>
                  <a:off x="3901238" y="1729860"/>
                  <a:ext cx="558800" cy="61048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600" b="1">
                      <a:latin typeface="Times New Roman" pitchFamily="18" charset="0"/>
                      <a:ea typeface="黑体" pitchFamily="49" charset="-122"/>
                    </a:rPr>
                    <a:t>A</a:t>
                  </a:r>
                  <a:endParaRPr lang="en-US" altLang="zh-CN" sz="2600" b="1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  <p:sp>
              <p:nvSpPr>
                <p:cNvPr id="12320" name="Rectangle 69"/>
                <p:cNvSpPr/>
                <p:nvPr/>
              </p:nvSpPr>
              <p:spPr>
                <a:xfrm>
                  <a:off x="2123281" y="504056"/>
                  <a:ext cx="585788" cy="61048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600" b="1">
                      <a:latin typeface="Times New Roman" pitchFamily="18" charset="0"/>
                      <a:ea typeface="黑体" pitchFamily="49" charset="-122"/>
                    </a:rPr>
                    <a:t>L</a:t>
                  </a:r>
                  <a:endParaRPr lang="en-US" altLang="zh-CN" sz="2600" b="1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  <p:sp>
              <p:nvSpPr>
                <p:cNvPr id="12321" name="Rectangle 70"/>
                <p:cNvSpPr/>
                <p:nvPr/>
              </p:nvSpPr>
              <p:spPr>
                <a:xfrm>
                  <a:off x="254794" y="369379"/>
                  <a:ext cx="585788" cy="61048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600" b="1" i="1">
                      <a:latin typeface="Times New Roman" pitchFamily="18" charset="0"/>
                      <a:ea typeface="黑体" pitchFamily="49" charset="-122"/>
                    </a:rPr>
                    <a:t>P</a:t>
                  </a:r>
                  <a:endParaRPr lang="en-US" altLang="zh-CN" sz="2600" b="1" i="1">
                    <a:latin typeface="Times New Roman" pitchFamily="18" charset="0"/>
                    <a:ea typeface="黑体" pitchFamily="49" charset="-122"/>
                  </a:endParaRPr>
                </a:p>
              </p:txBody>
            </p:sp>
          </p:grpSp>
          <p:sp>
            <p:nvSpPr>
              <p:cNvPr id="12322" name="Text Box 34"/>
              <p:cNvSpPr/>
              <p:nvPr/>
            </p:nvSpPr>
            <p:spPr>
              <a:xfrm>
                <a:off x="2449" y="2500"/>
                <a:ext cx="340" cy="40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>
                    <a:latin typeface="Times New Roman" pitchFamily="18" charset="0"/>
                    <a:ea typeface="黑体" pitchFamily="49" charset="-122"/>
                  </a:rPr>
                  <a:t>S</a:t>
                </a:r>
                <a:endParaRPr lang="en-US" altLang="zh-CN" sz="2800">
                  <a:latin typeface="Times New Roman" pitchFamily="18" charset="0"/>
                  <a:ea typeface="黑体" pitchFamily="49" charset="-122"/>
                </a:endParaRPr>
              </a:p>
            </p:txBody>
          </p:sp>
        </p:grpSp>
        <p:sp>
          <p:nvSpPr>
            <p:cNvPr id="12323" name="Oval 36"/>
            <p:cNvSpPr/>
            <p:nvPr/>
          </p:nvSpPr>
          <p:spPr>
            <a:xfrm>
              <a:off x="2812" y="1706"/>
              <a:ext cx="45" cy="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12324" name="Oval 37"/>
            <p:cNvSpPr/>
            <p:nvPr/>
          </p:nvSpPr>
          <p:spPr>
            <a:xfrm>
              <a:off x="3515" y="1706"/>
              <a:ext cx="45" cy="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bevel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黑体" pitchFamily="49" charset="-122"/>
              </a:endParaRPr>
            </a:p>
          </p:txBody>
        </p:sp>
      </p:grpSp>
      <p:sp>
        <p:nvSpPr>
          <p:cNvPr id="12325" name="文本框 7"/>
          <p:cNvSpPr/>
          <p:nvPr/>
        </p:nvSpPr>
        <p:spPr>
          <a:xfrm>
            <a:off x="204788" y="3057525"/>
            <a:ext cx="1522412" cy="5508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记录数据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aphicFrame>
        <p:nvGraphicFramePr>
          <p:cNvPr id="12326" name="Group 155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617538" y="3994150"/>
          <a:ext cx="7969250" cy="2378075"/>
        </p:xfrm>
        <a:graphic>
          <a:graphicData uri="http://schemas.openxmlformats.org/drawingml/2006/table">
            <a:tbl>
              <a:tblPr/>
              <a:tblGrid>
                <a:gridCol w="1036638"/>
                <a:gridCol w="1560512"/>
                <a:gridCol w="1628775"/>
                <a:gridCol w="1644650"/>
                <a:gridCol w="2098675"/>
              </a:tblGrid>
              <a:tr h="593725"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次数</a:t>
                      </a:r>
                      <a:endParaRPr lang="zh-CN" altLang="en-US" sz="2400" b="1">
                        <a:solidFill>
                          <a:srgbClr val="848587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电压</a:t>
                      </a:r>
                      <a:r>
                        <a:rPr lang="en-US" altLang="zh-CN" sz="2400" b="1" i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/V</a:t>
                      </a:r>
                      <a:endParaRPr lang="en-US" altLang="zh-CN" sz="2400" b="1">
                        <a:solidFill>
                          <a:srgbClr val="848587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电流</a:t>
                      </a:r>
                      <a:r>
                        <a:rPr lang="en-US" altLang="zh-CN" sz="2400" b="1" i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I</a:t>
                      </a:r>
                      <a:r>
                        <a:rPr lang="en-US" altLang="zh-CN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/A</a:t>
                      </a:r>
                      <a:endParaRPr lang="en-US" altLang="zh-CN" sz="2400" b="1">
                        <a:solidFill>
                          <a:srgbClr val="848587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发光情况</a:t>
                      </a:r>
                      <a:endParaRPr lang="zh-CN" altLang="en-US" sz="2400" b="1">
                        <a:solidFill>
                          <a:srgbClr val="848587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zh-CN" altLang="en-US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电功率</a:t>
                      </a:r>
                      <a:r>
                        <a:rPr lang="en-US" altLang="zh-CN" sz="2400" b="1" i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en-US" altLang="zh-CN" sz="2400" b="1">
                          <a:solidFill>
                            <a:srgbClr val="848587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/W</a:t>
                      </a:r>
                      <a:endParaRPr lang="en-US" altLang="en-US" sz="2400" b="1">
                        <a:solidFill>
                          <a:srgbClr val="848587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595312"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2.5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0.3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正常发光</a:t>
                      </a:r>
                      <a:endParaRPr lang="zh-CN" altLang="en-US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0.75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 w="28575">
                      <a:solidFill>
                        <a:srgbClr val="848587"/>
                      </a:solidFill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  <a:tr h="593725"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0.28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较暗</a:t>
                      </a:r>
                      <a:endParaRPr lang="zh-CN" altLang="en-US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0.56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>
                      <a:solidFill>
                        <a:srgbClr val="848587"/>
                      </a:solidFill>
                      <a:prstDash val="sysDash"/>
                      <a:miter lim="800000"/>
                    </a:lnB>
                    <a:solidFill>
                      <a:srgbClr val="F2F2F2"/>
                    </a:solidFill>
                  </a:tcPr>
                </a:tc>
              </a:tr>
              <a:tr h="595312"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 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0.34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较亮</a:t>
                      </a:r>
                      <a:endParaRPr lang="zh-CN" altLang="en-US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wrap="square" lIns="91448" tIns="45720" rIns="91448" bIns="4572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Bef>
                          <a:spcPct val="20000"/>
                        </a:spcBef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1.02</a:t>
                      </a:r>
                      <a:endParaRPr lang="en-US" altLang="zh-CN" sz="2400" b="1">
                        <a:solidFill>
                          <a:srgbClr val="40404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48" marR="91448" anchor="ctr">
                    <a:lnL>
                      <a:solidFill>
                        <a:srgbClr val="848587"/>
                      </a:solidFill>
                      <a:prstDash val="sysDash"/>
                      <a:miter lim="800000"/>
                    </a:lnL>
                    <a:lnR>
                      <a:solidFill>
                        <a:srgbClr val="848587"/>
                      </a:solidFill>
                      <a:prstDash val="sysDash"/>
                      <a:miter lim="800000"/>
                    </a:lnR>
                    <a:lnT>
                      <a:solidFill>
                        <a:srgbClr val="848587"/>
                      </a:solidFill>
                      <a:prstDash val="sysDash"/>
                      <a:miter lim="800000"/>
                    </a:lnT>
                    <a:lnB w="28575">
                      <a:solidFill>
                        <a:srgbClr val="848587"/>
                      </a:solidFill>
                      <a:miter lim="8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4338" name="文本框 7"/>
          <p:cNvSpPr/>
          <p:nvPr/>
        </p:nvSpPr>
        <p:spPr>
          <a:xfrm>
            <a:off x="295275" y="433388"/>
            <a:ext cx="1574800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实验结论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graphicFrame>
        <p:nvGraphicFramePr>
          <p:cNvPr id="14339" name="Group 60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603250" y="1439862"/>
          <a:ext cx="7839075" cy="3740150"/>
        </p:xfrm>
        <a:graphic>
          <a:graphicData uri="http://schemas.openxmlformats.org/drawingml/2006/table">
            <a:tbl>
              <a:tblPr/>
              <a:tblGrid>
                <a:gridCol w="1947862"/>
                <a:gridCol w="1973262"/>
                <a:gridCol w="3917950"/>
              </a:tblGrid>
              <a:tr h="996950"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 </a:t>
                      </a:r>
                      <a:r>
                        <a:rPr lang="en-US" altLang="zh-CN" sz="2400" b="1">
                          <a:latin typeface="Times New Roman" pitchFamily="18" charset="0"/>
                          <a:ea typeface="黑体" pitchFamily="49" charset="-122"/>
                        </a:rPr>
                        <a:t>= 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28575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 </a:t>
                      </a:r>
                      <a:r>
                        <a:rPr lang="en-US" altLang="zh-CN" sz="2400" b="1">
                          <a:latin typeface="Times New Roman" pitchFamily="18" charset="0"/>
                          <a:ea typeface="黑体" pitchFamily="49" charset="-122"/>
                        </a:rPr>
                        <a:t>=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灯正常发光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28575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</a:tr>
              <a:tr h="1028700"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＜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28575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 u="sng">
                          <a:latin typeface="Times New Roman" pitchFamily="18" charset="0"/>
                          <a:ea typeface="黑体" pitchFamily="49" charset="-122"/>
                        </a:rPr>
                        <a:t>     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灯比正常发光</a:t>
                      </a:r>
                      <a:r>
                        <a:rPr lang="en-US" altLang="zh-CN" sz="2400" b="1">
                          <a:latin typeface="Times New Roman" pitchFamily="18" charset="0"/>
                          <a:ea typeface="黑体" pitchFamily="49" charset="-122"/>
                        </a:rPr>
                        <a:t>_____</a:t>
                      </a:r>
                      <a:endParaRPr lang="en-US" altLang="zh-CN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12700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</a:tr>
              <a:tr h="1714500"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28575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/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实</a:t>
                      </a:r>
                      <a:r>
                        <a:rPr lang="zh-CN" altLang="en-US" sz="2400" b="1" u="sng">
                          <a:latin typeface="Times New Roman" pitchFamily="18" charset="0"/>
                          <a:ea typeface="黑体" pitchFamily="49" charset="-122"/>
                        </a:rPr>
                        <a:t>     </a:t>
                      </a:r>
                      <a:r>
                        <a:rPr lang="en-US" altLang="zh-CN" sz="2400" b="1" i="1">
                          <a:latin typeface="Times New Roman" pitchFamily="18" charset="0"/>
                          <a:ea typeface="黑体" pitchFamily="49" charset="-122"/>
                        </a:rPr>
                        <a:t>P</a:t>
                      </a:r>
                      <a:r>
                        <a:rPr lang="zh-CN" altLang="en-US" sz="2400" b="1" baseline="-30000">
                          <a:latin typeface="Times New Roman" pitchFamily="18" charset="0"/>
                          <a:ea typeface="黑体" pitchFamily="49" charset="-122"/>
                        </a:rPr>
                        <a:t>额</a:t>
                      </a:r>
                      <a:endParaRPr lang="zh-CN" altLang="en-US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12700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  <a:tc>
                  <a:txBody>
                    <a:bodyPr wrap="square" lIns="91433" tIns="45729" rIns="91433" bIns="45729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灯比正常发光</a:t>
                      </a:r>
                      <a:r>
                        <a:rPr lang="en-US" altLang="zh-CN" sz="2400" b="1">
                          <a:latin typeface="Times New Roman" pitchFamily="18" charset="0"/>
                          <a:ea typeface="黑体" pitchFamily="49" charset="-122"/>
                        </a:rPr>
                        <a:t>_____</a:t>
                      </a:r>
                      <a:endParaRPr lang="en-US" altLang="zh-CN" sz="2400" b="1"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lvl="0" eaLnBrk="0" hangingPunct="0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黑体" pitchFamily="49" charset="-122"/>
                        </a:rPr>
                        <a:t>灯有可能被</a:t>
                      </a:r>
                      <a:r>
                        <a:rPr lang="en-US" altLang="zh-CN" sz="2400" b="1">
                          <a:latin typeface="Times New Roman" pitchFamily="18" charset="0"/>
                          <a:ea typeface="黑体" pitchFamily="49" charset="-122"/>
                        </a:rPr>
                        <a:t>______</a:t>
                      </a:r>
                      <a:endParaRPr lang="en-US" altLang="zh-CN" sz="2400" b="1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91433" marR="91433" marT="45729" marB="45729" anchor="ctr">
                    <a:lnL w="12700">
                      <a:solidFill>
                        <a:srgbClr val="0066CC"/>
                      </a:solidFill>
                      <a:bevel/>
                    </a:lnL>
                    <a:lnR w="28575">
                      <a:solidFill>
                        <a:srgbClr val="0066CC"/>
                      </a:solidFill>
                      <a:bevel/>
                    </a:lnR>
                    <a:lnT w="12700">
                      <a:solidFill>
                        <a:srgbClr val="0066CC"/>
                      </a:solidFill>
                      <a:bevel/>
                    </a:lnT>
                    <a:lnB w="28575">
                      <a:solidFill>
                        <a:srgbClr val="0066CC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  <p:custDataLst>
      <p:tags r:id="rId4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"/>
          <p:cNvSpPr/>
          <p:nvPr/>
        </p:nvSpPr>
        <p:spPr>
          <a:xfrm>
            <a:off x="100013" y="2109788"/>
            <a:ext cx="8942388" cy="14970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16386" name="图片 2"/>
          <p:cNvPicPr/>
          <p:nvPr/>
        </p:nvPicPr>
        <p:blipFill>
          <a:blip r:embed="rId3"/>
          <a:srcRect l="24604" t="37939" r="37736" b="23793"/>
          <a:stretch>
            <a:fillRect/>
          </a:stretch>
        </p:blipFill>
        <p:spPr>
          <a:xfrm>
            <a:off x="1176338" y="290512"/>
            <a:ext cx="6565900" cy="375285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矩形 7"/>
          <p:cNvSpPr/>
          <p:nvPr/>
        </p:nvSpPr>
        <p:spPr>
          <a:xfrm>
            <a:off x="86995" y="334645"/>
            <a:ext cx="8999220" cy="57575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测出小灯泡的额定功率应是(　　)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A.小灯泡发光最亮的一次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B.小灯泡发光最暗的一次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C.小灯泡达到额定电压正常发光的一次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D.随便哪一次都可以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在“测定小灯泡的功率”的实验中，要测定电压为2.5 V的小灯泡的额定功率，在实验操作过程中，手和眼的分工应该是(　　)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A.手移动滑动变阻器的滑片，眼睛看电流表的示数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B.手移动滑动变阻器的滑片，眼睛看电压表的示数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C.手移动滑动变阻器的滑片，眼睛看小灯泡的亮度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D.手按开关，眼睛看电流表的示数和小灯泡的发光情况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8434" name="矩形 20"/>
          <p:cNvSpPr/>
          <p:nvPr/>
        </p:nvSpPr>
        <p:spPr>
          <a:xfrm>
            <a:off x="3370262" y="433388"/>
            <a:ext cx="4079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</a:rPr>
              <a:t>C</a:t>
            </a:r>
            <a:endParaRPr lang="zh-CN" altLang="en-US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8435" name="矩形 1"/>
          <p:cNvSpPr/>
          <p:nvPr/>
        </p:nvSpPr>
        <p:spPr>
          <a:xfrm>
            <a:off x="4951412" y="3198812"/>
            <a:ext cx="334962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>
                <a:solidFill>
                  <a:srgbClr val="FF0000"/>
                </a:solidFill>
                <a:latin typeface="Arial" pitchFamily="34" charset="0"/>
              </a:rPr>
              <a:t>B</a:t>
            </a:r>
            <a:endParaRPr lang="en-US" altLang="zh-CN">
              <a:solidFill>
                <a:srgbClr val="FF0000"/>
              </a:solidFill>
              <a:latin typeface="Arial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矩形 7"/>
          <p:cNvSpPr/>
          <p:nvPr/>
        </p:nvSpPr>
        <p:spPr>
          <a:xfrm>
            <a:off x="86995" y="334645"/>
            <a:ext cx="8999220" cy="57575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下图是一位同学为测量小灯泡的功率所连的电路。这个电路有什么错误或不妥之处？应该怎样纠正？请你画出正确的电路图。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0482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495300" y="2670175"/>
            <a:ext cx="4256088" cy="30368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7"/>
          <p:cNvSpPr/>
          <p:nvPr/>
        </p:nvSpPr>
        <p:spPr>
          <a:xfrm>
            <a:off x="86995" y="334645"/>
            <a:ext cx="8999220" cy="57575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某实验小组的同学用如图所示的器材测量小灯泡电功率.已知待测小灯泡额定电压为3.8V，小灯泡的额定功率估计在1.2W左右.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（1）连接电流表时应选用哪个量程？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（2）用笔画出导线完成电路的连接.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（3）在虚线框中画出相应的电路图.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22530" name="Picture 2" descr="D:\搜狗高速下载\快速保存图片\W020140619352627151643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081088" y="3825875"/>
            <a:ext cx="3692525" cy="235743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7"/>
          <p:cNvSpPr/>
          <p:nvPr/>
        </p:nvSpPr>
        <p:spPr>
          <a:xfrm>
            <a:off x="86995" y="334645"/>
            <a:ext cx="8999220" cy="253555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李芳家的电表上标着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“3000revs/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kW·h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）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。她用这个电能表来测量某用电器功率：她把家中的其他用电器都与电源断开，仅让这个用电器工作，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1min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内电能表的转盘转了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15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转。该用电器的功率是多少？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24578" name="对象 3"/>
          <p:cNvGraphicFramePr>
            <a:graphicFrameLocks noChangeAspect="1"/>
          </p:cNvGraphicFramePr>
          <p:nvPr/>
        </p:nvGraphicFramePr>
        <p:xfrm>
          <a:off x="614362" y="2805112"/>
          <a:ext cx="6632575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4362" y="2805112"/>
                        <a:ext cx="6632575" cy="7826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4"/>
          <p:cNvGraphicFramePr>
            <a:graphicFrameLocks noChangeAspect="1"/>
          </p:cNvGraphicFramePr>
          <p:nvPr/>
        </p:nvGraphicFramePr>
        <p:xfrm>
          <a:off x="614362" y="4687888"/>
          <a:ext cx="3481388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4362" y="4687888"/>
                        <a:ext cx="3481388" cy="833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6"/>
          <p:cNvGraphicFramePr>
            <a:graphicFrameLocks noChangeAspect="1"/>
          </p:cNvGraphicFramePr>
          <p:nvPr/>
        </p:nvGraphicFramePr>
        <p:xfrm>
          <a:off x="614362" y="4059238"/>
          <a:ext cx="1438275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7" progId="Equation.KSEE3">
                  <p:embed/>
                </p:oleObj>
              </mc:Choice>
              <mc:Fallback>
                <p:oleObj r:id="rId7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4362" y="4059238"/>
                        <a:ext cx="1438275" cy="3524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矩形 7"/>
          <p:cNvSpPr/>
          <p:nvPr/>
        </p:nvSpPr>
        <p:spPr>
          <a:xfrm>
            <a:off x="86995" y="334645"/>
            <a:ext cx="8999220" cy="57575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某电炉在额定电压220V下的功率为1000W，当实际电压只有额定电压的80%时，若电炉的电阻保持不变，此时电炉的实际功率是多少？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26626" name="对象 3"/>
          <p:cNvGraphicFramePr>
            <a:graphicFrameLocks noChangeAspect="1"/>
          </p:cNvGraphicFramePr>
          <p:nvPr/>
        </p:nvGraphicFramePr>
        <p:xfrm>
          <a:off x="688975" y="2705100"/>
          <a:ext cx="337820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975" y="2705100"/>
                        <a:ext cx="3378200" cy="5111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4"/>
          <p:cNvGraphicFramePr>
            <a:graphicFrameLocks noChangeAspect="1"/>
          </p:cNvGraphicFramePr>
          <p:nvPr/>
        </p:nvGraphicFramePr>
        <p:xfrm>
          <a:off x="688975" y="1577975"/>
          <a:ext cx="3371850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8975" y="1577975"/>
                        <a:ext cx="3371850" cy="819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5"/>
          <p:cNvGraphicFramePr>
            <a:graphicFrameLocks noChangeAspect="1"/>
          </p:cNvGraphicFramePr>
          <p:nvPr/>
        </p:nvGraphicFramePr>
        <p:xfrm>
          <a:off x="687388" y="3516312"/>
          <a:ext cx="297815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7" progId="Equation.KSEE3">
                  <p:embed/>
                </p:oleObj>
              </mc:Choice>
              <mc:Fallback>
                <p:oleObj r:id="rId7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7388" y="3516312"/>
                        <a:ext cx="2978150" cy="885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矩形 7"/>
          <p:cNvSpPr/>
          <p:nvPr/>
        </p:nvSpPr>
        <p:spPr>
          <a:xfrm>
            <a:off x="86995" y="334645"/>
            <a:ext cx="8999220" cy="575754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某学校共有电灯100盏，都用60W的普通照明灯泡，平均每天用4h。如果都改用40W的日光灯，不但可以省电，而且比原来更亮了。该校一年（365天）可节约多少电能？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8674" name="矩形 2"/>
          <p:cNvSpPr/>
          <p:nvPr/>
        </p:nvSpPr>
        <p:spPr>
          <a:xfrm>
            <a:off x="367030" y="2033270"/>
            <a:ext cx="8058785" cy="161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1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W</a:t>
            </a:r>
            <a:r>
              <a:rPr kumimoji="0" lang="en-US" altLang="zh-CN" sz="2200" b="1" i="0" u="none" strike="noStrike" kern="1200" cap="none" spc="0" normalizeH="0" baseline="-2500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0.06 kW×4 h×100×365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8 760 kW·h</a:t>
            </a:r>
            <a:endParaRPr kumimoji="0" lang="zh-CN" altLang="zh-CN" sz="2200" b="1" i="0" u="none" strike="noStrike" kern="1200" cap="none" spc="0" normalizeH="0" baseline="0" noProof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Times New Roman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1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W</a:t>
            </a:r>
            <a:r>
              <a:rPr kumimoji="0" lang="en-US" altLang="zh-CN" sz="2200" b="1" i="0" u="none" strike="noStrike" kern="1200" cap="none" spc="0" normalizeH="0" baseline="-2500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0.04 kW×4 h×100×365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5 840 kW·h</a:t>
            </a: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Δ</a:t>
            </a:r>
            <a:r>
              <a:rPr kumimoji="0" lang="en-US" altLang="zh-CN" sz="2200" b="1" i="1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W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1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W</a:t>
            </a:r>
            <a:r>
              <a:rPr kumimoji="0" lang="en-US" altLang="zh-CN" sz="2200" b="1" i="0" u="none" strike="noStrike" kern="1200" cap="none" spc="0" normalizeH="0" baseline="-2500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200" b="1" i="1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W</a:t>
            </a:r>
            <a:r>
              <a:rPr kumimoji="0" lang="en-US" altLang="zh-CN" sz="2200" b="1" i="0" u="none" strike="noStrike" kern="1200" cap="none" spc="0" normalizeH="0" baseline="-2500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8760 kW·h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5 840 kW·h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2 920 kW·h</a:t>
            </a:r>
            <a:r>
              <a:rPr kumimoji="0" lang="zh-CN" altLang="zh-CN" sz="22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。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2"/>
          <p:cNvSpPr/>
          <p:nvPr/>
        </p:nvSpPr>
        <p:spPr>
          <a:xfrm>
            <a:off x="101600" y="365125"/>
            <a:ext cx="8942388" cy="174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一盏标有“220V  100W”字样的电灯，它的电阻是多大？正常工作时通过灯丝的电流是多少？将它接到110V的电路中，它的实际电功率是多大？（不考虑温度对电阻的影响）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30722" name="对象 4"/>
          <p:cNvGraphicFramePr>
            <a:graphicFrameLocks noChangeAspect="1"/>
          </p:cNvGraphicFramePr>
          <p:nvPr/>
        </p:nvGraphicFramePr>
        <p:xfrm>
          <a:off x="1490662" y="2568575"/>
          <a:ext cx="3370262" cy="97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3" progId="Equation.DSMT4">
                  <p:embed/>
                </p:oleObj>
              </mc:Choice>
              <mc:Fallback>
                <p:oleObj r:id="rId3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0662" y="2568575"/>
                        <a:ext cx="3370262" cy="977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7"/>
          <p:cNvGraphicFramePr>
            <a:graphicFrameLocks noChangeAspect="1"/>
          </p:cNvGraphicFramePr>
          <p:nvPr/>
        </p:nvGraphicFramePr>
        <p:xfrm>
          <a:off x="1566862" y="3871912"/>
          <a:ext cx="321786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5" progId="Equation.DSMT4">
                  <p:embed/>
                </p:oleObj>
              </mc:Choice>
              <mc:Fallback>
                <p:oleObj r:id="rId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66862" y="3871912"/>
                        <a:ext cx="3217862" cy="931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9"/>
          <p:cNvGraphicFramePr>
            <a:graphicFrameLocks noChangeAspect="1"/>
          </p:cNvGraphicFramePr>
          <p:nvPr/>
        </p:nvGraphicFramePr>
        <p:xfrm>
          <a:off x="1566862" y="5129212"/>
          <a:ext cx="3554412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7" progId="Equation.DSMT4">
                  <p:embed/>
                </p:oleObj>
              </mc:Choice>
              <mc:Fallback>
                <p:oleObj r:id="rId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66862" y="5129212"/>
                        <a:ext cx="3554412" cy="8747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8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2"/>
          <p:cNvSpPr/>
          <p:nvPr/>
        </p:nvSpPr>
        <p:spPr>
          <a:xfrm>
            <a:off x="101600" y="365125"/>
            <a:ext cx="8942388" cy="174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一位电视记者在讲到某工厂上半年共节电5000kW·h 的时候，手举一只理发用电吹风说：“我这只电吹风是500瓦的，也就是0.5千瓦，这个厂节省的电力可以开动10000个这样的电吹风.”这位记者错在哪里？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2770" name="矩形 1"/>
          <p:cNvSpPr/>
          <p:nvPr/>
        </p:nvSpPr>
        <p:spPr>
          <a:xfrm>
            <a:off x="101600" y="2968625"/>
            <a:ext cx="8942388" cy="174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将功和功率的概念混淆。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应该说：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“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节省的电力可以使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10000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个这样的电吹风，工作一小时。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”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2"/>
          <p:cNvSpPr/>
          <p:nvPr/>
        </p:nvSpPr>
        <p:spPr>
          <a:xfrm>
            <a:off x="101600" y="365125"/>
            <a:ext cx="8942388" cy="174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一个“220V  800 W”的电炉，正常工作时电阻丝的电阻有多大？假如电路中的电压降低到200V,电阻丝的电阻不变，这时电炉实际的电功率有多大？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aphicFrame>
        <p:nvGraphicFramePr>
          <p:cNvPr id="34818" name="对象 4"/>
          <p:cNvGraphicFramePr>
            <a:graphicFrameLocks noChangeAspect="1"/>
          </p:cNvGraphicFramePr>
          <p:nvPr/>
        </p:nvGraphicFramePr>
        <p:xfrm>
          <a:off x="677862" y="2938462"/>
          <a:ext cx="4135438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3" progId="Equation.KSEE3">
                  <p:embed/>
                </p:oleObj>
              </mc:Choice>
              <mc:Fallback>
                <p:oleObj r:id="rId3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7862" y="2938462"/>
                        <a:ext cx="4135438" cy="981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5"/>
          <p:cNvGraphicFramePr>
            <a:graphicFrameLocks noChangeAspect="1"/>
          </p:cNvGraphicFramePr>
          <p:nvPr/>
        </p:nvGraphicFramePr>
        <p:xfrm>
          <a:off x="649288" y="4397375"/>
          <a:ext cx="4554538" cy="88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9288" y="4397375"/>
                        <a:ext cx="4554538" cy="881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7"/>
    </p:custData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矩形 2"/>
          <p:cNvSpPr/>
          <p:nvPr/>
        </p:nvSpPr>
        <p:spPr>
          <a:xfrm>
            <a:off x="101600" y="365125"/>
            <a:ext cx="8942388" cy="17446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某次雷电的电流约2×10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A,电压约10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8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V,放电时间约0.001s。这次雷电的电功率约多少千瓦？释放多少能量？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36866" name="矩形 1"/>
          <p:cNvSpPr/>
          <p:nvPr/>
        </p:nvSpPr>
        <p:spPr>
          <a:xfrm>
            <a:off x="201613" y="2555875"/>
            <a:ext cx="8942388" cy="17462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P＝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UI=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8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V×2×10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A＝2×10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12 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9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kW。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＝Pt＝2×10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W×0.001s＝2×10</a:t>
            </a:r>
            <a:r>
              <a:rPr 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9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J。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3686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217400" y="11785600"/>
            <a:ext cx="355600" cy="2540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UNIT_TABLE_BEAUTIFY" val="smartTable{ce0e8dd4-adec-45ed-befc-4313ae066965}"/>
  <p:tag name="TABLE_COLOR_RGB" val="0x000000*0xFFFFFF*0x44546A*0xE6E5E5*0x848587*0x738499*0x817CA0*0x9B819F*0xA7878C*0xAB968B"/>
  <p:tag name="TABLE_COLORIDX" val="l"/>
  <p:tag name="TABLE_EMPHASIZE_COLOR" val="8684935"/>
  <p:tag name="TABLE_ENDDRAG_ORIGIN_RECT" val="627*187"/>
  <p:tag name="TABLE_ENDDRAG_RECT" val="48*314*627*187"/>
  <p:tag name="TABLE_SKINIDX" val="-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UNIT_TABLE_BEAUTIFY" val="smartTable{d3a9ed0c-25d4-49bf-b5f7-e29558117c21}"/>
  <p:tag name="TABLE_ENDDRAG_ORIGIN_RECT" val="617*294"/>
  <p:tag name="TABLE_ENDDRAG_RECT" val="47*113*617*294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8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7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50</Paragraphs>
  <Slides>16</Slides>
  <Notes>15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17">
      <vt:lpstr>Office 主题​​</vt:lpstr>
      <vt:lpstr>测量小灯泡的电功率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2020-11-03T18:13:07.333</cp:lastPrinted>
  <dcterms:created xsi:type="dcterms:W3CDTF">2020-11-03T18:13:07Z</dcterms:created>
  <dcterms:modified xsi:type="dcterms:W3CDTF">2020-11-03T10:13:08Z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