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26"/>
  </p:handoutMasterIdLst>
  <p:sldIdLst>
    <p:sldId id="460" r:id="rId3"/>
    <p:sldId id="505" r:id="rId4"/>
    <p:sldId id="522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23" r:id="rId15"/>
    <p:sldId id="528" r:id="rId16"/>
    <p:sldId id="541" r:id="rId18"/>
    <p:sldId id="530" r:id="rId19"/>
    <p:sldId id="533" r:id="rId20"/>
    <p:sldId id="517" r:id="rId21"/>
    <p:sldId id="549" r:id="rId22"/>
    <p:sldId id="542" r:id="rId23"/>
    <p:sldId id="550" r:id="rId24"/>
    <p:sldId id="50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B6E7"/>
    <a:srgbClr val="0000FF"/>
    <a:srgbClr val="FFDB93"/>
    <a:srgbClr val="FF99CC"/>
    <a:srgbClr val="FF7C80"/>
    <a:srgbClr val="99CCFF"/>
    <a:srgbClr val="ED8C2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2"/>
    <p:restoredTop sz="94467"/>
  </p:normalViewPr>
  <p:slideViewPr>
    <p:cSldViewPr showGuides="1">
      <p:cViewPr varScale="1">
        <p:scale>
          <a:sx n="90" d="100"/>
          <a:sy n="90" d="100"/>
        </p:scale>
        <p:origin x="-426" y="-108"/>
      </p:cViewPr>
      <p:guideLst>
        <p:guide orient="horz" pos="207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5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ea typeface="宋体" panose="02010600030101010101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ea typeface="宋体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ea typeface="宋体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  <a:lvl2pPr>
              <a:defRPr>
                <a:ea typeface="宋体" panose="02010600030101010101" pitchFamily="2" charset="-122"/>
              </a:defRPr>
            </a:lvl2pPr>
            <a:lvl3pPr>
              <a:defRPr>
                <a:ea typeface="宋体" panose="02010600030101010101" pitchFamily="2" charset="-122"/>
              </a:defRPr>
            </a:lvl3pPr>
            <a:lvl4pPr>
              <a:defRPr>
                <a:ea typeface="宋体" panose="02010600030101010101" pitchFamily="2" charset="-122"/>
              </a:defRPr>
            </a:lvl4pPr>
            <a:lvl5pPr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>
                <a:ea typeface="宋体" panose="02010600030101010101" pitchFamily="2" charset="-122"/>
              </a:defRPr>
            </a:lvl1pPr>
            <a:lvl2pPr>
              <a:defRPr sz="2100">
                <a:ea typeface="宋体" panose="02010600030101010101" pitchFamily="2" charset="-122"/>
              </a:defRPr>
            </a:lvl2pPr>
            <a:lvl3pPr>
              <a:defRPr sz="1800">
                <a:ea typeface="宋体" panose="02010600030101010101" pitchFamily="2" charset="-122"/>
              </a:defRPr>
            </a:lvl3pPr>
            <a:lvl4pPr>
              <a:defRPr sz="1500">
                <a:ea typeface="宋体" panose="02010600030101010101" pitchFamily="2" charset="-122"/>
              </a:defRPr>
            </a:lvl4pPr>
            <a:lvl5pPr>
              <a:defRPr sz="1500">
                <a:ea typeface="宋体" panose="02010600030101010101" pitchFamily="2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ea typeface="宋体" panose="02010600030101010101" pitchFamily="2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ea typeface="宋体" panose="0201060003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ea typeface="宋体" panose="02010600030101010101" pitchFamily="2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jpeg"/><Relationship Id="rId10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55"/>
          <p:cNvSpPr txBox="1"/>
          <p:nvPr/>
        </p:nvSpPr>
        <p:spPr>
          <a:xfrm>
            <a:off x="179388" y="3775075"/>
            <a:ext cx="8856662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7A20"/>
            </a:prstShdw>
          </a:effectLst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rgbClr val="EAEAEA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　</a:t>
            </a:r>
            <a:endParaRPr lang="zh-CN" altLang="en-US" sz="3200" b="1" dirty="0">
              <a:solidFill>
                <a:srgbClr val="EAEAEA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组合 392"/>
          <p:cNvGrpSpPr/>
          <p:nvPr/>
        </p:nvGrpSpPr>
        <p:grpSpPr>
          <a:xfrm rot="871781">
            <a:off x="7280910" y="4021455"/>
            <a:ext cx="1686560" cy="2780665"/>
            <a:chOff x="6798621" y="1128235"/>
            <a:chExt cx="925471" cy="1878160"/>
          </a:xfrm>
          <a:solidFill>
            <a:srgbClr val="00B0F0"/>
          </a:solidFill>
        </p:grpSpPr>
        <p:sp>
          <p:nvSpPr>
            <p:cNvPr id="3" name="任意多边形 2"/>
            <p:cNvSpPr/>
            <p:nvPr/>
          </p:nvSpPr>
          <p:spPr>
            <a:xfrm rot="20684992">
              <a:off x="6853737" y="1621627"/>
              <a:ext cx="611936" cy="1384768"/>
            </a:xfrm>
            <a:custGeom>
              <a:avLst/>
              <a:gdLst>
                <a:gd name="connsiteX0" fmla="*/ 711760 w 711760"/>
                <a:gd name="connsiteY0" fmla="*/ 0 h 1358900"/>
                <a:gd name="connsiteX1" fmla="*/ 114860 w 711760"/>
                <a:gd name="connsiteY1" fmla="*/ 635000 h 1358900"/>
                <a:gd name="connsiteX2" fmla="*/ 560 w 711760"/>
                <a:gd name="connsiteY2" fmla="*/ 1358900 h 1358900"/>
                <a:gd name="connsiteX0-1" fmla="*/ 711760 w 711760"/>
                <a:gd name="connsiteY0-2" fmla="*/ 0 h 1358900"/>
                <a:gd name="connsiteX1-3" fmla="*/ 114860 w 711760"/>
                <a:gd name="connsiteY1-4" fmla="*/ 635000 h 1358900"/>
                <a:gd name="connsiteX2-5" fmla="*/ 560 w 711760"/>
                <a:gd name="connsiteY2-6" fmla="*/ 1358900 h 1358900"/>
                <a:gd name="connsiteX0-7" fmla="*/ 711760 w 711760"/>
                <a:gd name="connsiteY0-8" fmla="*/ 0 h 1358900"/>
                <a:gd name="connsiteX1-9" fmla="*/ 114860 w 711760"/>
                <a:gd name="connsiteY1-10" fmla="*/ 635000 h 1358900"/>
                <a:gd name="connsiteX2-11" fmla="*/ 560 w 711760"/>
                <a:gd name="connsiteY2-12" fmla="*/ 1358900 h 1358900"/>
                <a:gd name="connsiteX0-13" fmla="*/ 884014 w 884014"/>
                <a:gd name="connsiteY0-14" fmla="*/ 0 h 1368888"/>
                <a:gd name="connsiteX1-15" fmla="*/ 287114 w 884014"/>
                <a:gd name="connsiteY1-16" fmla="*/ 635000 h 1368888"/>
                <a:gd name="connsiteX2-17" fmla="*/ 22 w 884014"/>
                <a:gd name="connsiteY2-18" fmla="*/ 1368888 h 1368888"/>
                <a:gd name="connsiteX0-19" fmla="*/ 883991 w 883991"/>
                <a:gd name="connsiteY0-20" fmla="*/ 0 h 1368888"/>
                <a:gd name="connsiteX1-21" fmla="*/ 287091 w 883991"/>
                <a:gd name="connsiteY1-22" fmla="*/ 635000 h 1368888"/>
                <a:gd name="connsiteX2-23" fmla="*/ -1 w 883991"/>
                <a:gd name="connsiteY2-24" fmla="*/ 1368888 h 1368888"/>
                <a:gd name="connsiteX0-25" fmla="*/ 883992 w 883992"/>
                <a:gd name="connsiteY0-26" fmla="*/ 0 h 1368888"/>
                <a:gd name="connsiteX1-27" fmla="*/ 0 w 883992"/>
                <a:gd name="connsiteY1-28" fmla="*/ 1368888 h 1368888"/>
                <a:gd name="connsiteX0-29" fmla="*/ 883992 w 883992"/>
                <a:gd name="connsiteY0-30" fmla="*/ 0 h 1368888"/>
                <a:gd name="connsiteX1-31" fmla="*/ 0 w 883992"/>
                <a:gd name="connsiteY1-32" fmla="*/ 1368888 h 1368888"/>
                <a:gd name="connsiteX0-33" fmla="*/ 928344 w 928343"/>
                <a:gd name="connsiteY0-34" fmla="*/ 0 h 1390417"/>
                <a:gd name="connsiteX1-35" fmla="*/ 0 w 928343"/>
                <a:gd name="connsiteY1-36" fmla="*/ 1390417 h 1390417"/>
                <a:gd name="connsiteX0-37" fmla="*/ 863431 w 863431"/>
                <a:gd name="connsiteY0-38" fmla="*/ 0 h 1384768"/>
                <a:gd name="connsiteX1-39" fmla="*/ 0 w 863431"/>
                <a:gd name="connsiteY1-40" fmla="*/ 1384768 h 1384768"/>
                <a:gd name="connsiteX0-41" fmla="*/ 863431 w 863431"/>
                <a:gd name="connsiteY0-42" fmla="*/ 0 h 1384768"/>
                <a:gd name="connsiteX1-43" fmla="*/ 0 w 863431"/>
                <a:gd name="connsiteY1-44" fmla="*/ 1384768 h 1384768"/>
                <a:gd name="connsiteX0-45" fmla="*/ 863431 w 863431"/>
                <a:gd name="connsiteY0-46" fmla="*/ 0 h 1384768"/>
                <a:gd name="connsiteX1-47" fmla="*/ 282647 w 863431"/>
                <a:gd name="connsiteY1-48" fmla="*/ 606889 h 1384768"/>
                <a:gd name="connsiteX2-49" fmla="*/ 0 w 863431"/>
                <a:gd name="connsiteY2-50" fmla="*/ 1384768 h 1384768"/>
                <a:gd name="connsiteX0-51" fmla="*/ 863431 w 863431"/>
                <a:gd name="connsiteY0-52" fmla="*/ 0 h 1384768"/>
                <a:gd name="connsiteX1-53" fmla="*/ 0 w 863431"/>
                <a:gd name="connsiteY1-54" fmla="*/ 1384768 h 1384768"/>
                <a:gd name="connsiteX0-55" fmla="*/ 863431 w 863431"/>
                <a:gd name="connsiteY0-56" fmla="*/ 0 h 1384768"/>
                <a:gd name="connsiteX1-57" fmla="*/ 0 w 863431"/>
                <a:gd name="connsiteY1-58" fmla="*/ 1384768 h 1384768"/>
                <a:gd name="connsiteX0-59" fmla="*/ 863431 w 863431"/>
                <a:gd name="connsiteY0-60" fmla="*/ 0 h 1384768"/>
                <a:gd name="connsiteX1-61" fmla="*/ 0 w 863431"/>
                <a:gd name="connsiteY1-62" fmla="*/ 1384768 h 1384768"/>
                <a:gd name="connsiteX0-63" fmla="*/ 863431 w 863431"/>
                <a:gd name="connsiteY0-64" fmla="*/ 0 h 1384768"/>
                <a:gd name="connsiteX1-65" fmla="*/ 0 w 863431"/>
                <a:gd name="connsiteY1-66" fmla="*/ 1384768 h 1384768"/>
                <a:gd name="connsiteX0-67" fmla="*/ 863431 w 863431"/>
                <a:gd name="connsiteY0-68" fmla="*/ 0 h 1384768"/>
                <a:gd name="connsiteX1-69" fmla="*/ 0 w 863431"/>
                <a:gd name="connsiteY1-70" fmla="*/ 1384768 h 1384768"/>
                <a:gd name="connsiteX0-71" fmla="*/ 863431 w 863431"/>
                <a:gd name="connsiteY0-72" fmla="*/ 0 h 1384768"/>
                <a:gd name="connsiteX1-73" fmla="*/ 0 w 863431"/>
                <a:gd name="connsiteY1-74" fmla="*/ 1384768 h 138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63431" h="1384768">
                  <a:moveTo>
                    <a:pt x="863431" y="0"/>
                  </a:moveTo>
                  <a:cubicBezTo>
                    <a:pt x="615118" y="165338"/>
                    <a:pt x="20070" y="724344"/>
                    <a:pt x="0" y="1384768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390"/>
            <p:cNvGrpSpPr/>
            <p:nvPr/>
          </p:nvGrpSpPr>
          <p:grpSpPr>
            <a:xfrm rot="2537975" flipH="1">
              <a:off x="6798621" y="1128235"/>
              <a:ext cx="925471" cy="911449"/>
              <a:chOff x="2286001" y="-455613"/>
              <a:chExt cx="2514600" cy="2476501"/>
            </a:xfrm>
            <a:grpFill/>
          </p:grpSpPr>
          <p:grpSp>
            <p:nvGrpSpPr>
              <p:cNvPr id="5" name="Group 205"/>
              <p:cNvGrpSpPr/>
              <p:nvPr/>
            </p:nvGrpSpPr>
            <p:grpSpPr bwMode="auto">
              <a:xfrm>
                <a:off x="2286001" y="-455613"/>
                <a:ext cx="2514600" cy="2476501"/>
                <a:chOff x="1440" y="-287"/>
                <a:chExt cx="1584" cy="1560"/>
              </a:xfrm>
              <a:grpFill/>
            </p:grpSpPr>
            <p:sp>
              <p:nvSpPr>
                <p:cNvPr id="6" name="Freeform 5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9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1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2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3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4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5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7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1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4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6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7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8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9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0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1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32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33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4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35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36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37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38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39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0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2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3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4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5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6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7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8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9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0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1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2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3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4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55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6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57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58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59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60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1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2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3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4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65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66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67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68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69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70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1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72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73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74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75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76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77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78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79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80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81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82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83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84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85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86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87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88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89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90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91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92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93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94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95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96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97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98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99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100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101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102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103"/>
                <p:cNvSpPr/>
                <p:nvPr/>
              </p:nvSpPr>
              <p:spPr bwMode="auto">
                <a:xfrm>
                  <a:off x="1906" y="-200"/>
                  <a:ext cx="168" cy="76"/>
                </a:xfrm>
                <a:custGeom>
                  <a:avLst/>
                  <a:gdLst>
                    <a:gd name="T0" fmla="*/ 68 w 71"/>
                    <a:gd name="T1" fmla="*/ 30 h 32"/>
                    <a:gd name="T2" fmla="*/ 6 w 71"/>
                    <a:gd name="T3" fmla="*/ 1 h 32"/>
                    <a:gd name="T4" fmla="*/ 1 w 71"/>
                    <a:gd name="T5" fmla="*/ 2 h 32"/>
                    <a:gd name="T6" fmla="*/ 65 w 71"/>
                    <a:gd name="T7" fmla="*/ 32 h 32"/>
                    <a:gd name="T8" fmla="*/ 68 w 71"/>
                    <a:gd name="T9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2">
                      <a:moveTo>
                        <a:pt x="68" y="30"/>
                      </a:moveTo>
                      <a:cubicBezTo>
                        <a:pt x="46" y="28"/>
                        <a:pt x="22" y="16"/>
                        <a:pt x="6" y="1"/>
                      </a:cubicBezTo>
                      <a:cubicBezTo>
                        <a:pt x="5" y="0"/>
                        <a:pt x="0" y="2"/>
                        <a:pt x="1" y="2"/>
                      </a:cubicBezTo>
                      <a:cubicBezTo>
                        <a:pt x="18" y="18"/>
                        <a:pt x="42" y="30"/>
                        <a:pt x="65" y="32"/>
                      </a:cubicBezTo>
                      <a:cubicBezTo>
                        <a:pt x="67" y="32"/>
                        <a:pt x="71" y="30"/>
                        <a:pt x="6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104"/>
                <p:cNvSpPr/>
                <p:nvPr/>
              </p:nvSpPr>
              <p:spPr bwMode="auto">
                <a:xfrm>
                  <a:off x="1908" y="-230"/>
                  <a:ext cx="112" cy="132"/>
                </a:xfrm>
                <a:custGeom>
                  <a:avLst/>
                  <a:gdLst>
                    <a:gd name="T0" fmla="*/ 6 w 47"/>
                    <a:gd name="T1" fmla="*/ 55 h 56"/>
                    <a:gd name="T2" fmla="*/ 47 w 47"/>
                    <a:gd name="T3" fmla="*/ 1 h 56"/>
                    <a:gd name="T4" fmla="*/ 42 w 47"/>
                    <a:gd name="T5" fmla="*/ 1 h 56"/>
                    <a:gd name="T6" fmla="*/ 3 w 47"/>
                    <a:gd name="T7" fmla="*/ 54 h 56"/>
                    <a:gd name="T8" fmla="*/ 6 w 47"/>
                    <a:gd name="T9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6">
                      <a:moveTo>
                        <a:pt x="6" y="55"/>
                      </a:moveTo>
                      <a:cubicBezTo>
                        <a:pt x="29" y="46"/>
                        <a:pt x="47" y="27"/>
                        <a:pt x="47" y="1"/>
                      </a:cubicBezTo>
                      <a:cubicBezTo>
                        <a:pt x="47" y="0"/>
                        <a:pt x="42" y="0"/>
                        <a:pt x="42" y="1"/>
                      </a:cubicBezTo>
                      <a:cubicBezTo>
                        <a:pt x="42" y="26"/>
                        <a:pt x="25" y="45"/>
                        <a:pt x="3" y="54"/>
                      </a:cubicBezTo>
                      <a:cubicBezTo>
                        <a:pt x="0" y="55"/>
                        <a:pt x="5" y="56"/>
                        <a:pt x="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105"/>
                <p:cNvSpPr/>
                <p:nvPr/>
              </p:nvSpPr>
              <p:spPr bwMode="auto">
                <a:xfrm>
                  <a:off x="1986" y="-143"/>
                  <a:ext cx="254" cy="650"/>
                </a:xfrm>
                <a:custGeom>
                  <a:avLst/>
                  <a:gdLst>
                    <a:gd name="T0" fmla="*/ 0 w 107"/>
                    <a:gd name="T1" fmla="*/ 2 h 274"/>
                    <a:gd name="T2" fmla="*/ 102 w 107"/>
                    <a:gd name="T3" fmla="*/ 273 h 274"/>
                    <a:gd name="T4" fmla="*/ 107 w 107"/>
                    <a:gd name="T5" fmla="*/ 272 h 274"/>
                    <a:gd name="T6" fmla="*/ 5 w 107"/>
                    <a:gd name="T7" fmla="*/ 1 h 274"/>
                    <a:gd name="T8" fmla="*/ 0 w 107"/>
                    <a:gd name="T9" fmla="*/ 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274">
                      <a:moveTo>
                        <a:pt x="0" y="2"/>
                      </a:moveTo>
                      <a:cubicBezTo>
                        <a:pt x="31" y="93"/>
                        <a:pt x="75" y="180"/>
                        <a:pt x="102" y="273"/>
                      </a:cubicBezTo>
                      <a:cubicBezTo>
                        <a:pt x="103" y="274"/>
                        <a:pt x="107" y="273"/>
                        <a:pt x="107" y="272"/>
                      </a:cubicBezTo>
                      <a:cubicBezTo>
                        <a:pt x="80" y="180"/>
                        <a:pt x="36" y="92"/>
                        <a:pt x="5" y="1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106"/>
                <p:cNvSpPr/>
                <p:nvPr/>
              </p:nvSpPr>
              <p:spPr bwMode="auto">
                <a:xfrm>
                  <a:off x="1967" y="-171"/>
                  <a:ext cx="41" cy="40"/>
                </a:xfrm>
                <a:custGeom>
                  <a:avLst/>
                  <a:gdLst>
                    <a:gd name="T0" fmla="*/ 16 w 17"/>
                    <a:gd name="T1" fmla="*/ 6 h 17"/>
                    <a:gd name="T2" fmla="*/ 10 w 17"/>
                    <a:gd name="T3" fmla="*/ 16 h 17"/>
                    <a:gd name="T4" fmla="*/ 1 w 17"/>
                    <a:gd name="T5" fmla="*/ 11 h 17"/>
                    <a:gd name="T6" fmla="*/ 6 w 17"/>
                    <a:gd name="T7" fmla="*/ 1 h 17"/>
                    <a:gd name="T8" fmla="*/ 16 w 17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cubicBezTo>
                        <a:pt x="17" y="10"/>
                        <a:pt x="15" y="15"/>
                        <a:pt x="10" y="16"/>
                      </a:cubicBezTo>
                      <a:cubicBezTo>
                        <a:pt x="6" y="17"/>
                        <a:pt x="2" y="15"/>
                        <a:pt x="1" y="11"/>
                      </a:cubicBezTo>
                      <a:cubicBezTo>
                        <a:pt x="0" y="7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107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108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109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110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111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112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113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114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115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116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117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118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119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120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121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122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123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124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125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126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27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128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129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130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131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132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133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134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135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136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137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138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139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140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141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142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143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144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145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146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147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148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149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150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151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152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153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154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155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156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157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158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159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160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161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162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163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164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165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166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167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168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169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170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171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172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173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174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175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176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177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178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179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180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181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182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183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184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185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186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187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188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189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90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91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192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 193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194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195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196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197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198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199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200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201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202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203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204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9" name="Freeform 206"/>
              <p:cNvSpPr/>
              <p:nvPr/>
            </p:nvSpPr>
            <p:spPr bwMode="auto">
              <a:xfrm>
                <a:off x="3025776" y="-317500"/>
                <a:ext cx="266700" cy="120650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Freeform 207"/>
              <p:cNvSpPr/>
              <p:nvPr/>
            </p:nvSpPr>
            <p:spPr bwMode="auto">
              <a:xfrm>
                <a:off x="3028951" y="-365125"/>
                <a:ext cx="177800" cy="209550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Freeform 208"/>
              <p:cNvSpPr/>
              <p:nvPr/>
            </p:nvSpPr>
            <p:spPr bwMode="auto">
              <a:xfrm>
                <a:off x="3152776" y="-227013"/>
                <a:ext cx="403225" cy="1031875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Freeform 209"/>
              <p:cNvSpPr/>
              <p:nvPr/>
            </p:nvSpPr>
            <p:spPr bwMode="auto">
              <a:xfrm>
                <a:off x="3122613" y="-271463"/>
                <a:ext cx="65088" cy="6350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Freeform 210"/>
              <p:cNvSpPr/>
              <p:nvPr/>
            </p:nvSpPr>
            <p:spPr bwMode="auto">
              <a:xfrm>
                <a:off x="4208463" y="71437"/>
                <a:ext cx="192088" cy="247650"/>
              </a:xfrm>
              <a:custGeom>
                <a:avLst/>
                <a:gdLst>
                  <a:gd name="T0" fmla="*/ 47 w 51"/>
                  <a:gd name="T1" fmla="*/ 64 h 66"/>
                  <a:gd name="T2" fmla="*/ 10 w 51"/>
                  <a:gd name="T3" fmla="*/ 3 h 66"/>
                  <a:gd name="T4" fmla="*/ 5 w 51"/>
                  <a:gd name="T5" fmla="*/ 2 h 66"/>
                  <a:gd name="T6" fmla="*/ 45 w 51"/>
                  <a:gd name="T7" fmla="*/ 66 h 66"/>
                  <a:gd name="T8" fmla="*/ 47 w 51"/>
                  <a:gd name="T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7" y="64"/>
                    </a:moveTo>
                    <a:cubicBezTo>
                      <a:pt x="21" y="54"/>
                      <a:pt x="5" y="31"/>
                      <a:pt x="10" y="3"/>
                    </a:cubicBezTo>
                    <a:cubicBezTo>
                      <a:pt x="10" y="1"/>
                      <a:pt x="5" y="0"/>
                      <a:pt x="5" y="2"/>
                    </a:cubicBezTo>
                    <a:cubicBezTo>
                      <a:pt x="0" y="32"/>
                      <a:pt x="17" y="55"/>
                      <a:pt x="45" y="66"/>
                    </a:cubicBezTo>
                    <a:cubicBezTo>
                      <a:pt x="46" y="66"/>
                      <a:pt x="51" y="66"/>
                      <a:pt x="47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4" name="Freeform 211"/>
              <p:cNvSpPr/>
              <p:nvPr/>
            </p:nvSpPr>
            <p:spPr bwMode="auto">
              <a:xfrm>
                <a:off x="4137026" y="123825"/>
                <a:ext cx="260350" cy="131763"/>
              </a:xfrm>
              <a:custGeom>
                <a:avLst/>
                <a:gdLst>
                  <a:gd name="T0" fmla="*/ 3 w 69"/>
                  <a:gd name="T1" fmla="*/ 29 h 35"/>
                  <a:gd name="T2" fmla="*/ 68 w 69"/>
                  <a:gd name="T3" fmla="*/ 2 h 35"/>
                  <a:gd name="T4" fmla="*/ 63 w 69"/>
                  <a:gd name="T5" fmla="*/ 1 h 35"/>
                  <a:gd name="T6" fmla="*/ 3 w 69"/>
                  <a:gd name="T7" fmla="*/ 27 h 35"/>
                  <a:gd name="T8" fmla="*/ 3 w 69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3" y="29"/>
                    </a:moveTo>
                    <a:cubicBezTo>
                      <a:pt x="30" y="35"/>
                      <a:pt x="54" y="27"/>
                      <a:pt x="68" y="2"/>
                    </a:cubicBezTo>
                    <a:cubicBezTo>
                      <a:pt x="69" y="1"/>
                      <a:pt x="64" y="0"/>
                      <a:pt x="63" y="1"/>
                    </a:cubicBezTo>
                    <a:cubicBezTo>
                      <a:pt x="51" y="23"/>
                      <a:pt x="28" y="33"/>
                      <a:pt x="3" y="27"/>
                    </a:cubicBezTo>
                    <a:cubicBezTo>
                      <a:pt x="1" y="27"/>
                      <a:pt x="0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5" name="Freeform 212"/>
              <p:cNvSpPr/>
              <p:nvPr/>
            </p:nvSpPr>
            <p:spPr bwMode="auto">
              <a:xfrm>
                <a:off x="4246563" y="85725"/>
                <a:ext cx="71438" cy="271463"/>
              </a:xfrm>
              <a:custGeom>
                <a:avLst/>
                <a:gdLst>
                  <a:gd name="T0" fmla="*/ 11 w 19"/>
                  <a:gd name="T1" fmla="*/ 69 h 72"/>
                  <a:gd name="T2" fmla="*/ 18 w 19"/>
                  <a:gd name="T3" fmla="*/ 1 h 72"/>
                  <a:gd name="T4" fmla="*/ 13 w 19"/>
                  <a:gd name="T5" fmla="*/ 1 h 72"/>
                  <a:gd name="T6" fmla="*/ 6 w 19"/>
                  <a:gd name="T7" fmla="*/ 70 h 72"/>
                  <a:gd name="T8" fmla="*/ 11 w 19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2">
                    <a:moveTo>
                      <a:pt x="11" y="69"/>
                    </a:moveTo>
                    <a:cubicBezTo>
                      <a:pt x="5" y="48"/>
                      <a:pt x="9" y="21"/>
                      <a:pt x="18" y="1"/>
                    </a:cubicBezTo>
                    <a:cubicBezTo>
                      <a:pt x="19" y="0"/>
                      <a:pt x="14" y="0"/>
                      <a:pt x="13" y="1"/>
                    </a:cubicBezTo>
                    <a:cubicBezTo>
                      <a:pt x="4" y="21"/>
                      <a:pt x="0" y="48"/>
                      <a:pt x="6" y="70"/>
                    </a:cubicBezTo>
                    <a:cubicBezTo>
                      <a:pt x="6" y="72"/>
                      <a:pt x="11" y="71"/>
                      <a:pt x="1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Freeform 213"/>
              <p:cNvSpPr/>
              <p:nvPr/>
            </p:nvSpPr>
            <p:spPr bwMode="auto">
              <a:xfrm>
                <a:off x="4156076" y="138112"/>
                <a:ext cx="266700" cy="120650"/>
              </a:xfrm>
              <a:custGeom>
                <a:avLst/>
                <a:gdLst>
                  <a:gd name="T0" fmla="*/ 0 w 71"/>
                  <a:gd name="T1" fmla="*/ 2 h 32"/>
                  <a:gd name="T2" fmla="*/ 68 w 71"/>
                  <a:gd name="T3" fmla="*/ 24 h 32"/>
                  <a:gd name="T4" fmla="*/ 65 w 71"/>
                  <a:gd name="T5" fmla="*/ 22 h 32"/>
                  <a:gd name="T6" fmla="*/ 5 w 71"/>
                  <a:gd name="T7" fmla="*/ 1 h 32"/>
                  <a:gd name="T8" fmla="*/ 0 w 71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0" y="2"/>
                    </a:moveTo>
                    <a:cubicBezTo>
                      <a:pt x="17" y="22"/>
                      <a:pt x="42" y="32"/>
                      <a:pt x="68" y="24"/>
                    </a:cubicBezTo>
                    <a:cubicBezTo>
                      <a:pt x="71" y="23"/>
                      <a:pt x="66" y="21"/>
                      <a:pt x="65" y="22"/>
                    </a:cubicBezTo>
                    <a:cubicBezTo>
                      <a:pt x="42" y="29"/>
                      <a:pt x="20" y="19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Freeform 214"/>
              <p:cNvSpPr/>
              <p:nvPr/>
            </p:nvSpPr>
            <p:spPr bwMode="auto">
              <a:xfrm>
                <a:off x="3476626" y="233362"/>
                <a:ext cx="800100" cy="606425"/>
              </a:xfrm>
              <a:custGeom>
                <a:avLst/>
                <a:gdLst>
                  <a:gd name="T0" fmla="*/ 206 w 212"/>
                  <a:gd name="T1" fmla="*/ 0 h 161"/>
                  <a:gd name="T2" fmla="*/ 2 w 212"/>
                  <a:gd name="T3" fmla="*/ 160 h 161"/>
                  <a:gd name="T4" fmla="*/ 6 w 212"/>
                  <a:gd name="T5" fmla="*/ 160 h 161"/>
                  <a:gd name="T6" fmla="*/ 210 w 212"/>
                  <a:gd name="T7" fmla="*/ 1 h 161"/>
                  <a:gd name="T8" fmla="*/ 206 w 212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61">
                    <a:moveTo>
                      <a:pt x="206" y="0"/>
                    </a:moveTo>
                    <a:cubicBezTo>
                      <a:pt x="137" y="53"/>
                      <a:pt x="72" y="110"/>
                      <a:pt x="2" y="160"/>
                    </a:cubicBezTo>
                    <a:cubicBezTo>
                      <a:pt x="0" y="161"/>
                      <a:pt x="5" y="161"/>
                      <a:pt x="6" y="160"/>
                    </a:cubicBezTo>
                    <a:cubicBezTo>
                      <a:pt x="77" y="111"/>
                      <a:pt x="142" y="54"/>
                      <a:pt x="210" y="1"/>
                    </a:cubicBezTo>
                    <a:cubicBezTo>
                      <a:pt x="212" y="0"/>
                      <a:pt x="207" y="0"/>
                      <a:pt x="2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Freeform 215"/>
              <p:cNvSpPr/>
              <p:nvPr/>
            </p:nvSpPr>
            <p:spPr bwMode="auto">
              <a:xfrm>
                <a:off x="4241801" y="187325"/>
                <a:ext cx="68263" cy="68263"/>
              </a:xfrm>
              <a:custGeom>
                <a:avLst/>
                <a:gdLst>
                  <a:gd name="T0" fmla="*/ 13 w 18"/>
                  <a:gd name="T1" fmla="*/ 15 h 18"/>
                  <a:gd name="T2" fmla="*/ 3 w 18"/>
                  <a:gd name="T3" fmla="*/ 13 h 18"/>
                  <a:gd name="T4" fmla="*/ 5 w 18"/>
                  <a:gd name="T5" fmla="*/ 3 h 18"/>
                  <a:gd name="T6" fmla="*/ 15 w 18"/>
                  <a:gd name="T7" fmla="*/ 5 h 18"/>
                  <a:gd name="T8" fmla="*/ 1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3" y="15"/>
                    </a:moveTo>
                    <a:cubicBezTo>
                      <a:pt x="10" y="18"/>
                      <a:pt x="5" y="17"/>
                      <a:pt x="3" y="13"/>
                    </a:cubicBezTo>
                    <a:cubicBezTo>
                      <a:pt x="0" y="10"/>
                      <a:pt x="1" y="5"/>
                      <a:pt x="5" y="3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8" y="8"/>
                      <a:pt x="17" y="13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Freeform 216"/>
              <p:cNvSpPr/>
              <p:nvPr/>
            </p:nvSpPr>
            <p:spPr bwMode="auto">
              <a:xfrm>
                <a:off x="2697163" y="74612"/>
                <a:ext cx="184150" cy="244475"/>
              </a:xfrm>
              <a:custGeom>
                <a:avLst/>
                <a:gdLst>
                  <a:gd name="T0" fmla="*/ 5 w 49"/>
                  <a:gd name="T1" fmla="*/ 65 h 65"/>
                  <a:gd name="T2" fmla="*/ 44 w 49"/>
                  <a:gd name="T3" fmla="*/ 2 h 65"/>
                  <a:gd name="T4" fmla="*/ 39 w 49"/>
                  <a:gd name="T5" fmla="*/ 1 h 65"/>
                  <a:gd name="T6" fmla="*/ 1 w 49"/>
                  <a:gd name="T7" fmla="*/ 63 h 65"/>
                  <a:gd name="T8" fmla="*/ 5 w 49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5" y="65"/>
                    </a:moveTo>
                    <a:cubicBezTo>
                      <a:pt x="33" y="55"/>
                      <a:pt x="49" y="31"/>
                      <a:pt x="44" y="2"/>
                    </a:cubicBezTo>
                    <a:cubicBezTo>
                      <a:pt x="44" y="0"/>
                      <a:pt x="39" y="0"/>
                      <a:pt x="39" y="1"/>
                    </a:cubicBezTo>
                    <a:cubicBezTo>
                      <a:pt x="44" y="30"/>
                      <a:pt x="28" y="53"/>
                      <a:pt x="1" y="63"/>
                    </a:cubicBezTo>
                    <a:cubicBezTo>
                      <a:pt x="0" y="64"/>
                      <a:pt x="4" y="65"/>
                      <a:pt x="5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Freeform 217"/>
              <p:cNvSpPr/>
              <p:nvPr/>
            </p:nvSpPr>
            <p:spPr bwMode="auto">
              <a:xfrm>
                <a:off x="2697163" y="123825"/>
                <a:ext cx="260350" cy="131763"/>
              </a:xfrm>
              <a:custGeom>
                <a:avLst/>
                <a:gdLst>
                  <a:gd name="T0" fmla="*/ 64 w 69"/>
                  <a:gd name="T1" fmla="*/ 27 h 35"/>
                  <a:gd name="T2" fmla="*/ 5 w 69"/>
                  <a:gd name="T3" fmla="*/ 2 h 35"/>
                  <a:gd name="T4" fmla="*/ 0 w 69"/>
                  <a:gd name="T5" fmla="*/ 1 h 35"/>
                  <a:gd name="T6" fmla="*/ 67 w 69"/>
                  <a:gd name="T7" fmla="*/ 29 h 35"/>
                  <a:gd name="T8" fmla="*/ 64 w 69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64" y="27"/>
                    </a:moveTo>
                    <a:cubicBezTo>
                      <a:pt x="39" y="33"/>
                      <a:pt x="18" y="24"/>
                      <a:pt x="5" y="2"/>
                    </a:cubicBezTo>
                    <a:cubicBezTo>
                      <a:pt x="5" y="1"/>
                      <a:pt x="0" y="0"/>
                      <a:pt x="0" y="1"/>
                    </a:cubicBezTo>
                    <a:cubicBezTo>
                      <a:pt x="14" y="26"/>
                      <a:pt x="40" y="35"/>
                      <a:pt x="67" y="29"/>
                    </a:cubicBezTo>
                    <a:cubicBezTo>
                      <a:pt x="69" y="29"/>
                      <a:pt x="65" y="27"/>
                      <a:pt x="6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Freeform 218"/>
              <p:cNvSpPr/>
              <p:nvPr/>
            </p:nvSpPr>
            <p:spPr bwMode="auto">
              <a:xfrm>
                <a:off x="2776538" y="82550"/>
                <a:ext cx="68263" cy="271463"/>
              </a:xfrm>
              <a:custGeom>
                <a:avLst/>
                <a:gdLst>
                  <a:gd name="T0" fmla="*/ 12 w 18"/>
                  <a:gd name="T1" fmla="*/ 71 h 72"/>
                  <a:gd name="T2" fmla="*/ 5 w 18"/>
                  <a:gd name="T3" fmla="*/ 2 h 72"/>
                  <a:gd name="T4" fmla="*/ 0 w 18"/>
                  <a:gd name="T5" fmla="*/ 2 h 72"/>
                  <a:gd name="T6" fmla="*/ 7 w 18"/>
                  <a:gd name="T7" fmla="*/ 71 h 72"/>
                  <a:gd name="T8" fmla="*/ 12 w 18"/>
                  <a:gd name="T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12" y="71"/>
                    </a:moveTo>
                    <a:cubicBezTo>
                      <a:pt x="18" y="49"/>
                      <a:pt x="14" y="22"/>
                      <a:pt x="5" y="2"/>
                    </a:cubicBezTo>
                    <a:cubicBezTo>
                      <a:pt x="4" y="0"/>
                      <a:pt x="0" y="1"/>
                      <a:pt x="0" y="2"/>
                    </a:cubicBezTo>
                    <a:cubicBezTo>
                      <a:pt x="9" y="23"/>
                      <a:pt x="13" y="49"/>
                      <a:pt x="7" y="71"/>
                    </a:cubicBezTo>
                    <a:cubicBezTo>
                      <a:pt x="7" y="72"/>
                      <a:pt x="12" y="72"/>
                      <a:pt x="12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Freeform 219"/>
              <p:cNvSpPr/>
              <p:nvPr/>
            </p:nvSpPr>
            <p:spPr bwMode="auto">
              <a:xfrm>
                <a:off x="2670176" y="138112"/>
                <a:ext cx="268288" cy="120650"/>
              </a:xfrm>
              <a:custGeom>
                <a:avLst/>
                <a:gdLst>
                  <a:gd name="T0" fmla="*/ 65 w 71"/>
                  <a:gd name="T1" fmla="*/ 1 h 32"/>
                  <a:gd name="T2" fmla="*/ 6 w 71"/>
                  <a:gd name="T3" fmla="*/ 22 h 32"/>
                  <a:gd name="T4" fmla="*/ 2 w 71"/>
                  <a:gd name="T5" fmla="*/ 24 h 32"/>
                  <a:gd name="T6" fmla="*/ 70 w 71"/>
                  <a:gd name="T7" fmla="*/ 2 h 32"/>
                  <a:gd name="T8" fmla="*/ 65 w 71"/>
                  <a:gd name="T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5" y="1"/>
                    </a:moveTo>
                    <a:cubicBezTo>
                      <a:pt x="51" y="19"/>
                      <a:pt x="29" y="29"/>
                      <a:pt x="6" y="22"/>
                    </a:cubicBezTo>
                    <a:cubicBezTo>
                      <a:pt x="5" y="22"/>
                      <a:pt x="0" y="23"/>
                      <a:pt x="2" y="24"/>
                    </a:cubicBezTo>
                    <a:cubicBezTo>
                      <a:pt x="28" y="32"/>
                      <a:pt x="53" y="22"/>
                      <a:pt x="70" y="2"/>
                    </a:cubicBezTo>
                    <a:cubicBezTo>
                      <a:pt x="71" y="1"/>
                      <a:pt x="66" y="0"/>
                      <a:pt x="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Freeform 220"/>
              <p:cNvSpPr/>
              <p:nvPr/>
            </p:nvSpPr>
            <p:spPr bwMode="auto">
              <a:xfrm>
                <a:off x="2817813" y="228600"/>
                <a:ext cx="795338" cy="614363"/>
              </a:xfrm>
              <a:custGeom>
                <a:avLst/>
                <a:gdLst>
                  <a:gd name="T0" fmla="*/ 1 w 211"/>
                  <a:gd name="T1" fmla="*/ 2 h 163"/>
                  <a:gd name="T2" fmla="*/ 205 w 211"/>
                  <a:gd name="T3" fmla="*/ 162 h 163"/>
                  <a:gd name="T4" fmla="*/ 210 w 211"/>
                  <a:gd name="T5" fmla="*/ 160 h 163"/>
                  <a:gd name="T6" fmla="*/ 6 w 211"/>
                  <a:gd name="T7" fmla="*/ 1 h 163"/>
                  <a:gd name="T8" fmla="*/ 1 w 21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63">
                    <a:moveTo>
                      <a:pt x="1" y="2"/>
                    </a:moveTo>
                    <a:cubicBezTo>
                      <a:pt x="70" y="55"/>
                      <a:pt x="135" y="112"/>
                      <a:pt x="205" y="162"/>
                    </a:cubicBezTo>
                    <a:cubicBezTo>
                      <a:pt x="206" y="163"/>
                      <a:pt x="211" y="162"/>
                      <a:pt x="210" y="160"/>
                    </a:cubicBezTo>
                    <a:cubicBezTo>
                      <a:pt x="139" y="111"/>
                      <a:pt x="74" y="53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Freeform 221"/>
              <p:cNvSpPr/>
              <p:nvPr/>
            </p:nvSpPr>
            <p:spPr bwMode="auto">
              <a:xfrm>
                <a:off x="2784476" y="187325"/>
                <a:ext cx="63500" cy="68263"/>
              </a:xfrm>
              <a:custGeom>
                <a:avLst/>
                <a:gdLst>
                  <a:gd name="T0" fmla="*/ 4 w 17"/>
                  <a:gd name="T1" fmla="*/ 15 h 18"/>
                  <a:gd name="T2" fmla="*/ 15 w 17"/>
                  <a:gd name="T3" fmla="*/ 13 h 18"/>
                  <a:gd name="T4" fmla="*/ 13 w 17"/>
                  <a:gd name="T5" fmla="*/ 3 h 18"/>
                  <a:gd name="T6" fmla="*/ 2 w 17"/>
                  <a:gd name="T7" fmla="*/ 5 h 18"/>
                  <a:gd name="T8" fmla="*/ 4 w 17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5"/>
                    </a:moveTo>
                    <a:cubicBezTo>
                      <a:pt x="7" y="18"/>
                      <a:pt x="12" y="17"/>
                      <a:pt x="15" y="13"/>
                    </a:cubicBezTo>
                    <a:cubicBezTo>
                      <a:pt x="17" y="10"/>
                      <a:pt x="16" y="5"/>
                      <a:pt x="13" y="3"/>
                    </a:cubicBezTo>
                    <a:cubicBezTo>
                      <a:pt x="9" y="0"/>
                      <a:pt x="5" y="1"/>
                      <a:pt x="2" y="5"/>
                    </a:cubicBezTo>
                    <a:cubicBezTo>
                      <a:pt x="0" y="8"/>
                      <a:pt x="1" y="13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5" name="Freeform 222"/>
              <p:cNvSpPr/>
              <p:nvPr/>
            </p:nvSpPr>
            <p:spPr bwMode="auto">
              <a:xfrm>
                <a:off x="3213101" y="-169863"/>
                <a:ext cx="298450" cy="134938"/>
              </a:xfrm>
              <a:custGeom>
                <a:avLst/>
                <a:gdLst>
                  <a:gd name="T0" fmla="*/ 73 w 79"/>
                  <a:gd name="T1" fmla="*/ 1 h 36"/>
                  <a:gd name="T2" fmla="*/ 6 w 79"/>
                  <a:gd name="T3" fmla="*/ 22 h 36"/>
                  <a:gd name="T4" fmla="*/ 3 w 79"/>
                  <a:gd name="T5" fmla="*/ 23 h 36"/>
                  <a:gd name="T6" fmla="*/ 78 w 79"/>
                  <a:gd name="T7" fmla="*/ 2 h 36"/>
                  <a:gd name="T8" fmla="*/ 73 w 79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73" y="1"/>
                    </a:moveTo>
                    <a:cubicBezTo>
                      <a:pt x="57" y="23"/>
                      <a:pt x="32" y="34"/>
                      <a:pt x="6" y="22"/>
                    </a:cubicBezTo>
                    <a:cubicBezTo>
                      <a:pt x="4" y="21"/>
                      <a:pt x="0" y="22"/>
                      <a:pt x="3" y="23"/>
                    </a:cubicBezTo>
                    <a:cubicBezTo>
                      <a:pt x="31" y="36"/>
                      <a:pt x="60" y="27"/>
                      <a:pt x="78" y="2"/>
                    </a:cubicBezTo>
                    <a:cubicBezTo>
                      <a:pt x="79" y="1"/>
                      <a:pt x="74" y="0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6" name="Freeform 223"/>
              <p:cNvSpPr/>
              <p:nvPr/>
            </p:nvSpPr>
            <p:spPr bwMode="auto">
              <a:xfrm>
                <a:off x="3303588" y="-219075"/>
                <a:ext cx="106363" cy="263525"/>
              </a:xfrm>
              <a:custGeom>
                <a:avLst/>
                <a:gdLst>
                  <a:gd name="T0" fmla="*/ 15 w 28"/>
                  <a:gd name="T1" fmla="*/ 69 h 70"/>
                  <a:gd name="T2" fmla="*/ 6 w 28"/>
                  <a:gd name="T3" fmla="*/ 1 h 70"/>
                  <a:gd name="T4" fmla="*/ 2 w 28"/>
                  <a:gd name="T5" fmla="*/ 1 h 70"/>
                  <a:gd name="T6" fmla="*/ 11 w 28"/>
                  <a:gd name="T7" fmla="*/ 68 h 70"/>
                  <a:gd name="T8" fmla="*/ 15 w 2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">
                    <a:moveTo>
                      <a:pt x="15" y="69"/>
                    </a:moveTo>
                    <a:cubicBezTo>
                      <a:pt x="28" y="45"/>
                      <a:pt x="25" y="20"/>
                      <a:pt x="6" y="1"/>
                    </a:cubicBezTo>
                    <a:cubicBezTo>
                      <a:pt x="5" y="1"/>
                      <a:pt x="0" y="0"/>
                      <a:pt x="2" y="1"/>
                    </a:cubicBezTo>
                    <a:cubicBezTo>
                      <a:pt x="20" y="20"/>
                      <a:pt x="23" y="45"/>
                      <a:pt x="11" y="68"/>
                    </a:cubicBezTo>
                    <a:cubicBezTo>
                      <a:pt x="10" y="69"/>
                      <a:pt x="15" y="70"/>
                      <a:pt x="15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Freeform 224"/>
              <p:cNvSpPr/>
              <p:nvPr/>
            </p:nvSpPr>
            <p:spPr bwMode="auto">
              <a:xfrm>
                <a:off x="3248026" y="-155575"/>
                <a:ext cx="266700" cy="106363"/>
              </a:xfrm>
              <a:custGeom>
                <a:avLst/>
                <a:gdLst>
                  <a:gd name="T0" fmla="*/ 68 w 71"/>
                  <a:gd name="T1" fmla="*/ 26 h 28"/>
                  <a:gd name="T2" fmla="*/ 5 w 71"/>
                  <a:gd name="T3" fmla="*/ 1 h 28"/>
                  <a:gd name="T4" fmla="*/ 1 w 71"/>
                  <a:gd name="T5" fmla="*/ 2 h 28"/>
                  <a:gd name="T6" fmla="*/ 67 w 71"/>
                  <a:gd name="T7" fmla="*/ 28 h 28"/>
                  <a:gd name="T8" fmla="*/ 68 w 71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8">
                    <a:moveTo>
                      <a:pt x="68" y="26"/>
                    </a:moveTo>
                    <a:cubicBezTo>
                      <a:pt x="46" y="26"/>
                      <a:pt x="22" y="15"/>
                      <a:pt x="5" y="1"/>
                    </a:cubicBezTo>
                    <a:cubicBezTo>
                      <a:pt x="4" y="0"/>
                      <a:pt x="0" y="2"/>
                      <a:pt x="1" y="2"/>
                    </a:cubicBezTo>
                    <a:cubicBezTo>
                      <a:pt x="18" y="17"/>
                      <a:pt x="44" y="28"/>
                      <a:pt x="67" y="28"/>
                    </a:cubicBezTo>
                    <a:cubicBezTo>
                      <a:pt x="69" y="28"/>
                      <a:pt x="71" y="26"/>
                      <a:pt x="6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Freeform 225"/>
              <p:cNvSpPr/>
              <p:nvPr/>
            </p:nvSpPr>
            <p:spPr bwMode="auto">
              <a:xfrm>
                <a:off x="3259138" y="-214313"/>
                <a:ext cx="169863" cy="217488"/>
              </a:xfrm>
              <a:custGeom>
                <a:avLst/>
                <a:gdLst>
                  <a:gd name="T0" fmla="*/ 6 w 45"/>
                  <a:gd name="T1" fmla="*/ 58 h 58"/>
                  <a:gd name="T2" fmla="*/ 44 w 45"/>
                  <a:gd name="T3" fmla="*/ 1 h 58"/>
                  <a:gd name="T4" fmla="*/ 39 w 45"/>
                  <a:gd name="T5" fmla="*/ 2 h 58"/>
                  <a:gd name="T6" fmla="*/ 2 w 45"/>
                  <a:gd name="T7" fmla="*/ 57 h 58"/>
                  <a:gd name="T8" fmla="*/ 6 w 4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6" y="58"/>
                    </a:moveTo>
                    <a:cubicBezTo>
                      <a:pt x="29" y="48"/>
                      <a:pt x="45" y="27"/>
                      <a:pt x="44" y="1"/>
                    </a:cubicBezTo>
                    <a:cubicBezTo>
                      <a:pt x="44" y="0"/>
                      <a:pt x="39" y="0"/>
                      <a:pt x="39" y="2"/>
                    </a:cubicBezTo>
                    <a:cubicBezTo>
                      <a:pt x="40" y="26"/>
                      <a:pt x="24" y="47"/>
                      <a:pt x="2" y="57"/>
                    </a:cubicBezTo>
                    <a:cubicBezTo>
                      <a:pt x="0" y="58"/>
                      <a:pt x="5" y="58"/>
                      <a:pt x="6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Freeform 226"/>
              <p:cNvSpPr/>
              <p:nvPr/>
            </p:nvSpPr>
            <p:spPr bwMode="auto">
              <a:xfrm>
                <a:off x="3375026" y="-71438"/>
                <a:ext cx="234950" cy="914400"/>
              </a:xfrm>
              <a:custGeom>
                <a:avLst/>
                <a:gdLst>
                  <a:gd name="T0" fmla="*/ 1 w 62"/>
                  <a:gd name="T1" fmla="*/ 2 h 243"/>
                  <a:gd name="T2" fmla="*/ 57 w 62"/>
                  <a:gd name="T3" fmla="*/ 241 h 243"/>
                  <a:gd name="T4" fmla="*/ 62 w 62"/>
                  <a:gd name="T5" fmla="*/ 241 h 243"/>
                  <a:gd name="T6" fmla="*/ 6 w 62"/>
                  <a:gd name="T7" fmla="*/ 1 h 243"/>
                  <a:gd name="T8" fmla="*/ 1 w 62"/>
                  <a:gd name="T9" fmla="*/ 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3">
                    <a:moveTo>
                      <a:pt x="1" y="2"/>
                    </a:moveTo>
                    <a:cubicBezTo>
                      <a:pt x="31" y="78"/>
                      <a:pt x="30" y="164"/>
                      <a:pt x="57" y="241"/>
                    </a:cubicBezTo>
                    <a:cubicBezTo>
                      <a:pt x="57" y="243"/>
                      <a:pt x="62" y="242"/>
                      <a:pt x="62" y="241"/>
                    </a:cubicBezTo>
                    <a:cubicBezTo>
                      <a:pt x="35" y="163"/>
                      <a:pt x="36" y="78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0" name="Freeform 227"/>
              <p:cNvSpPr/>
              <p:nvPr/>
            </p:nvSpPr>
            <p:spPr bwMode="auto">
              <a:xfrm>
                <a:off x="3344863" y="-117475"/>
                <a:ext cx="65088" cy="65088"/>
              </a:xfrm>
              <a:custGeom>
                <a:avLst/>
                <a:gdLst>
                  <a:gd name="T0" fmla="*/ 16 w 17"/>
                  <a:gd name="T1" fmla="*/ 6 h 17"/>
                  <a:gd name="T2" fmla="*/ 11 w 17"/>
                  <a:gd name="T3" fmla="*/ 16 h 17"/>
                  <a:gd name="T4" fmla="*/ 2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4"/>
                      <a:pt x="11" y="16"/>
                    </a:cubicBezTo>
                    <a:cubicBezTo>
                      <a:pt x="7" y="17"/>
                      <a:pt x="3" y="15"/>
                      <a:pt x="2" y="11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Freeform 228"/>
              <p:cNvSpPr/>
              <p:nvPr/>
            </p:nvSpPr>
            <p:spPr bwMode="auto">
              <a:xfrm>
                <a:off x="2640013" y="1062038"/>
                <a:ext cx="180975" cy="252413"/>
              </a:xfrm>
              <a:custGeom>
                <a:avLst/>
                <a:gdLst>
                  <a:gd name="T0" fmla="*/ 44 w 48"/>
                  <a:gd name="T1" fmla="*/ 65 h 67"/>
                  <a:gd name="T2" fmla="*/ 6 w 48"/>
                  <a:gd name="T3" fmla="*/ 0 h 67"/>
                  <a:gd name="T4" fmla="*/ 3 w 48"/>
                  <a:gd name="T5" fmla="*/ 2 h 67"/>
                  <a:gd name="T6" fmla="*/ 39 w 48"/>
                  <a:gd name="T7" fmla="*/ 64 h 67"/>
                  <a:gd name="T8" fmla="*/ 44 w 48"/>
                  <a:gd name="T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7">
                    <a:moveTo>
                      <a:pt x="44" y="65"/>
                    </a:moveTo>
                    <a:cubicBezTo>
                      <a:pt x="48" y="36"/>
                      <a:pt x="34" y="10"/>
                      <a:pt x="6" y="0"/>
                    </a:cubicBezTo>
                    <a:cubicBezTo>
                      <a:pt x="4" y="0"/>
                      <a:pt x="0" y="1"/>
                      <a:pt x="3" y="2"/>
                    </a:cubicBezTo>
                    <a:cubicBezTo>
                      <a:pt x="31" y="11"/>
                      <a:pt x="43" y="36"/>
                      <a:pt x="39" y="64"/>
                    </a:cubicBezTo>
                    <a:cubicBezTo>
                      <a:pt x="39" y="66"/>
                      <a:pt x="44" y="67"/>
                      <a:pt x="44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Freeform 229"/>
              <p:cNvSpPr/>
              <p:nvPr/>
            </p:nvSpPr>
            <p:spPr bwMode="auto">
              <a:xfrm>
                <a:off x="2614613" y="1054100"/>
                <a:ext cx="225425" cy="169863"/>
              </a:xfrm>
              <a:custGeom>
                <a:avLst/>
                <a:gdLst>
                  <a:gd name="T0" fmla="*/ 55 w 60"/>
                  <a:gd name="T1" fmla="*/ 1 h 45"/>
                  <a:gd name="T2" fmla="*/ 4 w 60"/>
                  <a:gd name="T3" fmla="*/ 43 h 45"/>
                  <a:gd name="T4" fmla="*/ 6 w 60"/>
                  <a:gd name="T5" fmla="*/ 45 h 45"/>
                  <a:gd name="T6" fmla="*/ 60 w 60"/>
                  <a:gd name="T7" fmla="*/ 2 h 45"/>
                  <a:gd name="T8" fmla="*/ 55 w 60"/>
                  <a:gd name="T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55" y="1"/>
                    </a:moveTo>
                    <a:cubicBezTo>
                      <a:pt x="48" y="26"/>
                      <a:pt x="30" y="42"/>
                      <a:pt x="4" y="43"/>
                    </a:cubicBezTo>
                    <a:cubicBezTo>
                      <a:pt x="0" y="43"/>
                      <a:pt x="4" y="45"/>
                      <a:pt x="6" y="45"/>
                    </a:cubicBezTo>
                    <a:cubicBezTo>
                      <a:pt x="33" y="45"/>
                      <a:pt x="53" y="28"/>
                      <a:pt x="60" y="2"/>
                    </a:cubicBezTo>
                    <a:cubicBezTo>
                      <a:pt x="60" y="1"/>
                      <a:pt x="56" y="0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Freeform 230"/>
              <p:cNvSpPr/>
              <p:nvPr/>
            </p:nvSpPr>
            <p:spPr bwMode="auto">
              <a:xfrm>
                <a:off x="2617788" y="1125538"/>
                <a:ext cx="268288" cy="109538"/>
              </a:xfrm>
              <a:custGeom>
                <a:avLst/>
                <a:gdLst>
                  <a:gd name="T0" fmla="*/ 70 w 71"/>
                  <a:gd name="T1" fmla="*/ 27 h 29"/>
                  <a:gd name="T2" fmla="*/ 5 w 71"/>
                  <a:gd name="T3" fmla="*/ 1 h 29"/>
                  <a:gd name="T4" fmla="*/ 3 w 71"/>
                  <a:gd name="T5" fmla="*/ 3 h 29"/>
                  <a:gd name="T6" fmla="*/ 66 w 71"/>
                  <a:gd name="T7" fmla="*/ 28 h 29"/>
                  <a:gd name="T8" fmla="*/ 70 w 71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9">
                    <a:moveTo>
                      <a:pt x="70" y="27"/>
                    </a:moveTo>
                    <a:cubicBezTo>
                      <a:pt x="54" y="11"/>
                      <a:pt x="28" y="2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25" y="4"/>
                      <a:pt x="50" y="13"/>
                      <a:pt x="66" y="28"/>
                    </a:cubicBezTo>
                    <a:cubicBezTo>
                      <a:pt x="67" y="29"/>
                      <a:pt x="71" y="28"/>
                      <a:pt x="7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Freeform 231"/>
              <p:cNvSpPr/>
              <p:nvPr/>
            </p:nvSpPr>
            <p:spPr bwMode="auto">
              <a:xfrm>
                <a:off x="2689226" y="1027113"/>
                <a:ext cx="101600" cy="260350"/>
              </a:xfrm>
              <a:custGeom>
                <a:avLst/>
                <a:gdLst>
                  <a:gd name="T0" fmla="*/ 13 w 27"/>
                  <a:gd name="T1" fmla="*/ 2 h 69"/>
                  <a:gd name="T2" fmla="*/ 2 w 27"/>
                  <a:gd name="T3" fmla="*/ 67 h 69"/>
                  <a:gd name="T4" fmla="*/ 6 w 27"/>
                  <a:gd name="T5" fmla="*/ 68 h 69"/>
                  <a:gd name="T6" fmla="*/ 18 w 27"/>
                  <a:gd name="T7" fmla="*/ 1 h 69"/>
                  <a:gd name="T8" fmla="*/ 13 w 27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9">
                    <a:moveTo>
                      <a:pt x="13" y="2"/>
                    </a:moveTo>
                    <a:cubicBezTo>
                      <a:pt x="22" y="25"/>
                      <a:pt x="20" y="50"/>
                      <a:pt x="2" y="67"/>
                    </a:cubicBezTo>
                    <a:cubicBezTo>
                      <a:pt x="0" y="69"/>
                      <a:pt x="5" y="69"/>
                      <a:pt x="6" y="68"/>
                    </a:cubicBezTo>
                    <a:cubicBezTo>
                      <a:pt x="25" y="50"/>
                      <a:pt x="27" y="25"/>
                      <a:pt x="18" y="1"/>
                    </a:cubicBezTo>
                    <a:cubicBezTo>
                      <a:pt x="17" y="0"/>
                      <a:pt x="12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Freeform 232"/>
              <p:cNvSpPr/>
              <p:nvPr/>
            </p:nvSpPr>
            <p:spPr bwMode="auto">
              <a:xfrm>
                <a:off x="2768601" y="793750"/>
                <a:ext cx="811213" cy="373063"/>
              </a:xfrm>
              <a:custGeom>
                <a:avLst/>
                <a:gdLst>
                  <a:gd name="T0" fmla="*/ 6 w 215"/>
                  <a:gd name="T1" fmla="*/ 98 h 99"/>
                  <a:gd name="T2" fmla="*/ 213 w 215"/>
                  <a:gd name="T3" fmla="*/ 2 h 99"/>
                  <a:gd name="T4" fmla="*/ 209 w 215"/>
                  <a:gd name="T5" fmla="*/ 1 h 99"/>
                  <a:gd name="T6" fmla="*/ 2 w 215"/>
                  <a:gd name="T7" fmla="*/ 97 h 99"/>
                  <a:gd name="T8" fmla="*/ 6 w 215"/>
                  <a:gd name="T9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99">
                    <a:moveTo>
                      <a:pt x="6" y="98"/>
                    </a:moveTo>
                    <a:cubicBezTo>
                      <a:pt x="75" y="67"/>
                      <a:pt x="145" y="36"/>
                      <a:pt x="213" y="2"/>
                    </a:cubicBezTo>
                    <a:cubicBezTo>
                      <a:pt x="215" y="1"/>
                      <a:pt x="210" y="0"/>
                      <a:pt x="209" y="1"/>
                    </a:cubicBezTo>
                    <a:cubicBezTo>
                      <a:pt x="141" y="35"/>
                      <a:pt x="71" y="66"/>
                      <a:pt x="2" y="97"/>
                    </a:cubicBezTo>
                    <a:cubicBezTo>
                      <a:pt x="0" y="98"/>
                      <a:pt x="5" y="99"/>
                      <a:pt x="6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6" name="Freeform 233"/>
              <p:cNvSpPr/>
              <p:nvPr/>
            </p:nvSpPr>
            <p:spPr bwMode="auto">
              <a:xfrm>
                <a:off x="2730501" y="1136650"/>
                <a:ext cx="65088" cy="63500"/>
              </a:xfrm>
              <a:custGeom>
                <a:avLst/>
                <a:gdLst>
                  <a:gd name="T0" fmla="*/ 12 w 17"/>
                  <a:gd name="T1" fmla="*/ 15 h 17"/>
                  <a:gd name="T2" fmla="*/ 16 w 17"/>
                  <a:gd name="T3" fmla="*/ 5 h 17"/>
                  <a:gd name="T4" fmla="*/ 5 w 17"/>
                  <a:gd name="T5" fmla="*/ 1 h 17"/>
                  <a:gd name="T6" fmla="*/ 2 w 17"/>
                  <a:gd name="T7" fmla="*/ 12 h 17"/>
                  <a:gd name="T8" fmla="*/ 12 w 17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5"/>
                    </a:moveTo>
                    <a:cubicBezTo>
                      <a:pt x="16" y="13"/>
                      <a:pt x="17" y="9"/>
                      <a:pt x="16" y="5"/>
                    </a:cubicBezTo>
                    <a:cubicBezTo>
                      <a:pt x="14" y="1"/>
                      <a:pt x="9" y="0"/>
                      <a:pt x="5" y="1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7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7" name="Freeform 234"/>
              <p:cNvSpPr/>
              <p:nvPr/>
            </p:nvSpPr>
            <p:spPr bwMode="auto">
              <a:xfrm>
                <a:off x="3451226" y="1479550"/>
                <a:ext cx="296863" cy="128588"/>
              </a:xfrm>
              <a:custGeom>
                <a:avLst/>
                <a:gdLst>
                  <a:gd name="T0" fmla="*/ 76 w 79"/>
                  <a:gd name="T1" fmla="*/ 12 h 34"/>
                  <a:gd name="T2" fmla="*/ 1 w 79"/>
                  <a:gd name="T3" fmla="*/ 31 h 34"/>
                  <a:gd name="T4" fmla="*/ 6 w 79"/>
                  <a:gd name="T5" fmla="*/ 33 h 34"/>
                  <a:gd name="T6" fmla="*/ 73 w 79"/>
                  <a:gd name="T7" fmla="*/ 13 h 34"/>
                  <a:gd name="T8" fmla="*/ 76 w 79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76" y="12"/>
                    </a:moveTo>
                    <a:cubicBezTo>
                      <a:pt x="48" y="0"/>
                      <a:pt x="18" y="5"/>
                      <a:pt x="1" y="31"/>
                    </a:cubicBezTo>
                    <a:cubicBezTo>
                      <a:pt x="0" y="33"/>
                      <a:pt x="5" y="34"/>
                      <a:pt x="6" y="33"/>
                    </a:cubicBezTo>
                    <a:cubicBezTo>
                      <a:pt x="21" y="9"/>
                      <a:pt x="47" y="2"/>
                      <a:pt x="73" y="13"/>
                    </a:cubicBezTo>
                    <a:cubicBezTo>
                      <a:pt x="74" y="14"/>
                      <a:pt x="79" y="13"/>
                      <a:pt x="7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Freeform 235"/>
              <p:cNvSpPr/>
              <p:nvPr/>
            </p:nvSpPr>
            <p:spPr bwMode="auto">
              <a:xfrm>
                <a:off x="3484563" y="1427163"/>
                <a:ext cx="155575" cy="244475"/>
              </a:xfrm>
              <a:custGeom>
                <a:avLst/>
                <a:gdLst>
                  <a:gd name="T0" fmla="*/ 3 w 41"/>
                  <a:gd name="T1" fmla="*/ 1 h 65"/>
                  <a:gd name="T2" fmla="*/ 30 w 41"/>
                  <a:gd name="T3" fmla="*/ 62 h 65"/>
                  <a:gd name="T4" fmla="*/ 35 w 41"/>
                  <a:gd name="T5" fmla="*/ 63 h 65"/>
                  <a:gd name="T6" fmla="*/ 7 w 41"/>
                  <a:gd name="T7" fmla="*/ 1 h 65"/>
                  <a:gd name="T8" fmla="*/ 3 w 41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3" y="1"/>
                    </a:moveTo>
                    <a:cubicBezTo>
                      <a:pt x="25" y="14"/>
                      <a:pt x="36" y="37"/>
                      <a:pt x="30" y="62"/>
                    </a:cubicBezTo>
                    <a:cubicBezTo>
                      <a:pt x="29" y="64"/>
                      <a:pt x="34" y="65"/>
                      <a:pt x="35" y="63"/>
                    </a:cubicBezTo>
                    <a:cubicBezTo>
                      <a:pt x="41" y="37"/>
                      <a:pt x="29" y="14"/>
                      <a:pt x="7" y="1"/>
                    </a:cubicBezTo>
                    <a:cubicBezTo>
                      <a:pt x="5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Freeform 236"/>
              <p:cNvSpPr/>
              <p:nvPr/>
            </p:nvSpPr>
            <p:spPr bwMode="auto">
              <a:xfrm>
                <a:off x="3511551" y="1427163"/>
                <a:ext cx="180975" cy="217488"/>
              </a:xfrm>
              <a:custGeom>
                <a:avLst/>
                <a:gdLst>
                  <a:gd name="T0" fmla="*/ 42 w 48"/>
                  <a:gd name="T1" fmla="*/ 1 h 58"/>
                  <a:gd name="T2" fmla="*/ 0 w 48"/>
                  <a:gd name="T3" fmla="*/ 56 h 58"/>
                  <a:gd name="T4" fmla="*/ 5 w 48"/>
                  <a:gd name="T5" fmla="*/ 56 h 58"/>
                  <a:gd name="T6" fmla="*/ 46 w 48"/>
                  <a:gd name="T7" fmla="*/ 2 h 58"/>
                  <a:gd name="T8" fmla="*/ 42 w 48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42" y="1"/>
                    </a:moveTo>
                    <a:cubicBezTo>
                      <a:pt x="23" y="12"/>
                      <a:pt x="8" y="35"/>
                      <a:pt x="0" y="56"/>
                    </a:cubicBezTo>
                    <a:cubicBezTo>
                      <a:pt x="0" y="58"/>
                      <a:pt x="5" y="58"/>
                      <a:pt x="5" y="56"/>
                    </a:cubicBezTo>
                    <a:cubicBezTo>
                      <a:pt x="12" y="36"/>
                      <a:pt x="27" y="13"/>
                      <a:pt x="46" y="2"/>
                    </a:cubicBezTo>
                    <a:cubicBezTo>
                      <a:pt x="48" y="0"/>
                      <a:pt x="43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Freeform 237"/>
              <p:cNvSpPr/>
              <p:nvPr/>
            </p:nvSpPr>
            <p:spPr bwMode="auto">
              <a:xfrm>
                <a:off x="3440113" y="1487488"/>
                <a:ext cx="260350" cy="127000"/>
              </a:xfrm>
              <a:custGeom>
                <a:avLst/>
                <a:gdLst>
                  <a:gd name="T0" fmla="*/ 5 w 69"/>
                  <a:gd name="T1" fmla="*/ 6 h 34"/>
                  <a:gd name="T2" fmla="*/ 63 w 69"/>
                  <a:gd name="T3" fmla="*/ 33 h 34"/>
                  <a:gd name="T4" fmla="*/ 68 w 69"/>
                  <a:gd name="T5" fmla="*/ 32 h 34"/>
                  <a:gd name="T6" fmla="*/ 4 w 69"/>
                  <a:gd name="T7" fmla="*/ 4 h 34"/>
                  <a:gd name="T8" fmla="*/ 5 w 69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5" y="6"/>
                    </a:moveTo>
                    <a:cubicBezTo>
                      <a:pt x="29" y="2"/>
                      <a:pt x="51" y="12"/>
                      <a:pt x="63" y="33"/>
                    </a:cubicBezTo>
                    <a:cubicBezTo>
                      <a:pt x="64" y="34"/>
                      <a:pt x="69" y="33"/>
                      <a:pt x="68" y="32"/>
                    </a:cubicBezTo>
                    <a:cubicBezTo>
                      <a:pt x="55" y="9"/>
                      <a:pt x="29" y="0"/>
                      <a:pt x="4" y="4"/>
                    </a:cubicBezTo>
                    <a:cubicBezTo>
                      <a:pt x="0" y="4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Freeform 238"/>
              <p:cNvSpPr/>
              <p:nvPr/>
            </p:nvSpPr>
            <p:spPr bwMode="auto">
              <a:xfrm>
                <a:off x="3519488" y="700087"/>
                <a:ext cx="77788" cy="809625"/>
              </a:xfrm>
              <a:custGeom>
                <a:avLst/>
                <a:gdLst>
                  <a:gd name="T0" fmla="*/ 21 w 21"/>
                  <a:gd name="T1" fmla="*/ 213 h 215"/>
                  <a:gd name="T2" fmla="*/ 5 w 21"/>
                  <a:gd name="T3" fmla="*/ 1 h 215"/>
                  <a:gd name="T4" fmla="*/ 0 w 21"/>
                  <a:gd name="T5" fmla="*/ 2 h 215"/>
                  <a:gd name="T6" fmla="*/ 16 w 21"/>
                  <a:gd name="T7" fmla="*/ 213 h 215"/>
                  <a:gd name="T8" fmla="*/ 21 w 21"/>
                  <a:gd name="T9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5">
                    <a:moveTo>
                      <a:pt x="21" y="213"/>
                    </a:moveTo>
                    <a:cubicBezTo>
                      <a:pt x="9" y="143"/>
                      <a:pt x="12" y="72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7" y="72"/>
                      <a:pt x="4" y="144"/>
                      <a:pt x="16" y="213"/>
                    </a:cubicBezTo>
                    <a:cubicBezTo>
                      <a:pt x="16" y="215"/>
                      <a:pt x="21" y="214"/>
                      <a:pt x="21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Freeform 239"/>
              <p:cNvSpPr/>
              <p:nvPr/>
            </p:nvSpPr>
            <p:spPr bwMode="auto">
              <a:xfrm>
                <a:off x="3556001" y="1490663"/>
                <a:ext cx="65088" cy="63500"/>
              </a:xfrm>
              <a:custGeom>
                <a:avLst/>
                <a:gdLst>
                  <a:gd name="T0" fmla="*/ 16 w 17"/>
                  <a:gd name="T1" fmla="*/ 7 h 17"/>
                  <a:gd name="T2" fmla="*/ 7 w 17"/>
                  <a:gd name="T3" fmla="*/ 1 h 17"/>
                  <a:gd name="T4" fmla="*/ 1 w 17"/>
                  <a:gd name="T5" fmla="*/ 10 h 17"/>
                  <a:gd name="T6" fmla="*/ 10 w 17"/>
                  <a:gd name="T7" fmla="*/ 16 h 17"/>
                  <a:gd name="T8" fmla="*/ 16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7"/>
                    </a:moveTo>
                    <a:cubicBezTo>
                      <a:pt x="15" y="3"/>
                      <a:pt x="11" y="0"/>
                      <a:pt x="7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6"/>
                    </a:cubicBezTo>
                    <a:cubicBezTo>
                      <a:pt x="15" y="15"/>
                      <a:pt x="17" y="11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Freeform 240"/>
              <p:cNvSpPr/>
              <p:nvPr/>
            </p:nvSpPr>
            <p:spPr bwMode="auto">
              <a:xfrm>
                <a:off x="3832226" y="1506538"/>
                <a:ext cx="233363" cy="198438"/>
              </a:xfrm>
              <a:custGeom>
                <a:avLst/>
                <a:gdLst>
                  <a:gd name="T0" fmla="*/ 56 w 62"/>
                  <a:gd name="T1" fmla="*/ 1 h 53"/>
                  <a:gd name="T2" fmla="*/ 0 w 62"/>
                  <a:gd name="T3" fmla="*/ 51 h 53"/>
                  <a:gd name="T4" fmla="*/ 5 w 62"/>
                  <a:gd name="T5" fmla="*/ 52 h 53"/>
                  <a:gd name="T6" fmla="*/ 59 w 62"/>
                  <a:gd name="T7" fmla="*/ 3 h 53"/>
                  <a:gd name="T8" fmla="*/ 56 w 6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3">
                    <a:moveTo>
                      <a:pt x="56" y="1"/>
                    </a:moveTo>
                    <a:cubicBezTo>
                      <a:pt x="27" y="3"/>
                      <a:pt x="4" y="21"/>
                      <a:pt x="0" y="51"/>
                    </a:cubicBezTo>
                    <a:cubicBezTo>
                      <a:pt x="0" y="53"/>
                      <a:pt x="5" y="53"/>
                      <a:pt x="5" y="52"/>
                    </a:cubicBezTo>
                    <a:cubicBezTo>
                      <a:pt x="9" y="23"/>
                      <a:pt x="30" y="5"/>
                      <a:pt x="59" y="3"/>
                    </a:cubicBezTo>
                    <a:cubicBezTo>
                      <a:pt x="62" y="2"/>
                      <a:pt x="58" y="0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" name="Freeform 241"/>
              <p:cNvSpPr/>
              <p:nvPr/>
            </p:nvSpPr>
            <p:spPr bwMode="auto">
              <a:xfrm>
                <a:off x="3786188" y="1524000"/>
                <a:ext cx="222250" cy="173038"/>
              </a:xfrm>
              <a:custGeom>
                <a:avLst/>
                <a:gdLst>
                  <a:gd name="T0" fmla="*/ 4 w 59"/>
                  <a:gd name="T1" fmla="*/ 3 h 46"/>
                  <a:gd name="T2" fmla="*/ 54 w 59"/>
                  <a:gd name="T3" fmla="*/ 44 h 46"/>
                  <a:gd name="T4" fmla="*/ 59 w 59"/>
                  <a:gd name="T5" fmla="*/ 44 h 46"/>
                  <a:gd name="T6" fmla="*/ 3 w 59"/>
                  <a:gd name="T7" fmla="*/ 0 h 46"/>
                  <a:gd name="T8" fmla="*/ 4 w 59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6">
                    <a:moveTo>
                      <a:pt x="4" y="3"/>
                    </a:moveTo>
                    <a:cubicBezTo>
                      <a:pt x="29" y="4"/>
                      <a:pt x="48" y="19"/>
                      <a:pt x="54" y="44"/>
                    </a:cubicBezTo>
                    <a:cubicBezTo>
                      <a:pt x="54" y="45"/>
                      <a:pt x="59" y="46"/>
                      <a:pt x="59" y="44"/>
                    </a:cubicBezTo>
                    <a:cubicBezTo>
                      <a:pt x="52" y="17"/>
                      <a:pt x="30" y="2"/>
                      <a:pt x="3" y="0"/>
                    </a:cubicBezTo>
                    <a:cubicBezTo>
                      <a:pt x="0" y="0"/>
                      <a:pt x="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Freeform 242"/>
              <p:cNvSpPr/>
              <p:nvPr/>
            </p:nvSpPr>
            <p:spPr bwMode="auto">
              <a:xfrm>
                <a:off x="3892551" y="1446213"/>
                <a:ext cx="74613" cy="266700"/>
              </a:xfrm>
              <a:custGeom>
                <a:avLst/>
                <a:gdLst>
                  <a:gd name="T0" fmla="*/ 15 w 20"/>
                  <a:gd name="T1" fmla="*/ 2 h 71"/>
                  <a:gd name="T2" fmla="*/ 3 w 20"/>
                  <a:gd name="T3" fmla="*/ 70 h 71"/>
                  <a:gd name="T4" fmla="*/ 8 w 20"/>
                  <a:gd name="T5" fmla="*/ 69 h 71"/>
                  <a:gd name="T6" fmla="*/ 20 w 20"/>
                  <a:gd name="T7" fmla="*/ 2 h 71"/>
                  <a:gd name="T8" fmla="*/ 15 w 20"/>
                  <a:gd name="T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1">
                    <a:moveTo>
                      <a:pt x="15" y="2"/>
                    </a:moveTo>
                    <a:cubicBezTo>
                      <a:pt x="3" y="21"/>
                      <a:pt x="0" y="48"/>
                      <a:pt x="3" y="70"/>
                    </a:cubicBezTo>
                    <a:cubicBezTo>
                      <a:pt x="3" y="71"/>
                      <a:pt x="8" y="71"/>
                      <a:pt x="8" y="69"/>
                    </a:cubicBezTo>
                    <a:cubicBezTo>
                      <a:pt x="5" y="47"/>
                      <a:pt x="8" y="21"/>
                      <a:pt x="20" y="2"/>
                    </a:cubicBezTo>
                    <a:cubicBezTo>
                      <a:pt x="20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Freeform 243"/>
              <p:cNvSpPr/>
              <p:nvPr/>
            </p:nvSpPr>
            <p:spPr bwMode="auto">
              <a:xfrm>
                <a:off x="3778251" y="1547813"/>
                <a:ext cx="279400" cy="74613"/>
              </a:xfrm>
              <a:custGeom>
                <a:avLst/>
                <a:gdLst>
                  <a:gd name="T0" fmla="*/ 6 w 74"/>
                  <a:gd name="T1" fmla="*/ 19 h 20"/>
                  <a:gd name="T2" fmla="*/ 69 w 74"/>
                  <a:gd name="T3" fmla="*/ 16 h 20"/>
                  <a:gd name="T4" fmla="*/ 73 w 74"/>
                  <a:gd name="T5" fmla="*/ 15 h 20"/>
                  <a:gd name="T6" fmla="*/ 2 w 74"/>
                  <a:gd name="T7" fmla="*/ 18 h 20"/>
                  <a:gd name="T8" fmla="*/ 6 w 7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0">
                    <a:moveTo>
                      <a:pt x="6" y="19"/>
                    </a:moveTo>
                    <a:cubicBezTo>
                      <a:pt x="25" y="6"/>
                      <a:pt x="49" y="3"/>
                      <a:pt x="69" y="16"/>
                    </a:cubicBezTo>
                    <a:cubicBezTo>
                      <a:pt x="70" y="17"/>
                      <a:pt x="74" y="16"/>
                      <a:pt x="73" y="15"/>
                    </a:cubicBezTo>
                    <a:cubicBezTo>
                      <a:pt x="51" y="0"/>
                      <a:pt x="23" y="4"/>
                      <a:pt x="2" y="18"/>
                    </a:cubicBezTo>
                    <a:cubicBezTo>
                      <a:pt x="0" y="19"/>
                      <a:pt x="5" y="2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7" name="Freeform 244"/>
              <p:cNvSpPr/>
              <p:nvPr/>
            </p:nvSpPr>
            <p:spPr bwMode="auto">
              <a:xfrm>
                <a:off x="3511551" y="749300"/>
                <a:ext cx="411163" cy="812800"/>
              </a:xfrm>
              <a:custGeom>
                <a:avLst/>
                <a:gdLst>
                  <a:gd name="T0" fmla="*/ 108 w 109"/>
                  <a:gd name="T1" fmla="*/ 214 h 216"/>
                  <a:gd name="T2" fmla="*/ 55 w 109"/>
                  <a:gd name="T3" fmla="*/ 102 h 216"/>
                  <a:gd name="T4" fmla="*/ 5 w 109"/>
                  <a:gd name="T5" fmla="*/ 1 h 216"/>
                  <a:gd name="T6" fmla="*/ 1 w 109"/>
                  <a:gd name="T7" fmla="*/ 2 h 216"/>
                  <a:gd name="T8" fmla="*/ 53 w 109"/>
                  <a:gd name="T9" fmla="*/ 109 h 216"/>
                  <a:gd name="T10" fmla="*/ 103 w 109"/>
                  <a:gd name="T11" fmla="*/ 215 h 216"/>
                  <a:gd name="T12" fmla="*/ 108 w 109"/>
                  <a:gd name="T13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16">
                    <a:moveTo>
                      <a:pt x="108" y="214"/>
                    </a:moveTo>
                    <a:cubicBezTo>
                      <a:pt x="84" y="181"/>
                      <a:pt x="70" y="140"/>
                      <a:pt x="55" y="102"/>
                    </a:cubicBezTo>
                    <a:cubicBezTo>
                      <a:pt x="41" y="68"/>
                      <a:pt x="29" y="30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25" y="33"/>
                      <a:pt x="38" y="73"/>
                      <a:pt x="53" y="109"/>
                    </a:cubicBezTo>
                    <a:cubicBezTo>
                      <a:pt x="67" y="145"/>
                      <a:pt x="80" y="183"/>
                      <a:pt x="103" y="215"/>
                    </a:cubicBezTo>
                    <a:cubicBezTo>
                      <a:pt x="104" y="216"/>
                      <a:pt x="109" y="215"/>
                      <a:pt x="108" y="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8" name="Freeform 245"/>
              <p:cNvSpPr/>
              <p:nvPr/>
            </p:nvSpPr>
            <p:spPr bwMode="auto">
              <a:xfrm>
                <a:off x="3887788" y="1539875"/>
                <a:ext cx="65088" cy="68263"/>
              </a:xfrm>
              <a:custGeom>
                <a:avLst/>
                <a:gdLst>
                  <a:gd name="T0" fmla="*/ 14 w 17"/>
                  <a:gd name="T1" fmla="*/ 4 h 18"/>
                  <a:gd name="T2" fmla="*/ 4 w 17"/>
                  <a:gd name="T3" fmla="*/ 3 h 18"/>
                  <a:gd name="T4" fmla="*/ 3 w 17"/>
                  <a:gd name="T5" fmla="*/ 14 h 18"/>
                  <a:gd name="T6" fmla="*/ 13 w 17"/>
                  <a:gd name="T7" fmla="*/ 15 h 18"/>
                  <a:gd name="T8" fmla="*/ 14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4"/>
                    </a:move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0"/>
                      <a:pt x="3" y="14"/>
                    </a:cubicBezTo>
                    <a:cubicBezTo>
                      <a:pt x="5" y="17"/>
                      <a:pt x="10" y="18"/>
                      <a:pt x="13" y="15"/>
                    </a:cubicBezTo>
                    <a:cubicBezTo>
                      <a:pt x="17" y="12"/>
                      <a:pt x="17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Freeform 246"/>
              <p:cNvSpPr/>
              <p:nvPr/>
            </p:nvSpPr>
            <p:spPr bwMode="auto">
              <a:xfrm>
                <a:off x="3556001" y="60325"/>
                <a:ext cx="196850" cy="77788"/>
              </a:xfrm>
              <a:custGeom>
                <a:avLst/>
                <a:gdLst>
                  <a:gd name="T0" fmla="*/ 46 w 52"/>
                  <a:gd name="T1" fmla="*/ 11 h 21"/>
                  <a:gd name="T2" fmla="*/ 6 w 52"/>
                  <a:gd name="T3" fmla="*/ 1 h 21"/>
                  <a:gd name="T4" fmla="*/ 1 w 52"/>
                  <a:gd name="T5" fmla="*/ 1 h 21"/>
                  <a:gd name="T6" fmla="*/ 50 w 52"/>
                  <a:gd name="T7" fmla="*/ 13 h 21"/>
                  <a:gd name="T8" fmla="*/ 46 w 52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1">
                    <a:moveTo>
                      <a:pt x="46" y="11"/>
                    </a:moveTo>
                    <a:cubicBezTo>
                      <a:pt x="31" y="18"/>
                      <a:pt x="16" y="15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13" y="18"/>
                      <a:pt x="32" y="21"/>
                      <a:pt x="50" y="13"/>
                    </a:cubicBezTo>
                    <a:cubicBezTo>
                      <a:pt x="52" y="12"/>
                      <a:pt x="47" y="11"/>
                      <a:pt x="4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Freeform 247"/>
              <p:cNvSpPr/>
              <p:nvPr/>
            </p:nvSpPr>
            <p:spPr bwMode="auto">
              <a:xfrm>
                <a:off x="3582988" y="19050"/>
                <a:ext cx="98425" cy="157163"/>
              </a:xfrm>
              <a:custGeom>
                <a:avLst/>
                <a:gdLst>
                  <a:gd name="T0" fmla="*/ 6 w 26"/>
                  <a:gd name="T1" fmla="*/ 41 h 42"/>
                  <a:gd name="T2" fmla="*/ 22 w 26"/>
                  <a:gd name="T3" fmla="*/ 2 h 42"/>
                  <a:gd name="T4" fmla="*/ 17 w 26"/>
                  <a:gd name="T5" fmla="*/ 1 h 42"/>
                  <a:gd name="T6" fmla="*/ 1 w 26"/>
                  <a:gd name="T7" fmla="*/ 39 h 42"/>
                  <a:gd name="T8" fmla="*/ 6 w 26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2">
                    <a:moveTo>
                      <a:pt x="6" y="41"/>
                    </a:moveTo>
                    <a:cubicBezTo>
                      <a:pt x="20" y="32"/>
                      <a:pt x="26" y="18"/>
                      <a:pt x="22" y="2"/>
                    </a:cubicBezTo>
                    <a:cubicBezTo>
                      <a:pt x="22" y="0"/>
                      <a:pt x="17" y="0"/>
                      <a:pt x="17" y="1"/>
                    </a:cubicBezTo>
                    <a:cubicBezTo>
                      <a:pt x="21" y="17"/>
                      <a:pt x="15" y="31"/>
                      <a:pt x="1" y="39"/>
                    </a:cubicBezTo>
                    <a:cubicBezTo>
                      <a:pt x="0" y="40"/>
                      <a:pt x="5" y="42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Freeform 248"/>
              <p:cNvSpPr/>
              <p:nvPr/>
            </p:nvSpPr>
            <p:spPr bwMode="auto">
              <a:xfrm>
                <a:off x="3594101" y="33337"/>
                <a:ext cx="123825" cy="139700"/>
              </a:xfrm>
              <a:custGeom>
                <a:avLst/>
                <a:gdLst>
                  <a:gd name="T0" fmla="*/ 32 w 33"/>
                  <a:gd name="T1" fmla="*/ 34 h 37"/>
                  <a:gd name="T2" fmla="*/ 5 w 33"/>
                  <a:gd name="T3" fmla="*/ 1 h 37"/>
                  <a:gd name="T4" fmla="*/ 0 w 33"/>
                  <a:gd name="T5" fmla="*/ 2 h 37"/>
                  <a:gd name="T6" fmla="*/ 28 w 33"/>
                  <a:gd name="T7" fmla="*/ 36 h 37"/>
                  <a:gd name="T8" fmla="*/ 32 w 33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32" y="34"/>
                    </a:moveTo>
                    <a:cubicBezTo>
                      <a:pt x="20" y="28"/>
                      <a:pt x="10" y="14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ubicBezTo>
                      <a:pt x="5" y="15"/>
                      <a:pt x="15" y="29"/>
                      <a:pt x="28" y="36"/>
                    </a:cubicBezTo>
                    <a:cubicBezTo>
                      <a:pt x="29" y="37"/>
                      <a:pt x="33" y="35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Freeform 249"/>
              <p:cNvSpPr/>
              <p:nvPr/>
            </p:nvSpPr>
            <p:spPr bwMode="auto">
              <a:xfrm>
                <a:off x="3552826" y="49212"/>
                <a:ext cx="165100" cy="85725"/>
              </a:xfrm>
              <a:custGeom>
                <a:avLst/>
                <a:gdLst>
                  <a:gd name="T0" fmla="*/ 3 w 44"/>
                  <a:gd name="T1" fmla="*/ 21 h 23"/>
                  <a:gd name="T2" fmla="*/ 44 w 44"/>
                  <a:gd name="T3" fmla="*/ 2 h 23"/>
                  <a:gd name="T4" fmla="*/ 39 w 44"/>
                  <a:gd name="T5" fmla="*/ 2 h 23"/>
                  <a:gd name="T6" fmla="*/ 4 w 44"/>
                  <a:gd name="T7" fmla="*/ 19 h 23"/>
                  <a:gd name="T8" fmla="*/ 3 w 4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3">
                    <a:moveTo>
                      <a:pt x="3" y="21"/>
                    </a:moveTo>
                    <a:cubicBezTo>
                      <a:pt x="19" y="23"/>
                      <a:pt x="36" y="17"/>
                      <a:pt x="44" y="2"/>
                    </a:cubicBezTo>
                    <a:cubicBezTo>
                      <a:pt x="44" y="1"/>
                      <a:pt x="39" y="0"/>
                      <a:pt x="39" y="2"/>
                    </a:cubicBezTo>
                    <a:cubicBezTo>
                      <a:pt x="32" y="14"/>
                      <a:pt x="19" y="21"/>
                      <a:pt x="4" y="19"/>
                    </a:cubicBezTo>
                    <a:cubicBezTo>
                      <a:pt x="2" y="19"/>
                      <a:pt x="0" y="21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Freeform 250"/>
              <p:cNvSpPr/>
              <p:nvPr/>
            </p:nvSpPr>
            <p:spPr bwMode="auto">
              <a:xfrm>
                <a:off x="3541713" y="120650"/>
                <a:ext cx="115888" cy="669925"/>
              </a:xfrm>
              <a:custGeom>
                <a:avLst/>
                <a:gdLst>
                  <a:gd name="T0" fmla="*/ 26 w 31"/>
                  <a:gd name="T1" fmla="*/ 1 h 178"/>
                  <a:gd name="T2" fmla="*/ 0 w 31"/>
                  <a:gd name="T3" fmla="*/ 177 h 178"/>
                  <a:gd name="T4" fmla="*/ 5 w 31"/>
                  <a:gd name="T5" fmla="*/ 176 h 178"/>
                  <a:gd name="T6" fmla="*/ 31 w 31"/>
                  <a:gd name="T7" fmla="*/ 1 h 178"/>
                  <a:gd name="T8" fmla="*/ 26 w 31"/>
                  <a:gd name="T9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8">
                    <a:moveTo>
                      <a:pt x="26" y="1"/>
                    </a:moveTo>
                    <a:cubicBezTo>
                      <a:pt x="18" y="60"/>
                      <a:pt x="11" y="118"/>
                      <a:pt x="0" y="177"/>
                    </a:cubicBezTo>
                    <a:cubicBezTo>
                      <a:pt x="0" y="178"/>
                      <a:pt x="5" y="178"/>
                      <a:pt x="5" y="176"/>
                    </a:cubicBezTo>
                    <a:cubicBezTo>
                      <a:pt x="16" y="118"/>
                      <a:pt x="23" y="59"/>
                      <a:pt x="31" y="1"/>
                    </a:cubicBezTo>
                    <a:cubicBezTo>
                      <a:pt x="31" y="0"/>
                      <a:pt x="26" y="0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Freeform 251"/>
              <p:cNvSpPr/>
              <p:nvPr/>
            </p:nvSpPr>
            <p:spPr bwMode="auto">
              <a:xfrm>
                <a:off x="3632201" y="90487"/>
                <a:ext cx="38100" cy="41275"/>
              </a:xfrm>
              <a:custGeom>
                <a:avLst/>
                <a:gdLst>
                  <a:gd name="T0" fmla="*/ 9 w 10"/>
                  <a:gd name="T1" fmla="*/ 6 h 11"/>
                  <a:gd name="T2" fmla="*/ 4 w 10"/>
                  <a:gd name="T3" fmla="*/ 10 h 11"/>
                  <a:gd name="T4" fmla="*/ 0 w 10"/>
                  <a:gd name="T5" fmla="*/ 5 h 11"/>
                  <a:gd name="T6" fmla="*/ 6 w 10"/>
                  <a:gd name="T7" fmla="*/ 1 h 11"/>
                  <a:gd name="T8" fmla="*/ 9 w 1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9" y="9"/>
                      <a:pt x="6" y="11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6" y="1"/>
                    </a:cubicBezTo>
                    <a:cubicBezTo>
                      <a:pt x="8" y="1"/>
                      <a:pt x="10" y="4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Freeform 252"/>
              <p:cNvSpPr/>
              <p:nvPr/>
            </p:nvSpPr>
            <p:spPr bwMode="auto">
              <a:xfrm>
                <a:off x="3887788" y="-46038"/>
                <a:ext cx="173038" cy="112713"/>
              </a:xfrm>
              <a:custGeom>
                <a:avLst/>
                <a:gdLst>
                  <a:gd name="T0" fmla="*/ 40 w 46"/>
                  <a:gd name="T1" fmla="*/ 26 h 30"/>
                  <a:gd name="T2" fmla="*/ 6 w 46"/>
                  <a:gd name="T3" fmla="*/ 2 h 30"/>
                  <a:gd name="T4" fmla="*/ 1 w 46"/>
                  <a:gd name="T5" fmla="*/ 1 h 30"/>
                  <a:gd name="T6" fmla="*/ 42 w 46"/>
                  <a:gd name="T7" fmla="*/ 28 h 30"/>
                  <a:gd name="T8" fmla="*/ 40 w 46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0" y="26"/>
                    </a:moveTo>
                    <a:cubicBezTo>
                      <a:pt x="23" y="27"/>
                      <a:pt x="10" y="18"/>
                      <a:pt x="6" y="2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6" y="21"/>
                      <a:pt x="23" y="30"/>
                      <a:pt x="42" y="28"/>
                    </a:cubicBezTo>
                    <a:cubicBezTo>
                      <a:pt x="46" y="28"/>
                      <a:pt x="42" y="26"/>
                      <a:pt x="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Freeform 253"/>
              <p:cNvSpPr/>
              <p:nvPr/>
            </p:nvSpPr>
            <p:spPr bwMode="auto">
              <a:xfrm>
                <a:off x="3873501" y="-57150"/>
                <a:ext cx="134938" cy="131763"/>
              </a:xfrm>
              <a:custGeom>
                <a:avLst/>
                <a:gdLst>
                  <a:gd name="T0" fmla="*/ 6 w 36"/>
                  <a:gd name="T1" fmla="*/ 34 h 35"/>
                  <a:gd name="T2" fmla="*/ 35 w 36"/>
                  <a:gd name="T3" fmla="*/ 3 h 35"/>
                  <a:gd name="T4" fmla="*/ 30 w 36"/>
                  <a:gd name="T5" fmla="*/ 2 h 35"/>
                  <a:gd name="T6" fmla="*/ 3 w 36"/>
                  <a:gd name="T7" fmla="*/ 32 h 35"/>
                  <a:gd name="T8" fmla="*/ 6 w 36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6" y="34"/>
                    </a:moveTo>
                    <a:cubicBezTo>
                      <a:pt x="22" y="31"/>
                      <a:pt x="34" y="20"/>
                      <a:pt x="35" y="3"/>
                    </a:cubicBezTo>
                    <a:cubicBezTo>
                      <a:pt x="36" y="1"/>
                      <a:pt x="31" y="0"/>
                      <a:pt x="30" y="2"/>
                    </a:cubicBezTo>
                    <a:cubicBezTo>
                      <a:pt x="29" y="18"/>
                      <a:pt x="18" y="29"/>
                      <a:pt x="3" y="32"/>
                    </a:cubicBezTo>
                    <a:cubicBezTo>
                      <a:pt x="0" y="33"/>
                      <a:pt x="5" y="35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Freeform 254"/>
              <p:cNvSpPr/>
              <p:nvPr/>
            </p:nvSpPr>
            <p:spPr bwMode="auto">
              <a:xfrm>
                <a:off x="3933826" y="-57150"/>
                <a:ext cx="71438" cy="166688"/>
              </a:xfrm>
              <a:custGeom>
                <a:avLst/>
                <a:gdLst>
                  <a:gd name="T0" fmla="*/ 18 w 19"/>
                  <a:gd name="T1" fmla="*/ 42 h 44"/>
                  <a:gd name="T2" fmla="*/ 5 w 19"/>
                  <a:gd name="T3" fmla="*/ 1 h 44"/>
                  <a:gd name="T4" fmla="*/ 0 w 19"/>
                  <a:gd name="T5" fmla="*/ 2 h 44"/>
                  <a:gd name="T6" fmla="*/ 14 w 19"/>
                  <a:gd name="T7" fmla="*/ 43 h 44"/>
                  <a:gd name="T8" fmla="*/ 18 w 19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8" y="42"/>
                    </a:moveTo>
                    <a:cubicBezTo>
                      <a:pt x="9" y="31"/>
                      <a:pt x="5" y="1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0" y="16"/>
                      <a:pt x="5" y="32"/>
                      <a:pt x="14" y="43"/>
                    </a:cubicBezTo>
                    <a:cubicBezTo>
                      <a:pt x="14" y="44"/>
                      <a:pt x="19" y="43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8" name="Freeform 255"/>
              <p:cNvSpPr/>
              <p:nvPr/>
            </p:nvSpPr>
            <p:spPr bwMode="auto">
              <a:xfrm>
                <a:off x="3862388" y="-4763"/>
                <a:ext cx="184150" cy="49213"/>
              </a:xfrm>
              <a:custGeom>
                <a:avLst/>
                <a:gdLst>
                  <a:gd name="T0" fmla="*/ 2 w 49"/>
                  <a:gd name="T1" fmla="*/ 6 h 13"/>
                  <a:gd name="T2" fmla="*/ 48 w 49"/>
                  <a:gd name="T3" fmla="*/ 1 h 13"/>
                  <a:gd name="T4" fmla="*/ 43 w 49"/>
                  <a:gd name="T5" fmla="*/ 1 h 13"/>
                  <a:gd name="T6" fmla="*/ 6 w 49"/>
                  <a:gd name="T7" fmla="*/ 5 h 13"/>
                  <a:gd name="T8" fmla="*/ 2 w 4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2" y="6"/>
                    </a:moveTo>
                    <a:cubicBezTo>
                      <a:pt x="17" y="13"/>
                      <a:pt x="35" y="13"/>
                      <a:pt x="48" y="1"/>
                    </a:cubicBezTo>
                    <a:cubicBezTo>
                      <a:pt x="49" y="0"/>
                      <a:pt x="44" y="0"/>
                      <a:pt x="43" y="1"/>
                    </a:cubicBezTo>
                    <a:cubicBezTo>
                      <a:pt x="33" y="10"/>
                      <a:pt x="19" y="11"/>
                      <a:pt x="6" y="5"/>
                    </a:cubicBezTo>
                    <a:cubicBezTo>
                      <a:pt x="5" y="4"/>
                      <a:pt x="0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9" name="Freeform 256"/>
              <p:cNvSpPr/>
              <p:nvPr/>
            </p:nvSpPr>
            <p:spPr bwMode="auto">
              <a:xfrm>
                <a:off x="3552826" y="36512"/>
                <a:ext cx="414338" cy="712788"/>
              </a:xfrm>
              <a:custGeom>
                <a:avLst/>
                <a:gdLst>
                  <a:gd name="T0" fmla="*/ 104 w 110"/>
                  <a:gd name="T1" fmla="*/ 1 h 189"/>
                  <a:gd name="T2" fmla="*/ 0 w 110"/>
                  <a:gd name="T3" fmla="*/ 188 h 189"/>
                  <a:gd name="T4" fmla="*/ 5 w 110"/>
                  <a:gd name="T5" fmla="*/ 188 h 189"/>
                  <a:gd name="T6" fmla="*/ 109 w 110"/>
                  <a:gd name="T7" fmla="*/ 2 h 189"/>
                  <a:gd name="T8" fmla="*/ 104 w 110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9">
                    <a:moveTo>
                      <a:pt x="104" y="1"/>
                    </a:moveTo>
                    <a:cubicBezTo>
                      <a:pt x="71" y="64"/>
                      <a:pt x="37" y="127"/>
                      <a:pt x="0" y="188"/>
                    </a:cubicBezTo>
                    <a:cubicBezTo>
                      <a:pt x="0" y="189"/>
                      <a:pt x="5" y="189"/>
                      <a:pt x="5" y="188"/>
                    </a:cubicBezTo>
                    <a:cubicBezTo>
                      <a:pt x="42" y="127"/>
                      <a:pt x="75" y="64"/>
                      <a:pt x="109" y="2"/>
                    </a:cubicBezTo>
                    <a:cubicBezTo>
                      <a:pt x="110" y="0"/>
                      <a:pt x="105" y="0"/>
                      <a:pt x="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Freeform 257"/>
              <p:cNvSpPr/>
              <p:nvPr/>
            </p:nvSpPr>
            <p:spPr bwMode="auto">
              <a:xfrm>
                <a:off x="3940176" y="11112"/>
                <a:ext cx="38100" cy="41275"/>
              </a:xfrm>
              <a:custGeom>
                <a:avLst/>
                <a:gdLst>
                  <a:gd name="T0" fmla="*/ 9 w 10"/>
                  <a:gd name="T1" fmla="*/ 8 h 11"/>
                  <a:gd name="T2" fmla="*/ 3 w 10"/>
                  <a:gd name="T3" fmla="*/ 9 h 11"/>
                  <a:gd name="T4" fmla="*/ 1 w 10"/>
                  <a:gd name="T5" fmla="*/ 3 h 11"/>
                  <a:gd name="T6" fmla="*/ 7 w 10"/>
                  <a:gd name="T7" fmla="*/ 1 h 11"/>
                  <a:gd name="T8" fmla="*/ 9 w 10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8"/>
                    </a:moveTo>
                    <a:cubicBezTo>
                      <a:pt x="8" y="10"/>
                      <a:pt x="5" y="11"/>
                      <a:pt x="3" y="9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Freeform 258"/>
              <p:cNvSpPr/>
              <p:nvPr/>
            </p:nvSpPr>
            <p:spPr bwMode="auto">
              <a:xfrm>
                <a:off x="4016376" y="247650"/>
                <a:ext cx="131763" cy="155575"/>
              </a:xfrm>
              <a:custGeom>
                <a:avLst/>
                <a:gdLst>
                  <a:gd name="T0" fmla="*/ 32 w 35"/>
                  <a:gd name="T1" fmla="*/ 39 h 41"/>
                  <a:gd name="T2" fmla="*/ 7 w 35"/>
                  <a:gd name="T3" fmla="*/ 2 h 41"/>
                  <a:gd name="T4" fmla="*/ 2 w 35"/>
                  <a:gd name="T5" fmla="*/ 1 h 41"/>
                  <a:gd name="T6" fmla="*/ 30 w 35"/>
                  <a:gd name="T7" fmla="*/ 40 h 41"/>
                  <a:gd name="T8" fmla="*/ 32 w 35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2" y="39"/>
                    </a:moveTo>
                    <a:cubicBezTo>
                      <a:pt x="15" y="33"/>
                      <a:pt x="5" y="19"/>
                      <a:pt x="7" y="2"/>
                    </a:cubicBezTo>
                    <a:cubicBezTo>
                      <a:pt x="7" y="1"/>
                      <a:pt x="2" y="0"/>
                      <a:pt x="2" y="1"/>
                    </a:cubicBezTo>
                    <a:cubicBezTo>
                      <a:pt x="0" y="21"/>
                      <a:pt x="12" y="35"/>
                      <a:pt x="30" y="40"/>
                    </a:cubicBezTo>
                    <a:cubicBezTo>
                      <a:pt x="32" y="41"/>
                      <a:pt x="35" y="40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Freeform 259"/>
              <p:cNvSpPr/>
              <p:nvPr/>
            </p:nvSpPr>
            <p:spPr bwMode="auto">
              <a:xfrm>
                <a:off x="3970338" y="274637"/>
                <a:ext cx="166688" cy="90488"/>
              </a:xfrm>
              <a:custGeom>
                <a:avLst/>
                <a:gdLst>
                  <a:gd name="T0" fmla="*/ 4 w 44"/>
                  <a:gd name="T1" fmla="*/ 22 h 24"/>
                  <a:gd name="T2" fmla="*/ 44 w 44"/>
                  <a:gd name="T3" fmla="*/ 2 h 24"/>
                  <a:gd name="T4" fmla="*/ 39 w 44"/>
                  <a:gd name="T5" fmla="*/ 1 h 24"/>
                  <a:gd name="T6" fmla="*/ 3 w 44"/>
                  <a:gd name="T7" fmla="*/ 19 h 24"/>
                  <a:gd name="T8" fmla="*/ 4 w 4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4" y="22"/>
                    </a:moveTo>
                    <a:cubicBezTo>
                      <a:pt x="21" y="24"/>
                      <a:pt x="36" y="18"/>
                      <a:pt x="44" y="2"/>
                    </a:cubicBezTo>
                    <a:cubicBezTo>
                      <a:pt x="44" y="1"/>
                      <a:pt x="40" y="0"/>
                      <a:pt x="39" y="1"/>
                    </a:cubicBezTo>
                    <a:cubicBezTo>
                      <a:pt x="32" y="15"/>
                      <a:pt x="19" y="22"/>
                      <a:pt x="3" y="19"/>
                    </a:cubicBezTo>
                    <a:cubicBezTo>
                      <a:pt x="0" y="19"/>
                      <a:pt x="2" y="21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Freeform 260"/>
              <p:cNvSpPr/>
              <p:nvPr/>
            </p:nvSpPr>
            <p:spPr bwMode="auto">
              <a:xfrm>
                <a:off x="4043363" y="255587"/>
                <a:ext cx="44450" cy="173038"/>
              </a:xfrm>
              <a:custGeom>
                <a:avLst/>
                <a:gdLst>
                  <a:gd name="T0" fmla="*/ 10 w 12"/>
                  <a:gd name="T1" fmla="*/ 44 h 46"/>
                  <a:gd name="T2" fmla="*/ 12 w 12"/>
                  <a:gd name="T3" fmla="*/ 1 h 46"/>
                  <a:gd name="T4" fmla="*/ 7 w 12"/>
                  <a:gd name="T5" fmla="*/ 1 h 46"/>
                  <a:gd name="T6" fmla="*/ 5 w 12"/>
                  <a:gd name="T7" fmla="*/ 44 h 46"/>
                  <a:gd name="T8" fmla="*/ 10 w 1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10" y="44"/>
                    </a:moveTo>
                    <a:cubicBezTo>
                      <a:pt x="5" y="30"/>
                      <a:pt x="7" y="14"/>
                      <a:pt x="12" y="1"/>
                    </a:cubicBezTo>
                    <a:cubicBezTo>
                      <a:pt x="12" y="0"/>
                      <a:pt x="7" y="0"/>
                      <a:pt x="7" y="1"/>
                    </a:cubicBezTo>
                    <a:cubicBezTo>
                      <a:pt x="2" y="14"/>
                      <a:pt x="0" y="31"/>
                      <a:pt x="5" y="44"/>
                    </a:cubicBezTo>
                    <a:cubicBezTo>
                      <a:pt x="5" y="46"/>
                      <a:pt x="10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Freeform 261"/>
              <p:cNvSpPr/>
              <p:nvPr/>
            </p:nvSpPr>
            <p:spPr bwMode="auto">
              <a:xfrm>
                <a:off x="3983038" y="293687"/>
                <a:ext cx="176213" cy="71438"/>
              </a:xfrm>
              <a:custGeom>
                <a:avLst/>
                <a:gdLst>
                  <a:gd name="T0" fmla="*/ 0 w 47"/>
                  <a:gd name="T1" fmla="*/ 2 h 19"/>
                  <a:gd name="T2" fmla="*/ 45 w 47"/>
                  <a:gd name="T3" fmla="*/ 13 h 19"/>
                  <a:gd name="T4" fmla="*/ 41 w 47"/>
                  <a:gd name="T5" fmla="*/ 12 h 19"/>
                  <a:gd name="T6" fmla="*/ 5 w 47"/>
                  <a:gd name="T7" fmla="*/ 1 h 19"/>
                  <a:gd name="T8" fmla="*/ 0 w 4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0" y="2"/>
                    </a:moveTo>
                    <a:cubicBezTo>
                      <a:pt x="12" y="14"/>
                      <a:pt x="29" y="19"/>
                      <a:pt x="45" y="13"/>
                    </a:cubicBezTo>
                    <a:cubicBezTo>
                      <a:pt x="47" y="12"/>
                      <a:pt x="42" y="11"/>
                      <a:pt x="41" y="12"/>
                    </a:cubicBezTo>
                    <a:cubicBezTo>
                      <a:pt x="28" y="17"/>
                      <a:pt x="14" y="11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Freeform 262"/>
              <p:cNvSpPr/>
              <p:nvPr/>
            </p:nvSpPr>
            <p:spPr bwMode="auto">
              <a:xfrm>
                <a:off x="3530601" y="346075"/>
                <a:ext cx="538163" cy="439738"/>
              </a:xfrm>
              <a:custGeom>
                <a:avLst/>
                <a:gdLst>
                  <a:gd name="T0" fmla="*/ 137 w 143"/>
                  <a:gd name="T1" fmla="*/ 1 h 117"/>
                  <a:gd name="T2" fmla="*/ 1 w 143"/>
                  <a:gd name="T3" fmla="*/ 115 h 117"/>
                  <a:gd name="T4" fmla="*/ 6 w 143"/>
                  <a:gd name="T5" fmla="*/ 116 h 117"/>
                  <a:gd name="T6" fmla="*/ 141 w 143"/>
                  <a:gd name="T7" fmla="*/ 2 h 117"/>
                  <a:gd name="T8" fmla="*/ 137 w 143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17">
                    <a:moveTo>
                      <a:pt x="137" y="1"/>
                    </a:moveTo>
                    <a:cubicBezTo>
                      <a:pt x="92" y="39"/>
                      <a:pt x="48" y="79"/>
                      <a:pt x="1" y="115"/>
                    </a:cubicBezTo>
                    <a:cubicBezTo>
                      <a:pt x="0" y="116"/>
                      <a:pt x="5" y="117"/>
                      <a:pt x="6" y="116"/>
                    </a:cubicBezTo>
                    <a:cubicBezTo>
                      <a:pt x="52" y="79"/>
                      <a:pt x="97" y="40"/>
                      <a:pt x="141" y="2"/>
                    </a:cubicBezTo>
                    <a:cubicBezTo>
                      <a:pt x="143" y="0"/>
                      <a:pt x="138" y="0"/>
                      <a:pt x="1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Freeform 263"/>
              <p:cNvSpPr/>
              <p:nvPr/>
            </p:nvSpPr>
            <p:spPr bwMode="auto">
              <a:xfrm>
                <a:off x="4043363" y="323850"/>
                <a:ext cx="41275" cy="36513"/>
              </a:xfrm>
              <a:custGeom>
                <a:avLst/>
                <a:gdLst>
                  <a:gd name="T0" fmla="*/ 9 w 11"/>
                  <a:gd name="T1" fmla="*/ 9 h 10"/>
                  <a:gd name="T2" fmla="*/ 2 w 11"/>
                  <a:gd name="T3" fmla="*/ 8 h 10"/>
                  <a:gd name="T4" fmla="*/ 3 w 11"/>
                  <a:gd name="T5" fmla="*/ 1 h 10"/>
                  <a:gd name="T6" fmla="*/ 9 w 11"/>
                  <a:gd name="T7" fmla="*/ 2 h 10"/>
                  <a:gd name="T8" fmla="*/ 9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7" y="10"/>
                      <a:pt x="4" y="10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Freeform 264"/>
              <p:cNvSpPr/>
              <p:nvPr/>
            </p:nvSpPr>
            <p:spPr bwMode="auto">
              <a:xfrm>
                <a:off x="4156076" y="474662"/>
                <a:ext cx="93663" cy="179388"/>
              </a:xfrm>
              <a:custGeom>
                <a:avLst/>
                <a:gdLst>
                  <a:gd name="T0" fmla="*/ 23 w 25"/>
                  <a:gd name="T1" fmla="*/ 46 h 48"/>
                  <a:gd name="T2" fmla="*/ 13 w 25"/>
                  <a:gd name="T3" fmla="*/ 2 h 48"/>
                  <a:gd name="T4" fmla="*/ 9 w 25"/>
                  <a:gd name="T5" fmla="*/ 1 h 48"/>
                  <a:gd name="T6" fmla="*/ 19 w 25"/>
                  <a:gd name="T7" fmla="*/ 47 h 48"/>
                  <a:gd name="T8" fmla="*/ 23 w 2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23" y="46"/>
                    </a:moveTo>
                    <a:cubicBezTo>
                      <a:pt x="10" y="35"/>
                      <a:pt x="5" y="19"/>
                      <a:pt x="13" y="2"/>
                    </a:cubicBezTo>
                    <a:cubicBezTo>
                      <a:pt x="14" y="1"/>
                      <a:pt x="9" y="0"/>
                      <a:pt x="9" y="1"/>
                    </a:cubicBezTo>
                    <a:cubicBezTo>
                      <a:pt x="0" y="18"/>
                      <a:pt x="5" y="35"/>
                      <a:pt x="19" y="47"/>
                    </a:cubicBezTo>
                    <a:cubicBezTo>
                      <a:pt x="20" y="48"/>
                      <a:pt x="25" y="48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Freeform 265"/>
              <p:cNvSpPr/>
              <p:nvPr/>
            </p:nvSpPr>
            <p:spPr bwMode="auto">
              <a:xfrm>
                <a:off x="4098926" y="534987"/>
                <a:ext cx="188913" cy="55563"/>
              </a:xfrm>
              <a:custGeom>
                <a:avLst/>
                <a:gdLst>
                  <a:gd name="T0" fmla="*/ 2 w 50"/>
                  <a:gd name="T1" fmla="*/ 5 h 15"/>
                  <a:gd name="T2" fmla="*/ 49 w 50"/>
                  <a:gd name="T3" fmla="*/ 3 h 15"/>
                  <a:gd name="T4" fmla="*/ 44 w 50"/>
                  <a:gd name="T5" fmla="*/ 1 h 15"/>
                  <a:gd name="T6" fmla="*/ 6 w 50"/>
                  <a:gd name="T7" fmla="*/ 4 h 15"/>
                  <a:gd name="T8" fmla="*/ 2 w 50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5">
                    <a:moveTo>
                      <a:pt x="2" y="5"/>
                    </a:moveTo>
                    <a:cubicBezTo>
                      <a:pt x="18" y="14"/>
                      <a:pt x="35" y="15"/>
                      <a:pt x="49" y="3"/>
                    </a:cubicBezTo>
                    <a:cubicBezTo>
                      <a:pt x="50" y="2"/>
                      <a:pt x="45" y="0"/>
                      <a:pt x="44" y="1"/>
                    </a:cubicBezTo>
                    <a:cubicBezTo>
                      <a:pt x="33" y="11"/>
                      <a:pt x="19" y="12"/>
                      <a:pt x="6" y="4"/>
                    </a:cubicBezTo>
                    <a:cubicBezTo>
                      <a:pt x="5" y="4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9" name="Freeform 266"/>
              <p:cNvSpPr/>
              <p:nvPr/>
            </p:nvSpPr>
            <p:spPr bwMode="auto">
              <a:xfrm>
                <a:off x="4156076" y="496887"/>
                <a:ext cx="93663" cy="157163"/>
              </a:xfrm>
              <a:custGeom>
                <a:avLst/>
                <a:gdLst>
                  <a:gd name="T0" fmla="*/ 5 w 25"/>
                  <a:gd name="T1" fmla="*/ 40 h 42"/>
                  <a:gd name="T2" fmla="*/ 24 w 25"/>
                  <a:gd name="T3" fmla="*/ 2 h 42"/>
                  <a:gd name="T4" fmla="*/ 19 w 25"/>
                  <a:gd name="T5" fmla="*/ 1 h 42"/>
                  <a:gd name="T6" fmla="*/ 0 w 25"/>
                  <a:gd name="T7" fmla="*/ 40 h 42"/>
                  <a:gd name="T8" fmla="*/ 5 w 25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5" y="40"/>
                    </a:moveTo>
                    <a:cubicBezTo>
                      <a:pt x="6" y="26"/>
                      <a:pt x="14" y="11"/>
                      <a:pt x="24" y="2"/>
                    </a:cubicBezTo>
                    <a:cubicBezTo>
                      <a:pt x="25" y="0"/>
                      <a:pt x="20" y="0"/>
                      <a:pt x="19" y="1"/>
                    </a:cubicBezTo>
                    <a:cubicBezTo>
                      <a:pt x="9" y="11"/>
                      <a:pt x="1" y="26"/>
                      <a:pt x="0" y="40"/>
                    </a:cubicBezTo>
                    <a:cubicBezTo>
                      <a:pt x="0" y="42"/>
                      <a:pt x="5" y="41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0" name="Freeform 267"/>
              <p:cNvSpPr/>
              <p:nvPr/>
            </p:nvSpPr>
            <p:spPr bwMode="auto">
              <a:xfrm>
                <a:off x="4132263" y="500062"/>
                <a:ext cx="150813" cy="106363"/>
              </a:xfrm>
              <a:custGeom>
                <a:avLst/>
                <a:gdLst>
                  <a:gd name="T0" fmla="*/ 0 w 40"/>
                  <a:gd name="T1" fmla="*/ 1 h 28"/>
                  <a:gd name="T2" fmla="*/ 35 w 40"/>
                  <a:gd name="T3" fmla="*/ 28 h 28"/>
                  <a:gd name="T4" fmla="*/ 36 w 40"/>
                  <a:gd name="T5" fmla="*/ 26 h 28"/>
                  <a:gd name="T6" fmla="*/ 5 w 40"/>
                  <a:gd name="T7" fmla="*/ 1 h 28"/>
                  <a:gd name="T8" fmla="*/ 0 w 40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0" y="1"/>
                    </a:moveTo>
                    <a:cubicBezTo>
                      <a:pt x="6" y="16"/>
                      <a:pt x="18" y="27"/>
                      <a:pt x="35" y="28"/>
                    </a:cubicBezTo>
                    <a:cubicBezTo>
                      <a:pt x="37" y="28"/>
                      <a:pt x="40" y="26"/>
                      <a:pt x="36" y="26"/>
                    </a:cubicBezTo>
                    <a:cubicBezTo>
                      <a:pt x="21" y="25"/>
                      <a:pt x="10" y="1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Freeform 268"/>
              <p:cNvSpPr/>
              <p:nvPr/>
            </p:nvSpPr>
            <p:spPr bwMode="auto">
              <a:xfrm>
                <a:off x="3525838" y="571500"/>
                <a:ext cx="671513" cy="214313"/>
              </a:xfrm>
              <a:custGeom>
                <a:avLst/>
                <a:gdLst>
                  <a:gd name="T0" fmla="*/ 172 w 178"/>
                  <a:gd name="T1" fmla="*/ 1 h 57"/>
                  <a:gd name="T2" fmla="*/ 3 w 178"/>
                  <a:gd name="T3" fmla="*/ 55 h 57"/>
                  <a:gd name="T4" fmla="*/ 6 w 178"/>
                  <a:gd name="T5" fmla="*/ 56 h 57"/>
                  <a:gd name="T6" fmla="*/ 175 w 178"/>
                  <a:gd name="T7" fmla="*/ 2 h 57"/>
                  <a:gd name="T8" fmla="*/ 172 w 178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7">
                    <a:moveTo>
                      <a:pt x="172" y="1"/>
                    </a:moveTo>
                    <a:cubicBezTo>
                      <a:pt x="116" y="19"/>
                      <a:pt x="60" y="39"/>
                      <a:pt x="3" y="55"/>
                    </a:cubicBezTo>
                    <a:cubicBezTo>
                      <a:pt x="0" y="56"/>
                      <a:pt x="4" y="57"/>
                      <a:pt x="6" y="56"/>
                    </a:cubicBezTo>
                    <a:cubicBezTo>
                      <a:pt x="63" y="40"/>
                      <a:pt x="119" y="21"/>
                      <a:pt x="175" y="2"/>
                    </a:cubicBezTo>
                    <a:cubicBezTo>
                      <a:pt x="178" y="1"/>
                      <a:pt x="173" y="0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Freeform 269"/>
              <p:cNvSpPr/>
              <p:nvPr/>
            </p:nvSpPr>
            <p:spPr bwMode="auto">
              <a:xfrm>
                <a:off x="4170363" y="552450"/>
                <a:ext cx="41275" cy="42863"/>
              </a:xfrm>
              <a:custGeom>
                <a:avLst/>
                <a:gdLst>
                  <a:gd name="T0" fmla="*/ 7 w 11"/>
                  <a:gd name="T1" fmla="*/ 10 h 11"/>
                  <a:gd name="T2" fmla="*/ 1 w 11"/>
                  <a:gd name="T3" fmla="*/ 7 h 11"/>
                  <a:gd name="T4" fmla="*/ 4 w 11"/>
                  <a:gd name="T5" fmla="*/ 1 h 11"/>
                  <a:gd name="T6" fmla="*/ 10 w 11"/>
                  <a:gd name="T7" fmla="*/ 4 h 11"/>
                  <a:gd name="T8" fmla="*/ 7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0"/>
                    </a:moveTo>
                    <a:cubicBezTo>
                      <a:pt x="4" y="11"/>
                      <a:pt x="2" y="9"/>
                      <a:pt x="1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Freeform 270"/>
              <p:cNvSpPr/>
              <p:nvPr/>
            </p:nvSpPr>
            <p:spPr bwMode="auto">
              <a:xfrm>
                <a:off x="4362451" y="744537"/>
                <a:ext cx="84138" cy="185738"/>
              </a:xfrm>
              <a:custGeom>
                <a:avLst/>
                <a:gdLst>
                  <a:gd name="T0" fmla="*/ 14 w 22"/>
                  <a:gd name="T1" fmla="*/ 47 h 49"/>
                  <a:gd name="T2" fmla="*/ 21 w 22"/>
                  <a:gd name="T3" fmla="*/ 3 h 49"/>
                  <a:gd name="T4" fmla="*/ 17 w 22"/>
                  <a:gd name="T5" fmla="*/ 1 h 49"/>
                  <a:gd name="T6" fmla="*/ 9 w 22"/>
                  <a:gd name="T7" fmla="*/ 47 h 49"/>
                  <a:gd name="T8" fmla="*/ 14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4" y="47"/>
                    </a:moveTo>
                    <a:cubicBezTo>
                      <a:pt x="5" y="31"/>
                      <a:pt x="7" y="15"/>
                      <a:pt x="21" y="3"/>
                    </a:cubicBezTo>
                    <a:cubicBezTo>
                      <a:pt x="22" y="2"/>
                      <a:pt x="18" y="0"/>
                      <a:pt x="17" y="1"/>
                    </a:cubicBezTo>
                    <a:cubicBezTo>
                      <a:pt x="2" y="14"/>
                      <a:pt x="0" y="31"/>
                      <a:pt x="9" y="47"/>
                    </a:cubicBezTo>
                    <a:cubicBezTo>
                      <a:pt x="10" y="49"/>
                      <a:pt x="14" y="49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" name="Freeform 271"/>
              <p:cNvSpPr/>
              <p:nvPr/>
            </p:nvSpPr>
            <p:spPr bwMode="auto">
              <a:xfrm>
                <a:off x="4318001" y="782637"/>
                <a:ext cx="176213" cy="79375"/>
              </a:xfrm>
              <a:custGeom>
                <a:avLst/>
                <a:gdLst>
                  <a:gd name="T0" fmla="*/ 1 w 47"/>
                  <a:gd name="T1" fmla="*/ 1 h 21"/>
                  <a:gd name="T2" fmla="*/ 46 w 47"/>
                  <a:gd name="T3" fmla="*/ 15 h 21"/>
                  <a:gd name="T4" fmla="*/ 42 w 47"/>
                  <a:gd name="T5" fmla="*/ 13 h 21"/>
                  <a:gd name="T6" fmla="*/ 6 w 47"/>
                  <a:gd name="T7" fmla="*/ 1 h 21"/>
                  <a:gd name="T8" fmla="*/ 1 w 47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1" y="1"/>
                    </a:moveTo>
                    <a:cubicBezTo>
                      <a:pt x="12" y="16"/>
                      <a:pt x="29" y="21"/>
                      <a:pt x="46" y="15"/>
                    </a:cubicBezTo>
                    <a:cubicBezTo>
                      <a:pt x="47" y="15"/>
                      <a:pt x="43" y="13"/>
                      <a:pt x="42" y="13"/>
                    </a:cubicBezTo>
                    <a:cubicBezTo>
                      <a:pt x="27" y="18"/>
                      <a:pt x="15" y="13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Freeform 272"/>
              <p:cNvSpPr/>
              <p:nvPr/>
            </p:nvSpPr>
            <p:spPr bwMode="auto">
              <a:xfrm>
                <a:off x="4332288" y="782637"/>
                <a:ext cx="147638" cy="117475"/>
              </a:xfrm>
              <a:custGeom>
                <a:avLst/>
                <a:gdLst>
                  <a:gd name="T0" fmla="*/ 5 w 39"/>
                  <a:gd name="T1" fmla="*/ 30 h 31"/>
                  <a:gd name="T2" fmla="*/ 36 w 39"/>
                  <a:gd name="T3" fmla="*/ 1 h 31"/>
                  <a:gd name="T4" fmla="*/ 32 w 39"/>
                  <a:gd name="T5" fmla="*/ 0 h 31"/>
                  <a:gd name="T6" fmla="*/ 0 w 39"/>
                  <a:gd name="T7" fmla="*/ 30 h 31"/>
                  <a:gd name="T8" fmla="*/ 5 w 39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5" y="30"/>
                    </a:moveTo>
                    <a:cubicBezTo>
                      <a:pt x="11" y="18"/>
                      <a:pt x="24" y="7"/>
                      <a:pt x="36" y="1"/>
                    </a:cubicBezTo>
                    <a:cubicBezTo>
                      <a:pt x="39" y="0"/>
                      <a:pt x="34" y="0"/>
                      <a:pt x="32" y="0"/>
                    </a:cubicBezTo>
                    <a:cubicBezTo>
                      <a:pt x="20" y="6"/>
                      <a:pt x="6" y="17"/>
                      <a:pt x="0" y="30"/>
                    </a:cubicBezTo>
                    <a:cubicBezTo>
                      <a:pt x="0" y="31"/>
                      <a:pt x="5" y="31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Freeform 273"/>
              <p:cNvSpPr/>
              <p:nvPr/>
            </p:nvSpPr>
            <p:spPr bwMode="auto">
              <a:xfrm>
                <a:off x="4362451" y="749300"/>
                <a:ext cx="106363" cy="146050"/>
              </a:xfrm>
              <a:custGeom>
                <a:avLst/>
                <a:gdLst>
                  <a:gd name="T0" fmla="*/ 1 w 28"/>
                  <a:gd name="T1" fmla="*/ 2 h 39"/>
                  <a:gd name="T2" fmla="*/ 22 w 28"/>
                  <a:gd name="T3" fmla="*/ 38 h 39"/>
                  <a:gd name="T4" fmla="*/ 26 w 28"/>
                  <a:gd name="T5" fmla="*/ 37 h 39"/>
                  <a:gd name="T6" fmla="*/ 6 w 28"/>
                  <a:gd name="T7" fmla="*/ 1 h 39"/>
                  <a:gd name="T8" fmla="*/ 1 w 28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" y="2"/>
                    </a:moveTo>
                    <a:cubicBezTo>
                      <a:pt x="0" y="17"/>
                      <a:pt x="8" y="32"/>
                      <a:pt x="22" y="38"/>
                    </a:cubicBezTo>
                    <a:cubicBezTo>
                      <a:pt x="24" y="39"/>
                      <a:pt x="28" y="38"/>
                      <a:pt x="26" y="37"/>
                    </a:cubicBezTo>
                    <a:cubicBezTo>
                      <a:pt x="12" y="31"/>
                      <a:pt x="5" y="16"/>
                      <a:pt x="6" y="1"/>
                    </a:cubicBezTo>
                    <a:cubicBezTo>
                      <a:pt x="6" y="0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Freeform 274"/>
              <p:cNvSpPr/>
              <p:nvPr/>
            </p:nvSpPr>
            <p:spPr bwMode="auto">
              <a:xfrm>
                <a:off x="3609976" y="760412"/>
                <a:ext cx="787400" cy="79375"/>
              </a:xfrm>
              <a:custGeom>
                <a:avLst/>
                <a:gdLst>
                  <a:gd name="T0" fmla="*/ 206 w 209"/>
                  <a:gd name="T1" fmla="*/ 19 h 21"/>
                  <a:gd name="T2" fmla="*/ 5 w 209"/>
                  <a:gd name="T3" fmla="*/ 0 h 21"/>
                  <a:gd name="T4" fmla="*/ 3 w 209"/>
                  <a:gd name="T5" fmla="*/ 2 h 21"/>
                  <a:gd name="T6" fmla="*/ 204 w 209"/>
                  <a:gd name="T7" fmla="*/ 21 h 21"/>
                  <a:gd name="T8" fmla="*/ 206 w 20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1">
                    <a:moveTo>
                      <a:pt x="206" y="19"/>
                    </a:moveTo>
                    <a:cubicBezTo>
                      <a:pt x="139" y="15"/>
                      <a:pt x="72" y="7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ubicBezTo>
                      <a:pt x="70" y="9"/>
                      <a:pt x="137" y="17"/>
                      <a:pt x="204" y="21"/>
                    </a:cubicBezTo>
                    <a:cubicBezTo>
                      <a:pt x="207" y="21"/>
                      <a:pt x="209" y="19"/>
                      <a:pt x="20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Freeform 275"/>
              <p:cNvSpPr/>
              <p:nvPr/>
            </p:nvSpPr>
            <p:spPr bwMode="auto">
              <a:xfrm>
                <a:off x="4373563" y="815975"/>
                <a:ext cx="38100" cy="38100"/>
              </a:xfrm>
              <a:custGeom>
                <a:avLst/>
                <a:gdLst>
                  <a:gd name="T0" fmla="*/ 5 w 10"/>
                  <a:gd name="T1" fmla="*/ 10 h 10"/>
                  <a:gd name="T2" fmla="*/ 1 w 10"/>
                  <a:gd name="T3" fmla="*/ 5 h 10"/>
                  <a:gd name="T4" fmla="*/ 6 w 10"/>
                  <a:gd name="T5" fmla="*/ 0 h 10"/>
                  <a:gd name="T6" fmla="*/ 10 w 10"/>
                  <a:gd name="T7" fmla="*/ 6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7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Freeform 276"/>
              <p:cNvSpPr/>
              <p:nvPr/>
            </p:nvSpPr>
            <p:spPr bwMode="auto">
              <a:xfrm>
                <a:off x="4260851" y="1050925"/>
                <a:ext cx="117475" cy="157163"/>
              </a:xfrm>
              <a:custGeom>
                <a:avLst/>
                <a:gdLst>
                  <a:gd name="T0" fmla="*/ 7 w 31"/>
                  <a:gd name="T1" fmla="*/ 41 h 42"/>
                  <a:gd name="T2" fmla="*/ 30 w 31"/>
                  <a:gd name="T3" fmla="*/ 2 h 42"/>
                  <a:gd name="T4" fmla="*/ 26 w 31"/>
                  <a:gd name="T5" fmla="*/ 0 h 42"/>
                  <a:gd name="T6" fmla="*/ 2 w 31"/>
                  <a:gd name="T7" fmla="*/ 40 h 42"/>
                  <a:gd name="T8" fmla="*/ 7 w 31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7" y="41"/>
                    </a:moveTo>
                    <a:cubicBezTo>
                      <a:pt x="5" y="23"/>
                      <a:pt x="12" y="8"/>
                      <a:pt x="30" y="2"/>
                    </a:cubicBezTo>
                    <a:cubicBezTo>
                      <a:pt x="31" y="1"/>
                      <a:pt x="27" y="0"/>
                      <a:pt x="26" y="0"/>
                    </a:cubicBezTo>
                    <a:cubicBezTo>
                      <a:pt x="8" y="6"/>
                      <a:pt x="0" y="22"/>
                      <a:pt x="2" y="40"/>
                    </a:cubicBezTo>
                    <a:cubicBezTo>
                      <a:pt x="2" y="42"/>
                      <a:pt x="7" y="42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0" name="Freeform 277"/>
              <p:cNvSpPr/>
              <p:nvPr/>
            </p:nvSpPr>
            <p:spPr bwMode="auto">
              <a:xfrm>
                <a:off x="4246563" y="1042988"/>
                <a:ext cx="150813" cy="109538"/>
              </a:xfrm>
              <a:custGeom>
                <a:avLst/>
                <a:gdLst>
                  <a:gd name="T0" fmla="*/ 0 w 40"/>
                  <a:gd name="T1" fmla="*/ 2 h 29"/>
                  <a:gd name="T2" fmla="*/ 37 w 40"/>
                  <a:gd name="T3" fmla="*/ 29 h 29"/>
                  <a:gd name="T4" fmla="*/ 35 w 40"/>
                  <a:gd name="T5" fmla="*/ 27 h 29"/>
                  <a:gd name="T6" fmla="*/ 5 w 40"/>
                  <a:gd name="T7" fmla="*/ 2 h 29"/>
                  <a:gd name="T8" fmla="*/ 0 w 4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9">
                    <a:moveTo>
                      <a:pt x="0" y="2"/>
                    </a:moveTo>
                    <a:cubicBezTo>
                      <a:pt x="5" y="19"/>
                      <a:pt x="19" y="29"/>
                      <a:pt x="37" y="29"/>
                    </a:cubicBezTo>
                    <a:cubicBezTo>
                      <a:pt x="40" y="29"/>
                      <a:pt x="36" y="27"/>
                      <a:pt x="35" y="27"/>
                    </a:cubicBezTo>
                    <a:cubicBezTo>
                      <a:pt x="19" y="27"/>
                      <a:pt x="9" y="16"/>
                      <a:pt x="5" y="2"/>
                    </a:cubicBezTo>
                    <a:cubicBezTo>
                      <a:pt x="5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1" name="Freeform 278"/>
              <p:cNvSpPr/>
              <p:nvPr/>
            </p:nvSpPr>
            <p:spPr bwMode="auto">
              <a:xfrm>
                <a:off x="4216401" y="1087438"/>
                <a:ext cx="176213" cy="71438"/>
              </a:xfrm>
              <a:custGeom>
                <a:avLst/>
                <a:gdLst>
                  <a:gd name="T0" fmla="*/ 6 w 47"/>
                  <a:gd name="T1" fmla="*/ 18 h 19"/>
                  <a:gd name="T2" fmla="*/ 44 w 47"/>
                  <a:gd name="T3" fmla="*/ 3 h 19"/>
                  <a:gd name="T4" fmla="*/ 43 w 47"/>
                  <a:gd name="T5" fmla="*/ 1 h 19"/>
                  <a:gd name="T6" fmla="*/ 2 w 47"/>
                  <a:gd name="T7" fmla="*/ 18 h 19"/>
                  <a:gd name="T8" fmla="*/ 6 w 4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6" y="18"/>
                    </a:moveTo>
                    <a:cubicBezTo>
                      <a:pt x="16" y="9"/>
                      <a:pt x="31" y="4"/>
                      <a:pt x="44" y="3"/>
                    </a:cubicBezTo>
                    <a:cubicBezTo>
                      <a:pt x="47" y="3"/>
                      <a:pt x="46" y="0"/>
                      <a:pt x="43" y="1"/>
                    </a:cubicBezTo>
                    <a:cubicBezTo>
                      <a:pt x="29" y="2"/>
                      <a:pt x="12" y="8"/>
                      <a:pt x="2" y="18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2" name="Freeform 279"/>
              <p:cNvSpPr/>
              <p:nvPr/>
            </p:nvSpPr>
            <p:spPr bwMode="auto">
              <a:xfrm>
                <a:off x="4276726" y="1027113"/>
                <a:ext cx="71438" cy="166688"/>
              </a:xfrm>
              <a:custGeom>
                <a:avLst/>
                <a:gdLst>
                  <a:gd name="T0" fmla="*/ 6 w 19"/>
                  <a:gd name="T1" fmla="*/ 2 h 44"/>
                  <a:gd name="T2" fmla="*/ 13 w 19"/>
                  <a:gd name="T3" fmla="*/ 43 h 44"/>
                  <a:gd name="T4" fmla="*/ 18 w 19"/>
                  <a:gd name="T5" fmla="*/ 42 h 44"/>
                  <a:gd name="T6" fmla="*/ 11 w 19"/>
                  <a:gd name="T7" fmla="*/ 2 h 44"/>
                  <a:gd name="T8" fmla="*/ 6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6" y="2"/>
                    </a:moveTo>
                    <a:cubicBezTo>
                      <a:pt x="0" y="16"/>
                      <a:pt x="2" y="32"/>
                      <a:pt x="13" y="43"/>
                    </a:cubicBezTo>
                    <a:cubicBezTo>
                      <a:pt x="15" y="44"/>
                      <a:pt x="19" y="43"/>
                      <a:pt x="18" y="42"/>
                    </a:cubicBezTo>
                    <a:cubicBezTo>
                      <a:pt x="7" y="32"/>
                      <a:pt x="5" y="16"/>
                      <a:pt x="11" y="2"/>
                    </a:cubicBezTo>
                    <a:cubicBezTo>
                      <a:pt x="12" y="1"/>
                      <a:pt x="7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3" name="Freeform 280"/>
              <p:cNvSpPr/>
              <p:nvPr/>
            </p:nvSpPr>
            <p:spPr bwMode="auto">
              <a:xfrm>
                <a:off x="3665538" y="831850"/>
                <a:ext cx="636588" cy="285750"/>
              </a:xfrm>
              <a:custGeom>
                <a:avLst/>
                <a:gdLst>
                  <a:gd name="T0" fmla="*/ 167 w 169"/>
                  <a:gd name="T1" fmla="*/ 74 h 76"/>
                  <a:gd name="T2" fmla="*/ 6 w 169"/>
                  <a:gd name="T3" fmla="*/ 0 h 76"/>
                  <a:gd name="T4" fmla="*/ 1 w 169"/>
                  <a:gd name="T5" fmla="*/ 2 h 76"/>
                  <a:gd name="T6" fmla="*/ 163 w 169"/>
                  <a:gd name="T7" fmla="*/ 75 h 76"/>
                  <a:gd name="T8" fmla="*/ 167 w 169"/>
                  <a:gd name="T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76">
                    <a:moveTo>
                      <a:pt x="167" y="74"/>
                    </a:moveTo>
                    <a:cubicBezTo>
                      <a:pt x="113" y="50"/>
                      <a:pt x="59" y="27"/>
                      <a:pt x="6" y="0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54" y="28"/>
                      <a:pt x="109" y="51"/>
                      <a:pt x="163" y="75"/>
                    </a:cubicBezTo>
                    <a:cubicBezTo>
                      <a:pt x="164" y="76"/>
                      <a:pt x="169" y="75"/>
                      <a:pt x="167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" name="Freeform 281"/>
              <p:cNvSpPr/>
              <p:nvPr/>
            </p:nvSpPr>
            <p:spPr bwMode="auto">
              <a:xfrm>
                <a:off x="4279901" y="1095375"/>
                <a:ext cx="38100" cy="41275"/>
              </a:xfrm>
              <a:custGeom>
                <a:avLst/>
                <a:gdLst>
                  <a:gd name="T0" fmla="*/ 3 w 10"/>
                  <a:gd name="T1" fmla="*/ 10 h 11"/>
                  <a:gd name="T2" fmla="*/ 1 w 10"/>
                  <a:gd name="T3" fmla="*/ 4 h 11"/>
                  <a:gd name="T4" fmla="*/ 7 w 10"/>
                  <a:gd name="T5" fmla="*/ 2 h 11"/>
                  <a:gd name="T6" fmla="*/ 9 w 10"/>
                  <a:gd name="T7" fmla="*/ 8 h 11"/>
                  <a:gd name="T8" fmla="*/ 3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0"/>
                    </a:move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8" y="10"/>
                      <a:pt x="5" y="11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5" name="Freeform 282"/>
              <p:cNvSpPr/>
              <p:nvPr/>
            </p:nvSpPr>
            <p:spPr bwMode="auto">
              <a:xfrm>
                <a:off x="4103688" y="1350963"/>
                <a:ext cx="157163" cy="120650"/>
              </a:xfrm>
              <a:custGeom>
                <a:avLst/>
                <a:gdLst>
                  <a:gd name="T0" fmla="*/ 5 w 42"/>
                  <a:gd name="T1" fmla="*/ 31 h 32"/>
                  <a:gd name="T2" fmla="*/ 39 w 42"/>
                  <a:gd name="T3" fmla="*/ 3 h 32"/>
                  <a:gd name="T4" fmla="*/ 38 w 42"/>
                  <a:gd name="T5" fmla="*/ 0 h 32"/>
                  <a:gd name="T6" fmla="*/ 0 w 42"/>
                  <a:gd name="T7" fmla="*/ 30 h 32"/>
                  <a:gd name="T8" fmla="*/ 5 w 42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5" y="31"/>
                    </a:moveTo>
                    <a:cubicBezTo>
                      <a:pt x="9" y="14"/>
                      <a:pt x="21" y="2"/>
                      <a:pt x="39" y="3"/>
                    </a:cubicBezTo>
                    <a:cubicBezTo>
                      <a:pt x="42" y="3"/>
                      <a:pt x="40" y="1"/>
                      <a:pt x="38" y="0"/>
                    </a:cubicBezTo>
                    <a:cubicBezTo>
                      <a:pt x="18" y="0"/>
                      <a:pt x="4" y="11"/>
                      <a:pt x="0" y="30"/>
                    </a:cubicBezTo>
                    <a:cubicBezTo>
                      <a:pt x="0" y="31"/>
                      <a:pt x="4" y="32"/>
                      <a:pt x="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6" name="Freeform 283"/>
              <p:cNvSpPr/>
              <p:nvPr/>
            </p:nvSpPr>
            <p:spPr bwMode="auto">
              <a:xfrm>
                <a:off x="4129088" y="1309688"/>
                <a:ext cx="112713" cy="147638"/>
              </a:xfrm>
              <a:custGeom>
                <a:avLst/>
                <a:gdLst>
                  <a:gd name="T0" fmla="*/ 2 w 30"/>
                  <a:gd name="T1" fmla="*/ 1 h 39"/>
                  <a:gd name="T2" fmla="*/ 25 w 30"/>
                  <a:gd name="T3" fmla="*/ 39 h 39"/>
                  <a:gd name="T4" fmla="*/ 27 w 30"/>
                  <a:gd name="T5" fmla="*/ 37 h 39"/>
                  <a:gd name="T6" fmla="*/ 7 w 30"/>
                  <a:gd name="T7" fmla="*/ 2 h 39"/>
                  <a:gd name="T8" fmla="*/ 2 w 30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2" y="1"/>
                    </a:moveTo>
                    <a:cubicBezTo>
                      <a:pt x="0" y="18"/>
                      <a:pt x="9" y="32"/>
                      <a:pt x="25" y="39"/>
                    </a:cubicBezTo>
                    <a:cubicBezTo>
                      <a:pt x="27" y="39"/>
                      <a:pt x="30" y="38"/>
                      <a:pt x="27" y="37"/>
                    </a:cubicBezTo>
                    <a:cubicBezTo>
                      <a:pt x="12" y="31"/>
                      <a:pt x="6" y="17"/>
                      <a:pt x="7" y="2"/>
                    </a:cubicBezTo>
                    <a:cubicBezTo>
                      <a:pt x="7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7" name="Freeform 284"/>
              <p:cNvSpPr/>
              <p:nvPr/>
            </p:nvSpPr>
            <p:spPr bwMode="auto">
              <a:xfrm>
                <a:off x="4065588" y="1381125"/>
                <a:ext cx="195263" cy="26988"/>
              </a:xfrm>
              <a:custGeom>
                <a:avLst/>
                <a:gdLst>
                  <a:gd name="T0" fmla="*/ 6 w 52"/>
                  <a:gd name="T1" fmla="*/ 7 h 7"/>
                  <a:gd name="T2" fmla="*/ 46 w 52"/>
                  <a:gd name="T3" fmla="*/ 6 h 7"/>
                  <a:gd name="T4" fmla="*/ 49 w 52"/>
                  <a:gd name="T5" fmla="*/ 4 h 7"/>
                  <a:gd name="T6" fmla="*/ 3 w 52"/>
                  <a:gd name="T7" fmla="*/ 5 h 7"/>
                  <a:gd name="T8" fmla="*/ 6 w 5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">
                    <a:moveTo>
                      <a:pt x="6" y="7"/>
                    </a:moveTo>
                    <a:cubicBezTo>
                      <a:pt x="18" y="2"/>
                      <a:pt x="34" y="2"/>
                      <a:pt x="46" y="6"/>
                    </a:cubicBezTo>
                    <a:cubicBezTo>
                      <a:pt x="47" y="6"/>
                      <a:pt x="52" y="5"/>
                      <a:pt x="49" y="4"/>
                    </a:cubicBezTo>
                    <a:cubicBezTo>
                      <a:pt x="35" y="0"/>
                      <a:pt x="17" y="0"/>
                      <a:pt x="3" y="5"/>
                    </a:cubicBezTo>
                    <a:cubicBezTo>
                      <a:pt x="0" y="7"/>
                      <a:pt x="5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8" name="Freeform 285"/>
              <p:cNvSpPr/>
              <p:nvPr/>
            </p:nvSpPr>
            <p:spPr bwMode="auto">
              <a:xfrm>
                <a:off x="4137026" y="1314450"/>
                <a:ext cx="74613" cy="165100"/>
              </a:xfrm>
              <a:custGeom>
                <a:avLst/>
                <a:gdLst>
                  <a:gd name="T0" fmla="*/ 14 w 20"/>
                  <a:gd name="T1" fmla="*/ 1 h 44"/>
                  <a:gd name="T2" fmla="*/ 6 w 20"/>
                  <a:gd name="T3" fmla="*/ 43 h 44"/>
                  <a:gd name="T4" fmla="*/ 11 w 20"/>
                  <a:gd name="T5" fmla="*/ 42 h 44"/>
                  <a:gd name="T6" fmla="*/ 19 w 20"/>
                  <a:gd name="T7" fmla="*/ 2 h 44"/>
                  <a:gd name="T8" fmla="*/ 14 w 20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4" y="1"/>
                    </a:moveTo>
                    <a:cubicBezTo>
                      <a:pt x="4" y="13"/>
                      <a:pt x="0" y="28"/>
                      <a:pt x="6" y="43"/>
                    </a:cubicBezTo>
                    <a:cubicBezTo>
                      <a:pt x="7" y="44"/>
                      <a:pt x="12" y="43"/>
                      <a:pt x="11" y="42"/>
                    </a:cubicBezTo>
                    <a:cubicBezTo>
                      <a:pt x="5" y="28"/>
                      <a:pt x="9" y="13"/>
                      <a:pt x="19" y="2"/>
                    </a:cubicBezTo>
                    <a:cubicBezTo>
                      <a:pt x="20" y="1"/>
                      <a:pt x="16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9" name="Freeform 286"/>
              <p:cNvSpPr/>
              <p:nvPr/>
            </p:nvSpPr>
            <p:spPr bwMode="auto">
              <a:xfrm>
                <a:off x="3586163" y="831850"/>
                <a:ext cx="576263" cy="557213"/>
              </a:xfrm>
              <a:custGeom>
                <a:avLst/>
                <a:gdLst>
                  <a:gd name="T0" fmla="*/ 152 w 153"/>
                  <a:gd name="T1" fmla="*/ 146 h 148"/>
                  <a:gd name="T2" fmla="*/ 6 w 153"/>
                  <a:gd name="T3" fmla="*/ 1 h 148"/>
                  <a:gd name="T4" fmla="*/ 1 w 153"/>
                  <a:gd name="T5" fmla="*/ 2 h 148"/>
                  <a:gd name="T6" fmla="*/ 148 w 153"/>
                  <a:gd name="T7" fmla="*/ 147 h 148"/>
                  <a:gd name="T8" fmla="*/ 152 w 153"/>
                  <a:gd name="T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48">
                    <a:moveTo>
                      <a:pt x="152" y="146"/>
                    </a:moveTo>
                    <a:cubicBezTo>
                      <a:pt x="104" y="97"/>
                      <a:pt x="52" y="51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7" y="52"/>
                      <a:pt x="99" y="98"/>
                      <a:pt x="148" y="147"/>
                    </a:cubicBezTo>
                    <a:cubicBezTo>
                      <a:pt x="149" y="148"/>
                      <a:pt x="153" y="147"/>
                      <a:pt x="152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0" name="Freeform 287"/>
              <p:cNvSpPr/>
              <p:nvPr/>
            </p:nvSpPr>
            <p:spPr bwMode="auto">
              <a:xfrm>
                <a:off x="4140201" y="1373188"/>
                <a:ext cx="41275" cy="38100"/>
              </a:xfrm>
              <a:custGeom>
                <a:avLst/>
                <a:gdLst>
                  <a:gd name="T0" fmla="*/ 2 w 11"/>
                  <a:gd name="T1" fmla="*/ 8 h 10"/>
                  <a:gd name="T2" fmla="*/ 2 w 11"/>
                  <a:gd name="T3" fmla="*/ 2 h 10"/>
                  <a:gd name="T4" fmla="*/ 9 w 11"/>
                  <a:gd name="T5" fmla="*/ 2 h 10"/>
                  <a:gd name="T6" fmla="*/ 9 w 11"/>
                  <a:gd name="T7" fmla="*/ 9 h 10"/>
                  <a:gd name="T8" fmla="*/ 2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ubicBezTo>
                      <a:pt x="7" y="10"/>
                      <a:pt x="4" y="10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1" name="Freeform 288"/>
              <p:cNvSpPr/>
              <p:nvPr/>
            </p:nvSpPr>
            <p:spPr bwMode="auto">
              <a:xfrm>
                <a:off x="2930526" y="1381125"/>
                <a:ext cx="139700" cy="136525"/>
              </a:xfrm>
              <a:custGeom>
                <a:avLst/>
                <a:gdLst>
                  <a:gd name="T0" fmla="*/ 3 w 37"/>
                  <a:gd name="T1" fmla="*/ 3 h 36"/>
                  <a:gd name="T2" fmla="*/ 32 w 37"/>
                  <a:gd name="T3" fmla="*/ 34 h 36"/>
                  <a:gd name="T4" fmla="*/ 37 w 37"/>
                  <a:gd name="T5" fmla="*/ 35 h 36"/>
                  <a:gd name="T6" fmla="*/ 3 w 37"/>
                  <a:gd name="T7" fmla="*/ 1 h 36"/>
                  <a:gd name="T8" fmla="*/ 3 w 37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" y="3"/>
                    </a:moveTo>
                    <a:cubicBezTo>
                      <a:pt x="19" y="5"/>
                      <a:pt x="31" y="17"/>
                      <a:pt x="32" y="34"/>
                    </a:cubicBezTo>
                    <a:cubicBezTo>
                      <a:pt x="32" y="36"/>
                      <a:pt x="37" y="36"/>
                      <a:pt x="37" y="35"/>
                    </a:cubicBezTo>
                    <a:cubicBezTo>
                      <a:pt x="36" y="15"/>
                      <a:pt x="22" y="3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2" name="Freeform 289"/>
              <p:cNvSpPr/>
              <p:nvPr/>
            </p:nvSpPr>
            <p:spPr bwMode="auto">
              <a:xfrm>
                <a:off x="2952751" y="1403350"/>
                <a:ext cx="158750" cy="106363"/>
              </a:xfrm>
              <a:custGeom>
                <a:avLst/>
                <a:gdLst>
                  <a:gd name="T0" fmla="*/ 36 w 42"/>
                  <a:gd name="T1" fmla="*/ 0 h 28"/>
                  <a:gd name="T2" fmla="*/ 1 w 42"/>
                  <a:gd name="T3" fmla="*/ 25 h 28"/>
                  <a:gd name="T4" fmla="*/ 6 w 42"/>
                  <a:gd name="T5" fmla="*/ 26 h 28"/>
                  <a:gd name="T6" fmla="*/ 38 w 42"/>
                  <a:gd name="T7" fmla="*/ 2 h 28"/>
                  <a:gd name="T8" fmla="*/ 36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36" y="0"/>
                    </a:moveTo>
                    <a:cubicBezTo>
                      <a:pt x="19" y="0"/>
                      <a:pt x="6" y="9"/>
                      <a:pt x="1" y="25"/>
                    </a:cubicBezTo>
                    <a:cubicBezTo>
                      <a:pt x="0" y="26"/>
                      <a:pt x="5" y="28"/>
                      <a:pt x="6" y="26"/>
                    </a:cubicBezTo>
                    <a:cubicBezTo>
                      <a:pt x="10" y="11"/>
                      <a:pt x="23" y="2"/>
                      <a:pt x="38" y="2"/>
                    </a:cubicBezTo>
                    <a:cubicBezTo>
                      <a:pt x="42" y="2"/>
                      <a:pt x="38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3" name="Freeform 290"/>
              <p:cNvSpPr/>
              <p:nvPr/>
            </p:nvSpPr>
            <p:spPr bwMode="auto">
              <a:xfrm>
                <a:off x="2987676" y="1347788"/>
                <a:ext cx="49213" cy="173038"/>
              </a:xfrm>
              <a:custGeom>
                <a:avLst/>
                <a:gdLst>
                  <a:gd name="T0" fmla="*/ 1 w 13"/>
                  <a:gd name="T1" fmla="*/ 2 h 46"/>
                  <a:gd name="T2" fmla="*/ 6 w 13"/>
                  <a:gd name="T3" fmla="*/ 45 h 46"/>
                  <a:gd name="T4" fmla="*/ 11 w 13"/>
                  <a:gd name="T5" fmla="*/ 44 h 46"/>
                  <a:gd name="T6" fmla="*/ 6 w 13"/>
                  <a:gd name="T7" fmla="*/ 1 h 46"/>
                  <a:gd name="T8" fmla="*/ 1 w 13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1" y="2"/>
                    </a:moveTo>
                    <a:cubicBezTo>
                      <a:pt x="7" y="14"/>
                      <a:pt x="8" y="31"/>
                      <a:pt x="6" y="45"/>
                    </a:cubicBezTo>
                    <a:cubicBezTo>
                      <a:pt x="6" y="46"/>
                      <a:pt x="10" y="46"/>
                      <a:pt x="11" y="44"/>
                    </a:cubicBezTo>
                    <a:cubicBezTo>
                      <a:pt x="13" y="30"/>
                      <a:pt x="12" y="14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" name="Freeform 291"/>
              <p:cNvSpPr/>
              <p:nvPr/>
            </p:nvSpPr>
            <p:spPr bwMode="auto">
              <a:xfrm>
                <a:off x="2927351" y="1411288"/>
                <a:ext cx="180975" cy="57150"/>
              </a:xfrm>
              <a:custGeom>
                <a:avLst/>
                <a:gdLst>
                  <a:gd name="T0" fmla="*/ 47 w 48"/>
                  <a:gd name="T1" fmla="*/ 13 h 15"/>
                  <a:gd name="T2" fmla="*/ 1 w 48"/>
                  <a:gd name="T3" fmla="*/ 9 h 15"/>
                  <a:gd name="T4" fmla="*/ 5 w 48"/>
                  <a:gd name="T5" fmla="*/ 10 h 15"/>
                  <a:gd name="T6" fmla="*/ 43 w 48"/>
                  <a:gd name="T7" fmla="*/ 14 h 15"/>
                  <a:gd name="T8" fmla="*/ 47 w 48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47" y="13"/>
                    </a:moveTo>
                    <a:cubicBezTo>
                      <a:pt x="33" y="3"/>
                      <a:pt x="16" y="0"/>
                      <a:pt x="1" y="9"/>
                    </a:cubicBezTo>
                    <a:cubicBezTo>
                      <a:pt x="0" y="10"/>
                      <a:pt x="4" y="10"/>
                      <a:pt x="5" y="10"/>
                    </a:cubicBezTo>
                    <a:cubicBezTo>
                      <a:pt x="18" y="2"/>
                      <a:pt x="32" y="6"/>
                      <a:pt x="43" y="14"/>
                    </a:cubicBezTo>
                    <a:cubicBezTo>
                      <a:pt x="44" y="15"/>
                      <a:pt x="48" y="1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" name="Freeform 292"/>
              <p:cNvSpPr/>
              <p:nvPr/>
            </p:nvSpPr>
            <p:spPr bwMode="auto">
              <a:xfrm>
                <a:off x="3013076" y="790575"/>
                <a:ext cx="561975" cy="631825"/>
              </a:xfrm>
              <a:custGeom>
                <a:avLst/>
                <a:gdLst>
                  <a:gd name="T0" fmla="*/ 6 w 149"/>
                  <a:gd name="T1" fmla="*/ 167 h 168"/>
                  <a:gd name="T2" fmla="*/ 148 w 149"/>
                  <a:gd name="T3" fmla="*/ 1 h 168"/>
                  <a:gd name="T4" fmla="*/ 143 w 149"/>
                  <a:gd name="T5" fmla="*/ 1 h 168"/>
                  <a:gd name="T6" fmla="*/ 1 w 149"/>
                  <a:gd name="T7" fmla="*/ 167 h 168"/>
                  <a:gd name="T8" fmla="*/ 6 w 14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68">
                    <a:moveTo>
                      <a:pt x="6" y="167"/>
                    </a:moveTo>
                    <a:cubicBezTo>
                      <a:pt x="52" y="111"/>
                      <a:pt x="99" y="55"/>
                      <a:pt x="148" y="1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4" y="55"/>
                      <a:pt x="47" y="111"/>
                      <a:pt x="1" y="167"/>
                    </a:cubicBezTo>
                    <a:cubicBezTo>
                      <a:pt x="0" y="168"/>
                      <a:pt x="5" y="168"/>
                      <a:pt x="6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6" name="Freeform 293"/>
              <p:cNvSpPr/>
              <p:nvPr/>
            </p:nvSpPr>
            <p:spPr bwMode="auto">
              <a:xfrm>
                <a:off x="2998788" y="1411288"/>
                <a:ext cx="38100" cy="38100"/>
              </a:xfrm>
              <a:custGeom>
                <a:avLst/>
                <a:gdLst>
                  <a:gd name="T0" fmla="*/ 2 w 10"/>
                  <a:gd name="T1" fmla="*/ 2 h 10"/>
                  <a:gd name="T2" fmla="*/ 8 w 10"/>
                  <a:gd name="T3" fmla="*/ 1 h 10"/>
                  <a:gd name="T4" fmla="*/ 9 w 10"/>
                  <a:gd name="T5" fmla="*/ 8 h 10"/>
                  <a:gd name="T6" fmla="*/ 2 w 10"/>
                  <a:gd name="T7" fmla="*/ 8 h 10"/>
                  <a:gd name="T8" fmla="*/ 2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7" y="10"/>
                      <a:pt x="4" y="10"/>
                      <a:pt x="2" y="8"/>
                    </a:cubicBezTo>
                    <a:cubicBezTo>
                      <a:pt x="0" y="7"/>
                      <a:pt x="0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7" name="Freeform 294"/>
              <p:cNvSpPr/>
              <p:nvPr/>
            </p:nvSpPr>
            <p:spPr bwMode="auto">
              <a:xfrm>
                <a:off x="2878138" y="1035050"/>
                <a:ext cx="112713" cy="173038"/>
              </a:xfrm>
              <a:custGeom>
                <a:avLst/>
                <a:gdLst>
                  <a:gd name="T0" fmla="*/ 2 w 30"/>
                  <a:gd name="T1" fmla="*/ 2 h 46"/>
                  <a:gd name="T2" fmla="*/ 19 w 30"/>
                  <a:gd name="T3" fmla="*/ 44 h 46"/>
                  <a:gd name="T4" fmla="*/ 24 w 30"/>
                  <a:gd name="T5" fmla="*/ 44 h 46"/>
                  <a:gd name="T6" fmla="*/ 6 w 30"/>
                  <a:gd name="T7" fmla="*/ 1 h 46"/>
                  <a:gd name="T8" fmla="*/ 2 w 30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6">
                    <a:moveTo>
                      <a:pt x="2" y="2"/>
                    </a:moveTo>
                    <a:cubicBezTo>
                      <a:pt x="18" y="11"/>
                      <a:pt x="25" y="26"/>
                      <a:pt x="19" y="44"/>
                    </a:cubicBezTo>
                    <a:cubicBezTo>
                      <a:pt x="18" y="45"/>
                      <a:pt x="23" y="46"/>
                      <a:pt x="24" y="44"/>
                    </a:cubicBezTo>
                    <a:cubicBezTo>
                      <a:pt x="30" y="26"/>
                      <a:pt x="22" y="10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8" name="Freeform 295"/>
              <p:cNvSpPr/>
              <p:nvPr/>
            </p:nvSpPr>
            <p:spPr bwMode="auto">
              <a:xfrm>
                <a:off x="2859088" y="1092200"/>
                <a:ext cx="184150" cy="66675"/>
              </a:xfrm>
              <a:custGeom>
                <a:avLst/>
                <a:gdLst>
                  <a:gd name="T0" fmla="*/ 46 w 49"/>
                  <a:gd name="T1" fmla="*/ 6 h 18"/>
                  <a:gd name="T2" fmla="*/ 1 w 49"/>
                  <a:gd name="T3" fmla="*/ 16 h 18"/>
                  <a:gd name="T4" fmla="*/ 6 w 49"/>
                  <a:gd name="T5" fmla="*/ 17 h 18"/>
                  <a:gd name="T6" fmla="*/ 44 w 49"/>
                  <a:gd name="T7" fmla="*/ 8 h 18"/>
                  <a:gd name="T8" fmla="*/ 46 w 4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6" y="6"/>
                    </a:moveTo>
                    <a:cubicBezTo>
                      <a:pt x="29" y="0"/>
                      <a:pt x="13" y="2"/>
                      <a:pt x="1" y="16"/>
                    </a:cubicBezTo>
                    <a:cubicBezTo>
                      <a:pt x="0" y="17"/>
                      <a:pt x="5" y="18"/>
                      <a:pt x="6" y="17"/>
                    </a:cubicBezTo>
                    <a:cubicBezTo>
                      <a:pt x="16" y="6"/>
                      <a:pt x="29" y="2"/>
                      <a:pt x="44" y="8"/>
                    </a:cubicBezTo>
                    <a:cubicBezTo>
                      <a:pt x="46" y="8"/>
                      <a:pt x="49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9" name="Freeform 296"/>
              <p:cNvSpPr/>
              <p:nvPr/>
            </p:nvSpPr>
            <p:spPr bwMode="auto">
              <a:xfrm>
                <a:off x="2905126" y="1023938"/>
                <a:ext cx="71438" cy="165100"/>
              </a:xfrm>
              <a:custGeom>
                <a:avLst/>
                <a:gdLst>
                  <a:gd name="T0" fmla="*/ 12 w 19"/>
                  <a:gd name="T1" fmla="*/ 2 h 44"/>
                  <a:gd name="T2" fmla="*/ 1 w 19"/>
                  <a:gd name="T3" fmla="*/ 43 h 44"/>
                  <a:gd name="T4" fmla="*/ 6 w 19"/>
                  <a:gd name="T5" fmla="*/ 43 h 44"/>
                  <a:gd name="T6" fmla="*/ 17 w 19"/>
                  <a:gd name="T7" fmla="*/ 2 h 44"/>
                  <a:gd name="T8" fmla="*/ 12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2" y="2"/>
                    </a:moveTo>
                    <a:cubicBezTo>
                      <a:pt x="14" y="16"/>
                      <a:pt x="8" y="32"/>
                      <a:pt x="1" y="43"/>
                    </a:cubicBezTo>
                    <a:cubicBezTo>
                      <a:pt x="0" y="44"/>
                      <a:pt x="5" y="44"/>
                      <a:pt x="6" y="43"/>
                    </a:cubicBezTo>
                    <a:cubicBezTo>
                      <a:pt x="13" y="32"/>
                      <a:pt x="19" y="16"/>
                      <a:pt x="17" y="2"/>
                    </a:cubicBezTo>
                    <a:cubicBezTo>
                      <a:pt x="17" y="0"/>
                      <a:pt x="12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0" name="Freeform 297"/>
              <p:cNvSpPr/>
              <p:nvPr/>
            </p:nvSpPr>
            <p:spPr bwMode="auto">
              <a:xfrm>
                <a:off x="2855913" y="1079500"/>
                <a:ext cx="165100" cy="95250"/>
              </a:xfrm>
              <a:custGeom>
                <a:avLst/>
                <a:gdLst>
                  <a:gd name="T0" fmla="*/ 43 w 44"/>
                  <a:gd name="T1" fmla="*/ 23 h 25"/>
                  <a:gd name="T2" fmla="*/ 3 w 44"/>
                  <a:gd name="T3" fmla="*/ 3 h 25"/>
                  <a:gd name="T4" fmla="*/ 5 w 44"/>
                  <a:gd name="T5" fmla="*/ 5 h 25"/>
                  <a:gd name="T6" fmla="*/ 38 w 44"/>
                  <a:gd name="T7" fmla="*/ 24 h 25"/>
                  <a:gd name="T8" fmla="*/ 43 w 4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43" y="23"/>
                    </a:moveTo>
                    <a:cubicBezTo>
                      <a:pt x="35" y="8"/>
                      <a:pt x="20" y="0"/>
                      <a:pt x="3" y="3"/>
                    </a:cubicBezTo>
                    <a:cubicBezTo>
                      <a:pt x="0" y="3"/>
                      <a:pt x="2" y="5"/>
                      <a:pt x="5" y="5"/>
                    </a:cubicBezTo>
                    <a:cubicBezTo>
                      <a:pt x="19" y="3"/>
                      <a:pt x="31" y="12"/>
                      <a:pt x="38" y="24"/>
                    </a:cubicBezTo>
                    <a:cubicBezTo>
                      <a:pt x="39" y="25"/>
                      <a:pt x="44" y="24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1" name="Freeform 298"/>
              <p:cNvSpPr/>
              <p:nvPr/>
            </p:nvSpPr>
            <p:spPr bwMode="auto">
              <a:xfrm>
                <a:off x="2941638" y="790575"/>
                <a:ext cx="625475" cy="315913"/>
              </a:xfrm>
              <a:custGeom>
                <a:avLst/>
                <a:gdLst>
                  <a:gd name="T0" fmla="*/ 6 w 166"/>
                  <a:gd name="T1" fmla="*/ 83 h 84"/>
                  <a:gd name="T2" fmla="*/ 164 w 166"/>
                  <a:gd name="T3" fmla="*/ 2 h 84"/>
                  <a:gd name="T4" fmla="*/ 160 w 166"/>
                  <a:gd name="T5" fmla="*/ 1 h 84"/>
                  <a:gd name="T6" fmla="*/ 3 w 166"/>
                  <a:gd name="T7" fmla="*/ 82 h 84"/>
                  <a:gd name="T8" fmla="*/ 6 w 166"/>
                  <a:gd name="T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4">
                    <a:moveTo>
                      <a:pt x="6" y="83"/>
                    </a:moveTo>
                    <a:cubicBezTo>
                      <a:pt x="59" y="56"/>
                      <a:pt x="111" y="27"/>
                      <a:pt x="164" y="2"/>
                    </a:cubicBezTo>
                    <a:cubicBezTo>
                      <a:pt x="166" y="1"/>
                      <a:pt x="161" y="0"/>
                      <a:pt x="160" y="1"/>
                    </a:cubicBezTo>
                    <a:cubicBezTo>
                      <a:pt x="107" y="26"/>
                      <a:pt x="55" y="55"/>
                      <a:pt x="3" y="82"/>
                    </a:cubicBezTo>
                    <a:cubicBezTo>
                      <a:pt x="0" y="83"/>
                      <a:pt x="5" y="84"/>
                      <a:pt x="6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2" name="Freeform 299"/>
              <p:cNvSpPr/>
              <p:nvPr/>
            </p:nvSpPr>
            <p:spPr bwMode="auto">
              <a:xfrm>
                <a:off x="2927351" y="1087438"/>
                <a:ext cx="41275" cy="41275"/>
              </a:xfrm>
              <a:custGeom>
                <a:avLst/>
                <a:gdLst>
                  <a:gd name="T0" fmla="*/ 4 w 11"/>
                  <a:gd name="T1" fmla="*/ 1 h 11"/>
                  <a:gd name="T2" fmla="*/ 10 w 11"/>
                  <a:gd name="T3" fmla="*/ 4 h 11"/>
                  <a:gd name="T4" fmla="*/ 8 w 11"/>
                  <a:gd name="T5" fmla="*/ 10 h 11"/>
                  <a:gd name="T6" fmla="*/ 1 w 11"/>
                  <a:gd name="T7" fmla="*/ 8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3" name="Freeform 300"/>
              <p:cNvSpPr/>
              <p:nvPr/>
            </p:nvSpPr>
            <p:spPr bwMode="auto">
              <a:xfrm>
                <a:off x="2809876" y="741362"/>
                <a:ext cx="68263" cy="184150"/>
              </a:xfrm>
              <a:custGeom>
                <a:avLst/>
                <a:gdLst>
                  <a:gd name="T0" fmla="*/ 2 w 18"/>
                  <a:gd name="T1" fmla="*/ 1 h 49"/>
                  <a:gd name="T2" fmla="*/ 1 w 18"/>
                  <a:gd name="T3" fmla="*/ 46 h 49"/>
                  <a:gd name="T4" fmla="*/ 6 w 18"/>
                  <a:gd name="T5" fmla="*/ 48 h 49"/>
                  <a:gd name="T6" fmla="*/ 7 w 18"/>
                  <a:gd name="T7" fmla="*/ 1 h 49"/>
                  <a:gd name="T8" fmla="*/ 2 w 18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2" y="1"/>
                    </a:moveTo>
                    <a:cubicBezTo>
                      <a:pt x="13" y="16"/>
                      <a:pt x="13" y="32"/>
                      <a:pt x="1" y="46"/>
                    </a:cubicBezTo>
                    <a:cubicBezTo>
                      <a:pt x="0" y="47"/>
                      <a:pt x="5" y="49"/>
                      <a:pt x="6" y="48"/>
                    </a:cubicBezTo>
                    <a:cubicBezTo>
                      <a:pt x="18" y="34"/>
                      <a:pt x="18" y="16"/>
                      <a:pt x="7" y="1"/>
                    </a:cubicBezTo>
                    <a:cubicBezTo>
                      <a:pt x="6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" name="Freeform 301"/>
              <p:cNvSpPr/>
              <p:nvPr/>
            </p:nvSpPr>
            <p:spPr bwMode="auto">
              <a:xfrm>
                <a:off x="2749551" y="804862"/>
                <a:ext cx="185738" cy="68263"/>
              </a:xfrm>
              <a:custGeom>
                <a:avLst/>
                <a:gdLst>
                  <a:gd name="T0" fmla="*/ 47 w 49"/>
                  <a:gd name="T1" fmla="*/ 17 h 18"/>
                  <a:gd name="T2" fmla="*/ 2 w 49"/>
                  <a:gd name="T3" fmla="*/ 9 h 18"/>
                  <a:gd name="T4" fmla="*/ 6 w 49"/>
                  <a:gd name="T5" fmla="*/ 11 h 18"/>
                  <a:gd name="T6" fmla="*/ 43 w 49"/>
                  <a:gd name="T7" fmla="*/ 17 h 18"/>
                  <a:gd name="T8" fmla="*/ 47 w 4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7" y="17"/>
                    </a:moveTo>
                    <a:cubicBezTo>
                      <a:pt x="35" y="4"/>
                      <a:pt x="18" y="0"/>
                      <a:pt x="2" y="9"/>
                    </a:cubicBezTo>
                    <a:cubicBezTo>
                      <a:pt x="0" y="10"/>
                      <a:pt x="5" y="11"/>
                      <a:pt x="6" y="11"/>
                    </a:cubicBezTo>
                    <a:cubicBezTo>
                      <a:pt x="19" y="4"/>
                      <a:pt x="32" y="6"/>
                      <a:pt x="43" y="17"/>
                    </a:cubicBezTo>
                    <a:cubicBezTo>
                      <a:pt x="44" y="18"/>
                      <a:pt x="49" y="18"/>
                      <a:pt x="4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5" name="Freeform 302"/>
              <p:cNvSpPr/>
              <p:nvPr/>
            </p:nvSpPr>
            <p:spPr bwMode="auto">
              <a:xfrm>
                <a:off x="2776538" y="755650"/>
                <a:ext cx="128588" cy="136525"/>
              </a:xfrm>
              <a:custGeom>
                <a:avLst/>
                <a:gdLst>
                  <a:gd name="T0" fmla="*/ 29 w 34"/>
                  <a:gd name="T1" fmla="*/ 2 h 36"/>
                  <a:gd name="T2" fmla="*/ 2 w 34"/>
                  <a:gd name="T3" fmla="*/ 35 h 36"/>
                  <a:gd name="T4" fmla="*/ 6 w 34"/>
                  <a:gd name="T5" fmla="*/ 36 h 36"/>
                  <a:gd name="T6" fmla="*/ 33 w 34"/>
                  <a:gd name="T7" fmla="*/ 2 h 36"/>
                  <a:gd name="T8" fmla="*/ 29 w 34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29" y="2"/>
                    </a:moveTo>
                    <a:cubicBezTo>
                      <a:pt x="25" y="15"/>
                      <a:pt x="13" y="27"/>
                      <a:pt x="2" y="35"/>
                    </a:cubicBezTo>
                    <a:cubicBezTo>
                      <a:pt x="0" y="36"/>
                      <a:pt x="5" y="36"/>
                      <a:pt x="6" y="36"/>
                    </a:cubicBezTo>
                    <a:cubicBezTo>
                      <a:pt x="18" y="28"/>
                      <a:pt x="29" y="15"/>
                      <a:pt x="33" y="2"/>
                    </a:cubicBezTo>
                    <a:cubicBezTo>
                      <a:pt x="34" y="0"/>
                      <a:pt x="29" y="1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6" name="Freeform 303"/>
              <p:cNvSpPr/>
              <p:nvPr/>
            </p:nvSpPr>
            <p:spPr bwMode="auto">
              <a:xfrm>
                <a:off x="2768601" y="779462"/>
                <a:ext cx="125413" cy="134938"/>
              </a:xfrm>
              <a:custGeom>
                <a:avLst/>
                <a:gdLst>
                  <a:gd name="T0" fmla="*/ 33 w 33"/>
                  <a:gd name="T1" fmla="*/ 34 h 36"/>
                  <a:gd name="T2" fmla="*/ 5 w 33"/>
                  <a:gd name="T3" fmla="*/ 1 h 36"/>
                  <a:gd name="T4" fmla="*/ 3 w 33"/>
                  <a:gd name="T5" fmla="*/ 3 h 36"/>
                  <a:gd name="T6" fmla="*/ 28 w 33"/>
                  <a:gd name="T7" fmla="*/ 34 h 36"/>
                  <a:gd name="T8" fmla="*/ 33 w 33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34"/>
                    </a:moveTo>
                    <a:cubicBezTo>
                      <a:pt x="31" y="18"/>
                      <a:pt x="21" y="5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18" y="6"/>
                      <a:pt x="26" y="20"/>
                      <a:pt x="28" y="34"/>
                    </a:cubicBezTo>
                    <a:cubicBezTo>
                      <a:pt x="28" y="36"/>
                      <a:pt x="33" y="35"/>
                      <a:pt x="3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7" name="Freeform 304"/>
              <p:cNvSpPr/>
              <p:nvPr/>
            </p:nvSpPr>
            <p:spPr bwMode="auto">
              <a:xfrm>
                <a:off x="2851151" y="779462"/>
                <a:ext cx="690563" cy="52388"/>
              </a:xfrm>
              <a:custGeom>
                <a:avLst/>
                <a:gdLst>
                  <a:gd name="T0" fmla="*/ 3 w 183"/>
                  <a:gd name="T1" fmla="*/ 14 h 14"/>
                  <a:gd name="T2" fmla="*/ 180 w 183"/>
                  <a:gd name="T3" fmla="*/ 2 h 14"/>
                  <a:gd name="T4" fmla="*/ 180 w 183"/>
                  <a:gd name="T5" fmla="*/ 0 h 14"/>
                  <a:gd name="T6" fmla="*/ 3 w 183"/>
                  <a:gd name="T7" fmla="*/ 12 h 14"/>
                  <a:gd name="T8" fmla="*/ 3 w 18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4">
                    <a:moveTo>
                      <a:pt x="3" y="14"/>
                    </a:moveTo>
                    <a:cubicBezTo>
                      <a:pt x="62" y="9"/>
                      <a:pt x="121" y="4"/>
                      <a:pt x="180" y="2"/>
                    </a:cubicBezTo>
                    <a:cubicBezTo>
                      <a:pt x="183" y="2"/>
                      <a:pt x="183" y="0"/>
                      <a:pt x="180" y="0"/>
                    </a:cubicBezTo>
                    <a:cubicBezTo>
                      <a:pt x="121" y="2"/>
                      <a:pt x="62" y="7"/>
                      <a:pt x="3" y="12"/>
                    </a:cubicBezTo>
                    <a:cubicBezTo>
                      <a:pt x="0" y="12"/>
                      <a:pt x="0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8" name="Freeform 305"/>
              <p:cNvSpPr/>
              <p:nvPr/>
            </p:nvSpPr>
            <p:spPr bwMode="auto">
              <a:xfrm>
                <a:off x="2833688" y="812800"/>
                <a:ext cx="36513" cy="33338"/>
              </a:xfrm>
              <a:custGeom>
                <a:avLst/>
                <a:gdLst>
                  <a:gd name="T0" fmla="*/ 5 w 10"/>
                  <a:gd name="T1" fmla="*/ 0 h 9"/>
                  <a:gd name="T2" fmla="*/ 10 w 10"/>
                  <a:gd name="T3" fmla="*/ 4 h 9"/>
                  <a:gd name="T4" fmla="*/ 5 w 10"/>
                  <a:gd name="T5" fmla="*/ 9 h 9"/>
                  <a:gd name="T6" fmla="*/ 0 w 10"/>
                  <a:gd name="T7" fmla="*/ 5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7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9" name="Freeform 306"/>
              <p:cNvSpPr/>
              <p:nvPr/>
            </p:nvSpPr>
            <p:spPr bwMode="auto">
              <a:xfrm>
                <a:off x="2809876" y="504825"/>
                <a:ext cx="106363" cy="173038"/>
              </a:xfrm>
              <a:custGeom>
                <a:avLst/>
                <a:gdLst>
                  <a:gd name="T0" fmla="*/ 18 w 28"/>
                  <a:gd name="T1" fmla="*/ 2 h 46"/>
                  <a:gd name="T2" fmla="*/ 1 w 28"/>
                  <a:gd name="T3" fmla="*/ 44 h 46"/>
                  <a:gd name="T4" fmla="*/ 5 w 28"/>
                  <a:gd name="T5" fmla="*/ 46 h 46"/>
                  <a:gd name="T6" fmla="*/ 23 w 28"/>
                  <a:gd name="T7" fmla="*/ 2 h 46"/>
                  <a:gd name="T8" fmla="*/ 18 w 28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6">
                    <a:moveTo>
                      <a:pt x="18" y="2"/>
                    </a:moveTo>
                    <a:cubicBezTo>
                      <a:pt x="23" y="19"/>
                      <a:pt x="17" y="35"/>
                      <a:pt x="1" y="44"/>
                    </a:cubicBezTo>
                    <a:cubicBezTo>
                      <a:pt x="0" y="45"/>
                      <a:pt x="4" y="46"/>
                      <a:pt x="5" y="46"/>
                    </a:cubicBezTo>
                    <a:cubicBezTo>
                      <a:pt x="22" y="37"/>
                      <a:pt x="28" y="20"/>
                      <a:pt x="23" y="2"/>
                    </a:cubicBezTo>
                    <a:cubicBezTo>
                      <a:pt x="22" y="1"/>
                      <a:pt x="17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0" name="Freeform 307"/>
              <p:cNvSpPr/>
              <p:nvPr/>
            </p:nvSpPr>
            <p:spPr bwMode="auto">
              <a:xfrm>
                <a:off x="2776538" y="568325"/>
                <a:ext cx="165100" cy="98425"/>
              </a:xfrm>
              <a:custGeom>
                <a:avLst/>
                <a:gdLst>
                  <a:gd name="T0" fmla="*/ 43 w 44"/>
                  <a:gd name="T1" fmla="*/ 25 h 26"/>
                  <a:gd name="T2" fmla="*/ 3 w 44"/>
                  <a:gd name="T3" fmla="*/ 2 h 26"/>
                  <a:gd name="T4" fmla="*/ 6 w 44"/>
                  <a:gd name="T5" fmla="*/ 4 h 26"/>
                  <a:gd name="T6" fmla="*/ 38 w 44"/>
                  <a:gd name="T7" fmla="*/ 24 h 26"/>
                  <a:gd name="T8" fmla="*/ 43 w 44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3" y="25"/>
                    </a:moveTo>
                    <a:cubicBezTo>
                      <a:pt x="36" y="8"/>
                      <a:pt x="21" y="0"/>
                      <a:pt x="3" y="2"/>
                    </a:cubicBezTo>
                    <a:cubicBezTo>
                      <a:pt x="0" y="2"/>
                      <a:pt x="5" y="4"/>
                      <a:pt x="6" y="4"/>
                    </a:cubicBezTo>
                    <a:cubicBezTo>
                      <a:pt x="21" y="2"/>
                      <a:pt x="32" y="11"/>
                      <a:pt x="38" y="24"/>
                    </a:cubicBezTo>
                    <a:cubicBezTo>
                      <a:pt x="39" y="25"/>
                      <a:pt x="44" y="26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1" name="Freeform 308"/>
              <p:cNvSpPr/>
              <p:nvPr/>
            </p:nvSpPr>
            <p:spPr bwMode="auto">
              <a:xfrm>
                <a:off x="2787651" y="546100"/>
                <a:ext cx="165100" cy="93663"/>
              </a:xfrm>
              <a:custGeom>
                <a:avLst/>
                <a:gdLst>
                  <a:gd name="T0" fmla="*/ 38 w 44"/>
                  <a:gd name="T1" fmla="*/ 2 h 25"/>
                  <a:gd name="T2" fmla="*/ 3 w 44"/>
                  <a:gd name="T3" fmla="*/ 23 h 25"/>
                  <a:gd name="T4" fmla="*/ 5 w 44"/>
                  <a:gd name="T5" fmla="*/ 24 h 25"/>
                  <a:gd name="T6" fmla="*/ 43 w 44"/>
                  <a:gd name="T7" fmla="*/ 2 h 25"/>
                  <a:gd name="T8" fmla="*/ 38 w 44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38" y="2"/>
                    </a:moveTo>
                    <a:cubicBezTo>
                      <a:pt x="30" y="12"/>
                      <a:pt x="16" y="20"/>
                      <a:pt x="3" y="23"/>
                    </a:cubicBezTo>
                    <a:cubicBezTo>
                      <a:pt x="0" y="23"/>
                      <a:pt x="3" y="25"/>
                      <a:pt x="5" y="24"/>
                    </a:cubicBezTo>
                    <a:cubicBezTo>
                      <a:pt x="19" y="21"/>
                      <a:pt x="34" y="13"/>
                      <a:pt x="43" y="2"/>
                    </a:cubicBezTo>
                    <a:cubicBezTo>
                      <a:pt x="44" y="1"/>
                      <a:pt x="39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2" name="Freeform 309"/>
              <p:cNvSpPr/>
              <p:nvPr/>
            </p:nvSpPr>
            <p:spPr bwMode="auto">
              <a:xfrm>
                <a:off x="2817813" y="530225"/>
                <a:ext cx="87313" cy="158750"/>
              </a:xfrm>
              <a:custGeom>
                <a:avLst/>
                <a:gdLst>
                  <a:gd name="T0" fmla="*/ 19 w 23"/>
                  <a:gd name="T1" fmla="*/ 40 h 42"/>
                  <a:gd name="T2" fmla="*/ 6 w 23"/>
                  <a:gd name="T3" fmla="*/ 0 h 42"/>
                  <a:gd name="T4" fmla="*/ 2 w 23"/>
                  <a:gd name="T5" fmla="*/ 2 h 42"/>
                  <a:gd name="T6" fmla="*/ 14 w 23"/>
                  <a:gd name="T7" fmla="*/ 41 h 42"/>
                  <a:gd name="T8" fmla="*/ 19 w 2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2">
                    <a:moveTo>
                      <a:pt x="19" y="40"/>
                    </a:moveTo>
                    <a:cubicBezTo>
                      <a:pt x="23" y="25"/>
                      <a:pt x="19" y="10"/>
                      <a:pt x="6" y="0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4" y="11"/>
                      <a:pt x="18" y="26"/>
                      <a:pt x="14" y="41"/>
                    </a:cubicBezTo>
                    <a:cubicBezTo>
                      <a:pt x="14" y="42"/>
                      <a:pt x="19" y="42"/>
                      <a:pt x="1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3" name="Freeform 310"/>
              <p:cNvSpPr/>
              <p:nvPr/>
            </p:nvSpPr>
            <p:spPr bwMode="auto">
              <a:xfrm>
                <a:off x="2874963" y="598487"/>
                <a:ext cx="674688" cy="195263"/>
              </a:xfrm>
              <a:custGeom>
                <a:avLst/>
                <a:gdLst>
                  <a:gd name="T0" fmla="*/ 3 w 179"/>
                  <a:gd name="T1" fmla="*/ 2 h 52"/>
                  <a:gd name="T2" fmla="*/ 173 w 179"/>
                  <a:gd name="T3" fmla="*/ 52 h 52"/>
                  <a:gd name="T4" fmla="*/ 176 w 179"/>
                  <a:gd name="T5" fmla="*/ 50 h 52"/>
                  <a:gd name="T6" fmla="*/ 6 w 179"/>
                  <a:gd name="T7" fmla="*/ 0 h 52"/>
                  <a:gd name="T8" fmla="*/ 3 w 179"/>
                  <a:gd name="T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2">
                    <a:moveTo>
                      <a:pt x="3" y="2"/>
                    </a:moveTo>
                    <a:cubicBezTo>
                      <a:pt x="60" y="18"/>
                      <a:pt x="117" y="33"/>
                      <a:pt x="173" y="52"/>
                    </a:cubicBezTo>
                    <a:cubicBezTo>
                      <a:pt x="174" y="52"/>
                      <a:pt x="179" y="51"/>
                      <a:pt x="176" y="50"/>
                    </a:cubicBezTo>
                    <a:cubicBezTo>
                      <a:pt x="120" y="32"/>
                      <a:pt x="63" y="1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4" name="Freeform 311"/>
              <p:cNvSpPr/>
              <p:nvPr/>
            </p:nvSpPr>
            <p:spPr bwMode="auto">
              <a:xfrm>
                <a:off x="2859088" y="579437"/>
                <a:ext cx="41275" cy="41275"/>
              </a:xfrm>
              <a:custGeom>
                <a:avLst/>
                <a:gdLst>
                  <a:gd name="T0" fmla="*/ 7 w 11"/>
                  <a:gd name="T1" fmla="*/ 1 h 11"/>
                  <a:gd name="T2" fmla="*/ 10 w 11"/>
                  <a:gd name="T3" fmla="*/ 7 h 11"/>
                  <a:gd name="T4" fmla="*/ 4 w 11"/>
                  <a:gd name="T5" fmla="*/ 10 h 11"/>
                  <a:gd name="T6" fmla="*/ 1 w 11"/>
                  <a:gd name="T7" fmla="*/ 4 h 11"/>
                  <a:gd name="T8" fmla="*/ 7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"/>
                    </a:moveTo>
                    <a:cubicBezTo>
                      <a:pt x="9" y="2"/>
                      <a:pt x="11" y="4"/>
                      <a:pt x="10" y="7"/>
                    </a:cubicBezTo>
                    <a:cubicBezTo>
                      <a:pt x="9" y="9"/>
                      <a:pt x="6" y="11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" name="Freeform 312"/>
              <p:cNvSpPr/>
              <p:nvPr/>
            </p:nvSpPr>
            <p:spPr bwMode="auto">
              <a:xfrm>
                <a:off x="2894013" y="288925"/>
                <a:ext cx="142875" cy="139700"/>
              </a:xfrm>
              <a:custGeom>
                <a:avLst/>
                <a:gdLst>
                  <a:gd name="T0" fmla="*/ 33 w 38"/>
                  <a:gd name="T1" fmla="*/ 2 h 37"/>
                  <a:gd name="T2" fmla="*/ 3 w 38"/>
                  <a:gd name="T3" fmla="*/ 35 h 37"/>
                  <a:gd name="T4" fmla="*/ 6 w 38"/>
                  <a:gd name="T5" fmla="*/ 37 h 37"/>
                  <a:gd name="T6" fmla="*/ 38 w 38"/>
                  <a:gd name="T7" fmla="*/ 2 h 37"/>
                  <a:gd name="T8" fmla="*/ 33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3" y="2"/>
                    </a:moveTo>
                    <a:cubicBezTo>
                      <a:pt x="32" y="19"/>
                      <a:pt x="21" y="33"/>
                      <a:pt x="3" y="35"/>
                    </a:cubicBezTo>
                    <a:cubicBezTo>
                      <a:pt x="0" y="35"/>
                      <a:pt x="4" y="37"/>
                      <a:pt x="6" y="37"/>
                    </a:cubicBezTo>
                    <a:cubicBezTo>
                      <a:pt x="24" y="35"/>
                      <a:pt x="37" y="21"/>
                      <a:pt x="38" y="2"/>
                    </a:cubicBezTo>
                    <a:cubicBezTo>
                      <a:pt x="38" y="1"/>
                      <a:pt x="33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6" name="Freeform 313"/>
              <p:cNvSpPr/>
              <p:nvPr/>
            </p:nvSpPr>
            <p:spPr bwMode="auto">
              <a:xfrm>
                <a:off x="2905126" y="319087"/>
                <a:ext cx="120650" cy="139700"/>
              </a:xfrm>
              <a:custGeom>
                <a:avLst/>
                <a:gdLst>
                  <a:gd name="T0" fmla="*/ 32 w 32"/>
                  <a:gd name="T1" fmla="*/ 35 h 37"/>
                  <a:gd name="T2" fmla="*/ 3 w 32"/>
                  <a:gd name="T3" fmla="*/ 1 h 37"/>
                  <a:gd name="T4" fmla="*/ 3 w 32"/>
                  <a:gd name="T5" fmla="*/ 3 h 37"/>
                  <a:gd name="T6" fmla="*/ 27 w 32"/>
                  <a:gd name="T7" fmla="*/ 34 h 37"/>
                  <a:gd name="T8" fmla="*/ 32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5"/>
                    </a:moveTo>
                    <a:cubicBezTo>
                      <a:pt x="31" y="18"/>
                      <a:pt x="20" y="5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ubicBezTo>
                      <a:pt x="18" y="7"/>
                      <a:pt x="26" y="19"/>
                      <a:pt x="27" y="34"/>
                    </a:cubicBezTo>
                    <a:cubicBezTo>
                      <a:pt x="27" y="36"/>
                      <a:pt x="32" y="37"/>
                      <a:pt x="32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7" name="Freeform 314"/>
              <p:cNvSpPr/>
              <p:nvPr/>
            </p:nvSpPr>
            <p:spPr bwMode="auto">
              <a:xfrm>
                <a:off x="2889251" y="349250"/>
                <a:ext cx="192088" cy="41275"/>
              </a:xfrm>
              <a:custGeom>
                <a:avLst/>
                <a:gdLst>
                  <a:gd name="T0" fmla="*/ 45 w 51"/>
                  <a:gd name="T1" fmla="*/ 1 h 11"/>
                  <a:gd name="T2" fmla="*/ 5 w 51"/>
                  <a:gd name="T3" fmla="*/ 7 h 11"/>
                  <a:gd name="T4" fmla="*/ 3 w 51"/>
                  <a:gd name="T5" fmla="*/ 9 h 11"/>
                  <a:gd name="T6" fmla="*/ 48 w 51"/>
                  <a:gd name="T7" fmla="*/ 2 h 11"/>
                  <a:gd name="T8" fmla="*/ 45 w 5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45" y="1"/>
                    </a:moveTo>
                    <a:cubicBezTo>
                      <a:pt x="33" y="7"/>
                      <a:pt x="18" y="9"/>
                      <a:pt x="5" y="7"/>
                    </a:cubicBezTo>
                    <a:cubicBezTo>
                      <a:pt x="4" y="7"/>
                      <a:pt x="0" y="9"/>
                      <a:pt x="3" y="9"/>
                    </a:cubicBezTo>
                    <a:cubicBezTo>
                      <a:pt x="18" y="11"/>
                      <a:pt x="36" y="9"/>
                      <a:pt x="48" y="2"/>
                    </a:cubicBezTo>
                    <a:cubicBezTo>
                      <a:pt x="51" y="0"/>
                      <a:pt x="46" y="0"/>
                      <a:pt x="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8" name="Freeform 315"/>
              <p:cNvSpPr/>
              <p:nvPr/>
            </p:nvSpPr>
            <p:spPr bwMode="auto">
              <a:xfrm>
                <a:off x="2949576" y="293687"/>
                <a:ext cx="60325" cy="165100"/>
              </a:xfrm>
              <a:custGeom>
                <a:avLst/>
                <a:gdLst>
                  <a:gd name="T0" fmla="*/ 5 w 16"/>
                  <a:gd name="T1" fmla="*/ 43 h 44"/>
                  <a:gd name="T2" fmla="*/ 8 w 16"/>
                  <a:gd name="T3" fmla="*/ 1 h 44"/>
                  <a:gd name="T4" fmla="*/ 3 w 16"/>
                  <a:gd name="T5" fmla="*/ 2 h 44"/>
                  <a:gd name="T6" fmla="*/ 1 w 16"/>
                  <a:gd name="T7" fmla="*/ 43 h 44"/>
                  <a:gd name="T8" fmla="*/ 5 w 16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4">
                    <a:moveTo>
                      <a:pt x="5" y="43"/>
                    </a:moveTo>
                    <a:cubicBezTo>
                      <a:pt x="14" y="30"/>
                      <a:pt x="16" y="14"/>
                      <a:pt x="8" y="1"/>
                    </a:cubicBezTo>
                    <a:cubicBezTo>
                      <a:pt x="7" y="0"/>
                      <a:pt x="2" y="1"/>
                      <a:pt x="3" y="2"/>
                    </a:cubicBezTo>
                    <a:cubicBezTo>
                      <a:pt x="11" y="15"/>
                      <a:pt x="9" y="30"/>
                      <a:pt x="1" y="43"/>
                    </a:cubicBezTo>
                    <a:cubicBezTo>
                      <a:pt x="0" y="44"/>
                      <a:pt x="5" y="44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9" name="Freeform 316"/>
              <p:cNvSpPr/>
              <p:nvPr/>
            </p:nvSpPr>
            <p:spPr bwMode="auto">
              <a:xfrm>
                <a:off x="2987676" y="376237"/>
                <a:ext cx="554038" cy="422275"/>
              </a:xfrm>
              <a:custGeom>
                <a:avLst/>
                <a:gdLst>
                  <a:gd name="T0" fmla="*/ 1 w 147"/>
                  <a:gd name="T1" fmla="*/ 3 h 112"/>
                  <a:gd name="T2" fmla="*/ 141 w 147"/>
                  <a:gd name="T3" fmla="*/ 111 h 112"/>
                  <a:gd name="T4" fmla="*/ 146 w 147"/>
                  <a:gd name="T5" fmla="*/ 110 h 112"/>
                  <a:gd name="T6" fmla="*/ 5 w 147"/>
                  <a:gd name="T7" fmla="*/ 1 h 112"/>
                  <a:gd name="T8" fmla="*/ 1 w 147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12">
                    <a:moveTo>
                      <a:pt x="1" y="3"/>
                    </a:moveTo>
                    <a:cubicBezTo>
                      <a:pt x="48" y="38"/>
                      <a:pt x="96" y="73"/>
                      <a:pt x="141" y="111"/>
                    </a:cubicBezTo>
                    <a:cubicBezTo>
                      <a:pt x="142" y="112"/>
                      <a:pt x="147" y="110"/>
                      <a:pt x="146" y="110"/>
                    </a:cubicBezTo>
                    <a:cubicBezTo>
                      <a:pt x="100" y="72"/>
                      <a:pt x="53" y="37"/>
                      <a:pt x="5" y="1"/>
                    </a:cubicBezTo>
                    <a:cubicBezTo>
                      <a:pt x="4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0" name="Freeform 317"/>
              <p:cNvSpPr/>
              <p:nvPr/>
            </p:nvSpPr>
            <p:spPr bwMode="auto">
              <a:xfrm>
                <a:off x="2968626" y="357187"/>
                <a:ext cx="41275" cy="38100"/>
              </a:xfrm>
              <a:custGeom>
                <a:avLst/>
                <a:gdLst>
                  <a:gd name="T0" fmla="*/ 9 w 11"/>
                  <a:gd name="T1" fmla="*/ 1 h 10"/>
                  <a:gd name="T2" fmla="*/ 9 w 11"/>
                  <a:gd name="T3" fmla="*/ 8 h 10"/>
                  <a:gd name="T4" fmla="*/ 2 w 11"/>
                  <a:gd name="T5" fmla="*/ 9 h 10"/>
                  <a:gd name="T6" fmla="*/ 2 w 11"/>
                  <a:gd name="T7" fmla="*/ 2 h 10"/>
                  <a:gd name="T8" fmla="*/ 9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1"/>
                    </a:moveTo>
                    <a:cubicBezTo>
                      <a:pt x="11" y="3"/>
                      <a:pt x="11" y="6"/>
                      <a:pt x="9" y="8"/>
                    </a:cubicBezTo>
                    <a:cubicBezTo>
                      <a:pt x="7" y="10"/>
                      <a:pt x="4" y="10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1" name="Freeform 318"/>
              <p:cNvSpPr/>
              <p:nvPr/>
            </p:nvSpPr>
            <p:spPr bwMode="auto">
              <a:xfrm>
                <a:off x="3081338" y="138112"/>
                <a:ext cx="185738" cy="103188"/>
              </a:xfrm>
              <a:custGeom>
                <a:avLst/>
                <a:gdLst>
                  <a:gd name="T0" fmla="*/ 43 w 49"/>
                  <a:gd name="T1" fmla="*/ 1 h 27"/>
                  <a:gd name="T2" fmla="*/ 5 w 49"/>
                  <a:gd name="T3" fmla="*/ 20 h 27"/>
                  <a:gd name="T4" fmla="*/ 3 w 49"/>
                  <a:gd name="T5" fmla="*/ 21 h 27"/>
                  <a:gd name="T6" fmla="*/ 48 w 49"/>
                  <a:gd name="T7" fmla="*/ 2 h 27"/>
                  <a:gd name="T8" fmla="*/ 43 w 4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43" y="1"/>
                    </a:moveTo>
                    <a:cubicBezTo>
                      <a:pt x="36" y="15"/>
                      <a:pt x="22" y="24"/>
                      <a:pt x="5" y="20"/>
                    </a:cubicBezTo>
                    <a:cubicBezTo>
                      <a:pt x="3" y="19"/>
                      <a:pt x="0" y="20"/>
                      <a:pt x="3" y="21"/>
                    </a:cubicBezTo>
                    <a:cubicBezTo>
                      <a:pt x="22" y="27"/>
                      <a:pt x="39" y="19"/>
                      <a:pt x="48" y="2"/>
                    </a:cubicBezTo>
                    <a:cubicBezTo>
                      <a:pt x="49" y="1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2" name="Freeform 319"/>
              <p:cNvSpPr/>
              <p:nvPr/>
            </p:nvSpPr>
            <p:spPr bwMode="auto">
              <a:xfrm>
                <a:off x="3122613" y="123825"/>
                <a:ext cx="90488" cy="165100"/>
              </a:xfrm>
              <a:custGeom>
                <a:avLst/>
                <a:gdLst>
                  <a:gd name="T0" fmla="*/ 18 w 24"/>
                  <a:gd name="T1" fmla="*/ 42 h 44"/>
                  <a:gd name="T2" fmla="*/ 6 w 24"/>
                  <a:gd name="T3" fmla="*/ 1 h 44"/>
                  <a:gd name="T4" fmla="*/ 2 w 24"/>
                  <a:gd name="T5" fmla="*/ 2 h 44"/>
                  <a:gd name="T6" fmla="*/ 13 w 24"/>
                  <a:gd name="T7" fmla="*/ 41 h 44"/>
                  <a:gd name="T8" fmla="*/ 18 w 2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18" y="42"/>
                    </a:moveTo>
                    <a:cubicBezTo>
                      <a:pt x="24" y="26"/>
                      <a:pt x="20" y="11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5" y="11"/>
                      <a:pt x="19" y="26"/>
                      <a:pt x="13" y="41"/>
                    </a:cubicBezTo>
                    <a:cubicBezTo>
                      <a:pt x="13" y="43"/>
                      <a:pt x="18" y="44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3" name="Freeform 320"/>
              <p:cNvSpPr/>
              <p:nvPr/>
            </p:nvSpPr>
            <p:spPr bwMode="auto">
              <a:xfrm>
                <a:off x="3092451" y="168275"/>
                <a:ext cx="185738" cy="53975"/>
              </a:xfrm>
              <a:custGeom>
                <a:avLst/>
                <a:gdLst>
                  <a:gd name="T0" fmla="*/ 46 w 49"/>
                  <a:gd name="T1" fmla="*/ 10 h 14"/>
                  <a:gd name="T2" fmla="*/ 6 w 49"/>
                  <a:gd name="T3" fmla="*/ 1 h 14"/>
                  <a:gd name="T4" fmla="*/ 2 w 49"/>
                  <a:gd name="T5" fmla="*/ 2 h 14"/>
                  <a:gd name="T6" fmla="*/ 46 w 49"/>
                  <a:gd name="T7" fmla="*/ 12 h 14"/>
                  <a:gd name="T8" fmla="*/ 46 w 4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4">
                    <a:moveTo>
                      <a:pt x="46" y="10"/>
                    </a:moveTo>
                    <a:cubicBezTo>
                      <a:pt x="33" y="12"/>
                      <a:pt x="17" y="7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15" y="10"/>
                      <a:pt x="31" y="14"/>
                      <a:pt x="46" y="12"/>
                    </a:cubicBezTo>
                    <a:cubicBezTo>
                      <a:pt x="49" y="12"/>
                      <a:pt x="49" y="10"/>
                      <a:pt x="4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4" name="Freeform 321"/>
              <p:cNvSpPr/>
              <p:nvPr/>
            </p:nvSpPr>
            <p:spPr bwMode="auto">
              <a:xfrm>
                <a:off x="3119438" y="115887"/>
                <a:ext cx="101600" cy="150813"/>
              </a:xfrm>
              <a:custGeom>
                <a:avLst/>
                <a:gdLst>
                  <a:gd name="T0" fmla="*/ 5 w 27"/>
                  <a:gd name="T1" fmla="*/ 40 h 40"/>
                  <a:gd name="T2" fmla="*/ 24 w 27"/>
                  <a:gd name="T3" fmla="*/ 2 h 40"/>
                  <a:gd name="T4" fmla="*/ 19 w 27"/>
                  <a:gd name="T5" fmla="*/ 2 h 40"/>
                  <a:gd name="T6" fmla="*/ 1 w 27"/>
                  <a:gd name="T7" fmla="*/ 39 h 40"/>
                  <a:gd name="T8" fmla="*/ 5 w 2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5" y="40"/>
                    </a:moveTo>
                    <a:cubicBezTo>
                      <a:pt x="18" y="31"/>
                      <a:pt x="27" y="17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1" y="17"/>
                      <a:pt x="14" y="31"/>
                      <a:pt x="1" y="39"/>
                    </a:cubicBezTo>
                    <a:cubicBezTo>
                      <a:pt x="0" y="40"/>
                      <a:pt x="4" y="40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5" name="Freeform 322"/>
              <p:cNvSpPr/>
              <p:nvPr/>
            </p:nvSpPr>
            <p:spPr bwMode="auto">
              <a:xfrm>
                <a:off x="3182938" y="206375"/>
                <a:ext cx="358775" cy="592138"/>
              </a:xfrm>
              <a:custGeom>
                <a:avLst/>
                <a:gdLst>
                  <a:gd name="T0" fmla="*/ 1 w 95"/>
                  <a:gd name="T1" fmla="*/ 2 h 157"/>
                  <a:gd name="T2" fmla="*/ 89 w 95"/>
                  <a:gd name="T3" fmla="*/ 156 h 157"/>
                  <a:gd name="T4" fmla="*/ 94 w 95"/>
                  <a:gd name="T5" fmla="*/ 155 h 157"/>
                  <a:gd name="T6" fmla="*/ 5 w 95"/>
                  <a:gd name="T7" fmla="*/ 1 h 157"/>
                  <a:gd name="T8" fmla="*/ 1 w 95"/>
                  <a:gd name="T9" fmla="*/ 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1" y="2"/>
                    </a:moveTo>
                    <a:cubicBezTo>
                      <a:pt x="31" y="53"/>
                      <a:pt x="62" y="104"/>
                      <a:pt x="89" y="156"/>
                    </a:cubicBezTo>
                    <a:cubicBezTo>
                      <a:pt x="90" y="157"/>
                      <a:pt x="95" y="156"/>
                      <a:pt x="94" y="155"/>
                    </a:cubicBezTo>
                    <a:cubicBezTo>
                      <a:pt x="66" y="103"/>
                      <a:pt x="35" y="52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6" name="Freeform 323"/>
              <p:cNvSpPr/>
              <p:nvPr/>
            </p:nvSpPr>
            <p:spPr bwMode="auto">
              <a:xfrm>
                <a:off x="3168651" y="180975"/>
                <a:ext cx="41275" cy="41275"/>
              </a:xfrm>
              <a:custGeom>
                <a:avLst/>
                <a:gdLst>
                  <a:gd name="T0" fmla="*/ 9 w 11"/>
                  <a:gd name="T1" fmla="*/ 4 h 11"/>
                  <a:gd name="T2" fmla="*/ 7 w 11"/>
                  <a:gd name="T3" fmla="*/ 10 h 11"/>
                  <a:gd name="T4" fmla="*/ 1 w 11"/>
                  <a:gd name="T5" fmla="*/ 8 h 11"/>
                  <a:gd name="T6" fmla="*/ 3 w 11"/>
                  <a:gd name="T7" fmla="*/ 2 h 11"/>
                  <a:gd name="T8" fmla="*/ 9 w 11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4"/>
                    </a:move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7" name="Oval 324"/>
              <p:cNvSpPr>
                <a:spLocks noChangeArrowheads="1"/>
              </p:cNvSpPr>
              <p:nvPr/>
            </p:nvSpPr>
            <p:spPr bwMode="auto">
              <a:xfrm>
                <a:off x="3424238" y="661987"/>
                <a:ext cx="268288" cy="268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87375" y="1664970"/>
            <a:ext cx="71932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第</a:t>
            </a: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节　杠 杆</a:t>
            </a:r>
            <a:endParaRPr lang="zh-CN" altLang="en-US" sz="3200" b="1" dirty="0">
              <a:solidFill>
                <a:srgbClr val="EAEAEA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0573" y="1402715"/>
            <a:ext cx="2522537" cy="168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圆角矩形 7"/>
          <p:cNvSpPr/>
          <p:nvPr/>
        </p:nvSpPr>
        <p:spPr>
          <a:xfrm>
            <a:off x="317818" y="2803208"/>
            <a:ext cx="8245475" cy="3529012"/>
          </a:xfrm>
          <a:prstGeom prst="roundRect">
            <a:avLst>
              <a:gd name="adj" fmla="val 11657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tIns="0" anchor="ctr"/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）杠杆两端挂上不同数量的钩码，移动钩码的位置，使杠杆水平平衡.将动力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、阻力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、动力臂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、阻力臂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记录在表格中.</a:t>
            </a:r>
            <a:endParaRPr lang="en-US" altLang="zh-CN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）改变阻力和阻力臂的大小，相应调节动力和动力臂的大小，再做几次实验. </a:t>
            </a:r>
            <a:endParaRPr lang="en-US" altLang="zh-CN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8" name="圆角矩形 7"/>
          <p:cNvSpPr/>
          <p:nvPr/>
        </p:nvSpPr>
        <p:spPr>
          <a:xfrm>
            <a:off x="521335" y="3352165"/>
            <a:ext cx="7987665" cy="2375535"/>
          </a:xfrm>
          <a:prstGeom prst="roundRect">
            <a:avLst>
              <a:gd name="adj" fmla="val 11657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tIns="0" anchor="ctr"/>
          <a:p>
            <a:pPr algn="just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）</a:t>
            </a:r>
            <a:r>
              <a:rPr lang="zh-CN" altLang="zh-CN" dirty="0">
                <a:latin typeface="Times New Roman" panose="02020603050405020304" pitchFamily="18" charset="0"/>
                <a:ea typeface="华文细黑" panose="02010600040101010101" pitchFamily="2" charset="-122"/>
              </a:rPr>
              <a:t>在杠杆的一侧挂上钩码作为阻力，通过在其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他</a:t>
            </a:r>
            <a:r>
              <a:rPr lang="zh-CN" altLang="zh-CN" dirty="0">
                <a:latin typeface="Times New Roman" panose="02020603050405020304" pitchFamily="18" charset="0"/>
                <a:ea typeface="华文细黑" panose="02010600040101010101" pitchFamily="2" charset="-122"/>
              </a:rPr>
              <a:t>位置上用弹簧测力计拉住杠杆的办法使杠杆平衡.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将动力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、阻力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、动力臂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、阻力臂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记录表格中.</a:t>
            </a:r>
            <a:endParaRPr lang="en-US" altLang="zh-CN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pic>
        <p:nvPicPr>
          <p:cNvPr id="17411" name="图片 26628" descr="杠杆平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695" y="1502410"/>
            <a:ext cx="2339975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828040" y="1906270"/>
          <a:ext cx="7488555" cy="405003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497330"/>
                <a:gridCol w="1498600"/>
                <a:gridCol w="1497012"/>
                <a:gridCol w="1498600"/>
                <a:gridCol w="1497013"/>
              </a:tblGrid>
              <a:tr h="94488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次数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动力</a:t>
                      </a:r>
                      <a:r>
                        <a:rPr lang="en-US" altLang="zh-CN" sz="2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F</a:t>
                      </a:r>
                      <a:r>
                        <a:rPr lang="en-US" altLang="zh-CN" sz="2600" b="1" i="1" baseline="-25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</a:t>
                      </a:r>
                      <a:r>
                        <a:rPr lang="en-US" altLang="zh-CN" sz="2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/N</a:t>
                      </a:r>
                      <a:endParaRPr lang="zh-CN" altLang="en-US" sz="2600" b="1" baseline="-250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阻力</a:t>
                      </a:r>
                      <a:r>
                        <a:rPr lang="en-US" altLang="zh-CN" sz="2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F</a:t>
                      </a:r>
                      <a:r>
                        <a:rPr lang="en-US" altLang="zh-CN" sz="2600" b="1" i="1" baseline="-25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en-US" altLang="zh-CN" sz="2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/N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动力臂</a:t>
                      </a:r>
                      <a:r>
                        <a:rPr lang="en-US" altLang="zh-CN" sz="2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l</a:t>
                      </a:r>
                      <a:r>
                        <a:rPr lang="en-US" altLang="zh-CN" sz="2600" b="1" baseline="-25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</a:t>
                      </a:r>
                      <a:r>
                        <a:rPr lang="en-US" altLang="zh-CN" sz="2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/m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阻力臂</a:t>
                      </a:r>
                      <a:r>
                        <a:rPr lang="en-US" altLang="zh-CN" sz="2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l</a:t>
                      </a:r>
                      <a:r>
                        <a:rPr lang="en-US" altLang="zh-CN" sz="2600" b="1" i="1" baseline="-25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en-US" altLang="zh-CN" sz="2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/m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0.5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1.0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0.2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0.1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2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1.5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1.0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0.2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0.3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3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2.0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4.0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0.2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0.1</a:t>
                      </a:r>
                      <a:endParaRPr lang="en-US" altLang="zh-CN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4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5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6</a:t>
                      </a:r>
                      <a:endParaRPr lang="en-US" altLang="zh-CN" sz="2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ysClr val="window" lastClr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5064" name="矩形 45063"/>
          <p:cNvSpPr/>
          <p:nvPr/>
        </p:nvSpPr>
        <p:spPr>
          <a:xfrm>
            <a:off x="712470" y="1374140"/>
            <a:ext cx="17100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实验数据：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圆角矩形 7"/>
          <p:cNvSpPr/>
          <p:nvPr/>
        </p:nvSpPr>
        <p:spPr>
          <a:xfrm>
            <a:off x="720090" y="4120515"/>
            <a:ext cx="6141720" cy="539750"/>
          </a:xfrm>
          <a:prstGeom prst="roundRect">
            <a:avLst>
              <a:gd name="adj" fmla="val 16806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l"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杠杆平衡时，动力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×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动力臂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阻力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×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阻力臂.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6203" name="组合 6202"/>
          <p:cNvGrpSpPr/>
          <p:nvPr/>
        </p:nvGrpSpPr>
        <p:grpSpPr>
          <a:xfrm>
            <a:off x="3362008" y="5069840"/>
            <a:ext cx="2214562" cy="620713"/>
            <a:chOff x="725" y="3691"/>
            <a:chExt cx="1452" cy="391"/>
          </a:xfrm>
        </p:grpSpPr>
        <p:graphicFrame>
          <p:nvGraphicFramePr>
            <p:cNvPr id="18435" name="对象 6199"/>
            <p:cNvGraphicFramePr/>
            <p:nvPr/>
          </p:nvGraphicFramePr>
          <p:xfrm>
            <a:off x="867" y="3719"/>
            <a:ext cx="108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736600" imgH="228600" progId="Equation.DSMT4">
                    <p:embed/>
                  </p:oleObj>
                </mc:Choice>
                <mc:Fallback>
                  <p:oleObj name="" r:id="rId1" imgW="736600" imgH="2286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67" y="3719"/>
                          <a:ext cx="1089" cy="3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2" name="矩形 6201"/>
            <p:cNvSpPr/>
            <p:nvPr/>
          </p:nvSpPr>
          <p:spPr>
            <a:xfrm>
              <a:off x="725" y="3691"/>
              <a:ext cx="1452" cy="391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fontAlgn="base"/>
              <a:endParaRPr lang="zh-CN" altLang="en-US" strike="noStrike" noProof="1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45064" name="矩形 45063"/>
          <p:cNvSpPr/>
          <p:nvPr/>
        </p:nvSpPr>
        <p:spPr>
          <a:xfrm>
            <a:off x="640080" y="1445895"/>
            <a:ext cx="77330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数据分析：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由表格中的数据可知，动力与动力臂的乘积恰好等于阻力与阻力臂的乘积.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525" y="3468370"/>
            <a:ext cx="1710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数据结论：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  <p:bldP spid="4506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" name="组合 53"/>
          <p:cNvGrpSpPr/>
          <p:nvPr/>
        </p:nvGrpSpPr>
        <p:grpSpPr>
          <a:xfrm>
            <a:off x="5861685" y="4540885"/>
            <a:ext cx="2873375" cy="1644659"/>
            <a:chOff x="7800" y="7284"/>
            <a:chExt cx="5175" cy="3177"/>
          </a:xfrm>
        </p:grpSpPr>
        <p:pic>
          <p:nvPicPr>
            <p:cNvPr id="76805" name="Picture 7" descr="图6－11托盘天平"/>
            <p:cNvPicPr>
              <a:picLocks noChangeAspect="1"/>
            </p:cNvPicPr>
            <p:nvPr/>
          </p:nvPicPr>
          <p:blipFill>
            <a:blip r:embed="rId1">
              <a:lum contrast="6000"/>
            </a:blip>
            <a:stretch>
              <a:fillRect/>
            </a:stretch>
          </p:blipFill>
          <p:spPr>
            <a:xfrm>
              <a:off x="7800" y="7284"/>
              <a:ext cx="5175" cy="305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63" name="Group 69"/>
            <p:cNvGrpSpPr/>
            <p:nvPr/>
          </p:nvGrpSpPr>
          <p:grpSpPr>
            <a:xfrm>
              <a:off x="10080" y="7764"/>
              <a:ext cx="663" cy="1080"/>
              <a:chOff x="3792" y="3216"/>
              <a:chExt cx="183" cy="369"/>
            </a:xfrm>
          </p:grpSpPr>
          <p:sp>
            <p:nvSpPr>
              <p:cNvPr id="9264" name="Oval 70"/>
              <p:cNvSpPr/>
              <p:nvPr/>
            </p:nvSpPr>
            <p:spPr>
              <a:xfrm>
                <a:off x="3840" y="3504"/>
                <a:ext cx="79" cy="8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9265" name="Text Box 71"/>
              <p:cNvSpPr txBox="1"/>
              <p:nvPr/>
            </p:nvSpPr>
            <p:spPr>
              <a:xfrm>
                <a:off x="3792" y="3216"/>
                <a:ext cx="183" cy="3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9266" name="Line 42"/>
            <p:cNvSpPr/>
            <p:nvPr/>
          </p:nvSpPr>
          <p:spPr>
            <a:xfrm rot="-9068305" flipH="1" flipV="1">
              <a:off x="8660" y="8784"/>
              <a:ext cx="590" cy="97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267" name="Line 42"/>
            <p:cNvSpPr/>
            <p:nvPr/>
          </p:nvSpPr>
          <p:spPr>
            <a:xfrm rot="-9068305" flipH="1" flipV="1">
              <a:off x="11520" y="8724"/>
              <a:ext cx="590" cy="97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268" name="Text Box 55"/>
            <p:cNvSpPr txBox="1"/>
            <p:nvPr/>
          </p:nvSpPr>
          <p:spPr>
            <a:xfrm>
              <a:off x="8298" y="9572"/>
              <a:ext cx="1200" cy="889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9269" name="Text Box 56"/>
            <p:cNvSpPr txBox="1"/>
            <p:nvPr/>
          </p:nvSpPr>
          <p:spPr>
            <a:xfrm>
              <a:off x="11775" y="9489"/>
              <a:ext cx="1200" cy="889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9270" name="Line 42"/>
            <p:cNvSpPr/>
            <p:nvPr/>
          </p:nvSpPr>
          <p:spPr>
            <a:xfrm rot="-9068305" flipH="1">
              <a:off x="9208" y="8039"/>
              <a:ext cx="2452" cy="1395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9271" name="AutoShape 58"/>
            <p:cNvSpPr/>
            <p:nvPr/>
          </p:nvSpPr>
          <p:spPr>
            <a:xfrm rot="-5400000">
              <a:off x="9480" y="8364"/>
              <a:ext cx="480" cy="144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9272" name="AutoShape 59"/>
            <p:cNvSpPr/>
            <p:nvPr/>
          </p:nvSpPr>
          <p:spPr>
            <a:xfrm rot="-5400000">
              <a:off x="10800" y="8364"/>
              <a:ext cx="600" cy="1320"/>
            </a:xfrm>
            <a:prstGeom prst="leftBrace">
              <a:avLst>
                <a:gd name="adj1" fmla="val 18262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9273" name="Text Box 60"/>
            <p:cNvSpPr txBox="1"/>
            <p:nvPr/>
          </p:nvSpPr>
          <p:spPr>
            <a:xfrm>
              <a:off x="9120" y="9204"/>
              <a:ext cx="1200" cy="889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9274" name="Text Box 61"/>
            <p:cNvSpPr txBox="1"/>
            <p:nvPr/>
          </p:nvSpPr>
          <p:spPr>
            <a:xfrm>
              <a:off x="10680" y="9204"/>
              <a:ext cx="1200" cy="889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9276" name="Rectangle 8"/>
          <p:cNvSpPr/>
          <p:nvPr/>
        </p:nvSpPr>
        <p:spPr>
          <a:xfrm>
            <a:off x="514985" y="2068830"/>
            <a:ext cx="19907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华文细黑" panose="02010600040101010101" pitchFamily="2" charset="-122"/>
              </a:rPr>
              <a:t>    </a:t>
            </a:r>
            <a:r>
              <a:rPr lang="zh-CN" altLang="zh-CN" dirty="0">
                <a:latin typeface="Times New Roman" panose="02020603050405020304" pitchFamily="18" charset="0"/>
                <a:ea typeface="华文细黑" panose="02010600040101010101" pitchFamily="2" charset="-122"/>
              </a:rPr>
              <a:t>你认为图中的杠杆可以分成几类？每一类杠杆分别有什么特点？</a:t>
            </a:r>
            <a:endParaRPr lang="zh-CN" altLang="zh-CN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3185" y="1877695"/>
            <a:ext cx="3220085" cy="2408078"/>
            <a:chOff x="1080" y="2844"/>
            <a:chExt cx="5708" cy="4303"/>
          </a:xfrm>
        </p:grpSpPr>
        <p:pic>
          <p:nvPicPr>
            <p:cNvPr id="6" name="Picture 5" descr="06"/>
            <p:cNvPicPr>
              <a:picLocks noChangeAspect="1"/>
            </p:cNvPicPr>
            <p:nvPr/>
          </p:nvPicPr>
          <p:blipFill>
            <a:blip r:embed="rId2">
              <a:lum contrast="23999"/>
            </a:blip>
            <a:srcRect b="7103"/>
            <a:stretch>
              <a:fillRect/>
            </a:stretch>
          </p:blipFill>
          <p:spPr>
            <a:xfrm>
              <a:off x="1080" y="2844"/>
              <a:ext cx="5708" cy="34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Line 42"/>
            <p:cNvSpPr/>
            <p:nvPr/>
          </p:nvSpPr>
          <p:spPr>
            <a:xfrm rot="-9068305" flipH="1" flipV="1">
              <a:off x="1768" y="4469"/>
              <a:ext cx="757" cy="138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" name="Line 42"/>
            <p:cNvSpPr/>
            <p:nvPr/>
          </p:nvSpPr>
          <p:spPr>
            <a:xfrm rot="-9068305" flipH="1">
              <a:off x="2400" y="5004"/>
              <a:ext cx="2133" cy="124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9" name="Line 42"/>
            <p:cNvSpPr/>
            <p:nvPr/>
          </p:nvSpPr>
          <p:spPr>
            <a:xfrm rot="-8640000" flipH="1" flipV="1">
              <a:off x="4848" y="5972"/>
              <a:ext cx="580" cy="75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" name="Line 42"/>
            <p:cNvSpPr/>
            <p:nvPr/>
          </p:nvSpPr>
          <p:spPr>
            <a:xfrm rot="-9068305">
              <a:off x="4800" y="4644"/>
              <a:ext cx="625" cy="109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1" name="Line 42"/>
            <p:cNvSpPr/>
            <p:nvPr/>
          </p:nvSpPr>
          <p:spPr>
            <a:xfrm rot="-9068305" flipH="1">
              <a:off x="4560" y="5434"/>
              <a:ext cx="583" cy="285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grpSp>
          <p:nvGrpSpPr>
            <p:cNvPr id="12" name="Group 15"/>
            <p:cNvGrpSpPr/>
            <p:nvPr/>
          </p:nvGrpSpPr>
          <p:grpSpPr>
            <a:xfrm>
              <a:off x="2160" y="5244"/>
              <a:ext cx="360" cy="360"/>
              <a:chOff x="2736" y="1200"/>
              <a:chExt cx="144" cy="144"/>
            </a:xfrm>
          </p:grpSpPr>
          <p:sp>
            <p:nvSpPr>
              <p:cNvPr id="13" name="Line 16"/>
              <p:cNvSpPr/>
              <p:nvPr/>
            </p:nvSpPr>
            <p:spPr>
              <a:xfrm>
                <a:off x="2736" y="1200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699999">
                  <a:srgbClr val="990099"/>
                </a:prstShdw>
              </a:effectLst>
            </p:spPr>
          </p:sp>
          <p:sp>
            <p:nvSpPr>
              <p:cNvPr id="14" name="Line 17"/>
              <p:cNvSpPr/>
              <p:nvPr/>
            </p:nvSpPr>
            <p:spPr>
              <a:xfrm>
                <a:off x="2880" y="1200"/>
                <a:ext cx="0" cy="144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699999">
                  <a:srgbClr val="990099"/>
                </a:prstShdw>
              </a:effectLst>
            </p:spPr>
          </p:sp>
        </p:grpSp>
        <p:sp>
          <p:nvSpPr>
            <p:cNvPr id="15" name="AutoShape 18"/>
            <p:cNvSpPr/>
            <p:nvPr/>
          </p:nvSpPr>
          <p:spPr>
            <a:xfrm rot="-5400000">
              <a:off x="3120" y="4764"/>
              <a:ext cx="360" cy="2280"/>
            </a:xfrm>
            <a:prstGeom prst="leftBrace">
              <a:avLst>
                <a:gd name="adj1" fmla="val 52572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6" name="Text Box 19"/>
            <p:cNvSpPr txBox="1"/>
            <p:nvPr/>
          </p:nvSpPr>
          <p:spPr>
            <a:xfrm>
              <a:off x="1080" y="5604"/>
              <a:ext cx="1200" cy="82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7" name="Text Box 20"/>
            <p:cNvSpPr txBox="1"/>
            <p:nvPr/>
          </p:nvSpPr>
          <p:spPr>
            <a:xfrm>
              <a:off x="5178" y="6324"/>
              <a:ext cx="1200" cy="82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8" name="Text Box 21"/>
            <p:cNvSpPr txBox="1"/>
            <p:nvPr/>
          </p:nvSpPr>
          <p:spPr>
            <a:xfrm>
              <a:off x="2760" y="5964"/>
              <a:ext cx="1200" cy="82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9" name="Text Box 22"/>
            <p:cNvSpPr txBox="1"/>
            <p:nvPr/>
          </p:nvSpPr>
          <p:spPr>
            <a:xfrm>
              <a:off x="4200" y="5964"/>
              <a:ext cx="1200" cy="82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20" name="AutoShape 23"/>
            <p:cNvSpPr/>
            <p:nvPr/>
          </p:nvSpPr>
          <p:spPr>
            <a:xfrm rot="-5400000">
              <a:off x="4560" y="5484"/>
              <a:ext cx="480" cy="720"/>
            </a:xfrm>
            <a:prstGeom prst="leftBrace">
              <a:avLst>
                <a:gd name="adj1" fmla="val 12500"/>
                <a:gd name="adj2" fmla="val 49995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grpSp>
          <p:nvGrpSpPr>
            <p:cNvPr id="21" name="Group 69"/>
            <p:cNvGrpSpPr/>
            <p:nvPr/>
          </p:nvGrpSpPr>
          <p:grpSpPr>
            <a:xfrm>
              <a:off x="4200" y="4764"/>
              <a:ext cx="636" cy="960"/>
              <a:chOff x="3792" y="3216"/>
              <a:chExt cx="176" cy="369"/>
            </a:xfrm>
          </p:grpSpPr>
          <p:sp>
            <p:nvSpPr>
              <p:cNvPr id="22" name="Oval 70"/>
              <p:cNvSpPr/>
              <p:nvPr/>
            </p:nvSpPr>
            <p:spPr>
              <a:xfrm>
                <a:off x="3840" y="3504"/>
                <a:ext cx="79" cy="8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23" name="Text Box 71"/>
              <p:cNvSpPr txBox="1"/>
              <p:nvPr/>
            </p:nvSpPr>
            <p:spPr>
              <a:xfrm>
                <a:off x="3792" y="3216"/>
                <a:ext cx="176" cy="3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861685" y="1974215"/>
            <a:ext cx="2755900" cy="2130861"/>
            <a:chOff x="7440" y="2604"/>
            <a:chExt cx="5520" cy="4407"/>
          </a:xfrm>
        </p:grpSpPr>
        <p:pic>
          <p:nvPicPr>
            <p:cNvPr id="25" name="Picture 4" descr="09"/>
            <p:cNvPicPr>
              <a:picLocks noChangeAspect="1"/>
            </p:cNvPicPr>
            <p:nvPr/>
          </p:nvPicPr>
          <p:blipFill>
            <a:blip r:embed="rId3">
              <a:lum contrast="17998"/>
            </a:blip>
            <a:srcRect r="7143"/>
            <a:stretch>
              <a:fillRect/>
            </a:stretch>
          </p:blipFill>
          <p:spPr>
            <a:xfrm>
              <a:off x="7440" y="2604"/>
              <a:ext cx="5520" cy="39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Line 42"/>
            <p:cNvSpPr/>
            <p:nvPr/>
          </p:nvSpPr>
          <p:spPr>
            <a:xfrm rot="7131694">
              <a:off x="9528" y="2732"/>
              <a:ext cx="822" cy="143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7" name="Line 42"/>
            <p:cNvSpPr/>
            <p:nvPr/>
          </p:nvSpPr>
          <p:spPr>
            <a:xfrm rot="2040000">
              <a:off x="10130" y="5569"/>
              <a:ext cx="438" cy="64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8" name="Oval 70"/>
            <p:cNvSpPr/>
            <p:nvPr/>
          </p:nvSpPr>
          <p:spPr>
            <a:xfrm>
              <a:off x="9720" y="5484"/>
              <a:ext cx="240" cy="240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29" name="Text Box 71"/>
            <p:cNvSpPr txBox="1"/>
            <p:nvPr/>
          </p:nvSpPr>
          <p:spPr>
            <a:xfrm>
              <a:off x="9120" y="5484"/>
              <a:ext cx="725" cy="95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O</a:t>
              </a:r>
              <a:endPara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0" name="Text Box 28"/>
            <p:cNvSpPr txBox="1"/>
            <p:nvPr/>
          </p:nvSpPr>
          <p:spPr>
            <a:xfrm>
              <a:off x="8640" y="2749"/>
              <a:ext cx="1200" cy="95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1" name="Text Box 29"/>
            <p:cNvSpPr txBox="1"/>
            <p:nvPr/>
          </p:nvSpPr>
          <p:spPr>
            <a:xfrm>
              <a:off x="10353" y="6059"/>
              <a:ext cx="1200" cy="95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2" name="Line 42"/>
            <p:cNvSpPr/>
            <p:nvPr/>
          </p:nvSpPr>
          <p:spPr>
            <a:xfrm rot="-9068305" flipH="1" flipV="1">
              <a:off x="9188" y="3594"/>
              <a:ext cx="1142" cy="188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3" name="AutoShape 31"/>
            <p:cNvSpPr/>
            <p:nvPr/>
          </p:nvSpPr>
          <p:spPr>
            <a:xfrm rot="-149364">
              <a:off x="9360" y="3444"/>
              <a:ext cx="363" cy="2168"/>
            </a:xfrm>
            <a:prstGeom prst="leftBrace">
              <a:avLst>
                <a:gd name="adj1" fmla="val 49633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4" name="Text Box 32"/>
            <p:cNvSpPr txBox="1"/>
            <p:nvPr/>
          </p:nvSpPr>
          <p:spPr>
            <a:xfrm>
              <a:off x="8845" y="4167"/>
              <a:ext cx="1200" cy="95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5" name="Line 42"/>
            <p:cNvSpPr/>
            <p:nvPr/>
          </p:nvSpPr>
          <p:spPr>
            <a:xfrm rot="-9068305" flipH="1">
              <a:off x="9843" y="5454"/>
              <a:ext cx="485" cy="26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6" name="AutoShape 34"/>
            <p:cNvSpPr/>
            <p:nvPr/>
          </p:nvSpPr>
          <p:spPr>
            <a:xfrm rot="5280000" flipH="1" flipV="1">
              <a:off x="9900" y="5662"/>
              <a:ext cx="360" cy="480"/>
            </a:xfrm>
            <a:prstGeom prst="leftBrace">
              <a:avLst>
                <a:gd name="adj1" fmla="val 11067"/>
                <a:gd name="adj2" fmla="val 46875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37" name="Text Box 35"/>
            <p:cNvSpPr txBox="1"/>
            <p:nvPr/>
          </p:nvSpPr>
          <p:spPr>
            <a:xfrm>
              <a:off x="9508" y="5989"/>
              <a:ext cx="767" cy="952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wrap="square"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59685" y="4250690"/>
            <a:ext cx="3144520" cy="1979295"/>
            <a:chOff x="1200" y="6919"/>
            <a:chExt cx="5280" cy="3668"/>
          </a:xfrm>
        </p:grpSpPr>
        <p:pic>
          <p:nvPicPr>
            <p:cNvPr id="40" name="Picture 6" descr="C:\Users\Administrator\Desktop\20100104181859-1034208020.jpg20100104181859-1034208020"/>
            <p:cNvPicPr>
              <a:picLocks noChangeAspect="1"/>
            </p:cNvPicPr>
            <p:nvPr/>
          </p:nvPicPr>
          <p:blipFill>
            <a:blip r:embed="rId4">
              <a:lum contrast="11999"/>
            </a:blip>
            <a:srcRect l="912" t="854" r="2107" b="4971"/>
            <a:stretch>
              <a:fillRect/>
            </a:stretch>
          </p:blipFill>
          <p:spPr>
            <a:xfrm>
              <a:off x="1698" y="6919"/>
              <a:ext cx="4627" cy="36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Oval 70"/>
            <p:cNvSpPr/>
            <p:nvPr/>
          </p:nvSpPr>
          <p:spPr>
            <a:xfrm rot="1958102">
              <a:off x="5348" y="8772"/>
              <a:ext cx="285" cy="237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42" name="Text Box 71"/>
            <p:cNvSpPr txBox="1"/>
            <p:nvPr/>
          </p:nvSpPr>
          <p:spPr>
            <a:xfrm rot="1958102">
              <a:off x="5345" y="8979"/>
              <a:ext cx="663" cy="8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O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43" name="Line 42"/>
            <p:cNvSpPr/>
            <p:nvPr/>
          </p:nvSpPr>
          <p:spPr>
            <a:xfrm rot="-8820000">
              <a:off x="4703" y="7104"/>
              <a:ext cx="132" cy="119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4" name="Line 42"/>
            <p:cNvSpPr/>
            <p:nvPr/>
          </p:nvSpPr>
          <p:spPr>
            <a:xfrm rot="-9068305">
              <a:off x="4345" y="8234"/>
              <a:ext cx="73" cy="66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5" name="Line 42"/>
            <p:cNvSpPr/>
            <p:nvPr/>
          </p:nvSpPr>
          <p:spPr>
            <a:xfrm rot="-8520000" flipH="1" flipV="1">
              <a:off x="1760" y="7189"/>
              <a:ext cx="740" cy="96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6" name="Line 42"/>
            <p:cNvSpPr/>
            <p:nvPr/>
          </p:nvSpPr>
          <p:spPr>
            <a:xfrm rot="-9068305">
              <a:off x="1790" y="8184"/>
              <a:ext cx="728" cy="117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7" name="Line 42"/>
            <p:cNvSpPr/>
            <p:nvPr/>
          </p:nvSpPr>
          <p:spPr>
            <a:xfrm rot="-9068305" flipH="1">
              <a:off x="2393" y="8024"/>
              <a:ext cx="2917" cy="168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8" name="AutoShape 44"/>
            <p:cNvSpPr/>
            <p:nvPr/>
          </p:nvSpPr>
          <p:spPr>
            <a:xfrm rot="-5400000">
              <a:off x="3660" y="7344"/>
              <a:ext cx="360" cy="3360"/>
            </a:xfrm>
            <a:prstGeom prst="leftBrace">
              <a:avLst>
                <a:gd name="adj1" fmla="val 77475"/>
                <a:gd name="adj2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49" name="Text Box 45"/>
            <p:cNvSpPr txBox="1"/>
            <p:nvPr/>
          </p:nvSpPr>
          <p:spPr>
            <a:xfrm>
              <a:off x="3240" y="9204"/>
              <a:ext cx="1200" cy="85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50" name="AutoShape 46"/>
            <p:cNvSpPr/>
            <p:nvPr/>
          </p:nvSpPr>
          <p:spPr>
            <a:xfrm rot="6702664">
              <a:off x="4860" y="7954"/>
              <a:ext cx="358" cy="1068"/>
            </a:xfrm>
            <a:prstGeom prst="leftBrace">
              <a:avLst>
                <a:gd name="adj1" fmla="val 19478"/>
                <a:gd name="adj2" fmla="val 48384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51" name="Text Box 47"/>
            <p:cNvSpPr txBox="1"/>
            <p:nvPr/>
          </p:nvSpPr>
          <p:spPr>
            <a:xfrm>
              <a:off x="5160" y="7862"/>
              <a:ext cx="1320" cy="85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l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52" name="Text Box 48"/>
            <p:cNvSpPr txBox="1"/>
            <p:nvPr/>
          </p:nvSpPr>
          <p:spPr>
            <a:xfrm>
              <a:off x="3828" y="6982"/>
              <a:ext cx="1200" cy="85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53" name="Text Box 49"/>
            <p:cNvSpPr txBox="1"/>
            <p:nvPr/>
          </p:nvSpPr>
          <p:spPr>
            <a:xfrm>
              <a:off x="1200" y="7764"/>
              <a:ext cx="1200" cy="853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rgbClr val="708688"/>
              </a:prstShdw>
            </a:effectLst>
          </p:spPr>
          <p:txBody>
            <a:bodyPr anchor="t">
              <a:spAutoFit/>
            </a:bodyPr>
            <a:p>
              <a:pPr defTabSz="914400">
                <a:spcBef>
                  <a:spcPct val="50000"/>
                </a:spcBef>
              </a:pPr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16405" name="组合 6147"/>
          <p:cNvGrpSpPr/>
          <p:nvPr/>
        </p:nvGrpSpPr>
        <p:grpSpPr>
          <a:xfrm rot="0">
            <a:off x="1138259" y="428625"/>
            <a:ext cx="3434160" cy="858618"/>
            <a:chOff x="878" y="0"/>
            <a:chExt cx="5411" cy="1350"/>
          </a:xfrm>
        </p:grpSpPr>
        <p:sp>
          <p:nvSpPr>
            <p:cNvPr id="16406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762000"/>
                </a:cxn>
                <a:cxn ang="0">
                  <a:pos x="4303712" y="762000"/>
                </a:cxn>
                <a:cxn ang="0">
                  <a:pos x="0" y="762000"/>
                </a:cxn>
                <a:cxn ang="0">
                  <a:pos x="0" y="0"/>
                </a:cxn>
                <a:cxn ang="0">
                  <a:pos x="1564" y="0"/>
                </a:cxn>
                <a:cxn ang="0">
                  <a:pos x="0" y="0"/>
                </a:cxn>
              </a:cxnLst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9" name="文本框 6151"/>
            <p:cNvSpPr txBox="1"/>
            <p:nvPr/>
          </p:nvSpPr>
          <p:spPr>
            <a:xfrm>
              <a:off x="878" y="432"/>
              <a:ext cx="5411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三、生活中的杠杆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 txBox="1">
            <a:spLocks noRot="1"/>
          </p:cNvSpPr>
          <p:nvPr/>
        </p:nvSpPr>
        <p:spPr>
          <a:xfrm>
            <a:off x="552450" y="1116330"/>
            <a:ext cx="7833995" cy="12115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等臂杠杆：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   动力臂等于阻力臂，动力等于阻力.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=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，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1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=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2.</a:t>
            </a:r>
            <a:endParaRPr lang="zh-CN" altLang="en-US" baseline="-25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baseline="-25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52450" y="2184400"/>
            <a:ext cx="7833995" cy="1174750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）等臂杠杆的特点：不省力，不费力.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）物理实验室中，我们使用的天平就是等臂杠杆.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26629" name="组合 26628"/>
          <p:cNvGrpSpPr/>
          <p:nvPr/>
        </p:nvGrpSpPr>
        <p:grpSpPr>
          <a:xfrm>
            <a:off x="1009650" y="3552508"/>
            <a:ext cx="2879725" cy="2695575"/>
            <a:chOff x="885" y="1954"/>
            <a:chExt cx="1814" cy="1698"/>
          </a:xfrm>
        </p:grpSpPr>
        <p:pic>
          <p:nvPicPr>
            <p:cNvPr id="15364" name="图片 26629" descr="634353589942343750"/>
            <p:cNvPicPr>
              <a:picLocks noChangeAspect="1"/>
            </p:cNvPicPr>
            <p:nvPr/>
          </p:nvPicPr>
          <p:blipFill>
            <a:blip r:embed="rId1"/>
            <a:srcRect l="17491" t="12138" r="20668" b="17363"/>
            <a:stretch>
              <a:fillRect/>
            </a:stretch>
          </p:blipFill>
          <p:spPr>
            <a:xfrm>
              <a:off x="885" y="1954"/>
              <a:ext cx="1814" cy="1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5" name="TextBox 7"/>
            <p:cNvSpPr txBox="1"/>
            <p:nvPr/>
          </p:nvSpPr>
          <p:spPr>
            <a:xfrm>
              <a:off x="1351" y="3401"/>
              <a:ext cx="75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托盘天平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632" name="组合 26631"/>
          <p:cNvGrpSpPr/>
          <p:nvPr/>
        </p:nvGrpSpPr>
        <p:grpSpPr>
          <a:xfrm>
            <a:off x="4916632" y="3358833"/>
            <a:ext cx="2797175" cy="2889250"/>
            <a:chOff x="3492" y="1707"/>
            <a:chExt cx="1626" cy="1820"/>
          </a:xfrm>
        </p:grpSpPr>
        <p:pic>
          <p:nvPicPr>
            <p:cNvPr id="15367" name="图片 26632" descr="1300682370795289056"/>
            <p:cNvPicPr>
              <a:picLocks noChangeAspect="1"/>
            </p:cNvPicPr>
            <p:nvPr/>
          </p:nvPicPr>
          <p:blipFill>
            <a:blip r:embed="rId2"/>
            <a:srcRect l="37491" t="5331" r="12549" b="8649"/>
            <a:stretch>
              <a:fillRect/>
            </a:stretch>
          </p:blipFill>
          <p:spPr>
            <a:xfrm>
              <a:off x="3492" y="1707"/>
              <a:ext cx="1626" cy="1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8" name="TextBox 7"/>
            <p:cNvSpPr txBox="1"/>
            <p:nvPr/>
          </p:nvSpPr>
          <p:spPr>
            <a:xfrm>
              <a:off x="3898" y="3276"/>
              <a:ext cx="69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物理天平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 txBox="1">
            <a:spLocks noRot="1"/>
          </p:cNvSpPr>
          <p:nvPr/>
        </p:nvSpPr>
        <p:spPr>
          <a:xfrm>
            <a:off x="636270" y="1171575"/>
            <a:ext cx="7908925" cy="29248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省力杠杆：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    动力臂大于阻力臂，动力小于阻力.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 〉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，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〈 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）省力杠杆的特点：省力，费距离.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）汽车的刹车板、手推车、瓶起子、道钉撬、羊角锤、铡刀等均是省力杠杆.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7230" y="3825875"/>
            <a:ext cx="3333750" cy="2900296"/>
            <a:chOff x="1140" y="2649"/>
            <a:chExt cx="7683" cy="7421"/>
          </a:xfrm>
        </p:grpSpPr>
        <p:pic>
          <p:nvPicPr>
            <p:cNvPr id="10241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 l="43190" t="8899" r="27707" b="55246"/>
            <a:stretch>
              <a:fillRect/>
            </a:stretch>
          </p:blipFill>
          <p:spPr>
            <a:xfrm>
              <a:off x="1140" y="2649"/>
              <a:ext cx="7683" cy="71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2" name="Line 3"/>
            <p:cNvSpPr/>
            <p:nvPr/>
          </p:nvSpPr>
          <p:spPr>
            <a:xfrm>
              <a:off x="2520" y="6530"/>
              <a:ext cx="0" cy="2160"/>
            </a:xfrm>
            <a:prstGeom prst="line">
              <a:avLst/>
            </a:prstGeom>
            <a:ln w="28575" cap="flat" cmpd="sng">
              <a:solidFill>
                <a:srgbClr val="2F2F00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0243" name="Line 5"/>
            <p:cNvSpPr/>
            <p:nvPr/>
          </p:nvSpPr>
          <p:spPr>
            <a:xfrm>
              <a:off x="2520" y="5330"/>
              <a:ext cx="0" cy="120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244" name="Text Box 7"/>
            <p:cNvSpPr txBox="1"/>
            <p:nvPr/>
          </p:nvSpPr>
          <p:spPr>
            <a:xfrm>
              <a:off x="1680" y="6170"/>
              <a:ext cx="15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0245" name="Text Box 8"/>
            <p:cNvSpPr txBox="1"/>
            <p:nvPr/>
          </p:nvSpPr>
          <p:spPr>
            <a:xfrm>
              <a:off x="7080" y="9050"/>
              <a:ext cx="108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0246" name="Text Box 9"/>
            <p:cNvSpPr txBox="1"/>
            <p:nvPr/>
          </p:nvSpPr>
          <p:spPr>
            <a:xfrm>
              <a:off x="3315" y="7995"/>
              <a:ext cx="27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动力臂</a:t>
              </a:r>
              <a:r>
                <a:rPr lang="en-US" altLang="zh-CN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l</a:t>
              </a:r>
              <a:r>
                <a:rPr lang="zh-CN" altLang="en-US" sz="20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1</a:t>
              </a:r>
              <a:endParaRPr lang="zh-CN" alt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7" name="Text Box 10"/>
            <p:cNvSpPr txBox="1"/>
            <p:nvPr/>
          </p:nvSpPr>
          <p:spPr>
            <a:xfrm>
              <a:off x="5763" y="7728"/>
              <a:ext cx="264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阻力臂</a:t>
              </a:r>
              <a:r>
                <a: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l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2</a:t>
              </a:r>
              <a:endPara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8" name="AutoShape 11"/>
            <p:cNvSpPr/>
            <p:nvPr/>
          </p:nvSpPr>
          <p:spPr>
            <a:xfrm rot="-5400000" flipV="1">
              <a:off x="6480" y="7130"/>
              <a:ext cx="120" cy="840"/>
            </a:xfrm>
            <a:prstGeom prst="leftBrace">
              <a:avLst>
                <a:gd name="adj1" fmla="val 58106"/>
                <a:gd name="adj2" fmla="val 49074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0249" name="AutoShape 12"/>
            <p:cNvSpPr/>
            <p:nvPr/>
          </p:nvSpPr>
          <p:spPr>
            <a:xfrm rot="5400000">
              <a:off x="4080" y="5930"/>
              <a:ext cx="600" cy="3480"/>
            </a:xfrm>
            <a:prstGeom prst="rightBrace">
              <a:avLst>
                <a:gd name="adj1" fmla="val 77145"/>
                <a:gd name="adj2" fmla="val 50000"/>
              </a:avLst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grpSp>
          <p:nvGrpSpPr>
            <p:cNvPr id="10250" name="Group 13"/>
            <p:cNvGrpSpPr/>
            <p:nvPr/>
          </p:nvGrpSpPr>
          <p:grpSpPr>
            <a:xfrm>
              <a:off x="5735" y="6425"/>
              <a:ext cx="840" cy="1080"/>
              <a:chOff x="0" y="0"/>
              <a:chExt cx="336" cy="432"/>
            </a:xfrm>
          </p:grpSpPr>
          <p:sp>
            <p:nvSpPr>
              <p:cNvPr id="10251" name="Oval 14"/>
              <p:cNvSpPr/>
              <p:nvPr/>
            </p:nvSpPr>
            <p:spPr>
              <a:xfrm>
                <a:off x="48" y="3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2000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0252" name="Text Box 15"/>
              <p:cNvSpPr txBox="1"/>
              <p:nvPr/>
            </p:nvSpPr>
            <p:spPr>
              <a:xfrm>
                <a:off x="0" y="0"/>
                <a:ext cx="336" cy="4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0253" name="Line 16"/>
            <p:cNvSpPr/>
            <p:nvPr/>
          </p:nvSpPr>
          <p:spPr>
            <a:xfrm>
              <a:off x="6960" y="6770"/>
              <a:ext cx="0" cy="1200"/>
            </a:xfrm>
            <a:prstGeom prst="line">
              <a:avLst/>
            </a:prstGeom>
            <a:ln w="28575" cap="flat" cmpd="sng">
              <a:solidFill>
                <a:srgbClr val="0D0D0D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0254" name="Oval 17"/>
            <p:cNvSpPr/>
            <p:nvPr/>
          </p:nvSpPr>
          <p:spPr>
            <a:xfrm>
              <a:off x="2400" y="5090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0259" name="Line 22"/>
            <p:cNvSpPr/>
            <p:nvPr/>
          </p:nvSpPr>
          <p:spPr>
            <a:xfrm flipH="1">
              <a:off x="2520" y="7370"/>
              <a:ext cx="348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0260" name="Line 23"/>
            <p:cNvSpPr/>
            <p:nvPr/>
          </p:nvSpPr>
          <p:spPr>
            <a:xfrm>
              <a:off x="6000" y="7370"/>
              <a:ext cx="96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0267" name="Oval 4"/>
            <p:cNvSpPr/>
            <p:nvPr/>
          </p:nvSpPr>
          <p:spPr>
            <a:xfrm>
              <a:off x="6840" y="761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0268" name="Line 6"/>
            <p:cNvSpPr/>
            <p:nvPr/>
          </p:nvSpPr>
          <p:spPr>
            <a:xfrm>
              <a:off x="6960" y="7850"/>
              <a:ext cx="0" cy="180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 txBox="1">
            <a:spLocks noRot="1"/>
          </p:cNvSpPr>
          <p:nvPr/>
        </p:nvSpPr>
        <p:spPr>
          <a:xfrm>
            <a:off x="506730" y="1171575"/>
            <a:ext cx="8209280" cy="28822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费力杠杆：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    动力臂小于阻力臂，动力大于阻力.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 〈 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，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 〉 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zh-CN" alt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）费力杠杆的特点：费力，省距离.</a:t>
            </a:r>
            <a:endParaRPr lang="zh-CN" altLang="en-US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）镊子、缝纫机的脚踏板、钓鱼竿、肱二头肌、肱三头肌等均是费力杠杆.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1010" y="3999230"/>
            <a:ext cx="3141980" cy="2506980"/>
            <a:chOff x="248" y="1943"/>
            <a:chExt cx="9480" cy="7018"/>
          </a:xfrm>
        </p:grpSpPr>
        <p:pic>
          <p:nvPicPr>
            <p:cNvPr id="13313" name="Picture 2" descr="脚踏板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" y="1943"/>
              <a:ext cx="9330" cy="6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4" name="Line 3"/>
            <p:cNvSpPr/>
            <p:nvPr/>
          </p:nvSpPr>
          <p:spPr>
            <a:xfrm rot="-1794876" flipV="1">
              <a:off x="8648" y="3383"/>
              <a:ext cx="2" cy="1440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5" name="Line 4"/>
            <p:cNvSpPr/>
            <p:nvPr/>
          </p:nvSpPr>
          <p:spPr>
            <a:xfrm rot="-1469804">
              <a:off x="6848" y="5903"/>
              <a:ext cx="0" cy="216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6" name="Text Box 5"/>
            <p:cNvSpPr txBox="1"/>
            <p:nvPr/>
          </p:nvSpPr>
          <p:spPr>
            <a:xfrm>
              <a:off x="7088" y="3120"/>
              <a:ext cx="1080" cy="16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17" name="Text Box 6"/>
            <p:cNvSpPr txBox="1"/>
            <p:nvPr/>
          </p:nvSpPr>
          <p:spPr>
            <a:xfrm>
              <a:off x="6368" y="7583"/>
              <a:ext cx="1560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en-US" altLang="zh-CN" sz="20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18" name="Text Box 7"/>
            <p:cNvSpPr txBox="1"/>
            <p:nvPr/>
          </p:nvSpPr>
          <p:spPr>
            <a:xfrm rot="-1258762">
              <a:off x="4568" y="6983"/>
              <a:ext cx="2760" cy="19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动力臂</a:t>
              </a:r>
              <a:r>
                <a:rPr lang="zh-CN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l</a:t>
              </a:r>
              <a:r>
                <a:rPr lang="en-US" altLang="zh-CN" sz="20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19" name="Text Box 8"/>
            <p:cNvSpPr txBox="1"/>
            <p:nvPr/>
          </p:nvSpPr>
          <p:spPr>
            <a:xfrm rot="-1307607">
              <a:off x="7088" y="5880"/>
              <a:ext cx="2640" cy="19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阻力臂</a:t>
              </a:r>
              <a:r>
                <a:rPr lang="zh-CN" alt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sym typeface="宋体" panose="02010600030101010101" pitchFamily="2" charset="-122"/>
                </a:rPr>
                <a:t>l</a:t>
              </a:r>
              <a:r>
                <a:rPr lang="en-US" altLang="zh-CN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20" name="AutoShape 9"/>
            <p:cNvSpPr/>
            <p:nvPr/>
          </p:nvSpPr>
          <p:spPr>
            <a:xfrm rot="4132186">
              <a:off x="6848" y="3863"/>
              <a:ext cx="600" cy="4440"/>
            </a:xfrm>
            <a:prstGeom prst="rightBrace">
              <a:avLst>
                <a:gd name="adj1" fmla="val 98426"/>
                <a:gd name="adj2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pPr algn="ctr">
                <a:spcBef>
                  <a:spcPct val="50000"/>
                </a:spcBef>
              </a:pPr>
              <a:endParaRPr lang="zh-CN" altLang="en-US" sz="2000" dirty="0">
                <a:solidFill>
                  <a:schemeClr val="hlink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21" name="Oval 10"/>
            <p:cNvSpPr/>
            <p:nvPr/>
          </p:nvSpPr>
          <p:spPr>
            <a:xfrm>
              <a:off x="9008" y="4703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grpSp>
          <p:nvGrpSpPr>
            <p:cNvPr id="13322" name="Group 11"/>
            <p:cNvGrpSpPr/>
            <p:nvPr/>
          </p:nvGrpSpPr>
          <p:grpSpPr>
            <a:xfrm>
              <a:off x="4688" y="5543"/>
              <a:ext cx="840" cy="1115"/>
              <a:chOff x="0" y="0"/>
              <a:chExt cx="336" cy="446"/>
            </a:xfrm>
          </p:grpSpPr>
          <p:sp>
            <p:nvSpPr>
              <p:cNvPr id="13323" name="Oval 12"/>
              <p:cNvSpPr/>
              <p:nvPr/>
            </p:nvSpPr>
            <p:spPr>
              <a:xfrm>
                <a:off x="48" y="3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2000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3324" name="Text Box 13"/>
              <p:cNvSpPr txBox="1"/>
              <p:nvPr/>
            </p:nvSpPr>
            <p:spPr>
              <a:xfrm>
                <a:off x="0" y="0"/>
                <a:ext cx="336" cy="4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3325" name="Oval 14"/>
            <p:cNvSpPr/>
            <p:nvPr/>
          </p:nvSpPr>
          <p:spPr>
            <a:xfrm>
              <a:off x="6248" y="5783"/>
              <a:ext cx="240" cy="240"/>
            </a:xfrm>
            <a:prstGeom prst="ellipse">
              <a:avLst/>
            </a:prstGeom>
            <a:solidFill>
              <a:srgbClr val="FF3399"/>
            </a:solidFill>
            <a:ln w="9525">
              <a:noFill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26" name="AutoShape 15"/>
            <p:cNvSpPr/>
            <p:nvPr/>
          </p:nvSpPr>
          <p:spPr>
            <a:xfrm rot="-6447525" flipV="1">
              <a:off x="5413" y="5828"/>
              <a:ext cx="600" cy="1440"/>
            </a:xfrm>
            <a:prstGeom prst="leftBrace">
              <a:avLst>
                <a:gd name="adj1" fmla="val 41011"/>
                <a:gd name="adj2" fmla="val 39000"/>
              </a:avLst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31" name="Line 20"/>
            <p:cNvSpPr/>
            <p:nvPr/>
          </p:nvSpPr>
          <p:spPr>
            <a:xfrm flipV="1">
              <a:off x="4928" y="6000"/>
              <a:ext cx="1440" cy="48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triangle" w="med" len="med"/>
            </a:ln>
          </p:spPr>
        </p:sp>
        <p:sp>
          <p:nvSpPr>
            <p:cNvPr id="13332" name="Line 21"/>
            <p:cNvSpPr/>
            <p:nvPr/>
          </p:nvSpPr>
          <p:spPr>
            <a:xfrm flipV="1">
              <a:off x="4928" y="4800"/>
              <a:ext cx="4080" cy="168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1"/>
          <p:cNvSpPr txBox="1"/>
          <p:nvPr/>
        </p:nvSpPr>
        <p:spPr>
          <a:xfrm>
            <a:off x="747395" y="2199323"/>
            <a:ext cx="642938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杠杆及其平衡条件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82" name="文本框 2"/>
          <p:cNvSpPr txBox="1"/>
          <p:nvPr/>
        </p:nvSpPr>
        <p:spPr>
          <a:xfrm>
            <a:off x="1456055" y="2083753"/>
            <a:ext cx="11255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83" name="文本框 3"/>
          <p:cNvSpPr txBox="1"/>
          <p:nvPr/>
        </p:nvSpPr>
        <p:spPr>
          <a:xfrm>
            <a:off x="2818448" y="1513840"/>
            <a:ext cx="510063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定义：在力的作用下，能绕固定点转动的硬棒，叫做杠杆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84" name="Text Box 2"/>
          <p:cNvSpPr txBox="1"/>
          <p:nvPr/>
        </p:nvSpPr>
        <p:spPr>
          <a:xfrm>
            <a:off x="4396740" y="2487295"/>
            <a:ext cx="4619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支点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、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动力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、阻力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、动力臂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、阻力臂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)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0489" name="文本框 4"/>
          <p:cNvSpPr txBox="1"/>
          <p:nvPr/>
        </p:nvSpPr>
        <p:spPr>
          <a:xfrm>
            <a:off x="2865755" y="2486978"/>
            <a:ext cx="11255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杠杆的五要素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90" name="文本框 5"/>
          <p:cNvSpPr txBox="1"/>
          <p:nvPr/>
        </p:nvSpPr>
        <p:spPr>
          <a:xfrm>
            <a:off x="1456055" y="3599498"/>
            <a:ext cx="2959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杠杆的平衡条件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91" name="文本框 7"/>
          <p:cNvSpPr txBox="1"/>
          <p:nvPr/>
        </p:nvSpPr>
        <p:spPr>
          <a:xfrm>
            <a:off x="4197668" y="3572510"/>
            <a:ext cx="13636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=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endParaRPr lang="en-US" altLang="zh-CN" baseline="-25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左箭头 18"/>
          <p:cNvSpPr/>
          <p:nvPr/>
        </p:nvSpPr>
        <p:spPr>
          <a:xfrm flipH="1">
            <a:off x="4035743" y="276161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9" name="左箭头 8"/>
          <p:cNvSpPr/>
          <p:nvPr/>
        </p:nvSpPr>
        <p:spPr>
          <a:xfrm flipH="1">
            <a:off x="3791268" y="369316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0" name="左箭头 9"/>
          <p:cNvSpPr/>
          <p:nvPr/>
        </p:nvSpPr>
        <p:spPr>
          <a:xfrm flipH="1">
            <a:off x="2254568" y="219964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496" name="AutoShape 14"/>
          <p:cNvSpPr/>
          <p:nvPr/>
        </p:nvSpPr>
        <p:spPr>
          <a:xfrm>
            <a:off x="1280160" y="2296795"/>
            <a:ext cx="204470" cy="2870835"/>
          </a:xfrm>
          <a:prstGeom prst="leftBrace">
            <a:avLst>
              <a:gd name="adj1" fmla="val 6913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57" name="文本框 1"/>
          <p:cNvSpPr txBox="1"/>
          <p:nvPr/>
        </p:nvSpPr>
        <p:spPr>
          <a:xfrm>
            <a:off x="1436370" y="4690745"/>
            <a:ext cx="1254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生活中的杠杆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58" name="文本框 2"/>
          <p:cNvSpPr txBox="1"/>
          <p:nvPr/>
        </p:nvSpPr>
        <p:spPr>
          <a:xfrm>
            <a:off x="3396615" y="4325620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省力杠杆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59" name="文本框 3"/>
          <p:cNvSpPr txBox="1"/>
          <p:nvPr/>
        </p:nvSpPr>
        <p:spPr>
          <a:xfrm>
            <a:off x="5341303" y="4336733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＞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 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＜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60" name="文本框 4"/>
          <p:cNvSpPr txBox="1"/>
          <p:nvPr/>
        </p:nvSpPr>
        <p:spPr>
          <a:xfrm>
            <a:off x="3396615" y="4881880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费力杠杆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61" name="文本框 5"/>
          <p:cNvSpPr txBox="1"/>
          <p:nvPr/>
        </p:nvSpPr>
        <p:spPr>
          <a:xfrm>
            <a:off x="5341303" y="4875530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 ＜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 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＞ 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endParaRPr lang="zh-CN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文本框 6"/>
          <p:cNvSpPr txBox="1"/>
          <p:nvPr/>
        </p:nvSpPr>
        <p:spPr>
          <a:xfrm>
            <a:off x="3396615" y="5296218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等臂杠杆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463" name="文本框 7"/>
          <p:cNvSpPr txBox="1"/>
          <p:nvPr/>
        </p:nvSpPr>
        <p:spPr>
          <a:xfrm>
            <a:off x="5306378" y="5339080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=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 ，    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endParaRPr lang="zh-CN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AutoShape 14"/>
          <p:cNvSpPr/>
          <p:nvPr/>
        </p:nvSpPr>
        <p:spPr>
          <a:xfrm>
            <a:off x="3199765" y="4570095"/>
            <a:ext cx="161925" cy="949960"/>
          </a:xfrm>
          <a:prstGeom prst="leftBrace">
            <a:avLst>
              <a:gd name="adj1" fmla="val 6926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" name="左箭头 1"/>
          <p:cNvSpPr/>
          <p:nvPr/>
        </p:nvSpPr>
        <p:spPr>
          <a:xfrm flipH="1">
            <a:off x="2573973" y="496189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" name="左箭头 2"/>
          <p:cNvSpPr/>
          <p:nvPr/>
        </p:nvSpPr>
        <p:spPr>
          <a:xfrm flipH="1">
            <a:off x="4936490" y="444309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" name="左箭头 10"/>
          <p:cNvSpPr/>
          <p:nvPr/>
        </p:nvSpPr>
        <p:spPr>
          <a:xfrm flipH="1">
            <a:off x="4936490" y="4966018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左箭头 11"/>
          <p:cNvSpPr/>
          <p:nvPr/>
        </p:nvSpPr>
        <p:spPr>
          <a:xfrm flipH="1">
            <a:off x="4936490" y="534543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4" name="AutoShape 14"/>
          <p:cNvSpPr/>
          <p:nvPr/>
        </p:nvSpPr>
        <p:spPr>
          <a:xfrm>
            <a:off x="2747010" y="1868805"/>
            <a:ext cx="118745" cy="949960"/>
          </a:xfrm>
          <a:prstGeom prst="leftBrace">
            <a:avLst>
              <a:gd name="adj1" fmla="val 6926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19530" y="685800"/>
            <a:ext cx="34042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5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小  结</a:t>
            </a:r>
            <a:endParaRPr lang="zh-CN" altLang="zh-CN" sz="54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81" grpId="0"/>
      <p:bldP spid="20482" grpId="0"/>
      <p:bldP spid="20483" grpId="0"/>
      <p:bldP spid="20489" grpId="0"/>
      <p:bldP spid="19" grpId="0" animBg="1"/>
      <p:bldP spid="10" grpId="0" animBg="1"/>
      <p:bldP spid="4" grpId="0" animBg="1"/>
      <p:bldP spid="20490" grpId="0"/>
      <p:bldP spid="20491" grpId="0"/>
      <p:bldP spid="9" grpId="0" animBg="1"/>
      <p:bldP spid="19457" grpId="0"/>
      <p:bldP spid="19458" grpId="0"/>
      <p:bldP spid="19459" grpId="0"/>
      <p:bldP spid="19460" grpId="0"/>
      <p:bldP spid="19461" grpId="0"/>
      <p:bldP spid="19462" grpId="0"/>
      <p:bldP spid="19463" grpId="0"/>
      <p:bldP spid="19464" grpId="0" animBg="1"/>
      <p:bldP spid="2" grpId="0" animBg="1"/>
      <p:bldP spid="3" grpId="0" animBg="1"/>
      <p:bldP spid="11" grpId="0" animBg="1"/>
      <p:bldP spid="12" grpId="0" animBg="1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2"/>
          <p:cNvSpPr txBox="1">
            <a:spLocks noChangeArrowheads="1"/>
          </p:cNvSpPr>
          <p:nvPr/>
        </p:nvSpPr>
        <p:spPr bwMode="auto">
          <a:xfrm>
            <a:off x="386715" y="1557655"/>
            <a:ext cx="8371205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如图所示，用一根自重可以忽略不计的撬棒撬动石块.若撬棒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点受到石块的压力是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1 500 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，且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AB=1.5 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BC=0.3 m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CD=0.2 m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，则要撬动该石块所用的力最小应为             （        ）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A.500 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B.300 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C.200 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D.150 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</p:txBody>
      </p:sp>
      <p:pic>
        <p:nvPicPr>
          <p:cNvPr id="111618" name="Picture 3" descr="untitled-2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4259580" y="3276283"/>
            <a:ext cx="43815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064500" y="2816225"/>
            <a:ext cx="5762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仿宋_GB2312" panose="02010609030101010101" charset="-122"/>
              </a:rPr>
              <a:t>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仿宋_GB2312" panose="02010609030101010101" charset="-122"/>
            </a:endParaRPr>
          </a:p>
        </p:txBody>
      </p:sp>
      <p:sp>
        <p:nvSpPr>
          <p:cNvPr id="33801" name="Text Box 6"/>
          <p:cNvSpPr txBox="1"/>
          <p:nvPr/>
        </p:nvSpPr>
        <p:spPr>
          <a:xfrm>
            <a:off x="1389380" y="725805"/>
            <a:ext cx="22320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5F9B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练习</a:t>
            </a:r>
            <a:endParaRPr lang="zh-CN" altLang="en-US" sz="3200" dirty="0">
              <a:solidFill>
                <a:srgbClr val="005F9B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4"/>
          <p:cNvSpPr txBox="1"/>
          <p:nvPr/>
        </p:nvSpPr>
        <p:spPr>
          <a:xfrm>
            <a:off x="681355" y="2686050"/>
            <a:ext cx="78276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定义：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 在力的作用下，能绕固定点转动的硬棒，叫做杠杆.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pic>
        <p:nvPicPr>
          <p:cNvPr id="17415" name="Picture 7" descr="snap02"/>
          <p:cNvPicPr>
            <a:picLocks noChangeAspect="1"/>
          </p:cNvPicPr>
          <p:nvPr/>
        </p:nvPicPr>
        <p:blipFill>
          <a:blip r:embed="rId1"/>
          <a:srcRect l="4092" t="4770" r="1790" b="4770"/>
          <a:stretch>
            <a:fillRect/>
          </a:stretch>
        </p:blipFill>
        <p:spPr>
          <a:xfrm>
            <a:off x="255905" y="4061460"/>
            <a:ext cx="2801620" cy="1984375"/>
          </a:xfrm>
          <a:prstGeom prst="round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7413" name="Picture 5" descr="snap05"/>
          <p:cNvPicPr>
            <a:picLocks noChangeAspect="1"/>
          </p:cNvPicPr>
          <p:nvPr/>
        </p:nvPicPr>
        <p:blipFill>
          <a:blip r:embed="rId2"/>
          <a:srcRect l="6299" t="14583" r="12204" b="6250"/>
          <a:stretch>
            <a:fillRect/>
          </a:stretch>
        </p:blipFill>
        <p:spPr>
          <a:xfrm>
            <a:off x="3170872" y="4061460"/>
            <a:ext cx="2801938" cy="1985962"/>
          </a:xfrm>
          <a:prstGeom prst="round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7414" name="Picture 6" descr="snap01"/>
          <p:cNvPicPr>
            <a:picLocks noChangeAspect="1"/>
          </p:cNvPicPr>
          <p:nvPr/>
        </p:nvPicPr>
        <p:blipFill>
          <a:blip r:embed="rId3"/>
          <a:srcRect l="4514" t="5800" r="2583" b="4291"/>
          <a:stretch>
            <a:fillRect/>
          </a:stretch>
        </p:blipFill>
        <p:spPr>
          <a:xfrm>
            <a:off x="6089015" y="4050665"/>
            <a:ext cx="2820353" cy="1995170"/>
          </a:xfrm>
          <a:prstGeom prst="round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</p:pic>
      <p:grpSp>
        <p:nvGrpSpPr>
          <p:cNvPr id="7172" name="组合 6147"/>
          <p:cNvGrpSpPr/>
          <p:nvPr/>
        </p:nvGrpSpPr>
        <p:grpSpPr>
          <a:xfrm rot="0">
            <a:off x="477570" y="921311"/>
            <a:ext cx="2925883" cy="1060445"/>
            <a:chOff x="-276" y="-466"/>
            <a:chExt cx="4609" cy="1666"/>
          </a:xfrm>
        </p:grpSpPr>
        <p:sp>
          <p:nvSpPr>
            <p:cNvPr id="7173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762000"/>
                </a:cxn>
                <a:cxn ang="0">
                  <a:pos x="4303712" y="762000"/>
                </a:cxn>
                <a:cxn ang="0">
                  <a:pos x="0" y="762000"/>
                </a:cxn>
                <a:cxn ang="0">
                  <a:pos x="0" y="0"/>
                </a:cxn>
                <a:cxn ang="0">
                  <a:pos x="1564" y="0"/>
                </a:cxn>
                <a:cxn ang="0">
                  <a:pos x="0" y="0"/>
                </a:cxn>
              </a:cxnLst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6" name="文本框 6151"/>
            <p:cNvSpPr txBox="1"/>
            <p:nvPr/>
          </p:nvSpPr>
          <p:spPr>
            <a:xfrm>
              <a:off x="-276" y="-466"/>
              <a:ext cx="4609" cy="14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5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一、杠杆</a:t>
              </a:r>
              <a:endParaRPr lang="zh-CN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Box 1"/>
          <p:cNvSpPr txBox="1"/>
          <p:nvPr/>
        </p:nvSpPr>
        <p:spPr>
          <a:xfrm>
            <a:off x="688975" y="1153160"/>
            <a:ext cx="79616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  <a:ea typeface="华文细黑" panose="02010600040101010101" pitchFamily="2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下列工具在正常使用中，属于费力杠杆的是        （    ） 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6386" name="TextBox 7"/>
          <p:cNvSpPr txBox="1"/>
          <p:nvPr/>
        </p:nvSpPr>
        <p:spPr>
          <a:xfrm>
            <a:off x="626110" y="4352290"/>
            <a:ext cx="16275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0">
              <a:tabLst>
                <a:tab pos="1254125" algn="l"/>
              </a:tabLst>
            </a:pP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．启瓶器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pic>
        <p:nvPicPr>
          <p:cNvPr id="16387" name="图片 27653" descr="OE05643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2350135"/>
            <a:ext cx="2159000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27654" descr="19545209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092950" y="2205673"/>
            <a:ext cx="16573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27655" descr="30986214_3d9fae"/>
          <p:cNvPicPr>
            <a:picLocks noChangeAspect="1"/>
          </p:cNvPicPr>
          <p:nvPr/>
        </p:nvPicPr>
        <p:blipFill>
          <a:blip r:embed="rId3">
            <a:grayscl/>
          </a:blip>
          <a:srcRect l="20792" r="14958" b="20866"/>
          <a:stretch>
            <a:fillRect/>
          </a:stretch>
        </p:blipFill>
        <p:spPr>
          <a:xfrm>
            <a:off x="323850" y="2350135"/>
            <a:ext cx="2232025" cy="177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276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25" y="2494598"/>
            <a:ext cx="1990725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Box 7"/>
          <p:cNvSpPr txBox="1"/>
          <p:nvPr/>
        </p:nvSpPr>
        <p:spPr>
          <a:xfrm>
            <a:off x="2767330" y="4351973"/>
            <a:ext cx="1882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．切纸铡刀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6392" name="TextBox 7"/>
          <p:cNvSpPr txBox="1"/>
          <p:nvPr/>
        </p:nvSpPr>
        <p:spPr>
          <a:xfrm>
            <a:off x="5031105" y="4351973"/>
            <a:ext cx="1649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．食品夹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6393" name="TextBox 7"/>
          <p:cNvSpPr txBox="1"/>
          <p:nvPr/>
        </p:nvSpPr>
        <p:spPr>
          <a:xfrm>
            <a:off x="7107238" y="4352290"/>
            <a:ext cx="16287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．羊角锤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9" name="文本框 27668"/>
          <p:cNvSpPr txBox="1"/>
          <p:nvPr/>
        </p:nvSpPr>
        <p:spPr>
          <a:xfrm>
            <a:off x="7706043" y="1245553"/>
            <a:ext cx="4305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8081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</a:t>
            </a:r>
            <a:endParaRPr lang="en-US" altLang="zh-CN">
              <a:solidFill>
                <a:srgbClr val="F8081F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V="1">
            <a:off x="4499928" y="2708910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728153" y="5083810"/>
            <a:ext cx="50768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 rot="1391916">
            <a:off x="2196465" y="4075748"/>
            <a:ext cx="47513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8372" name="Oval 5"/>
          <p:cNvSpPr>
            <a:spLocks noChangeArrowheads="1"/>
          </p:cNvSpPr>
          <p:nvPr/>
        </p:nvSpPr>
        <p:spPr bwMode="auto">
          <a:xfrm>
            <a:off x="2340928" y="3140710"/>
            <a:ext cx="142875" cy="142875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499928" y="2419985"/>
            <a:ext cx="1587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4461828" y="4077335"/>
            <a:ext cx="71437" cy="71438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861878" y="5085398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6733540" y="5034598"/>
            <a:ext cx="71438" cy="71437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139248" y="3068003"/>
            <a:ext cx="4813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∟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 flipH="1" flipV="1">
            <a:off x="2263140" y="4725988"/>
            <a:ext cx="4813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∟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004753" y="5301298"/>
            <a:ext cx="4679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en-US" altLang="zh-CN" baseline="-250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1907540" y="3208973"/>
            <a:ext cx="4032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endParaRPr lang="en-US" altLang="zh-CN" i="1" baseline="-250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717415" y="2204085"/>
            <a:ext cx="4679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en-US" altLang="zh-CN" baseline="-250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1837690" y="3788410"/>
            <a:ext cx="3663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en-US" altLang="zh-CN" baseline="-250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3204528" y="2375535"/>
            <a:ext cx="3663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en-US" altLang="zh-CN" baseline="-250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8384" name="Line 17"/>
          <p:cNvSpPr>
            <a:spLocks noChangeShapeType="1"/>
          </p:cNvSpPr>
          <p:nvPr/>
        </p:nvSpPr>
        <p:spPr bwMode="auto">
          <a:xfrm>
            <a:off x="2412365" y="3212148"/>
            <a:ext cx="0" cy="1871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2483803" y="3212148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468313" y="764223"/>
            <a:ext cx="84423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3.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如图所示，一个绕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点转动的杠杆，动力臂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及阻力臂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，在图中作出阻力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以及动力</a:t>
            </a:r>
            <a:r>
              <a:rPr lang="en-US" altLang="zh-CN" i="1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华文细黑" panose="02010600040101010101" pitchFamily="2" charset="-122"/>
              </a:rPr>
              <a:t>的示意图</a:t>
            </a:r>
            <a:r>
              <a:rPr lang="en-US" altLang="zh-CN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endParaRPr lang="en-US" altLang="zh-CN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4428490" y="400431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662103" y="5012373"/>
            <a:ext cx="215900" cy="144462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3" grpId="0" bldLvl="0" animBg="1"/>
      <p:bldP spid="30726" grpId="0" bldLvl="0" animBg="1"/>
      <p:bldP spid="30728" grpId="0" bldLvl="0" animBg="1"/>
      <p:bldP spid="30730" grpId="0" autoUpdateAnimBg="0"/>
      <p:bldP spid="30731" grpId="0" autoUpdateAnimBg="0"/>
      <p:bldP spid="30732" grpId="0" autoUpdateAnimBg="0"/>
      <p:bldP spid="30734" grpId="0" autoUpdateAnimBg="0"/>
      <p:bldP spid="30740" grpId="0" bldLvl="0" animBg="1"/>
      <p:bldP spid="3074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6" name="Picture 8" descr="谢谢观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088" y="2661920"/>
            <a:ext cx="4464050" cy="10652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392"/>
          <p:cNvGrpSpPr/>
          <p:nvPr/>
        </p:nvGrpSpPr>
        <p:grpSpPr>
          <a:xfrm rot="871781">
            <a:off x="7280910" y="4021455"/>
            <a:ext cx="1686560" cy="2780665"/>
            <a:chOff x="6798621" y="1128235"/>
            <a:chExt cx="925471" cy="1878160"/>
          </a:xfrm>
          <a:solidFill>
            <a:srgbClr val="00B0F0"/>
          </a:solidFill>
        </p:grpSpPr>
        <p:sp>
          <p:nvSpPr>
            <p:cNvPr id="3" name="任意多边形 2"/>
            <p:cNvSpPr/>
            <p:nvPr/>
          </p:nvSpPr>
          <p:spPr>
            <a:xfrm rot="20684992">
              <a:off x="6853737" y="1621627"/>
              <a:ext cx="611936" cy="1384768"/>
            </a:xfrm>
            <a:custGeom>
              <a:avLst/>
              <a:gdLst>
                <a:gd name="connsiteX0" fmla="*/ 711760 w 711760"/>
                <a:gd name="connsiteY0" fmla="*/ 0 h 1358900"/>
                <a:gd name="connsiteX1" fmla="*/ 114860 w 711760"/>
                <a:gd name="connsiteY1" fmla="*/ 635000 h 1358900"/>
                <a:gd name="connsiteX2" fmla="*/ 560 w 711760"/>
                <a:gd name="connsiteY2" fmla="*/ 1358900 h 1358900"/>
                <a:gd name="connsiteX0-1" fmla="*/ 711760 w 711760"/>
                <a:gd name="connsiteY0-2" fmla="*/ 0 h 1358900"/>
                <a:gd name="connsiteX1-3" fmla="*/ 114860 w 711760"/>
                <a:gd name="connsiteY1-4" fmla="*/ 635000 h 1358900"/>
                <a:gd name="connsiteX2-5" fmla="*/ 560 w 711760"/>
                <a:gd name="connsiteY2-6" fmla="*/ 1358900 h 1358900"/>
                <a:gd name="connsiteX0-7" fmla="*/ 711760 w 711760"/>
                <a:gd name="connsiteY0-8" fmla="*/ 0 h 1358900"/>
                <a:gd name="connsiteX1-9" fmla="*/ 114860 w 711760"/>
                <a:gd name="connsiteY1-10" fmla="*/ 635000 h 1358900"/>
                <a:gd name="connsiteX2-11" fmla="*/ 560 w 711760"/>
                <a:gd name="connsiteY2-12" fmla="*/ 1358900 h 1358900"/>
                <a:gd name="connsiteX0-13" fmla="*/ 884014 w 884014"/>
                <a:gd name="connsiteY0-14" fmla="*/ 0 h 1368888"/>
                <a:gd name="connsiteX1-15" fmla="*/ 287114 w 884014"/>
                <a:gd name="connsiteY1-16" fmla="*/ 635000 h 1368888"/>
                <a:gd name="connsiteX2-17" fmla="*/ 22 w 884014"/>
                <a:gd name="connsiteY2-18" fmla="*/ 1368888 h 1368888"/>
                <a:gd name="connsiteX0-19" fmla="*/ 883991 w 883991"/>
                <a:gd name="connsiteY0-20" fmla="*/ 0 h 1368888"/>
                <a:gd name="connsiteX1-21" fmla="*/ 287091 w 883991"/>
                <a:gd name="connsiteY1-22" fmla="*/ 635000 h 1368888"/>
                <a:gd name="connsiteX2-23" fmla="*/ -1 w 883991"/>
                <a:gd name="connsiteY2-24" fmla="*/ 1368888 h 1368888"/>
                <a:gd name="connsiteX0-25" fmla="*/ 883992 w 883992"/>
                <a:gd name="connsiteY0-26" fmla="*/ 0 h 1368888"/>
                <a:gd name="connsiteX1-27" fmla="*/ 0 w 883992"/>
                <a:gd name="connsiteY1-28" fmla="*/ 1368888 h 1368888"/>
                <a:gd name="connsiteX0-29" fmla="*/ 883992 w 883992"/>
                <a:gd name="connsiteY0-30" fmla="*/ 0 h 1368888"/>
                <a:gd name="connsiteX1-31" fmla="*/ 0 w 883992"/>
                <a:gd name="connsiteY1-32" fmla="*/ 1368888 h 1368888"/>
                <a:gd name="connsiteX0-33" fmla="*/ 928344 w 928343"/>
                <a:gd name="connsiteY0-34" fmla="*/ 0 h 1390417"/>
                <a:gd name="connsiteX1-35" fmla="*/ 0 w 928343"/>
                <a:gd name="connsiteY1-36" fmla="*/ 1390417 h 1390417"/>
                <a:gd name="connsiteX0-37" fmla="*/ 863431 w 863431"/>
                <a:gd name="connsiteY0-38" fmla="*/ 0 h 1384768"/>
                <a:gd name="connsiteX1-39" fmla="*/ 0 w 863431"/>
                <a:gd name="connsiteY1-40" fmla="*/ 1384768 h 1384768"/>
                <a:gd name="connsiteX0-41" fmla="*/ 863431 w 863431"/>
                <a:gd name="connsiteY0-42" fmla="*/ 0 h 1384768"/>
                <a:gd name="connsiteX1-43" fmla="*/ 0 w 863431"/>
                <a:gd name="connsiteY1-44" fmla="*/ 1384768 h 1384768"/>
                <a:gd name="connsiteX0-45" fmla="*/ 863431 w 863431"/>
                <a:gd name="connsiteY0-46" fmla="*/ 0 h 1384768"/>
                <a:gd name="connsiteX1-47" fmla="*/ 282647 w 863431"/>
                <a:gd name="connsiteY1-48" fmla="*/ 606889 h 1384768"/>
                <a:gd name="connsiteX2-49" fmla="*/ 0 w 863431"/>
                <a:gd name="connsiteY2-50" fmla="*/ 1384768 h 1384768"/>
                <a:gd name="connsiteX0-51" fmla="*/ 863431 w 863431"/>
                <a:gd name="connsiteY0-52" fmla="*/ 0 h 1384768"/>
                <a:gd name="connsiteX1-53" fmla="*/ 0 w 863431"/>
                <a:gd name="connsiteY1-54" fmla="*/ 1384768 h 1384768"/>
                <a:gd name="connsiteX0-55" fmla="*/ 863431 w 863431"/>
                <a:gd name="connsiteY0-56" fmla="*/ 0 h 1384768"/>
                <a:gd name="connsiteX1-57" fmla="*/ 0 w 863431"/>
                <a:gd name="connsiteY1-58" fmla="*/ 1384768 h 1384768"/>
                <a:gd name="connsiteX0-59" fmla="*/ 863431 w 863431"/>
                <a:gd name="connsiteY0-60" fmla="*/ 0 h 1384768"/>
                <a:gd name="connsiteX1-61" fmla="*/ 0 w 863431"/>
                <a:gd name="connsiteY1-62" fmla="*/ 1384768 h 1384768"/>
                <a:gd name="connsiteX0-63" fmla="*/ 863431 w 863431"/>
                <a:gd name="connsiteY0-64" fmla="*/ 0 h 1384768"/>
                <a:gd name="connsiteX1-65" fmla="*/ 0 w 863431"/>
                <a:gd name="connsiteY1-66" fmla="*/ 1384768 h 1384768"/>
                <a:gd name="connsiteX0-67" fmla="*/ 863431 w 863431"/>
                <a:gd name="connsiteY0-68" fmla="*/ 0 h 1384768"/>
                <a:gd name="connsiteX1-69" fmla="*/ 0 w 863431"/>
                <a:gd name="connsiteY1-70" fmla="*/ 1384768 h 1384768"/>
                <a:gd name="connsiteX0-71" fmla="*/ 863431 w 863431"/>
                <a:gd name="connsiteY0-72" fmla="*/ 0 h 1384768"/>
                <a:gd name="connsiteX1-73" fmla="*/ 0 w 863431"/>
                <a:gd name="connsiteY1-74" fmla="*/ 1384768 h 138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63431" h="1384768">
                  <a:moveTo>
                    <a:pt x="863431" y="0"/>
                  </a:moveTo>
                  <a:cubicBezTo>
                    <a:pt x="615118" y="165338"/>
                    <a:pt x="20070" y="724344"/>
                    <a:pt x="0" y="1384768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390"/>
            <p:cNvGrpSpPr/>
            <p:nvPr/>
          </p:nvGrpSpPr>
          <p:grpSpPr>
            <a:xfrm rot="2537975" flipH="1">
              <a:off x="6798621" y="1128235"/>
              <a:ext cx="925471" cy="911449"/>
              <a:chOff x="2286001" y="-455613"/>
              <a:chExt cx="2514600" cy="2476501"/>
            </a:xfrm>
            <a:grpFill/>
          </p:grpSpPr>
          <p:grpSp>
            <p:nvGrpSpPr>
              <p:cNvPr id="5" name="Group 205"/>
              <p:cNvGrpSpPr/>
              <p:nvPr/>
            </p:nvGrpSpPr>
            <p:grpSpPr bwMode="auto">
              <a:xfrm>
                <a:off x="2286001" y="-455613"/>
                <a:ext cx="2514600" cy="2476501"/>
                <a:chOff x="1440" y="-287"/>
                <a:chExt cx="1584" cy="1560"/>
              </a:xfrm>
              <a:grpFill/>
            </p:grpSpPr>
            <p:sp>
              <p:nvSpPr>
                <p:cNvPr id="6" name="Freeform 5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9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1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2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3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4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5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7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1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4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6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7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8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9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0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1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32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33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4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35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36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37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38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39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0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2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3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4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5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6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7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8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9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0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1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2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3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4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55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6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57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58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59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60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1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2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3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4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65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66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67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68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69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70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1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72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73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74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75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76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77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78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79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80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81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82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83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84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85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86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87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88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89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90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91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92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93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94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95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96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97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98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99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100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101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102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103"/>
                <p:cNvSpPr/>
                <p:nvPr/>
              </p:nvSpPr>
              <p:spPr bwMode="auto">
                <a:xfrm>
                  <a:off x="1906" y="-200"/>
                  <a:ext cx="168" cy="76"/>
                </a:xfrm>
                <a:custGeom>
                  <a:avLst/>
                  <a:gdLst>
                    <a:gd name="T0" fmla="*/ 68 w 71"/>
                    <a:gd name="T1" fmla="*/ 30 h 32"/>
                    <a:gd name="T2" fmla="*/ 6 w 71"/>
                    <a:gd name="T3" fmla="*/ 1 h 32"/>
                    <a:gd name="T4" fmla="*/ 1 w 71"/>
                    <a:gd name="T5" fmla="*/ 2 h 32"/>
                    <a:gd name="T6" fmla="*/ 65 w 71"/>
                    <a:gd name="T7" fmla="*/ 32 h 32"/>
                    <a:gd name="T8" fmla="*/ 68 w 71"/>
                    <a:gd name="T9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2">
                      <a:moveTo>
                        <a:pt x="68" y="30"/>
                      </a:moveTo>
                      <a:cubicBezTo>
                        <a:pt x="46" y="28"/>
                        <a:pt x="22" y="16"/>
                        <a:pt x="6" y="1"/>
                      </a:cubicBezTo>
                      <a:cubicBezTo>
                        <a:pt x="5" y="0"/>
                        <a:pt x="0" y="2"/>
                        <a:pt x="1" y="2"/>
                      </a:cubicBezTo>
                      <a:cubicBezTo>
                        <a:pt x="18" y="18"/>
                        <a:pt x="42" y="30"/>
                        <a:pt x="65" y="32"/>
                      </a:cubicBezTo>
                      <a:cubicBezTo>
                        <a:pt x="67" y="32"/>
                        <a:pt x="71" y="30"/>
                        <a:pt x="6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104"/>
                <p:cNvSpPr/>
                <p:nvPr/>
              </p:nvSpPr>
              <p:spPr bwMode="auto">
                <a:xfrm>
                  <a:off x="1908" y="-230"/>
                  <a:ext cx="112" cy="132"/>
                </a:xfrm>
                <a:custGeom>
                  <a:avLst/>
                  <a:gdLst>
                    <a:gd name="T0" fmla="*/ 6 w 47"/>
                    <a:gd name="T1" fmla="*/ 55 h 56"/>
                    <a:gd name="T2" fmla="*/ 47 w 47"/>
                    <a:gd name="T3" fmla="*/ 1 h 56"/>
                    <a:gd name="T4" fmla="*/ 42 w 47"/>
                    <a:gd name="T5" fmla="*/ 1 h 56"/>
                    <a:gd name="T6" fmla="*/ 3 w 47"/>
                    <a:gd name="T7" fmla="*/ 54 h 56"/>
                    <a:gd name="T8" fmla="*/ 6 w 47"/>
                    <a:gd name="T9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6">
                      <a:moveTo>
                        <a:pt x="6" y="55"/>
                      </a:moveTo>
                      <a:cubicBezTo>
                        <a:pt x="29" y="46"/>
                        <a:pt x="47" y="27"/>
                        <a:pt x="47" y="1"/>
                      </a:cubicBezTo>
                      <a:cubicBezTo>
                        <a:pt x="47" y="0"/>
                        <a:pt x="42" y="0"/>
                        <a:pt x="42" y="1"/>
                      </a:cubicBezTo>
                      <a:cubicBezTo>
                        <a:pt x="42" y="26"/>
                        <a:pt x="25" y="45"/>
                        <a:pt x="3" y="54"/>
                      </a:cubicBezTo>
                      <a:cubicBezTo>
                        <a:pt x="0" y="55"/>
                        <a:pt x="5" y="56"/>
                        <a:pt x="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105"/>
                <p:cNvSpPr/>
                <p:nvPr/>
              </p:nvSpPr>
              <p:spPr bwMode="auto">
                <a:xfrm>
                  <a:off x="1986" y="-143"/>
                  <a:ext cx="254" cy="650"/>
                </a:xfrm>
                <a:custGeom>
                  <a:avLst/>
                  <a:gdLst>
                    <a:gd name="T0" fmla="*/ 0 w 107"/>
                    <a:gd name="T1" fmla="*/ 2 h 274"/>
                    <a:gd name="T2" fmla="*/ 102 w 107"/>
                    <a:gd name="T3" fmla="*/ 273 h 274"/>
                    <a:gd name="T4" fmla="*/ 107 w 107"/>
                    <a:gd name="T5" fmla="*/ 272 h 274"/>
                    <a:gd name="T6" fmla="*/ 5 w 107"/>
                    <a:gd name="T7" fmla="*/ 1 h 274"/>
                    <a:gd name="T8" fmla="*/ 0 w 107"/>
                    <a:gd name="T9" fmla="*/ 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274">
                      <a:moveTo>
                        <a:pt x="0" y="2"/>
                      </a:moveTo>
                      <a:cubicBezTo>
                        <a:pt x="31" y="93"/>
                        <a:pt x="75" y="180"/>
                        <a:pt x="102" y="273"/>
                      </a:cubicBezTo>
                      <a:cubicBezTo>
                        <a:pt x="103" y="274"/>
                        <a:pt x="107" y="273"/>
                        <a:pt x="107" y="272"/>
                      </a:cubicBezTo>
                      <a:cubicBezTo>
                        <a:pt x="80" y="180"/>
                        <a:pt x="36" y="92"/>
                        <a:pt x="5" y="1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106"/>
                <p:cNvSpPr/>
                <p:nvPr/>
              </p:nvSpPr>
              <p:spPr bwMode="auto">
                <a:xfrm>
                  <a:off x="1967" y="-171"/>
                  <a:ext cx="41" cy="40"/>
                </a:xfrm>
                <a:custGeom>
                  <a:avLst/>
                  <a:gdLst>
                    <a:gd name="T0" fmla="*/ 16 w 17"/>
                    <a:gd name="T1" fmla="*/ 6 h 17"/>
                    <a:gd name="T2" fmla="*/ 10 w 17"/>
                    <a:gd name="T3" fmla="*/ 16 h 17"/>
                    <a:gd name="T4" fmla="*/ 1 w 17"/>
                    <a:gd name="T5" fmla="*/ 11 h 17"/>
                    <a:gd name="T6" fmla="*/ 6 w 17"/>
                    <a:gd name="T7" fmla="*/ 1 h 17"/>
                    <a:gd name="T8" fmla="*/ 16 w 17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cubicBezTo>
                        <a:pt x="17" y="10"/>
                        <a:pt x="15" y="15"/>
                        <a:pt x="10" y="16"/>
                      </a:cubicBezTo>
                      <a:cubicBezTo>
                        <a:pt x="6" y="17"/>
                        <a:pt x="2" y="15"/>
                        <a:pt x="1" y="11"/>
                      </a:cubicBezTo>
                      <a:cubicBezTo>
                        <a:pt x="0" y="7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107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108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109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110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111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112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113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114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115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116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117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118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119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120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121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122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123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124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125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126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27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128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129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130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131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132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133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134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135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136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137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138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139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140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141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142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143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144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145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146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147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148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149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150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151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152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153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154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155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156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157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158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159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160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161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162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163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164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165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166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167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168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169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170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171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172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173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174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175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176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177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178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179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180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181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182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183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184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185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186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187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188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189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90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91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192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 193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194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195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196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197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198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199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200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201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202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203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204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9" name="Freeform 206"/>
              <p:cNvSpPr/>
              <p:nvPr/>
            </p:nvSpPr>
            <p:spPr bwMode="auto">
              <a:xfrm>
                <a:off x="3025776" y="-317500"/>
                <a:ext cx="266700" cy="120650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Freeform 207"/>
              <p:cNvSpPr/>
              <p:nvPr/>
            </p:nvSpPr>
            <p:spPr bwMode="auto">
              <a:xfrm>
                <a:off x="3028951" y="-365125"/>
                <a:ext cx="177800" cy="209550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Freeform 208"/>
              <p:cNvSpPr/>
              <p:nvPr/>
            </p:nvSpPr>
            <p:spPr bwMode="auto">
              <a:xfrm>
                <a:off x="3152776" y="-227013"/>
                <a:ext cx="403225" cy="1031875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Freeform 209"/>
              <p:cNvSpPr/>
              <p:nvPr/>
            </p:nvSpPr>
            <p:spPr bwMode="auto">
              <a:xfrm>
                <a:off x="3122613" y="-271463"/>
                <a:ext cx="65088" cy="6350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Freeform 210"/>
              <p:cNvSpPr/>
              <p:nvPr/>
            </p:nvSpPr>
            <p:spPr bwMode="auto">
              <a:xfrm>
                <a:off x="4208463" y="71437"/>
                <a:ext cx="192088" cy="247650"/>
              </a:xfrm>
              <a:custGeom>
                <a:avLst/>
                <a:gdLst>
                  <a:gd name="T0" fmla="*/ 47 w 51"/>
                  <a:gd name="T1" fmla="*/ 64 h 66"/>
                  <a:gd name="T2" fmla="*/ 10 w 51"/>
                  <a:gd name="T3" fmla="*/ 3 h 66"/>
                  <a:gd name="T4" fmla="*/ 5 w 51"/>
                  <a:gd name="T5" fmla="*/ 2 h 66"/>
                  <a:gd name="T6" fmla="*/ 45 w 51"/>
                  <a:gd name="T7" fmla="*/ 66 h 66"/>
                  <a:gd name="T8" fmla="*/ 47 w 51"/>
                  <a:gd name="T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7" y="64"/>
                    </a:moveTo>
                    <a:cubicBezTo>
                      <a:pt x="21" y="54"/>
                      <a:pt x="5" y="31"/>
                      <a:pt x="10" y="3"/>
                    </a:cubicBezTo>
                    <a:cubicBezTo>
                      <a:pt x="10" y="1"/>
                      <a:pt x="5" y="0"/>
                      <a:pt x="5" y="2"/>
                    </a:cubicBezTo>
                    <a:cubicBezTo>
                      <a:pt x="0" y="32"/>
                      <a:pt x="17" y="55"/>
                      <a:pt x="45" y="66"/>
                    </a:cubicBezTo>
                    <a:cubicBezTo>
                      <a:pt x="46" y="66"/>
                      <a:pt x="51" y="66"/>
                      <a:pt x="47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4" name="Freeform 211"/>
              <p:cNvSpPr/>
              <p:nvPr/>
            </p:nvSpPr>
            <p:spPr bwMode="auto">
              <a:xfrm>
                <a:off x="4137026" y="123825"/>
                <a:ext cx="260350" cy="131763"/>
              </a:xfrm>
              <a:custGeom>
                <a:avLst/>
                <a:gdLst>
                  <a:gd name="T0" fmla="*/ 3 w 69"/>
                  <a:gd name="T1" fmla="*/ 29 h 35"/>
                  <a:gd name="T2" fmla="*/ 68 w 69"/>
                  <a:gd name="T3" fmla="*/ 2 h 35"/>
                  <a:gd name="T4" fmla="*/ 63 w 69"/>
                  <a:gd name="T5" fmla="*/ 1 h 35"/>
                  <a:gd name="T6" fmla="*/ 3 w 69"/>
                  <a:gd name="T7" fmla="*/ 27 h 35"/>
                  <a:gd name="T8" fmla="*/ 3 w 69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3" y="29"/>
                    </a:moveTo>
                    <a:cubicBezTo>
                      <a:pt x="30" y="35"/>
                      <a:pt x="54" y="27"/>
                      <a:pt x="68" y="2"/>
                    </a:cubicBezTo>
                    <a:cubicBezTo>
                      <a:pt x="69" y="1"/>
                      <a:pt x="64" y="0"/>
                      <a:pt x="63" y="1"/>
                    </a:cubicBezTo>
                    <a:cubicBezTo>
                      <a:pt x="51" y="23"/>
                      <a:pt x="28" y="33"/>
                      <a:pt x="3" y="27"/>
                    </a:cubicBezTo>
                    <a:cubicBezTo>
                      <a:pt x="1" y="27"/>
                      <a:pt x="0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5" name="Freeform 212"/>
              <p:cNvSpPr/>
              <p:nvPr/>
            </p:nvSpPr>
            <p:spPr bwMode="auto">
              <a:xfrm>
                <a:off x="4246563" y="85725"/>
                <a:ext cx="71438" cy="271463"/>
              </a:xfrm>
              <a:custGeom>
                <a:avLst/>
                <a:gdLst>
                  <a:gd name="T0" fmla="*/ 11 w 19"/>
                  <a:gd name="T1" fmla="*/ 69 h 72"/>
                  <a:gd name="T2" fmla="*/ 18 w 19"/>
                  <a:gd name="T3" fmla="*/ 1 h 72"/>
                  <a:gd name="T4" fmla="*/ 13 w 19"/>
                  <a:gd name="T5" fmla="*/ 1 h 72"/>
                  <a:gd name="T6" fmla="*/ 6 w 19"/>
                  <a:gd name="T7" fmla="*/ 70 h 72"/>
                  <a:gd name="T8" fmla="*/ 11 w 19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2">
                    <a:moveTo>
                      <a:pt x="11" y="69"/>
                    </a:moveTo>
                    <a:cubicBezTo>
                      <a:pt x="5" y="48"/>
                      <a:pt x="9" y="21"/>
                      <a:pt x="18" y="1"/>
                    </a:cubicBezTo>
                    <a:cubicBezTo>
                      <a:pt x="19" y="0"/>
                      <a:pt x="14" y="0"/>
                      <a:pt x="13" y="1"/>
                    </a:cubicBezTo>
                    <a:cubicBezTo>
                      <a:pt x="4" y="21"/>
                      <a:pt x="0" y="48"/>
                      <a:pt x="6" y="70"/>
                    </a:cubicBezTo>
                    <a:cubicBezTo>
                      <a:pt x="6" y="72"/>
                      <a:pt x="11" y="71"/>
                      <a:pt x="1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Freeform 213"/>
              <p:cNvSpPr/>
              <p:nvPr/>
            </p:nvSpPr>
            <p:spPr bwMode="auto">
              <a:xfrm>
                <a:off x="4156076" y="138112"/>
                <a:ext cx="266700" cy="120650"/>
              </a:xfrm>
              <a:custGeom>
                <a:avLst/>
                <a:gdLst>
                  <a:gd name="T0" fmla="*/ 0 w 71"/>
                  <a:gd name="T1" fmla="*/ 2 h 32"/>
                  <a:gd name="T2" fmla="*/ 68 w 71"/>
                  <a:gd name="T3" fmla="*/ 24 h 32"/>
                  <a:gd name="T4" fmla="*/ 65 w 71"/>
                  <a:gd name="T5" fmla="*/ 22 h 32"/>
                  <a:gd name="T6" fmla="*/ 5 w 71"/>
                  <a:gd name="T7" fmla="*/ 1 h 32"/>
                  <a:gd name="T8" fmla="*/ 0 w 71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0" y="2"/>
                    </a:moveTo>
                    <a:cubicBezTo>
                      <a:pt x="17" y="22"/>
                      <a:pt x="42" y="32"/>
                      <a:pt x="68" y="24"/>
                    </a:cubicBezTo>
                    <a:cubicBezTo>
                      <a:pt x="71" y="23"/>
                      <a:pt x="66" y="21"/>
                      <a:pt x="65" y="22"/>
                    </a:cubicBezTo>
                    <a:cubicBezTo>
                      <a:pt x="42" y="29"/>
                      <a:pt x="20" y="19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Freeform 214"/>
              <p:cNvSpPr/>
              <p:nvPr/>
            </p:nvSpPr>
            <p:spPr bwMode="auto">
              <a:xfrm>
                <a:off x="3476626" y="233362"/>
                <a:ext cx="800100" cy="606425"/>
              </a:xfrm>
              <a:custGeom>
                <a:avLst/>
                <a:gdLst>
                  <a:gd name="T0" fmla="*/ 206 w 212"/>
                  <a:gd name="T1" fmla="*/ 0 h 161"/>
                  <a:gd name="T2" fmla="*/ 2 w 212"/>
                  <a:gd name="T3" fmla="*/ 160 h 161"/>
                  <a:gd name="T4" fmla="*/ 6 w 212"/>
                  <a:gd name="T5" fmla="*/ 160 h 161"/>
                  <a:gd name="T6" fmla="*/ 210 w 212"/>
                  <a:gd name="T7" fmla="*/ 1 h 161"/>
                  <a:gd name="T8" fmla="*/ 206 w 212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61">
                    <a:moveTo>
                      <a:pt x="206" y="0"/>
                    </a:moveTo>
                    <a:cubicBezTo>
                      <a:pt x="137" y="53"/>
                      <a:pt x="72" y="110"/>
                      <a:pt x="2" y="160"/>
                    </a:cubicBezTo>
                    <a:cubicBezTo>
                      <a:pt x="0" y="161"/>
                      <a:pt x="5" y="161"/>
                      <a:pt x="6" y="160"/>
                    </a:cubicBezTo>
                    <a:cubicBezTo>
                      <a:pt x="77" y="111"/>
                      <a:pt x="142" y="54"/>
                      <a:pt x="210" y="1"/>
                    </a:cubicBezTo>
                    <a:cubicBezTo>
                      <a:pt x="212" y="0"/>
                      <a:pt x="207" y="0"/>
                      <a:pt x="2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Freeform 215"/>
              <p:cNvSpPr/>
              <p:nvPr/>
            </p:nvSpPr>
            <p:spPr bwMode="auto">
              <a:xfrm>
                <a:off x="4241801" y="187325"/>
                <a:ext cx="68263" cy="68263"/>
              </a:xfrm>
              <a:custGeom>
                <a:avLst/>
                <a:gdLst>
                  <a:gd name="T0" fmla="*/ 13 w 18"/>
                  <a:gd name="T1" fmla="*/ 15 h 18"/>
                  <a:gd name="T2" fmla="*/ 3 w 18"/>
                  <a:gd name="T3" fmla="*/ 13 h 18"/>
                  <a:gd name="T4" fmla="*/ 5 w 18"/>
                  <a:gd name="T5" fmla="*/ 3 h 18"/>
                  <a:gd name="T6" fmla="*/ 15 w 18"/>
                  <a:gd name="T7" fmla="*/ 5 h 18"/>
                  <a:gd name="T8" fmla="*/ 1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3" y="15"/>
                    </a:moveTo>
                    <a:cubicBezTo>
                      <a:pt x="10" y="18"/>
                      <a:pt x="5" y="17"/>
                      <a:pt x="3" y="13"/>
                    </a:cubicBezTo>
                    <a:cubicBezTo>
                      <a:pt x="0" y="10"/>
                      <a:pt x="1" y="5"/>
                      <a:pt x="5" y="3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8" y="8"/>
                      <a:pt x="17" y="13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Freeform 216"/>
              <p:cNvSpPr/>
              <p:nvPr/>
            </p:nvSpPr>
            <p:spPr bwMode="auto">
              <a:xfrm>
                <a:off x="2697163" y="74612"/>
                <a:ext cx="184150" cy="244475"/>
              </a:xfrm>
              <a:custGeom>
                <a:avLst/>
                <a:gdLst>
                  <a:gd name="T0" fmla="*/ 5 w 49"/>
                  <a:gd name="T1" fmla="*/ 65 h 65"/>
                  <a:gd name="T2" fmla="*/ 44 w 49"/>
                  <a:gd name="T3" fmla="*/ 2 h 65"/>
                  <a:gd name="T4" fmla="*/ 39 w 49"/>
                  <a:gd name="T5" fmla="*/ 1 h 65"/>
                  <a:gd name="T6" fmla="*/ 1 w 49"/>
                  <a:gd name="T7" fmla="*/ 63 h 65"/>
                  <a:gd name="T8" fmla="*/ 5 w 49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5" y="65"/>
                    </a:moveTo>
                    <a:cubicBezTo>
                      <a:pt x="33" y="55"/>
                      <a:pt x="49" y="31"/>
                      <a:pt x="44" y="2"/>
                    </a:cubicBezTo>
                    <a:cubicBezTo>
                      <a:pt x="44" y="0"/>
                      <a:pt x="39" y="0"/>
                      <a:pt x="39" y="1"/>
                    </a:cubicBezTo>
                    <a:cubicBezTo>
                      <a:pt x="44" y="30"/>
                      <a:pt x="28" y="53"/>
                      <a:pt x="1" y="63"/>
                    </a:cubicBezTo>
                    <a:cubicBezTo>
                      <a:pt x="0" y="64"/>
                      <a:pt x="4" y="65"/>
                      <a:pt x="5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Freeform 217"/>
              <p:cNvSpPr/>
              <p:nvPr/>
            </p:nvSpPr>
            <p:spPr bwMode="auto">
              <a:xfrm>
                <a:off x="2697163" y="123825"/>
                <a:ext cx="260350" cy="131763"/>
              </a:xfrm>
              <a:custGeom>
                <a:avLst/>
                <a:gdLst>
                  <a:gd name="T0" fmla="*/ 64 w 69"/>
                  <a:gd name="T1" fmla="*/ 27 h 35"/>
                  <a:gd name="T2" fmla="*/ 5 w 69"/>
                  <a:gd name="T3" fmla="*/ 2 h 35"/>
                  <a:gd name="T4" fmla="*/ 0 w 69"/>
                  <a:gd name="T5" fmla="*/ 1 h 35"/>
                  <a:gd name="T6" fmla="*/ 67 w 69"/>
                  <a:gd name="T7" fmla="*/ 29 h 35"/>
                  <a:gd name="T8" fmla="*/ 64 w 69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64" y="27"/>
                    </a:moveTo>
                    <a:cubicBezTo>
                      <a:pt x="39" y="33"/>
                      <a:pt x="18" y="24"/>
                      <a:pt x="5" y="2"/>
                    </a:cubicBezTo>
                    <a:cubicBezTo>
                      <a:pt x="5" y="1"/>
                      <a:pt x="0" y="0"/>
                      <a:pt x="0" y="1"/>
                    </a:cubicBezTo>
                    <a:cubicBezTo>
                      <a:pt x="14" y="26"/>
                      <a:pt x="40" y="35"/>
                      <a:pt x="67" y="29"/>
                    </a:cubicBezTo>
                    <a:cubicBezTo>
                      <a:pt x="69" y="29"/>
                      <a:pt x="65" y="27"/>
                      <a:pt x="6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Freeform 218"/>
              <p:cNvSpPr/>
              <p:nvPr/>
            </p:nvSpPr>
            <p:spPr bwMode="auto">
              <a:xfrm>
                <a:off x="2776538" y="82550"/>
                <a:ext cx="68263" cy="271463"/>
              </a:xfrm>
              <a:custGeom>
                <a:avLst/>
                <a:gdLst>
                  <a:gd name="T0" fmla="*/ 12 w 18"/>
                  <a:gd name="T1" fmla="*/ 71 h 72"/>
                  <a:gd name="T2" fmla="*/ 5 w 18"/>
                  <a:gd name="T3" fmla="*/ 2 h 72"/>
                  <a:gd name="T4" fmla="*/ 0 w 18"/>
                  <a:gd name="T5" fmla="*/ 2 h 72"/>
                  <a:gd name="T6" fmla="*/ 7 w 18"/>
                  <a:gd name="T7" fmla="*/ 71 h 72"/>
                  <a:gd name="T8" fmla="*/ 12 w 18"/>
                  <a:gd name="T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12" y="71"/>
                    </a:moveTo>
                    <a:cubicBezTo>
                      <a:pt x="18" y="49"/>
                      <a:pt x="14" y="22"/>
                      <a:pt x="5" y="2"/>
                    </a:cubicBezTo>
                    <a:cubicBezTo>
                      <a:pt x="4" y="0"/>
                      <a:pt x="0" y="1"/>
                      <a:pt x="0" y="2"/>
                    </a:cubicBezTo>
                    <a:cubicBezTo>
                      <a:pt x="9" y="23"/>
                      <a:pt x="13" y="49"/>
                      <a:pt x="7" y="71"/>
                    </a:cubicBezTo>
                    <a:cubicBezTo>
                      <a:pt x="7" y="72"/>
                      <a:pt x="12" y="72"/>
                      <a:pt x="12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Freeform 219"/>
              <p:cNvSpPr/>
              <p:nvPr/>
            </p:nvSpPr>
            <p:spPr bwMode="auto">
              <a:xfrm>
                <a:off x="2670176" y="138112"/>
                <a:ext cx="268288" cy="120650"/>
              </a:xfrm>
              <a:custGeom>
                <a:avLst/>
                <a:gdLst>
                  <a:gd name="T0" fmla="*/ 65 w 71"/>
                  <a:gd name="T1" fmla="*/ 1 h 32"/>
                  <a:gd name="T2" fmla="*/ 6 w 71"/>
                  <a:gd name="T3" fmla="*/ 22 h 32"/>
                  <a:gd name="T4" fmla="*/ 2 w 71"/>
                  <a:gd name="T5" fmla="*/ 24 h 32"/>
                  <a:gd name="T6" fmla="*/ 70 w 71"/>
                  <a:gd name="T7" fmla="*/ 2 h 32"/>
                  <a:gd name="T8" fmla="*/ 65 w 71"/>
                  <a:gd name="T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5" y="1"/>
                    </a:moveTo>
                    <a:cubicBezTo>
                      <a:pt x="51" y="19"/>
                      <a:pt x="29" y="29"/>
                      <a:pt x="6" y="22"/>
                    </a:cubicBezTo>
                    <a:cubicBezTo>
                      <a:pt x="5" y="22"/>
                      <a:pt x="0" y="23"/>
                      <a:pt x="2" y="24"/>
                    </a:cubicBezTo>
                    <a:cubicBezTo>
                      <a:pt x="28" y="32"/>
                      <a:pt x="53" y="22"/>
                      <a:pt x="70" y="2"/>
                    </a:cubicBezTo>
                    <a:cubicBezTo>
                      <a:pt x="71" y="1"/>
                      <a:pt x="66" y="0"/>
                      <a:pt x="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Freeform 220"/>
              <p:cNvSpPr/>
              <p:nvPr/>
            </p:nvSpPr>
            <p:spPr bwMode="auto">
              <a:xfrm>
                <a:off x="2817813" y="228600"/>
                <a:ext cx="795338" cy="614363"/>
              </a:xfrm>
              <a:custGeom>
                <a:avLst/>
                <a:gdLst>
                  <a:gd name="T0" fmla="*/ 1 w 211"/>
                  <a:gd name="T1" fmla="*/ 2 h 163"/>
                  <a:gd name="T2" fmla="*/ 205 w 211"/>
                  <a:gd name="T3" fmla="*/ 162 h 163"/>
                  <a:gd name="T4" fmla="*/ 210 w 211"/>
                  <a:gd name="T5" fmla="*/ 160 h 163"/>
                  <a:gd name="T6" fmla="*/ 6 w 211"/>
                  <a:gd name="T7" fmla="*/ 1 h 163"/>
                  <a:gd name="T8" fmla="*/ 1 w 21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63">
                    <a:moveTo>
                      <a:pt x="1" y="2"/>
                    </a:moveTo>
                    <a:cubicBezTo>
                      <a:pt x="70" y="55"/>
                      <a:pt x="135" y="112"/>
                      <a:pt x="205" y="162"/>
                    </a:cubicBezTo>
                    <a:cubicBezTo>
                      <a:pt x="206" y="163"/>
                      <a:pt x="211" y="162"/>
                      <a:pt x="210" y="160"/>
                    </a:cubicBezTo>
                    <a:cubicBezTo>
                      <a:pt x="139" y="111"/>
                      <a:pt x="74" y="53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Freeform 221"/>
              <p:cNvSpPr/>
              <p:nvPr/>
            </p:nvSpPr>
            <p:spPr bwMode="auto">
              <a:xfrm>
                <a:off x="2784476" y="187325"/>
                <a:ext cx="63500" cy="68263"/>
              </a:xfrm>
              <a:custGeom>
                <a:avLst/>
                <a:gdLst>
                  <a:gd name="T0" fmla="*/ 4 w 17"/>
                  <a:gd name="T1" fmla="*/ 15 h 18"/>
                  <a:gd name="T2" fmla="*/ 15 w 17"/>
                  <a:gd name="T3" fmla="*/ 13 h 18"/>
                  <a:gd name="T4" fmla="*/ 13 w 17"/>
                  <a:gd name="T5" fmla="*/ 3 h 18"/>
                  <a:gd name="T6" fmla="*/ 2 w 17"/>
                  <a:gd name="T7" fmla="*/ 5 h 18"/>
                  <a:gd name="T8" fmla="*/ 4 w 17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5"/>
                    </a:moveTo>
                    <a:cubicBezTo>
                      <a:pt x="7" y="18"/>
                      <a:pt x="12" y="17"/>
                      <a:pt x="15" y="13"/>
                    </a:cubicBezTo>
                    <a:cubicBezTo>
                      <a:pt x="17" y="10"/>
                      <a:pt x="16" y="5"/>
                      <a:pt x="13" y="3"/>
                    </a:cubicBezTo>
                    <a:cubicBezTo>
                      <a:pt x="9" y="0"/>
                      <a:pt x="5" y="1"/>
                      <a:pt x="2" y="5"/>
                    </a:cubicBezTo>
                    <a:cubicBezTo>
                      <a:pt x="0" y="8"/>
                      <a:pt x="1" y="13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5" name="Freeform 222"/>
              <p:cNvSpPr/>
              <p:nvPr/>
            </p:nvSpPr>
            <p:spPr bwMode="auto">
              <a:xfrm>
                <a:off x="3213101" y="-169863"/>
                <a:ext cx="298450" cy="134938"/>
              </a:xfrm>
              <a:custGeom>
                <a:avLst/>
                <a:gdLst>
                  <a:gd name="T0" fmla="*/ 73 w 79"/>
                  <a:gd name="T1" fmla="*/ 1 h 36"/>
                  <a:gd name="T2" fmla="*/ 6 w 79"/>
                  <a:gd name="T3" fmla="*/ 22 h 36"/>
                  <a:gd name="T4" fmla="*/ 3 w 79"/>
                  <a:gd name="T5" fmla="*/ 23 h 36"/>
                  <a:gd name="T6" fmla="*/ 78 w 79"/>
                  <a:gd name="T7" fmla="*/ 2 h 36"/>
                  <a:gd name="T8" fmla="*/ 73 w 79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73" y="1"/>
                    </a:moveTo>
                    <a:cubicBezTo>
                      <a:pt x="57" y="23"/>
                      <a:pt x="32" y="34"/>
                      <a:pt x="6" y="22"/>
                    </a:cubicBezTo>
                    <a:cubicBezTo>
                      <a:pt x="4" y="21"/>
                      <a:pt x="0" y="22"/>
                      <a:pt x="3" y="23"/>
                    </a:cubicBezTo>
                    <a:cubicBezTo>
                      <a:pt x="31" y="36"/>
                      <a:pt x="60" y="27"/>
                      <a:pt x="78" y="2"/>
                    </a:cubicBezTo>
                    <a:cubicBezTo>
                      <a:pt x="79" y="1"/>
                      <a:pt x="74" y="0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6" name="Freeform 223"/>
              <p:cNvSpPr/>
              <p:nvPr/>
            </p:nvSpPr>
            <p:spPr bwMode="auto">
              <a:xfrm>
                <a:off x="3303588" y="-219075"/>
                <a:ext cx="106363" cy="263525"/>
              </a:xfrm>
              <a:custGeom>
                <a:avLst/>
                <a:gdLst>
                  <a:gd name="T0" fmla="*/ 15 w 28"/>
                  <a:gd name="T1" fmla="*/ 69 h 70"/>
                  <a:gd name="T2" fmla="*/ 6 w 28"/>
                  <a:gd name="T3" fmla="*/ 1 h 70"/>
                  <a:gd name="T4" fmla="*/ 2 w 28"/>
                  <a:gd name="T5" fmla="*/ 1 h 70"/>
                  <a:gd name="T6" fmla="*/ 11 w 28"/>
                  <a:gd name="T7" fmla="*/ 68 h 70"/>
                  <a:gd name="T8" fmla="*/ 15 w 2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">
                    <a:moveTo>
                      <a:pt x="15" y="69"/>
                    </a:moveTo>
                    <a:cubicBezTo>
                      <a:pt x="28" y="45"/>
                      <a:pt x="25" y="20"/>
                      <a:pt x="6" y="1"/>
                    </a:cubicBezTo>
                    <a:cubicBezTo>
                      <a:pt x="5" y="1"/>
                      <a:pt x="0" y="0"/>
                      <a:pt x="2" y="1"/>
                    </a:cubicBezTo>
                    <a:cubicBezTo>
                      <a:pt x="20" y="20"/>
                      <a:pt x="23" y="45"/>
                      <a:pt x="11" y="68"/>
                    </a:cubicBezTo>
                    <a:cubicBezTo>
                      <a:pt x="10" y="69"/>
                      <a:pt x="15" y="70"/>
                      <a:pt x="15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Freeform 224"/>
              <p:cNvSpPr/>
              <p:nvPr/>
            </p:nvSpPr>
            <p:spPr bwMode="auto">
              <a:xfrm>
                <a:off x="3248026" y="-155575"/>
                <a:ext cx="266700" cy="106363"/>
              </a:xfrm>
              <a:custGeom>
                <a:avLst/>
                <a:gdLst>
                  <a:gd name="T0" fmla="*/ 68 w 71"/>
                  <a:gd name="T1" fmla="*/ 26 h 28"/>
                  <a:gd name="T2" fmla="*/ 5 w 71"/>
                  <a:gd name="T3" fmla="*/ 1 h 28"/>
                  <a:gd name="T4" fmla="*/ 1 w 71"/>
                  <a:gd name="T5" fmla="*/ 2 h 28"/>
                  <a:gd name="T6" fmla="*/ 67 w 71"/>
                  <a:gd name="T7" fmla="*/ 28 h 28"/>
                  <a:gd name="T8" fmla="*/ 68 w 71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8">
                    <a:moveTo>
                      <a:pt x="68" y="26"/>
                    </a:moveTo>
                    <a:cubicBezTo>
                      <a:pt x="46" y="26"/>
                      <a:pt x="22" y="15"/>
                      <a:pt x="5" y="1"/>
                    </a:cubicBezTo>
                    <a:cubicBezTo>
                      <a:pt x="4" y="0"/>
                      <a:pt x="0" y="2"/>
                      <a:pt x="1" y="2"/>
                    </a:cubicBezTo>
                    <a:cubicBezTo>
                      <a:pt x="18" y="17"/>
                      <a:pt x="44" y="28"/>
                      <a:pt x="67" y="28"/>
                    </a:cubicBezTo>
                    <a:cubicBezTo>
                      <a:pt x="69" y="28"/>
                      <a:pt x="71" y="26"/>
                      <a:pt x="6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Freeform 225"/>
              <p:cNvSpPr/>
              <p:nvPr/>
            </p:nvSpPr>
            <p:spPr bwMode="auto">
              <a:xfrm>
                <a:off x="3259138" y="-214313"/>
                <a:ext cx="169863" cy="217488"/>
              </a:xfrm>
              <a:custGeom>
                <a:avLst/>
                <a:gdLst>
                  <a:gd name="T0" fmla="*/ 6 w 45"/>
                  <a:gd name="T1" fmla="*/ 58 h 58"/>
                  <a:gd name="T2" fmla="*/ 44 w 45"/>
                  <a:gd name="T3" fmla="*/ 1 h 58"/>
                  <a:gd name="T4" fmla="*/ 39 w 45"/>
                  <a:gd name="T5" fmla="*/ 2 h 58"/>
                  <a:gd name="T6" fmla="*/ 2 w 45"/>
                  <a:gd name="T7" fmla="*/ 57 h 58"/>
                  <a:gd name="T8" fmla="*/ 6 w 4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6" y="58"/>
                    </a:moveTo>
                    <a:cubicBezTo>
                      <a:pt x="29" y="48"/>
                      <a:pt x="45" y="27"/>
                      <a:pt x="44" y="1"/>
                    </a:cubicBezTo>
                    <a:cubicBezTo>
                      <a:pt x="44" y="0"/>
                      <a:pt x="39" y="0"/>
                      <a:pt x="39" y="2"/>
                    </a:cubicBezTo>
                    <a:cubicBezTo>
                      <a:pt x="40" y="26"/>
                      <a:pt x="24" y="47"/>
                      <a:pt x="2" y="57"/>
                    </a:cubicBezTo>
                    <a:cubicBezTo>
                      <a:pt x="0" y="58"/>
                      <a:pt x="5" y="58"/>
                      <a:pt x="6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Freeform 226"/>
              <p:cNvSpPr/>
              <p:nvPr/>
            </p:nvSpPr>
            <p:spPr bwMode="auto">
              <a:xfrm>
                <a:off x="3375026" y="-71438"/>
                <a:ext cx="234950" cy="914400"/>
              </a:xfrm>
              <a:custGeom>
                <a:avLst/>
                <a:gdLst>
                  <a:gd name="T0" fmla="*/ 1 w 62"/>
                  <a:gd name="T1" fmla="*/ 2 h 243"/>
                  <a:gd name="T2" fmla="*/ 57 w 62"/>
                  <a:gd name="T3" fmla="*/ 241 h 243"/>
                  <a:gd name="T4" fmla="*/ 62 w 62"/>
                  <a:gd name="T5" fmla="*/ 241 h 243"/>
                  <a:gd name="T6" fmla="*/ 6 w 62"/>
                  <a:gd name="T7" fmla="*/ 1 h 243"/>
                  <a:gd name="T8" fmla="*/ 1 w 62"/>
                  <a:gd name="T9" fmla="*/ 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3">
                    <a:moveTo>
                      <a:pt x="1" y="2"/>
                    </a:moveTo>
                    <a:cubicBezTo>
                      <a:pt x="31" y="78"/>
                      <a:pt x="30" y="164"/>
                      <a:pt x="57" y="241"/>
                    </a:cubicBezTo>
                    <a:cubicBezTo>
                      <a:pt x="57" y="243"/>
                      <a:pt x="62" y="242"/>
                      <a:pt x="62" y="241"/>
                    </a:cubicBezTo>
                    <a:cubicBezTo>
                      <a:pt x="35" y="163"/>
                      <a:pt x="36" y="78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0" name="Freeform 227"/>
              <p:cNvSpPr/>
              <p:nvPr/>
            </p:nvSpPr>
            <p:spPr bwMode="auto">
              <a:xfrm>
                <a:off x="3344863" y="-117475"/>
                <a:ext cx="65088" cy="65088"/>
              </a:xfrm>
              <a:custGeom>
                <a:avLst/>
                <a:gdLst>
                  <a:gd name="T0" fmla="*/ 16 w 17"/>
                  <a:gd name="T1" fmla="*/ 6 h 17"/>
                  <a:gd name="T2" fmla="*/ 11 w 17"/>
                  <a:gd name="T3" fmla="*/ 16 h 17"/>
                  <a:gd name="T4" fmla="*/ 2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4"/>
                      <a:pt x="11" y="16"/>
                    </a:cubicBezTo>
                    <a:cubicBezTo>
                      <a:pt x="7" y="17"/>
                      <a:pt x="3" y="15"/>
                      <a:pt x="2" y="11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Freeform 228"/>
              <p:cNvSpPr/>
              <p:nvPr/>
            </p:nvSpPr>
            <p:spPr bwMode="auto">
              <a:xfrm>
                <a:off x="2640013" y="1062038"/>
                <a:ext cx="180975" cy="252413"/>
              </a:xfrm>
              <a:custGeom>
                <a:avLst/>
                <a:gdLst>
                  <a:gd name="T0" fmla="*/ 44 w 48"/>
                  <a:gd name="T1" fmla="*/ 65 h 67"/>
                  <a:gd name="T2" fmla="*/ 6 w 48"/>
                  <a:gd name="T3" fmla="*/ 0 h 67"/>
                  <a:gd name="T4" fmla="*/ 3 w 48"/>
                  <a:gd name="T5" fmla="*/ 2 h 67"/>
                  <a:gd name="T6" fmla="*/ 39 w 48"/>
                  <a:gd name="T7" fmla="*/ 64 h 67"/>
                  <a:gd name="T8" fmla="*/ 44 w 48"/>
                  <a:gd name="T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7">
                    <a:moveTo>
                      <a:pt x="44" y="65"/>
                    </a:moveTo>
                    <a:cubicBezTo>
                      <a:pt x="48" y="36"/>
                      <a:pt x="34" y="10"/>
                      <a:pt x="6" y="0"/>
                    </a:cubicBezTo>
                    <a:cubicBezTo>
                      <a:pt x="4" y="0"/>
                      <a:pt x="0" y="1"/>
                      <a:pt x="3" y="2"/>
                    </a:cubicBezTo>
                    <a:cubicBezTo>
                      <a:pt x="31" y="11"/>
                      <a:pt x="43" y="36"/>
                      <a:pt x="39" y="64"/>
                    </a:cubicBezTo>
                    <a:cubicBezTo>
                      <a:pt x="39" y="66"/>
                      <a:pt x="44" y="67"/>
                      <a:pt x="44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Freeform 229"/>
              <p:cNvSpPr/>
              <p:nvPr/>
            </p:nvSpPr>
            <p:spPr bwMode="auto">
              <a:xfrm>
                <a:off x="2614613" y="1054100"/>
                <a:ext cx="225425" cy="169863"/>
              </a:xfrm>
              <a:custGeom>
                <a:avLst/>
                <a:gdLst>
                  <a:gd name="T0" fmla="*/ 55 w 60"/>
                  <a:gd name="T1" fmla="*/ 1 h 45"/>
                  <a:gd name="T2" fmla="*/ 4 w 60"/>
                  <a:gd name="T3" fmla="*/ 43 h 45"/>
                  <a:gd name="T4" fmla="*/ 6 w 60"/>
                  <a:gd name="T5" fmla="*/ 45 h 45"/>
                  <a:gd name="T6" fmla="*/ 60 w 60"/>
                  <a:gd name="T7" fmla="*/ 2 h 45"/>
                  <a:gd name="T8" fmla="*/ 55 w 60"/>
                  <a:gd name="T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55" y="1"/>
                    </a:moveTo>
                    <a:cubicBezTo>
                      <a:pt x="48" y="26"/>
                      <a:pt x="30" y="42"/>
                      <a:pt x="4" y="43"/>
                    </a:cubicBezTo>
                    <a:cubicBezTo>
                      <a:pt x="0" y="43"/>
                      <a:pt x="4" y="45"/>
                      <a:pt x="6" y="45"/>
                    </a:cubicBezTo>
                    <a:cubicBezTo>
                      <a:pt x="33" y="45"/>
                      <a:pt x="53" y="28"/>
                      <a:pt x="60" y="2"/>
                    </a:cubicBezTo>
                    <a:cubicBezTo>
                      <a:pt x="60" y="1"/>
                      <a:pt x="56" y="0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Freeform 230"/>
              <p:cNvSpPr/>
              <p:nvPr/>
            </p:nvSpPr>
            <p:spPr bwMode="auto">
              <a:xfrm>
                <a:off x="2617788" y="1125538"/>
                <a:ext cx="268288" cy="109538"/>
              </a:xfrm>
              <a:custGeom>
                <a:avLst/>
                <a:gdLst>
                  <a:gd name="T0" fmla="*/ 70 w 71"/>
                  <a:gd name="T1" fmla="*/ 27 h 29"/>
                  <a:gd name="T2" fmla="*/ 5 w 71"/>
                  <a:gd name="T3" fmla="*/ 1 h 29"/>
                  <a:gd name="T4" fmla="*/ 3 w 71"/>
                  <a:gd name="T5" fmla="*/ 3 h 29"/>
                  <a:gd name="T6" fmla="*/ 66 w 71"/>
                  <a:gd name="T7" fmla="*/ 28 h 29"/>
                  <a:gd name="T8" fmla="*/ 70 w 71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9">
                    <a:moveTo>
                      <a:pt x="70" y="27"/>
                    </a:moveTo>
                    <a:cubicBezTo>
                      <a:pt x="54" y="11"/>
                      <a:pt x="28" y="2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25" y="4"/>
                      <a:pt x="50" y="13"/>
                      <a:pt x="66" y="28"/>
                    </a:cubicBezTo>
                    <a:cubicBezTo>
                      <a:pt x="67" y="29"/>
                      <a:pt x="71" y="28"/>
                      <a:pt x="7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Freeform 231"/>
              <p:cNvSpPr/>
              <p:nvPr/>
            </p:nvSpPr>
            <p:spPr bwMode="auto">
              <a:xfrm>
                <a:off x="2689226" y="1027113"/>
                <a:ext cx="101600" cy="260350"/>
              </a:xfrm>
              <a:custGeom>
                <a:avLst/>
                <a:gdLst>
                  <a:gd name="T0" fmla="*/ 13 w 27"/>
                  <a:gd name="T1" fmla="*/ 2 h 69"/>
                  <a:gd name="T2" fmla="*/ 2 w 27"/>
                  <a:gd name="T3" fmla="*/ 67 h 69"/>
                  <a:gd name="T4" fmla="*/ 6 w 27"/>
                  <a:gd name="T5" fmla="*/ 68 h 69"/>
                  <a:gd name="T6" fmla="*/ 18 w 27"/>
                  <a:gd name="T7" fmla="*/ 1 h 69"/>
                  <a:gd name="T8" fmla="*/ 13 w 27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9">
                    <a:moveTo>
                      <a:pt x="13" y="2"/>
                    </a:moveTo>
                    <a:cubicBezTo>
                      <a:pt x="22" y="25"/>
                      <a:pt x="20" y="50"/>
                      <a:pt x="2" y="67"/>
                    </a:cubicBezTo>
                    <a:cubicBezTo>
                      <a:pt x="0" y="69"/>
                      <a:pt x="5" y="69"/>
                      <a:pt x="6" y="68"/>
                    </a:cubicBezTo>
                    <a:cubicBezTo>
                      <a:pt x="25" y="50"/>
                      <a:pt x="27" y="25"/>
                      <a:pt x="18" y="1"/>
                    </a:cubicBezTo>
                    <a:cubicBezTo>
                      <a:pt x="17" y="0"/>
                      <a:pt x="12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Freeform 232"/>
              <p:cNvSpPr/>
              <p:nvPr/>
            </p:nvSpPr>
            <p:spPr bwMode="auto">
              <a:xfrm>
                <a:off x="2768601" y="793750"/>
                <a:ext cx="811213" cy="373063"/>
              </a:xfrm>
              <a:custGeom>
                <a:avLst/>
                <a:gdLst>
                  <a:gd name="T0" fmla="*/ 6 w 215"/>
                  <a:gd name="T1" fmla="*/ 98 h 99"/>
                  <a:gd name="T2" fmla="*/ 213 w 215"/>
                  <a:gd name="T3" fmla="*/ 2 h 99"/>
                  <a:gd name="T4" fmla="*/ 209 w 215"/>
                  <a:gd name="T5" fmla="*/ 1 h 99"/>
                  <a:gd name="T6" fmla="*/ 2 w 215"/>
                  <a:gd name="T7" fmla="*/ 97 h 99"/>
                  <a:gd name="T8" fmla="*/ 6 w 215"/>
                  <a:gd name="T9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99">
                    <a:moveTo>
                      <a:pt x="6" y="98"/>
                    </a:moveTo>
                    <a:cubicBezTo>
                      <a:pt x="75" y="67"/>
                      <a:pt x="145" y="36"/>
                      <a:pt x="213" y="2"/>
                    </a:cubicBezTo>
                    <a:cubicBezTo>
                      <a:pt x="215" y="1"/>
                      <a:pt x="210" y="0"/>
                      <a:pt x="209" y="1"/>
                    </a:cubicBezTo>
                    <a:cubicBezTo>
                      <a:pt x="141" y="35"/>
                      <a:pt x="71" y="66"/>
                      <a:pt x="2" y="97"/>
                    </a:cubicBezTo>
                    <a:cubicBezTo>
                      <a:pt x="0" y="98"/>
                      <a:pt x="5" y="99"/>
                      <a:pt x="6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6" name="Freeform 233"/>
              <p:cNvSpPr/>
              <p:nvPr/>
            </p:nvSpPr>
            <p:spPr bwMode="auto">
              <a:xfrm>
                <a:off x="2730501" y="1136650"/>
                <a:ext cx="65088" cy="63500"/>
              </a:xfrm>
              <a:custGeom>
                <a:avLst/>
                <a:gdLst>
                  <a:gd name="T0" fmla="*/ 12 w 17"/>
                  <a:gd name="T1" fmla="*/ 15 h 17"/>
                  <a:gd name="T2" fmla="*/ 16 w 17"/>
                  <a:gd name="T3" fmla="*/ 5 h 17"/>
                  <a:gd name="T4" fmla="*/ 5 w 17"/>
                  <a:gd name="T5" fmla="*/ 1 h 17"/>
                  <a:gd name="T6" fmla="*/ 2 w 17"/>
                  <a:gd name="T7" fmla="*/ 12 h 17"/>
                  <a:gd name="T8" fmla="*/ 12 w 17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5"/>
                    </a:moveTo>
                    <a:cubicBezTo>
                      <a:pt x="16" y="13"/>
                      <a:pt x="17" y="9"/>
                      <a:pt x="16" y="5"/>
                    </a:cubicBezTo>
                    <a:cubicBezTo>
                      <a:pt x="14" y="1"/>
                      <a:pt x="9" y="0"/>
                      <a:pt x="5" y="1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7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7" name="Freeform 234"/>
              <p:cNvSpPr/>
              <p:nvPr/>
            </p:nvSpPr>
            <p:spPr bwMode="auto">
              <a:xfrm>
                <a:off x="3451226" y="1479550"/>
                <a:ext cx="296863" cy="128588"/>
              </a:xfrm>
              <a:custGeom>
                <a:avLst/>
                <a:gdLst>
                  <a:gd name="T0" fmla="*/ 76 w 79"/>
                  <a:gd name="T1" fmla="*/ 12 h 34"/>
                  <a:gd name="T2" fmla="*/ 1 w 79"/>
                  <a:gd name="T3" fmla="*/ 31 h 34"/>
                  <a:gd name="T4" fmla="*/ 6 w 79"/>
                  <a:gd name="T5" fmla="*/ 33 h 34"/>
                  <a:gd name="T6" fmla="*/ 73 w 79"/>
                  <a:gd name="T7" fmla="*/ 13 h 34"/>
                  <a:gd name="T8" fmla="*/ 76 w 79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76" y="12"/>
                    </a:moveTo>
                    <a:cubicBezTo>
                      <a:pt x="48" y="0"/>
                      <a:pt x="18" y="5"/>
                      <a:pt x="1" y="31"/>
                    </a:cubicBezTo>
                    <a:cubicBezTo>
                      <a:pt x="0" y="33"/>
                      <a:pt x="5" y="34"/>
                      <a:pt x="6" y="33"/>
                    </a:cubicBezTo>
                    <a:cubicBezTo>
                      <a:pt x="21" y="9"/>
                      <a:pt x="47" y="2"/>
                      <a:pt x="73" y="13"/>
                    </a:cubicBezTo>
                    <a:cubicBezTo>
                      <a:pt x="74" y="14"/>
                      <a:pt x="79" y="13"/>
                      <a:pt x="7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Freeform 235"/>
              <p:cNvSpPr/>
              <p:nvPr/>
            </p:nvSpPr>
            <p:spPr bwMode="auto">
              <a:xfrm>
                <a:off x="3484563" y="1427163"/>
                <a:ext cx="155575" cy="244475"/>
              </a:xfrm>
              <a:custGeom>
                <a:avLst/>
                <a:gdLst>
                  <a:gd name="T0" fmla="*/ 3 w 41"/>
                  <a:gd name="T1" fmla="*/ 1 h 65"/>
                  <a:gd name="T2" fmla="*/ 30 w 41"/>
                  <a:gd name="T3" fmla="*/ 62 h 65"/>
                  <a:gd name="T4" fmla="*/ 35 w 41"/>
                  <a:gd name="T5" fmla="*/ 63 h 65"/>
                  <a:gd name="T6" fmla="*/ 7 w 41"/>
                  <a:gd name="T7" fmla="*/ 1 h 65"/>
                  <a:gd name="T8" fmla="*/ 3 w 41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3" y="1"/>
                    </a:moveTo>
                    <a:cubicBezTo>
                      <a:pt x="25" y="14"/>
                      <a:pt x="36" y="37"/>
                      <a:pt x="30" y="62"/>
                    </a:cubicBezTo>
                    <a:cubicBezTo>
                      <a:pt x="29" y="64"/>
                      <a:pt x="34" y="65"/>
                      <a:pt x="35" y="63"/>
                    </a:cubicBezTo>
                    <a:cubicBezTo>
                      <a:pt x="41" y="37"/>
                      <a:pt x="29" y="14"/>
                      <a:pt x="7" y="1"/>
                    </a:cubicBezTo>
                    <a:cubicBezTo>
                      <a:pt x="5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Freeform 236"/>
              <p:cNvSpPr/>
              <p:nvPr/>
            </p:nvSpPr>
            <p:spPr bwMode="auto">
              <a:xfrm>
                <a:off x="3511551" y="1427163"/>
                <a:ext cx="180975" cy="217488"/>
              </a:xfrm>
              <a:custGeom>
                <a:avLst/>
                <a:gdLst>
                  <a:gd name="T0" fmla="*/ 42 w 48"/>
                  <a:gd name="T1" fmla="*/ 1 h 58"/>
                  <a:gd name="T2" fmla="*/ 0 w 48"/>
                  <a:gd name="T3" fmla="*/ 56 h 58"/>
                  <a:gd name="T4" fmla="*/ 5 w 48"/>
                  <a:gd name="T5" fmla="*/ 56 h 58"/>
                  <a:gd name="T6" fmla="*/ 46 w 48"/>
                  <a:gd name="T7" fmla="*/ 2 h 58"/>
                  <a:gd name="T8" fmla="*/ 42 w 48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42" y="1"/>
                    </a:moveTo>
                    <a:cubicBezTo>
                      <a:pt x="23" y="12"/>
                      <a:pt x="8" y="35"/>
                      <a:pt x="0" y="56"/>
                    </a:cubicBezTo>
                    <a:cubicBezTo>
                      <a:pt x="0" y="58"/>
                      <a:pt x="5" y="58"/>
                      <a:pt x="5" y="56"/>
                    </a:cubicBezTo>
                    <a:cubicBezTo>
                      <a:pt x="12" y="36"/>
                      <a:pt x="27" y="13"/>
                      <a:pt x="46" y="2"/>
                    </a:cubicBezTo>
                    <a:cubicBezTo>
                      <a:pt x="48" y="0"/>
                      <a:pt x="43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Freeform 237"/>
              <p:cNvSpPr/>
              <p:nvPr/>
            </p:nvSpPr>
            <p:spPr bwMode="auto">
              <a:xfrm>
                <a:off x="3440113" y="1487488"/>
                <a:ext cx="260350" cy="127000"/>
              </a:xfrm>
              <a:custGeom>
                <a:avLst/>
                <a:gdLst>
                  <a:gd name="T0" fmla="*/ 5 w 69"/>
                  <a:gd name="T1" fmla="*/ 6 h 34"/>
                  <a:gd name="T2" fmla="*/ 63 w 69"/>
                  <a:gd name="T3" fmla="*/ 33 h 34"/>
                  <a:gd name="T4" fmla="*/ 68 w 69"/>
                  <a:gd name="T5" fmla="*/ 32 h 34"/>
                  <a:gd name="T6" fmla="*/ 4 w 69"/>
                  <a:gd name="T7" fmla="*/ 4 h 34"/>
                  <a:gd name="T8" fmla="*/ 5 w 69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5" y="6"/>
                    </a:moveTo>
                    <a:cubicBezTo>
                      <a:pt x="29" y="2"/>
                      <a:pt x="51" y="12"/>
                      <a:pt x="63" y="33"/>
                    </a:cubicBezTo>
                    <a:cubicBezTo>
                      <a:pt x="64" y="34"/>
                      <a:pt x="69" y="33"/>
                      <a:pt x="68" y="32"/>
                    </a:cubicBezTo>
                    <a:cubicBezTo>
                      <a:pt x="55" y="9"/>
                      <a:pt x="29" y="0"/>
                      <a:pt x="4" y="4"/>
                    </a:cubicBezTo>
                    <a:cubicBezTo>
                      <a:pt x="0" y="4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Freeform 238"/>
              <p:cNvSpPr/>
              <p:nvPr/>
            </p:nvSpPr>
            <p:spPr bwMode="auto">
              <a:xfrm>
                <a:off x="3519488" y="700087"/>
                <a:ext cx="77788" cy="809625"/>
              </a:xfrm>
              <a:custGeom>
                <a:avLst/>
                <a:gdLst>
                  <a:gd name="T0" fmla="*/ 21 w 21"/>
                  <a:gd name="T1" fmla="*/ 213 h 215"/>
                  <a:gd name="T2" fmla="*/ 5 w 21"/>
                  <a:gd name="T3" fmla="*/ 1 h 215"/>
                  <a:gd name="T4" fmla="*/ 0 w 21"/>
                  <a:gd name="T5" fmla="*/ 2 h 215"/>
                  <a:gd name="T6" fmla="*/ 16 w 21"/>
                  <a:gd name="T7" fmla="*/ 213 h 215"/>
                  <a:gd name="T8" fmla="*/ 21 w 21"/>
                  <a:gd name="T9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5">
                    <a:moveTo>
                      <a:pt x="21" y="213"/>
                    </a:moveTo>
                    <a:cubicBezTo>
                      <a:pt x="9" y="143"/>
                      <a:pt x="12" y="72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7" y="72"/>
                      <a:pt x="4" y="144"/>
                      <a:pt x="16" y="213"/>
                    </a:cubicBezTo>
                    <a:cubicBezTo>
                      <a:pt x="16" y="215"/>
                      <a:pt x="21" y="214"/>
                      <a:pt x="21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Freeform 239"/>
              <p:cNvSpPr/>
              <p:nvPr/>
            </p:nvSpPr>
            <p:spPr bwMode="auto">
              <a:xfrm>
                <a:off x="3556001" y="1490663"/>
                <a:ext cx="65088" cy="63500"/>
              </a:xfrm>
              <a:custGeom>
                <a:avLst/>
                <a:gdLst>
                  <a:gd name="T0" fmla="*/ 16 w 17"/>
                  <a:gd name="T1" fmla="*/ 7 h 17"/>
                  <a:gd name="T2" fmla="*/ 7 w 17"/>
                  <a:gd name="T3" fmla="*/ 1 h 17"/>
                  <a:gd name="T4" fmla="*/ 1 w 17"/>
                  <a:gd name="T5" fmla="*/ 10 h 17"/>
                  <a:gd name="T6" fmla="*/ 10 w 17"/>
                  <a:gd name="T7" fmla="*/ 16 h 17"/>
                  <a:gd name="T8" fmla="*/ 16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7"/>
                    </a:moveTo>
                    <a:cubicBezTo>
                      <a:pt x="15" y="3"/>
                      <a:pt x="11" y="0"/>
                      <a:pt x="7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6"/>
                    </a:cubicBezTo>
                    <a:cubicBezTo>
                      <a:pt x="15" y="15"/>
                      <a:pt x="17" y="11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Freeform 240"/>
              <p:cNvSpPr/>
              <p:nvPr/>
            </p:nvSpPr>
            <p:spPr bwMode="auto">
              <a:xfrm>
                <a:off x="3832226" y="1506538"/>
                <a:ext cx="233363" cy="198438"/>
              </a:xfrm>
              <a:custGeom>
                <a:avLst/>
                <a:gdLst>
                  <a:gd name="T0" fmla="*/ 56 w 62"/>
                  <a:gd name="T1" fmla="*/ 1 h 53"/>
                  <a:gd name="T2" fmla="*/ 0 w 62"/>
                  <a:gd name="T3" fmla="*/ 51 h 53"/>
                  <a:gd name="T4" fmla="*/ 5 w 62"/>
                  <a:gd name="T5" fmla="*/ 52 h 53"/>
                  <a:gd name="T6" fmla="*/ 59 w 62"/>
                  <a:gd name="T7" fmla="*/ 3 h 53"/>
                  <a:gd name="T8" fmla="*/ 56 w 6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3">
                    <a:moveTo>
                      <a:pt x="56" y="1"/>
                    </a:moveTo>
                    <a:cubicBezTo>
                      <a:pt x="27" y="3"/>
                      <a:pt x="4" y="21"/>
                      <a:pt x="0" y="51"/>
                    </a:cubicBezTo>
                    <a:cubicBezTo>
                      <a:pt x="0" y="53"/>
                      <a:pt x="5" y="53"/>
                      <a:pt x="5" y="52"/>
                    </a:cubicBezTo>
                    <a:cubicBezTo>
                      <a:pt x="9" y="23"/>
                      <a:pt x="30" y="5"/>
                      <a:pt x="59" y="3"/>
                    </a:cubicBezTo>
                    <a:cubicBezTo>
                      <a:pt x="62" y="2"/>
                      <a:pt x="58" y="0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" name="Freeform 241"/>
              <p:cNvSpPr/>
              <p:nvPr/>
            </p:nvSpPr>
            <p:spPr bwMode="auto">
              <a:xfrm>
                <a:off x="3786188" y="1524000"/>
                <a:ext cx="222250" cy="173038"/>
              </a:xfrm>
              <a:custGeom>
                <a:avLst/>
                <a:gdLst>
                  <a:gd name="T0" fmla="*/ 4 w 59"/>
                  <a:gd name="T1" fmla="*/ 3 h 46"/>
                  <a:gd name="T2" fmla="*/ 54 w 59"/>
                  <a:gd name="T3" fmla="*/ 44 h 46"/>
                  <a:gd name="T4" fmla="*/ 59 w 59"/>
                  <a:gd name="T5" fmla="*/ 44 h 46"/>
                  <a:gd name="T6" fmla="*/ 3 w 59"/>
                  <a:gd name="T7" fmla="*/ 0 h 46"/>
                  <a:gd name="T8" fmla="*/ 4 w 59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6">
                    <a:moveTo>
                      <a:pt x="4" y="3"/>
                    </a:moveTo>
                    <a:cubicBezTo>
                      <a:pt x="29" y="4"/>
                      <a:pt x="48" y="19"/>
                      <a:pt x="54" y="44"/>
                    </a:cubicBezTo>
                    <a:cubicBezTo>
                      <a:pt x="54" y="45"/>
                      <a:pt x="59" y="46"/>
                      <a:pt x="59" y="44"/>
                    </a:cubicBezTo>
                    <a:cubicBezTo>
                      <a:pt x="52" y="17"/>
                      <a:pt x="30" y="2"/>
                      <a:pt x="3" y="0"/>
                    </a:cubicBezTo>
                    <a:cubicBezTo>
                      <a:pt x="0" y="0"/>
                      <a:pt x="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Freeform 242"/>
              <p:cNvSpPr/>
              <p:nvPr/>
            </p:nvSpPr>
            <p:spPr bwMode="auto">
              <a:xfrm>
                <a:off x="3892551" y="1446213"/>
                <a:ext cx="74613" cy="266700"/>
              </a:xfrm>
              <a:custGeom>
                <a:avLst/>
                <a:gdLst>
                  <a:gd name="T0" fmla="*/ 15 w 20"/>
                  <a:gd name="T1" fmla="*/ 2 h 71"/>
                  <a:gd name="T2" fmla="*/ 3 w 20"/>
                  <a:gd name="T3" fmla="*/ 70 h 71"/>
                  <a:gd name="T4" fmla="*/ 8 w 20"/>
                  <a:gd name="T5" fmla="*/ 69 h 71"/>
                  <a:gd name="T6" fmla="*/ 20 w 20"/>
                  <a:gd name="T7" fmla="*/ 2 h 71"/>
                  <a:gd name="T8" fmla="*/ 15 w 20"/>
                  <a:gd name="T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1">
                    <a:moveTo>
                      <a:pt x="15" y="2"/>
                    </a:moveTo>
                    <a:cubicBezTo>
                      <a:pt x="3" y="21"/>
                      <a:pt x="0" y="48"/>
                      <a:pt x="3" y="70"/>
                    </a:cubicBezTo>
                    <a:cubicBezTo>
                      <a:pt x="3" y="71"/>
                      <a:pt x="8" y="71"/>
                      <a:pt x="8" y="69"/>
                    </a:cubicBezTo>
                    <a:cubicBezTo>
                      <a:pt x="5" y="47"/>
                      <a:pt x="8" y="21"/>
                      <a:pt x="20" y="2"/>
                    </a:cubicBezTo>
                    <a:cubicBezTo>
                      <a:pt x="20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Freeform 243"/>
              <p:cNvSpPr/>
              <p:nvPr/>
            </p:nvSpPr>
            <p:spPr bwMode="auto">
              <a:xfrm>
                <a:off x="3778251" y="1547813"/>
                <a:ext cx="279400" cy="74613"/>
              </a:xfrm>
              <a:custGeom>
                <a:avLst/>
                <a:gdLst>
                  <a:gd name="T0" fmla="*/ 6 w 74"/>
                  <a:gd name="T1" fmla="*/ 19 h 20"/>
                  <a:gd name="T2" fmla="*/ 69 w 74"/>
                  <a:gd name="T3" fmla="*/ 16 h 20"/>
                  <a:gd name="T4" fmla="*/ 73 w 74"/>
                  <a:gd name="T5" fmla="*/ 15 h 20"/>
                  <a:gd name="T6" fmla="*/ 2 w 74"/>
                  <a:gd name="T7" fmla="*/ 18 h 20"/>
                  <a:gd name="T8" fmla="*/ 6 w 7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0">
                    <a:moveTo>
                      <a:pt x="6" y="19"/>
                    </a:moveTo>
                    <a:cubicBezTo>
                      <a:pt x="25" y="6"/>
                      <a:pt x="49" y="3"/>
                      <a:pt x="69" y="16"/>
                    </a:cubicBezTo>
                    <a:cubicBezTo>
                      <a:pt x="70" y="17"/>
                      <a:pt x="74" y="16"/>
                      <a:pt x="73" y="15"/>
                    </a:cubicBezTo>
                    <a:cubicBezTo>
                      <a:pt x="51" y="0"/>
                      <a:pt x="23" y="4"/>
                      <a:pt x="2" y="18"/>
                    </a:cubicBezTo>
                    <a:cubicBezTo>
                      <a:pt x="0" y="19"/>
                      <a:pt x="5" y="2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7" name="Freeform 244"/>
              <p:cNvSpPr/>
              <p:nvPr/>
            </p:nvSpPr>
            <p:spPr bwMode="auto">
              <a:xfrm>
                <a:off x="3511551" y="749300"/>
                <a:ext cx="411163" cy="812800"/>
              </a:xfrm>
              <a:custGeom>
                <a:avLst/>
                <a:gdLst>
                  <a:gd name="T0" fmla="*/ 108 w 109"/>
                  <a:gd name="T1" fmla="*/ 214 h 216"/>
                  <a:gd name="T2" fmla="*/ 55 w 109"/>
                  <a:gd name="T3" fmla="*/ 102 h 216"/>
                  <a:gd name="T4" fmla="*/ 5 w 109"/>
                  <a:gd name="T5" fmla="*/ 1 h 216"/>
                  <a:gd name="T6" fmla="*/ 1 w 109"/>
                  <a:gd name="T7" fmla="*/ 2 h 216"/>
                  <a:gd name="T8" fmla="*/ 53 w 109"/>
                  <a:gd name="T9" fmla="*/ 109 h 216"/>
                  <a:gd name="T10" fmla="*/ 103 w 109"/>
                  <a:gd name="T11" fmla="*/ 215 h 216"/>
                  <a:gd name="T12" fmla="*/ 108 w 109"/>
                  <a:gd name="T13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16">
                    <a:moveTo>
                      <a:pt x="108" y="214"/>
                    </a:moveTo>
                    <a:cubicBezTo>
                      <a:pt x="84" y="181"/>
                      <a:pt x="70" y="140"/>
                      <a:pt x="55" y="102"/>
                    </a:cubicBezTo>
                    <a:cubicBezTo>
                      <a:pt x="41" y="68"/>
                      <a:pt x="29" y="30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25" y="33"/>
                      <a:pt x="38" y="73"/>
                      <a:pt x="53" y="109"/>
                    </a:cubicBezTo>
                    <a:cubicBezTo>
                      <a:pt x="67" y="145"/>
                      <a:pt x="80" y="183"/>
                      <a:pt x="103" y="215"/>
                    </a:cubicBezTo>
                    <a:cubicBezTo>
                      <a:pt x="104" y="216"/>
                      <a:pt x="109" y="215"/>
                      <a:pt x="108" y="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8" name="Freeform 245"/>
              <p:cNvSpPr/>
              <p:nvPr/>
            </p:nvSpPr>
            <p:spPr bwMode="auto">
              <a:xfrm>
                <a:off x="3887788" y="1539875"/>
                <a:ext cx="65088" cy="68263"/>
              </a:xfrm>
              <a:custGeom>
                <a:avLst/>
                <a:gdLst>
                  <a:gd name="T0" fmla="*/ 14 w 17"/>
                  <a:gd name="T1" fmla="*/ 4 h 18"/>
                  <a:gd name="T2" fmla="*/ 4 w 17"/>
                  <a:gd name="T3" fmla="*/ 3 h 18"/>
                  <a:gd name="T4" fmla="*/ 3 w 17"/>
                  <a:gd name="T5" fmla="*/ 14 h 18"/>
                  <a:gd name="T6" fmla="*/ 13 w 17"/>
                  <a:gd name="T7" fmla="*/ 15 h 18"/>
                  <a:gd name="T8" fmla="*/ 14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4"/>
                    </a:move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0"/>
                      <a:pt x="3" y="14"/>
                    </a:cubicBezTo>
                    <a:cubicBezTo>
                      <a:pt x="5" y="17"/>
                      <a:pt x="10" y="18"/>
                      <a:pt x="13" y="15"/>
                    </a:cubicBezTo>
                    <a:cubicBezTo>
                      <a:pt x="17" y="12"/>
                      <a:pt x="17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Freeform 246"/>
              <p:cNvSpPr/>
              <p:nvPr/>
            </p:nvSpPr>
            <p:spPr bwMode="auto">
              <a:xfrm>
                <a:off x="3556001" y="60325"/>
                <a:ext cx="196850" cy="77788"/>
              </a:xfrm>
              <a:custGeom>
                <a:avLst/>
                <a:gdLst>
                  <a:gd name="T0" fmla="*/ 46 w 52"/>
                  <a:gd name="T1" fmla="*/ 11 h 21"/>
                  <a:gd name="T2" fmla="*/ 6 w 52"/>
                  <a:gd name="T3" fmla="*/ 1 h 21"/>
                  <a:gd name="T4" fmla="*/ 1 w 52"/>
                  <a:gd name="T5" fmla="*/ 1 h 21"/>
                  <a:gd name="T6" fmla="*/ 50 w 52"/>
                  <a:gd name="T7" fmla="*/ 13 h 21"/>
                  <a:gd name="T8" fmla="*/ 46 w 52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1">
                    <a:moveTo>
                      <a:pt x="46" y="11"/>
                    </a:moveTo>
                    <a:cubicBezTo>
                      <a:pt x="31" y="18"/>
                      <a:pt x="16" y="15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13" y="18"/>
                      <a:pt x="32" y="21"/>
                      <a:pt x="50" y="13"/>
                    </a:cubicBezTo>
                    <a:cubicBezTo>
                      <a:pt x="52" y="12"/>
                      <a:pt x="47" y="11"/>
                      <a:pt x="4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Freeform 247"/>
              <p:cNvSpPr/>
              <p:nvPr/>
            </p:nvSpPr>
            <p:spPr bwMode="auto">
              <a:xfrm>
                <a:off x="3582988" y="19050"/>
                <a:ext cx="98425" cy="157163"/>
              </a:xfrm>
              <a:custGeom>
                <a:avLst/>
                <a:gdLst>
                  <a:gd name="T0" fmla="*/ 6 w 26"/>
                  <a:gd name="T1" fmla="*/ 41 h 42"/>
                  <a:gd name="T2" fmla="*/ 22 w 26"/>
                  <a:gd name="T3" fmla="*/ 2 h 42"/>
                  <a:gd name="T4" fmla="*/ 17 w 26"/>
                  <a:gd name="T5" fmla="*/ 1 h 42"/>
                  <a:gd name="T6" fmla="*/ 1 w 26"/>
                  <a:gd name="T7" fmla="*/ 39 h 42"/>
                  <a:gd name="T8" fmla="*/ 6 w 26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2">
                    <a:moveTo>
                      <a:pt x="6" y="41"/>
                    </a:moveTo>
                    <a:cubicBezTo>
                      <a:pt x="20" y="32"/>
                      <a:pt x="26" y="18"/>
                      <a:pt x="22" y="2"/>
                    </a:cubicBezTo>
                    <a:cubicBezTo>
                      <a:pt x="22" y="0"/>
                      <a:pt x="17" y="0"/>
                      <a:pt x="17" y="1"/>
                    </a:cubicBezTo>
                    <a:cubicBezTo>
                      <a:pt x="21" y="17"/>
                      <a:pt x="15" y="31"/>
                      <a:pt x="1" y="39"/>
                    </a:cubicBezTo>
                    <a:cubicBezTo>
                      <a:pt x="0" y="40"/>
                      <a:pt x="5" y="42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Freeform 248"/>
              <p:cNvSpPr/>
              <p:nvPr/>
            </p:nvSpPr>
            <p:spPr bwMode="auto">
              <a:xfrm>
                <a:off x="3594101" y="33337"/>
                <a:ext cx="123825" cy="139700"/>
              </a:xfrm>
              <a:custGeom>
                <a:avLst/>
                <a:gdLst>
                  <a:gd name="T0" fmla="*/ 32 w 33"/>
                  <a:gd name="T1" fmla="*/ 34 h 37"/>
                  <a:gd name="T2" fmla="*/ 5 w 33"/>
                  <a:gd name="T3" fmla="*/ 1 h 37"/>
                  <a:gd name="T4" fmla="*/ 0 w 33"/>
                  <a:gd name="T5" fmla="*/ 2 h 37"/>
                  <a:gd name="T6" fmla="*/ 28 w 33"/>
                  <a:gd name="T7" fmla="*/ 36 h 37"/>
                  <a:gd name="T8" fmla="*/ 32 w 33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32" y="34"/>
                    </a:moveTo>
                    <a:cubicBezTo>
                      <a:pt x="20" y="28"/>
                      <a:pt x="10" y="14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ubicBezTo>
                      <a:pt x="5" y="15"/>
                      <a:pt x="15" y="29"/>
                      <a:pt x="28" y="36"/>
                    </a:cubicBezTo>
                    <a:cubicBezTo>
                      <a:pt x="29" y="37"/>
                      <a:pt x="33" y="35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Freeform 249"/>
              <p:cNvSpPr/>
              <p:nvPr/>
            </p:nvSpPr>
            <p:spPr bwMode="auto">
              <a:xfrm>
                <a:off x="3552826" y="49212"/>
                <a:ext cx="165100" cy="85725"/>
              </a:xfrm>
              <a:custGeom>
                <a:avLst/>
                <a:gdLst>
                  <a:gd name="T0" fmla="*/ 3 w 44"/>
                  <a:gd name="T1" fmla="*/ 21 h 23"/>
                  <a:gd name="T2" fmla="*/ 44 w 44"/>
                  <a:gd name="T3" fmla="*/ 2 h 23"/>
                  <a:gd name="T4" fmla="*/ 39 w 44"/>
                  <a:gd name="T5" fmla="*/ 2 h 23"/>
                  <a:gd name="T6" fmla="*/ 4 w 44"/>
                  <a:gd name="T7" fmla="*/ 19 h 23"/>
                  <a:gd name="T8" fmla="*/ 3 w 4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3">
                    <a:moveTo>
                      <a:pt x="3" y="21"/>
                    </a:moveTo>
                    <a:cubicBezTo>
                      <a:pt x="19" y="23"/>
                      <a:pt x="36" y="17"/>
                      <a:pt x="44" y="2"/>
                    </a:cubicBezTo>
                    <a:cubicBezTo>
                      <a:pt x="44" y="1"/>
                      <a:pt x="39" y="0"/>
                      <a:pt x="39" y="2"/>
                    </a:cubicBezTo>
                    <a:cubicBezTo>
                      <a:pt x="32" y="14"/>
                      <a:pt x="19" y="21"/>
                      <a:pt x="4" y="19"/>
                    </a:cubicBezTo>
                    <a:cubicBezTo>
                      <a:pt x="2" y="19"/>
                      <a:pt x="0" y="21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Freeform 250"/>
              <p:cNvSpPr/>
              <p:nvPr/>
            </p:nvSpPr>
            <p:spPr bwMode="auto">
              <a:xfrm>
                <a:off x="3541713" y="120650"/>
                <a:ext cx="115888" cy="669925"/>
              </a:xfrm>
              <a:custGeom>
                <a:avLst/>
                <a:gdLst>
                  <a:gd name="T0" fmla="*/ 26 w 31"/>
                  <a:gd name="T1" fmla="*/ 1 h 178"/>
                  <a:gd name="T2" fmla="*/ 0 w 31"/>
                  <a:gd name="T3" fmla="*/ 177 h 178"/>
                  <a:gd name="T4" fmla="*/ 5 w 31"/>
                  <a:gd name="T5" fmla="*/ 176 h 178"/>
                  <a:gd name="T6" fmla="*/ 31 w 31"/>
                  <a:gd name="T7" fmla="*/ 1 h 178"/>
                  <a:gd name="T8" fmla="*/ 26 w 31"/>
                  <a:gd name="T9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8">
                    <a:moveTo>
                      <a:pt x="26" y="1"/>
                    </a:moveTo>
                    <a:cubicBezTo>
                      <a:pt x="18" y="60"/>
                      <a:pt x="11" y="118"/>
                      <a:pt x="0" y="177"/>
                    </a:cubicBezTo>
                    <a:cubicBezTo>
                      <a:pt x="0" y="178"/>
                      <a:pt x="5" y="178"/>
                      <a:pt x="5" y="176"/>
                    </a:cubicBezTo>
                    <a:cubicBezTo>
                      <a:pt x="16" y="118"/>
                      <a:pt x="23" y="59"/>
                      <a:pt x="31" y="1"/>
                    </a:cubicBezTo>
                    <a:cubicBezTo>
                      <a:pt x="31" y="0"/>
                      <a:pt x="26" y="0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Freeform 251"/>
              <p:cNvSpPr/>
              <p:nvPr/>
            </p:nvSpPr>
            <p:spPr bwMode="auto">
              <a:xfrm>
                <a:off x="3632201" y="90487"/>
                <a:ext cx="38100" cy="41275"/>
              </a:xfrm>
              <a:custGeom>
                <a:avLst/>
                <a:gdLst>
                  <a:gd name="T0" fmla="*/ 9 w 10"/>
                  <a:gd name="T1" fmla="*/ 6 h 11"/>
                  <a:gd name="T2" fmla="*/ 4 w 10"/>
                  <a:gd name="T3" fmla="*/ 10 h 11"/>
                  <a:gd name="T4" fmla="*/ 0 w 10"/>
                  <a:gd name="T5" fmla="*/ 5 h 11"/>
                  <a:gd name="T6" fmla="*/ 6 w 10"/>
                  <a:gd name="T7" fmla="*/ 1 h 11"/>
                  <a:gd name="T8" fmla="*/ 9 w 1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9" y="9"/>
                      <a:pt x="6" y="11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6" y="1"/>
                    </a:cubicBezTo>
                    <a:cubicBezTo>
                      <a:pt x="8" y="1"/>
                      <a:pt x="10" y="4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Freeform 252"/>
              <p:cNvSpPr/>
              <p:nvPr/>
            </p:nvSpPr>
            <p:spPr bwMode="auto">
              <a:xfrm>
                <a:off x="3887788" y="-46038"/>
                <a:ext cx="173038" cy="112713"/>
              </a:xfrm>
              <a:custGeom>
                <a:avLst/>
                <a:gdLst>
                  <a:gd name="T0" fmla="*/ 40 w 46"/>
                  <a:gd name="T1" fmla="*/ 26 h 30"/>
                  <a:gd name="T2" fmla="*/ 6 w 46"/>
                  <a:gd name="T3" fmla="*/ 2 h 30"/>
                  <a:gd name="T4" fmla="*/ 1 w 46"/>
                  <a:gd name="T5" fmla="*/ 1 h 30"/>
                  <a:gd name="T6" fmla="*/ 42 w 46"/>
                  <a:gd name="T7" fmla="*/ 28 h 30"/>
                  <a:gd name="T8" fmla="*/ 40 w 46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0" y="26"/>
                    </a:moveTo>
                    <a:cubicBezTo>
                      <a:pt x="23" y="27"/>
                      <a:pt x="10" y="18"/>
                      <a:pt x="6" y="2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6" y="21"/>
                      <a:pt x="23" y="30"/>
                      <a:pt x="42" y="28"/>
                    </a:cubicBezTo>
                    <a:cubicBezTo>
                      <a:pt x="46" y="28"/>
                      <a:pt x="42" y="26"/>
                      <a:pt x="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Freeform 253"/>
              <p:cNvSpPr/>
              <p:nvPr/>
            </p:nvSpPr>
            <p:spPr bwMode="auto">
              <a:xfrm>
                <a:off x="3873501" y="-57150"/>
                <a:ext cx="134938" cy="131763"/>
              </a:xfrm>
              <a:custGeom>
                <a:avLst/>
                <a:gdLst>
                  <a:gd name="T0" fmla="*/ 6 w 36"/>
                  <a:gd name="T1" fmla="*/ 34 h 35"/>
                  <a:gd name="T2" fmla="*/ 35 w 36"/>
                  <a:gd name="T3" fmla="*/ 3 h 35"/>
                  <a:gd name="T4" fmla="*/ 30 w 36"/>
                  <a:gd name="T5" fmla="*/ 2 h 35"/>
                  <a:gd name="T6" fmla="*/ 3 w 36"/>
                  <a:gd name="T7" fmla="*/ 32 h 35"/>
                  <a:gd name="T8" fmla="*/ 6 w 36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6" y="34"/>
                    </a:moveTo>
                    <a:cubicBezTo>
                      <a:pt x="22" y="31"/>
                      <a:pt x="34" y="20"/>
                      <a:pt x="35" y="3"/>
                    </a:cubicBezTo>
                    <a:cubicBezTo>
                      <a:pt x="36" y="1"/>
                      <a:pt x="31" y="0"/>
                      <a:pt x="30" y="2"/>
                    </a:cubicBezTo>
                    <a:cubicBezTo>
                      <a:pt x="29" y="18"/>
                      <a:pt x="18" y="29"/>
                      <a:pt x="3" y="32"/>
                    </a:cubicBezTo>
                    <a:cubicBezTo>
                      <a:pt x="0" y="33"/>
                      <a:pt x="5" y="35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Freeform 254"/>
              <p:cNvSpPr/>
              <p:nvPr/>
            </p:nvSpPr>
            <p:spPr bwMode="auto">
              <a:xfrm>
                <a:off x="3933826" y="-57150"/>
                <a:ext cx="71438" cy="166688"/>
              </a:xfrm>
              <a:custGeom>
                <a:avLst/>
                <a:gdLst>
                  <a:gd name="T0" fmla="*/ 18 w 19"/>
                  <a:gd name="T1" fmla="*/ 42 h 44"/>
                  <a:gd name="T2" fmla="*/ 5 w 19"/>
                  <a:gd name="T3" fmla="*/ 1 h 44"/>
                  <a:gd name="T4" fmla="*/ 0 w 19"/>
                  <a:gd name="T5" fmla="*/ 2 h 44"/>
                  <a:gd name="T6" fmla="*/ 14 w 19"/>
                  <a:gd name="T7" fmla="*/ 43 h 44"/>
                  <a:gd name="T8" fmla="*/ 18 w 19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8" y="42"/>
                    </a:moveTo>
                    <a:cubicBezTo>
                      <a:pt x="9" y="31"/>
                      <a:pt x="5" y="1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0" y="16"/>
                      <a:pt x="5" y="32"/>
                      <a:pt x="14" y="43"/>
                    </a:cubicBezTo>
                    <a:cubicBezTo>
                      <a:pt x="14" y="44"/>
                      <a:pt x="19" y="43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8" name="Freeform 255"/>
              <p:cNvSpPr/>
              <p:nvPr/>
            </p:nvSpPr>
            <p:spPr bwMode="auto">
              <a:xfrm>
                <a:off x="3862388" y="-4763"/>
                <a:ext cx="184150" cy="49213"/>
              </a:xfrm>
              <a:custGeom>
                <a:avLst/>
                <a:gdLst>
                  <a:gd name="T0" fmla="*/ 2 w 49"/>
                  <a:gd name="T1" fmla="*/ 6 h 13"/>
                  <a:gd name="T2" fmla="*/ 48 w 49"/>
                  <a:gd name="T3" fmla="*/ 1 h 13"/>
                  <a:gd name="T4" fmla="*/ 43 w 49"/>
                  <a:gd name="T5" fmla="*/ 1 h 13"/>
                  <a:gd name="T6" fmla="*/ 6 w 49"/>
                  <a:gd name="T7" fmla="*/ 5 h 13"/>
                  <a:gd name="T8" fmla="*/ 2 w 4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2" y="6"/>
                    </a:moveTo>
                    <a:cubicBezTo>
                      <a:pt x="17" y="13"/>
                      <a:pt x="35" y="13"/>
                      <a:pt x="48" y="1"/>
                    </a:cubicBezTo>
                    <a:cubicBezTo>
                      <a:pt x="49" y="0"/>
                      <a:pt x="44" y="0"/>
                      <a:pt x="43" y="1"/>
                    </a:cubicBezTo>
                    <a:cubicBezTo>
                      <a:pt x="33" y="10"/>
                      <a:pt x="19" y="11"/>
                      <a:pt x="6" y="5"/>
                    </a:cubicBezTo>
                    <a:cubicBezTo>
                      <a:pt x="5" y="4"/>
                      <a:pt x="0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9" name="Freeform 256"/>
              <p:cNvSpPr/>
              <p:nvPr/>
            </p:nvSpPr>
            <p:spPr bwMode="auto">
              <a:xfrm>
                <a:off x="3552826" y="36512"/>
                <a:ext cx="414338" cy="712788"/>
              </a:xfrm>
              <a:custGeom>
                <a:avLst/>
                <a:gdLst>
                  <a:gd name="T0" fmla="*/ 104 w 110"/>
                  <a:gd name="T1" fmla="*/ 1 h 189"/>
                  <a:gd name="T2" fmla="*/ 0 w 110"/>
                  <a:gd name="T3" fmla="*/ 188 h 189"/>
                  <a:gd name="T4" fmla="*/ 5 w 110"/>
                  <a:gd name="T5" fmla="*/ 188 h 189"/>
                  <a:gd name="T6" fmla="*/ 109 w 110"/>
                  <a:gd name="T7" fmla="*/ 2 h 189"/>
                  <a:gd name="T8" fmla="*/ 104 w 110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9">
                    <a:moveTo>
                      <a:pt x="104" y="1"/>
                    </a:moveTo>
                    <a:cubicBezTo>
                      <a:pt x="71" y="64"/>
                      <a:pt x="37" y="127"/>
                      <a:pt x="0" y="188"/>
                    </a:cubicBezTo>
                    <a:cubicBezTo>
                      <a:pt x="0" y="189"/>
                      <a:pt x="5" y="189"/>
                      <a:pt x="5" y="188"/>
                    </a:cubicBezTo>
                    <a:cubicBezTo>
                      <a:pt x="42" y="127"/>
                      <a:pt x="75" y="64"/>
                      <a:pt x="109" y="2"/>
                    </a:cubicBezTo>
                    <a:cubicBezTo>
                      <a:pt x="110" y="0"/>
                      <a:pt x="105" y="0"/>
                      <a:pt x="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Freeform 257"/>
              <p:cNvSpPr/>
              <p:nvPr/>
            </p:nvSpPr>
            <p:spPr bwMode="auto">
              <a:xfrm>
                <a:off x="3940176" y="11112"/>
                <a:ext cx="38100" cy="41275"/>
              </a:xfrm>
              <a:custGeom>
                <a:avLst/>
                <a:gdLst>
                  <a:gd name="T0" fmla="*/ 9 w 10"/>
                  <a:gd name="T1" fmla="*/ 8 h 11"/>
                  <a:gd name="T2" fmla="*/ 3 w 10"/>
                  <a:gd name="T3" fmla="*/ 9 h 11"/>
                  <a:gd name="T4" fmla="*/ 1 w 10"/>
                  <a:gd name="T5" fmla="*/ 3 h 11"/>
                  <a:gd name="T6" fmla="*/ 7 w 10"/>
                  <a:gd name="T7" fmla="*/ 1 h 11"/>
                  <a:gd name="T8" fmla="*/ 9 w 10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8"/>
                    </a:moveTo>
                    <a:cubicBezTo>
                      <a:pt x="8" y="10"/>
                      <a:pt x="5" y="11"/>
                      <a:pt x="3" y="9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Freeform 258"/>
              <p:cNvSpPr/>
              <p:nvPr/>
            </p:nvSpPr>
            <p:spPr bwMode="auto">
              <a:xfrm>
                <a:off x="4016376" y="247650"/>
                <a:ext cx="131763" cy="155575"/>
              </a:xfrm>
              <a:custGeom>
                <a:avLst/>
                <a:gdLst>
                  <a:gd name="T0" fmla="*/ 32 w 35"/>
                  <a:gd name="T1" fmla="*/ 39 h 41"/>
                  <a:gd name="T2" fmla="*/ 7 w 35"/>
                  <a:gd name="T3" fmla="*/ 2 h 41"/>
                  <a:gd name="T4" fmla="*/ 2 w 35"/>
                  <a:gd name="T5" fmla="*/ 1 h 41"/>
                  <a:gd name="T6" fmla="*/ 30 w 35"/>
                  <a:gd name="T7" fmla="*/ 40 h 41"/>
                  <a:gd name="T8" fmla="*/ 32 w 35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2" y="39"/>
                    </a:moveTo>
                    <a:cubicBezTo>
                      <a:pt x="15" y="33"/>
                      <a:pt x="5" y="19"/>
                      <a:pt x="7" y="2"/>
                    </a:cubicBezTo>
                    <a:cubicBezTo>
                      <a:pt x="7" y="1"/>
                      <a:pt x="2" y="0"/>
                      <a:pt x="2" y="1"/>
                    </a:cubicBezTo>
                    <a:cubicBezTo>
                      <a:pt x="0" y="21"/>
                      <a:pt x="12" y="35"/>
                      <a:pt x="30" y="40"/>
                    </a:cubicBezTo>
                    <a:cubicBezTo>
                      <a:pt x="32" y="41"/>
                      <a:pt x="35" y="40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Freeform 259"/>
              <p:cNvSpPr/>
              <p:nvPr/>
            </p:nvSpPr>
            <p:spPr bwMode="auto">
              <a:xfrm>
                <a:off x="3970338" y="274637"/>
                <a:ext cx="166688" cy="90488"/>
              </a:xfrm>
              <a:custGeom>
                <a:avLst/>
                <a:gdLst>
                  <a:gd name="T0" fmla="*/ 4 w 44"/>
                  <a:gd name="T1" fmla="*/ 22 h 24"/>
                  <a:gd name="T2" fmla="*/ 44 w 44"/>
                  <a:gd name="T3" fmla="*/ 2 h 24"/>
                  <a:gd name="T4" fmla="*/ 39 w 44"/>
                  <a:gd name="T5" fmla="*/ 1 h 24"/>
                  <a:gd name="T6" fmla="*/ 3 w 44"/>
                  <a:gd name="T7" fmla="*/ 19 h 24"/>
                  <a:gd name="T8" fmla="*/ 4 w 4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4" y="22"/>
                    </a:moveTo>
                    <a:cubicBezTo>
                      <a:pt x="21" y="24"/>
                      <a:pt x="36" y="18"/>
                      <a:pt x="44" y="2"/>
                    </a:cubicBezTo>
                    <a:cubicBezTo>
                      <a:pt x="44" y="1"/>
                      <a:pt x="40" y="0"/>
                      <a:pt x="39" y="1"/>
                    </a:cubicBezTo>
                    <a:cubicBezTo>
                      <a:pt x="32" y="15"/>
                      <a:pt x="19" y="22"/>
                      <a:pt x="3" y="19"/>
                    </a:cubicBezTo>
                    <a:cubicBezTo>
                      <a:pt x="0" y="19"/>
                      <a:pt x="2" y="21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Freeform 260"/>
              <p:cNvSpPr/>
              <p:nvPr/>
            </p:nvSpPr>
            <p:spPr bwMode="auto">
              <a:xfrm>
                <a:off x="4043363" y="255587"/>
                <a:ext cx="44450" cy="173038"/>
              </a:xfrm>
              <a:custGeom>
                <a:avLst/>
                <a:gdLst>
                  <a:gd name="T0" fmla="*/ 10 w 12"/>
                  <a:gd name="T1" fmla="*/ 44 h 46"/>
                  <a:gd name="T2" fmla="*/ 12 w 12"/>
                  <a:gd name="T3" fmla="*/ 1 h 46"/>
                  <a:gd name="T4" fmla="*/ 7 w 12"/>
                  <a:gd name="T5" fmla="*/ 1 h 46"/>
                  <a:gd name="T6" fmla="*/ 5 w 12"/>
                  <a:gd name="T7" fmla="*/ 44 h 46"/>
                  <a:gd name="T8" fmla="*/ 10 w 1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10" y="44"/>
                    </a:moveTo>
                    <a:cubicBezTo>
                      <a:pt x="5" y="30"/>
                      <a:pt x="7" y="14"/>
                      <a:pt x="12" y="1"/>
                    </a:cubicBezTo>
                    <a:cubicBezTo>
                      <a:pt x="12" y="0"/>
                      <a:pt x="7" y="0"/>
                      <a:pt x="7" y="1"/>
                    </a:cubicBezTo>
                    <a:cubicBezTo>
                      <a:pt x="2" y="14"/>
                      <a:pt x="0" y="31"/>
                      <a:pt x="5" y="44"/>
                    </a:cubicBezTo>
                    <a:cubicBezTo>
                      <a:pt x="5" y="46"/>
                      <a:pt x="10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Freeform 261"/>
              <p:cNvSpPr/>
              <p:nvPr/>
            </p:nvSpPr>
            <p:spPr bwMode="auto">
              <a:xfrm>
                <a:off x="3983038" y="293687"/>
                <a:ext cx="176213" cy="71438"/>
              </a:xfrm>
              <a:custGeom>
                <a:avLst/>
                <a:gdLst>
                  <a:gd name="T0" fmla="*/ 0 w 47"/>
                  <a:gd name="T1" fmla="*/ 2 h 19"/>
                  <a:gd name="T2" fmla="*/ 45 w 47"/>
                  <a:gd name="T3" fmla="*/ 13 h 19"/>
                  <a:gd name="T4" fmla="*/ 41 w 47"/>
                  <a:gd name="T5" fmla="*/ 12 h 19"/>
                  <a:gd name="T6" fmla="*/ 5 w 47"/>
                  <a:gd name="T7" fmla="*/ 1 h 19"/>
                  <a:gd name="T8" fmla="*/ 0 w 4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0" y="2"/>
                    </a:moveTo>
                    <a:cubicBezTo>
                      <a:pt x="12" y="14"/>
                      <a:pt x="29" y="19"/>
                      <a:pt x="45" y="13"/>
                    </a:cubicBezTo>
                    <a:cubicBezTo>
                      <a:pt x="47" y="12"/>
                      <a:pt x="42" y="11"/>
                      <a:pt x="41" y="12"/>
                    </a:cubicBezTo>
                    <a:cubicBezTo>
                      <a:pt x="28" y="17"/>
                      <a:pt x="14" y="11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Freeform 262"/>
              <p:cNvSpPr/>
              <p:nvPr/>
            </p:nvSpPr>
            <p:spPr bwMode="auto">
              <a:xfrm>
                <a:off x="3530601" y="346075"/>
                <a:ext cx="538163" cy="439738"/>
              </a:xfrm>
              <a:custGeom>
                <a:avLst/>
                <a:gdLst>
                  <a:gd name="T0" fmla="*/ 137 w 143"/>
                  <a:gd name="T1" fmla="*/ 1 h 117"/>
                  <a:gd name="T2" fmla="*/ 1 w 143"/>
                  <a:gd name="T3" fmla="*/ 115 h 117"/>
                  <a:gd name="T4" fmla="*/ 6 w 143"/>
                  <a:gd name="T5" fmla="*/ 116 h 117"/>
                  <a:gd name="T6" fmla="*/ 141 w 143"/>
                  <a:gd name="T7" fmla="*/ 2 h 117"/>
                  <a:gd name="T8" fmla="*/ 137 w 143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17">
                    <a:moveTo>
                      <a:pt x="137" y="1"/>
                    </a:moveTo>
                    <a:cubicBezTo>
                      <a:pt x="92" y="39"/>
                      <a:pt x="48" y="79"/>
                      <a:pt x="1" y="115"/>
                    </a:cubicBezTo>
                    <a:cubicBezTo>
                      <a:pt x="0" y="116"/>
                      <a:pt x="5" y="117"/>
                      <a:pt x="6" y="116"/>
                    </a:cubicBezTo>
                    <a:cubicBezTo>
                      <a:pt x="52" y="79"/>
                      <a:pt x="97" y="40"/>
                      <a:pt x="141" y="2"/>
                    </a:cubicBezTo>
                    <a:cubicBezTo>
                      <a:pt x="143" y="0"/>
                      <a:pt x="138" y="0"/>
                      <a:pt x="1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Freeform 263"/>
              <p:cNvSpPr/>
              <p:nvPr/>
            </p:nvSpPr>
            <p:spPr bwMode="auto">
              <a:xfrm>
                <a:off x="4043363" y="323850"/>
                <a:ext cx="41275" cy="36513"/>
              </a:xfrm>
              <a:custGeom>
                <a:avLst/>
                <a:gdLst>
                  <a:gd name="T0" fmla="*/ 9 w 11"/>
                  <a:gd name="T1" fmla="*/ 9 h 10"/>
                  <a:gd name="T2" fmla="*/ 2 w 11"/>
                  <a:gd name="T3" fmla="*/ 8 h 10"/>
                  <a:gd name="T4" fmla="*/ 3 w 11"/>
                  <a:gd name="T5" fmla="*/ 1 h 10"/>
                  <a:gd name="T6" fmla="*/ 9 w 11"/>
                  <a:gd name="T7" fmla="*/ 2 h 10"/>
                  <a:gd name="T8" fmla="*/ 9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7" y="10"/>
                      <a:pt x="4" y="10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Freeform 264"/>
              <p:cNvSpPr/>
              <p:nvPr/>
            </p:nvSpPr>
            <p:spPr bwMode="auto">
              <a:xfrm>
                <a:off x="4156076" y="474662"/>
                <a:ext cx="93663" cy="179388"/>
              </a:xfrm>
              <a:custGeom>
                <a:avLst/>
                <a:gdLst>
                  <a:gd name="T0" fmla="*/ 23 w 25"/>
                  <a:gd name="T1" fmla="*/ 46 h 48"/>
                  <a:gd name="T2" fmla="*/ 13 w 25"/>
                  <a:gd name="T3" fmla="*/ 2 h 48"/>
                  <a:gd name="T4" fmla="*/ 9 w 25"/>
                  <a:gd name="T5" fmla="*/ 1 h 48"/>
                  <a:gd name="T6" fmla="*/ 19 w 25"/>
                  <a:gd name="T7" fmla="*/ 47 h 48"/>
                  <a:gd name="T8" fmla="*/ 23 w 2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23" y="46"/>
                    </a:moveTo>
                    <a:cubicBezTo>
                      <a:pt x="10" y="35"/>
                      <a:pt x="5" y="19"/>
                      <a:pt x="13" y="2"/>
                    </a:cubicBezTo>
                    <a:cubicBezTo>
                      <a:pt x="14" y="1"/>
                      <a:pt x="9" y="0"/>
                      <a:pt x="9" y="1"/>
                    </a:cubicBezTo>
                    <a:cubicBezTo>
                      <a:pt x="0" y="18"/>
                      <a:pt x="5" y="35"/>
                      <a:pt x="19" y="47"/>
                    </a:cubicBezTo>
                    <a:cubicBezTo>
                      <a:pt x="20" y="48"/>
                      <a:pt x="25" y="48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Freeform 265"/>
              <p:cNvSpPr/>
              <p:nvPr/>
            </p:nvSpPr>
            <p:spPr bwMode="auto">
              <a:xfrm>
                <a:off x="4098926" y="534987"/>
                <a:ext cx="188913" cy="55563"/>
              </a:xfrm>
              <a:custGeom>
                <a:avLst/>
                <a:gdLst>
                  <a:gd name="T0" fmla="*/ 2 w 50"/>
                  <a:gd name="T1" fmla="*/ 5 h 15"/>
                  <a:gd name="T2" fmla="*/ 49 w 50"/>
                  <a:gd name="T3" fmla="*/ 3 h 15"/>
                  <a:gd name="T4" fmla="*/ 44 w 50"/>
                  <a:gd name="T5" fmla="*/ 1 h 15"/>
                  <a:gd name="T6" fmla="*/ 6 w 50"/>
                  <a:gd name="T7" fmla="*/ 4 h 15"/>
                  <a:gd name="T8" fmla="*/ 2 w 50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5">
                    <a:moveTo>
                      <a:pt x="2" y="5"/>
                    </a:moveTo>
                    <a:cubicBezTo>
                      <a:pt x="18" y="14"/>
                      <a:pt x="35" y="15"/>
                      <a:pt x="49" y="3"/>
                    </a:cubicBezTo>
                    <a:cubicBezTo>
                      <a:pt x="50" y="2"/>
                      <a:pt x="45" y="0"/>
                      <a:pt x="44" y="1"/>
                    </a:cubicBezTo>
                    <a:cubicBezTo>
                      <a:pt x="33" y="11"/>
                      <a:pt x="19" y="12"/>
                      <a:pt x="6" y="4"/>
                    </a:cubicBezTo>
                    <a:cubicBezTo>
                      <a:pt x="5" y="4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9" name="Freeform 266"/>
              <p:cNvSpPr/>
              <p:nvPr/>
            </p:nvSpPr>
            <p:spPr bwMode="auto">
              <a:xfrm>
                <a:off x="4156076" y="496887"/>
                <a:ext cx="93663" cy="157163"/>
              </a:xfrm>
              <a:custGeom>
                <a:avLst/>
                <a:gdLst>
                  <a:gd name="T0" fmla="*/ 5 w 25"/>
                  <a:gd name="T1" fmla="*/ 40 h 42"/>
                  <a:gd name="T2" fmla="*/ 24 w 25"/>
                  <a:gd name="T3" fmla="*/ 2 h 42"/>
                  <a:gd name="T4" fmla="*/ 19 w 25"/>
                  <a:gd name="T5" fmla="*/ 1 h 42"/>
                  <a:gd name="T6" fmla="*/ 0 w 25"/>
                  <a:gd name="T7" fmla="*/ 40 h 42"/>
                  <a:gd name="T8" fmla="*/ 5 w 25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5" y="40"/>
                    </a:moveTo>
                    <a:cubicBezTo>
                      <a:pt x="6" y="26"/>
                      <a:pt x="14" y="11"/>
                      <a:pt x="24" y="2"/>
                    </a:cubicBezTo>
                    <a:cubicBezTo>
                      <a:pt x="25" y="0"/>
                      <a:pt x="20" y="0"/>
                      <a:pt x="19" y="1"/>
                    </a:cubicBezTo>
                    <a:cubicBezTo>
                      <a:pt x="9" y="11"/>
                      <a:pt x="1" y="26"/>
                      <a:pt x="0" y="40"/>
                    </a:cubicBezTo>
                    <a:cubicBezTo>
                      <a:pt x="0" y="42"/>
                      <a:pt x="5" y="41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0" name="Freeform 267"/>
              <p:cNvSpPr/>
              <p:nvPr/>
            </p:nvSpPr>
            <p:spPr bwMode="auto">
              <a:xfrm>
                <a:off x="4132263" y="500062"/>
                <a:ext cx="150813" cy="106363"/>
              </a:xfrm>
              <a:custGeom>
                <a:avLst/>
                <a:gdLst>
                  <a:gd name="T0" fmla="*/ 0 w 40"/>
                  <a:gd name="T1" fmla="*/ 1 h 28"/>
                  <a:gd name="T2" fmla="*/ 35 w 40"/>
                  <a:gd name="T3" fmla="*/ 28 h 28"/>
                  <a:gd name="T4" fmla="*/ 36 w 40"/>
                  <a:gd name="T5" fmla="*/ 26 h 28"/>
                  <a:gd name="T6" fmla="*/ 5 w 40"/>
                  <a:gd name="T7" fmla="*/ 1 h 28"/>
                  <a:gd name="T8" fmla="*/ 0 w 40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0" y="1"/>
                    </a:moveTo>
                    <a:cubicBezTo>
                      <a:pt x="6" y="16"/>
                      <a:pt x="18" y="27"/>
                      <a:pt x="35" y="28"/>
                    </a:cubicBezTo>
                    <a:cubicBezTo>
                      <a:pt x="37" y="28"/>
                      <a:pt x="40" y="26"/>
                      <a:pt x="36" y="26"/>
                    </a:cubicBezTo>
                    <a:cubicBezTo>
                      <a:pt x="21" y="25"/>
                      <a:pt x="10" y="1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Freeform 268"/>
              <p:cNvSpPr/>
              <p:nvPr/>
            </p:nvSpPr>
            <p:spPr bwMode="auto">
              <a:xfrm>
                <a:off x="3525838" y="571500"/>
                <a:ext cx="671513" cy="214313"/>
              </a:xfrm>
              <a:custGeom>
                <a:avLst/>
                <a:gdLst>
                  <a:gd name="T0" fmla="*/ 172 w 178"/>
                  <a:gd name="T1" fmla="*/ 1 h 57"/>
                  <a:gd name="T2" fmla="*/ 3 w 178"/>
                  <a:gd name="T3" fmla="*/ 55 h 57"/>
                  <a:gd name="T4" fmla="*/ 6 w 178"/>
                  <a:gd name="T5" fmla="*/ 56 h 57"/>
                  <a:gd name="T6" fmla="*/ 175 w 178"/>
                  <a:gd name="T7" fmla="*/ 2 h 57"/>
                  <a:gd name="T8" fmla="*/ 172 w 178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7">
                    <a:moveTo>
                      <a:pt x="172" y="1"/>
                    </a:moveTo>
                    <a:cubicBezTo>
                      <a:pt x="116" y="19"/>
                      <a:pt x="60" y="39"/>
                      <a:pt x="3" y="55"/>
                    </a:cubicBezTo>
                    <a:cubicBezTo>
                      <a:pt x="0" y="56"/>
                      <a:pt x="4" y="57"/>
                      <a:pt x="6" y="56"/>
                    </a:cubicBezTo>
                    <a:cubicBezTo>
                      <a:pt x="63" y="40"/>
                      <a:pt x="119" y="21"/>
                      <a:pt x="175" y="2"/>
                    </a:cubicBezTo>
                    <a:cubicBezTo>
                      <a:pt x="178" y="1"/>
                      <a:pt x="173" y="0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Freeform 269"/>
              <p:cNvSpPr/>
              <p:nvPr/>
            </p:nvSpPr>
            <p:spPr bwMode="auto">
              <a:xfrm>
                <a:off x="4170363" y="552450"/>
                <a:ext cx="41275" cy="42863"/>
              </a:xfrm>
              <a:custGeom>
                <a:avLst/>
                <a:gdLst>
                  <a:gd name="T0" fmla="*/ 7 w 11"/>
                  <a:gd name="T1" fmla="*/ 10 h 11"/>
                  <a:gd name="T2" fmla="*/ 1 w 11"/>
                  <a:gd name="T3" fmla="*/ 7 h 11"/>
                  <a:gd name="T4" fmla="*/ 4 w 11"/>
                  <a:gd name="T5" fmla="*/ 1 h 11"/>
                  <a:gd name="T6" fmla="*/ 10 w 11"/>
                  <a:gd name="T7" fmla="*/ 4 h 11"/>
                  <a:gd name="T8" fmla="*/ 7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0"/>
                    </a:moveTo>
                    <a:cubicBezTo>
                      <a:pt x="4" y="11"/>
                      <a:pt x="2" y="9"/>
                      <a:pt x="1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Freeform 270"/>
              <p:cNvSpPr/>
              <p:nvPr/>
            </p:nvSpPr>
            <p:spPr bwMode="auto">
              <a:xfrm>
                <a:off x="4362451" y="744537"/>
                <a:ext cx="84138" cy="185738"/>
              </a:xfrm>
              <a:custGeom>
                <a:avLst/>
                <a:gdLst>
                  <a:gd name="T0" fmla="*/ 14 w 22"/>
                  <a:gd name="T1" fmla="*/ 47 h 49"/>
                  <a:gd name="T2" fmla="*/ 21 w 22"/>
                  <a:gd name="T3" fmla="*/ 3 h 49"/>
                  <a:gd name="T4" fmla="*/ 17 w 22"/>
                  <a:gd name="T5" fmla="*/ 1 h 49"/>
                  <a:gd name="T6" fmla="*/ 9 w 22"/>
                  <a:gd name="T7" fmla="*/ 47 h 49"/>
                  <a:gd name="T8" fmla="*/ 14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4" y="47"/>
                    </a:moveTo>
                    <a:cubicBezTo>
                      <a:pt x="5" y="31"/>
                      <a:pt x="7" y="15"/>
                      <a:pt x="21" y="3"/>
                    </a:cubicBezTo>
                    <a:cubicBezTo>
                      <a:pt x="22" y="2"/>
                      <a:pt x="18" y="0"/>
                      <a:pt x="17" y="1"/>
                    </a:cubicBezTo>
                    <a:cubicBezTo>
                      <a:pt x="2" y="14"/>
                      <a:pt x="0" y="31"/>
                      <a:pt x="9" y="47"/>
                    </a:cubicBezTo>
                    <a:cubicBezTo>
                      <a:pt x="10" y="49"/>
                      <a:pt x="14" y="49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" name="Freeform 271"/>
              <p:cNvSpPr/>
              <p:nvPr/>
            </p:nvSpPr>
            <p:spPr bwMode="auto">
              <a:xfrm>
                <a:off x="4318001" y="782637"/>
                <a:ext cx="176213" cy="79375"/>
              </a:xfrm>
              <a:custGeom>
                <a:avLst/>
                <a:gdLst>
                  <a:gd name="T0" fmla="*/ 1 w 47"/>
                  <a:gd name="T1" fmla="*/ 1 h 21"/>
                  <a:gd name="T2" fmla="*/ 46 w 47"/>
                  <a:gd name="T3" fmla="*/ 15 h 21"/>
                  <a:gd name="T4" fmla="*/ 42 w 47"/>
                  <a:gd name="T5" fmla="*/ 13 h 21"/>
                  <a:gd name="T6" fmla="*/ 6 w 47"/>
                  <a:gd name="T7" fmla="*/ 1 h 21"/>
                  <a:gd name="T8" fmla="*/ 1 w 47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1" y="1"/>
                    </a:moveTo>
                    <a:cubicBezTo>
                      <a:pt x="12" y="16"/>
                      <a:pt x="29" y="21"/>
                      <a:pt x="46" y="15"/>
                    </a:cubicBezTo>
                    <a:cubicBezTo>
                      <a:pt x="47" y="15"/>
                      <a:pt x="43" y="13"/>
                      <a:pt x="42" y="13"/>
                    </a:cubicBezTo>
                    <a:cubicBezTo>
                      <a:pt x="27" y="18"/>
                      <a:pt x="15" y="13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Freeform 272"/>
              <p:cNvSpPr/>
              <p:nvPr/>
            </p:nvSpPr>
            <p:spPr bwMode="auto">
              <a:xfrm>
                <a:off x="4332288" y="782637"/>
                <a:ext cx="147638" cy="117475"/>
              </a:xfrm>
              <a:custGeom>
                <a:avLst/>
                <a:gdLst>
                  <a:gd name="T0" fmla="*/ 5 w 39"/>
                  <a:gd name="T1" fmla="*/ 30 h 31"/>
                  <a:gd name="T2" fmla="*/ 36 w 39"/>
                  <a:gd name="T3" fmla="*/ 1 h 31"/>
                  <a:gd name="T4" fmla="*/ 32 w 39"/>
                  <a:gd name="T5" fmla="*/ 0 h 31"/>
                  <a:gd name="T6" fmla="*/ 0 w 39"/>
                  <a:gd name="T7" fmla="*/ 30 h 31"/>
                  <a:gd name="T8" fmla="*/ 5 w 39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5" y="30"/>
                    </a:moveTo>
                    <a:cubicBezTo>
                      <a:pt x="11" y="18"/>
                      <a:pt x="24" y="7"/>
                      <a:pt x="36" y="1"/>
                    </a:cubicBezTo>
                    <a:cubicBezTo>
                      <a:pt x="39" y="0"/>
                      <a:pt x="34" y="0"/>
                      <a:pt x="32" y="0"/>
                    </a:cubicBezTo>
                    <a:cubicBezTo>
                      <a:pt x="20" y="6"/>
                      <a:pt x="6" y="17"/>
                      <a:pt x="0" y="30"/>
                    </a:cubicBezTo>
                    <a:cubicBezTo>
                      <a:pt x="0" y="31"/>
                      <a:pt x="5" y="31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Freeform 273"/>
              <p:cNvSpPr/>
              <p:nvPr/>
            </p:nvSpPr>
            <p:spPr bwMode="auto">
              <a:xfrm>
                <a:off x="4362451" y="749300"/>
                <a:ext cx="106363" cy="146050"/>
              </a:xfrm>
              <a:custGeom>
                <a:avLst/>
                <a:gdLst>
                  <a:gd name="T0" fmla="*/ 1 w 28"/>
                  <a:gd name="T1" fmla="*/ 2 h 39"/>
                  <a:gd name="T2" fmla="*/ 22 w 28"/>
                  <a:gd name="T3" fmla="*/ 38 h 39"/>
                  <a:gd name="T4" fmla="*/ 26 w 28"/>
                  <a:gd name="T5" fmla="*/ 37 h 39"/>
                  <a:gd name="T6" fmla="*/ 6 w 28"/>
                  <a:gd name="T7" fmla="*/ 1 h 39"/>
                  <a:gd name="T8" fmla="*/ 1 w 28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" y="2"/>
                    </a:moveTo>
                    <a:cubicBezTo>
                      <a:pt x="0" y="17"/>
                      <a:pt x="8" y="32"/>
                      <a:pt x="22" y="38"/>
                    </a:cubicBezTo>
                    <a:cubicBezTo>
                      <a:pt x="24" y="39"/>
                      <a:pt x="28" y="38"/>
                      <a:pt x="26" y="37"/>
                    </a:cubicBezTo>
                    <a:cubicBezTo>
                      <a:pt x="12" y="31"/>
                      <a:pt x="5" y="16"/>
                      <a:pt x="6" y="1"/>
                    </a:cubicBezTo>
                    <a:cubicBezTo>
                      <a:pt x="6" y="0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Freeform 274"/>
              <p:cNvSpPr/>
              <p:nvPr/>
            </p:nvSpPr>
            <p:spPr bwMode="auto">
              <a:xfrm>
                <a:off x="3609976" y="760412"/>
                <a:ext cx="787400" cy="79375"/>
              </a:xfrm>
              <a:custGeom>
                <a:avLst/>
                <a:gdLst>
                  <a:gd name="T0" fmla="*/ 206 w 209"/>
                  <a:gd name="T1" fmla="*/ 19 h 21"/>
                  <a:gd name="T2" fmla="*/ 5 w 209"/>
                  <a:gd name="T3" fmla="*/ 0 h 21"/>
                  <a:gd name="T4" fmla="*/ 3 w 209"/>
                  <a:gd name="T5" fmla="*/ 2 h 21"/>
                  <a:gd name="T6" fmla="*/ 204 w 209"/>
                  <a:gd name="T7" fmla="*/ 21 h 21"/>
                  <a:gd name="T8" fmla="*/ 206 w 20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1">
                    <a:moveTo>
                      <a:pt x="206" y="19"/>
                    </a:moveTo>
                    <a:cubicBezTo>
                      <a:pt x="139" y="15"/>
                      <a:pt x="72" y="7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ubicBezTo>
                      <a:pt x="70" y="9"/>
                      <a:pt x="137" y="17"/>
                      <a:pt x="204" y="21"/>
                    </a:cubicBezTo>
                    <a:cubicBezTo>
                      <a:pt x="207" y="21"/>
                      <a:pt x="209" y="19"/>
                      <a:pt x="20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Freeform 275"/>
              <p:cNvSpPr/>
              <p:nvPr/>
            </p:nvSpPr>
            <p:spPr bwMode="auto">
              <a:xfrm>
                <a:off x="4373563" y="815975"/>
                <a:ext cx="38100" cy="38100"/>
              </a:xfrm>
              <a:custGeom>
                <a:avLst/>
                <a:gdLst>
                  <a:gd name="T0" fmla="*/ 5 w 10"/>
                  <a:gd name="T1" fmla="*/ 10 h 10"/>
                  <a:gd name="T2" fmla="*/ 1 w 10"/>
                  <a:gd name="T3" fmla="*/ 5 h 10"/>
                  <a:gd name="T4" fmla="*/ 6 w 10"/>
                  <a:gd name="T5" fmla="*/ 0 h 10"/>
                  <a:gd name="T6" fmla="*/ 10 w 10"/>
                  <a:gd name="T7" fmla="*/ 6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7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Freeform 276"/>
              <p:cNvSpPr/>
              <p:nvPr/>
            </p:nvSpPr>
            <p:spPr bwMode="auto">
              <a:xfrm>
                <a:off x="4260851" y="1050925"/>
                <a:ext cx="117475" cy="157163"/>
              </a:xfrm>
              <a:custGeom>
                <a:avLst/>
                <a:gdLst>
                  <a:gd name="T0" fmla="*/ 7 w 31"/>
                  <a:gd name="T1" fmla="*/ 41 h 42"/>
                  <a:gd name="T2" fmla="*/ 30 w 31"/>
                  <a:gd name="T3" fmla="*/ 2 h 42"/>
                  <a:gd name="T4" fmla="*/ 26 w 31"/>
                  <a:gd name="T5" fmla="*/ 0 h 42"/>
                  <a:gd name="T6" fmla="*/ 2 w 31"/>
                  <a:gd name="T7" fmla="*/ 40 h 42"/>
                  <a:gd name="T8" fmla="*/ 7 w 31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7" y="41"/>
                    </a:moveTo>
                    <a:cubicBezTo>
                      <a:pt x="5" y="23"/>
                      <a:pt x="12" y="8"/>
                      <a:pt x="30" y="2"/>
                    </a:cubicBezTo>
                    <a:cubicBezTo>
                      <a:pt x="31" y="1"/>
                      <a:pt x="27" y="0"/>
                      <a:pt x="26" y="0"/>
                    </a:cubicBezTo>
                    <a:cubicBezTo>
                      <a:pt x="8" y="6"/>
                      <a:pt x="0" y="22"/>
                      <a:pt x="2" y="40"/>
                    </a:cubicBezTo>
                    <a:cubicBezTo>
                      <a:pt x="2" y="42"/>
                      <a:pt x="7" y="42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0" name="Freeform 277"/>
              <p:cNvSpPr/>
              <p:nvPr/>
            </p:nvSpPr>
            <p:spPr bwMode="auto">
              <a:xfrm>
                <a:off x="4246563" y="1042988"/>
                <a:ext cx="150813" cy="109538"/>
              </a:xfrm>
              <a:custGeom>
                <a:avLst/>
                <a:gdLst>
                  <a:gd name="T0" fmla="*/ 0 w 40"/>
                  <a:gd name="T1" fmla="*/ 2 h 29"/>
                  <a:gd name="T2" fmla="*/ 37 w 40"/>
                  <a:gd name="T3" fmla="*/ 29 h 29"/>
                  <a:gd name="T4" fmla="*/ 35 w 40"/>
                  <a:gd name="T5" fmla="*/ 27 h 29"/>
                  <a:gd name="T6" fmla="*/ 5 w 40"/>
                  <a:gd name="T7" fmla="*/ 2 h 29"/>
                  <a:gd name="T8" fmla="*/ 0 w 4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9">
                    <a:moveTo>
                      <a:pt x="0" y="2"/>
                    </a:moveTo>
                    <a:cubicBezTo>
                      <a:pt x="5" y="19"/>
                      <a:pt x="19" y="29"/>
                      <a:pt x="37" y="29"/>
                    </a:cubicBezTo>
                    <a:cubicBezTo>
                      <a:pt x="40" y="29"/>
                      <a:pt x="36" y="27"/>
                      <a:pt x="35" y="27"/>
                    </a:cubicBezTo>
                    <a:cubicBezTo>
                      <a:pt x="19" y="27"/>
                      <a:pt x="9" y="16"/>
                      <a:pt x="5" y="2"/>
                    </a:cubicBezTo>
                    <a:cubicBezTo>
                      <a:pt x="5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1" name="Freeform 278"/>
              <p:cNvSpPr/>
              <p:nvPr/>
            </p:nvSpPr>
            <p:spPr bwMode="auto">
              <a:xfrm>
                <a:off x="4216401" y="1087438"/>
                <a:ext cx="176213" cy="71438"/>
              </a:xfrm>
              <a:custGeom>
                <a:avLst/>
                <a:gdLst>
                  <a:gd name="T0" fmla="*/ 6 w 47"/>
                  <a:gd name="T1" fmla="*/ 18 h 19"/>
                  <a:gd name="T2" fmla="*/ 44 w 47"/>
                  <a:gd name="T3" fmla="*/ 3 h 19"/>
                  <a:gd name="T4" fmla="*/ 43 w 47"/>
                  <a:gd name="T5" fmla="*/ 1 h 19"/>
                  <a:gd name="T6" fmla="*/ 2 w 47"/>
                  <a:gd name="T7" fmla="*/ 18 h 19"/>
                  <a:gd name="T8" fmla="*/ 6 w 4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6" y="18"/>
                    </a:moveTo>
                    <a:cubicBezTo>
                      <a:pt x="16" y="9"/>
                      <a:pt x="31" y="4"/>
                      <a:pt x="44" y="3"/>
                    </a:cubicBezTo>
                    <a:cubicBezTo>
                      <a:pt x="47" y="3"/>
                      <a:pt x="46" y="0"/>
                      <a:pt x="43" y="1"/>
                    </a:cubicBezTo>
                    <a:cubicBezTo>
                      <a:pt x="29" y="2"/>
                      <a:pt x="12" y="8"/>
                      <a:pt x="2" y="18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2" name="Freeform 279"/>
              <p:cNvSpPr/>
              <p:nvPr/>
            </p:nvSpPr>
            <p:spPr bwMode="auto">
              <a:xfrm>
                <a:off x="4276726" y="1027113"/>
                <a:ext cx="71438" cy="166688"/>
              </a:xfrm>
              <a:custGeom>
                <a:avLst/>
                <a:gdLst>
                  <a:gd name="T0" fmla="*/ 6 w 19"/>
                  <a:gd name="T1" fmla="*/ 2 h 44"/>
                  <a:gd name="T2" fmla="*/ 13 w 19"/>
                  <a:gd name="T3" fmla="*/ 43 h 44"/>
                  <a:gd name="T4" fmla="*/ 18 w 19"/>
                  <a:gd name="T5" fmla="*/ 42 h 44"/>
                  <a:gd name="T6" fmla="*/ 11 w 19"/>
                  <a:gd name="T7" fmla="*/ 2 h 44"/>
                  <a:gd name="T8" fmla="*/ 6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6" y="2"/>
                    </a:moveTo>
                    <a:cubicBezTo>
                      <a:pt x="0" y="16"/>
                      <a:pt x="2" y="32"/>
                      <a:pt x="13" y="43"/>
                    </a:cubicBezTo>
                    <a:cubicBezTo>
                      <a:pt x="15" y="44"/>
                      <a:pt x="19" y="43"/>
                      <a:pt x="18" y="42"/>
                    </a:cubicBezTo>
                    <a:cubicBezTo>
                      <a:pt x="7" y="32"/>
                      <a:pt x="5" y="16"/>
                      <a:pt x="11" y="2"/>
                    </a:cubicBezTo>
                    <a:cubicBezTo>
                      <a:pt x="12" y="1"/>
                      <a:pt x="7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3" name="Freeform 280"/>
              <p:cNvSpPr/>
              <p:nvPr/>
            </p:nvSpPr>
            <p:spPr bwMode="auto">
              <a:xfrm>
                <a:off x="3665538" y="831850"/>
                <a:ext cx="636588" cy="285750"/>
              </a:xfrm>
              <a:custGeom>
                <a:avLst/>
                <a:gdLst>
                  <a:gd name="T0" fmla="*/ 167 w 169"/>
                  <a:gd name="T1" fmla="*/ 74 h 76"/>
                  <a:gd name="T2" fmla="*/ 6 w 169"/>
                  <a:gd name="T3" fmla="*/ 0 h 76"/>
                  <a:gd name="T4" fmla="*/ 1 w 169"/>
                  <a:gd name="T5" fmla="*/ 2 h 76"/>
                  <a:gd name="T6" fmla="*/ 163 w 169"/>
                  <a:gd name="T7" fmla="*/ 75 h 76"/>
                  <a:gd name="T8" fmla="*/ 167 w 169"/>
                  <a:gd name="T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76">
                    <a:moveTo>
                      <a:pt x="167" y="74"/>
                    </a:moveTo>
                    <a:cubicBezTo>
                      <a:pt x="113" y="50"/>
                      <a:pt x="59" y="27"/>
                      <a:pt x="6" y="0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54" y="28"/>
                      <a:pt x="109" y="51"/>
                      <a:pt x="163" y="75"/>
                    </a:cubicBezTo>
                    <a:cubicBezTo>
                      <a:pt x="164" y="76"/>
                      <a:pt x="169" y="75"/>
                      <a:pt x="167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" name="Freeform 281"/>
              <p:cNvSpPr/>
              <p:nvPr/>
            </p:nvSpPr>
            <p:spPr bwMode="auto">
              <a:xfrm>
                <a:off x="4279901" y="1095375"/>
                <a:ext cx="38100" cy="41275"/>
              </a:xfrm>
              <a:custGeom>
                <a:avLst/>
                <a:gdLst>
                  <a:gd name="T0" fmla="*/ 3 w 10"/>
                  <a:gd name="T1" fmla="*/ 10 h 11"/>
                  <a:gd name="T2" fmla="*/ 1 w 10"/>
                  <a:gd name="T3" fmla="*/ 4 h 11"/>
                  <a:gd name="T4" fmla="*/ 7 w 10"/>
                  <a:gd name="T5" fmla="*/ 2 h 11"/>
                  <a:gd name="T6" fmla="*/ 9 w 10"/>
                  <a:gd name="T7" fmla="*/ 8 h 11"/>
                  <a:gd name="T8" fmla="*/ 3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0"/>
                    </a:move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8" y="10"/>
                      <a:pt x="5" y="11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5" name="Freeform 282"/>
              <p:cNvSpPr/>
              <p:nvPr/>
            </p:nvSpPr>
            <p:spPr bwMode="auto">
              <a:xfrm>
                <a:off x="4103688" y="1350963"/>
                <a:ext cx="157163" cy="120650"/>
              </a:xfrm>
              <a:custGeom>
                <a:avLst/>
                <a:gdLst>
                  <a:gd name="T0" fmla="*/ 5 w 42"/>
                  <a:gd name="T1" fmla="*/ 31 h 32"/>
                  <a:gd name="T2" fmla="*/ 39 w 42"/>
                  <a:gd name="T3" fmla="*/ 3 h 32"/>
                  <a:gd name="T4" fmla="*/ 38 w 42"/>
                  <a:gd name="T5" fmla="*/ 0 h 32"/>
                  <a:gd name="T6" fmla="*/ 0 w 42"/>
                  <a:gd name="T7" fmla="*/ 30 h 32"/>
                  <a:gd name="T8" fmla="*/ 5 w 42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5" y="31"/>
                    </a:moveTo>
                    <a:cubicBezTo>
                      <a:pt x="9" y="14"/>
                      <a:pt x="21" y="2"/>
                      <a:pt x="39" y="3"/>
                    </a:cubicBezTo>
                    <a:cubicBezTo>
                      <a:pt x="42" y="3"/>
                      <a:pt x="40" y="1"/>
                      <a:pt x="38" y="0"/>
                    </a:cubicBezTo>
                    <a:cubicBezTo>
                      <a:pt x="18" y="0"/>
                      <a:pt x="4" y="11"/>
                      <a:pt x="0" y="30"/>
                    </a:cubicBezTo>
                    <a:cubicBezTo>
                      <a:pt x="0" y="31"/>
                      <a:pt x="4" y="32"/>
                      <a:pt x="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6" name="Freeform 283"/>
              <p:cNvSpPr/>
              <p:nvPr/>
            </p:nvSpPr>
            <p:spPr bwMode="auto">
              <a:xfrm>
                <a:off x="4129088" y="1309688"/>
                <a:ext cx="112713" cy="147638"/>
              </a:xfrm>
              <a:custGeom>
                <a:avLst/>
                <a:gdLst>
                  <a:gd name="T0" fmla="*/ 2 w 30"/>
                  <a:gd name="T1" fmla="*/ 1 h 39"/>
                  <a:gd name="T2" fmla="*/ 25 w 30"/>
                  <a:gd name="T3" fmla="*/ 39 h 39"/>
                  <a:gd name="T4" fmla="*/ 27 w 30"/>
                  <a:gd name="T5" fmla="*/ 37 h 39"/>
                  <a:gd name="T6" fmla="*/ 7 w 30"/>
                  <a:gd name="T7" fmla="*/ 2 h 39"/>
                  <a:gd name="T8" fmla="*/ 2 w 30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2" y="1"/>
                    </a:moveTo>
                    <a:cubicBezTo>
                      <a:pt x="0" y="18"/>
                      <a:pt x="9" y="32"/>
                      <a:pt x="25" y="39"/>
                    </a:cubicBezTo>
                    <a:cubicBezTo>
                      <a:pt x="27" y="39"/>
                      <a:pt x="30" y="38"/>
                      <a:pt x="27" y="37"/>
                    </a:cubicBezTo>
                    <a:cubicBezTo>
                      <a:pt x="12" y="31"/>
                      <a:pt x="6" y="17"/>
                      <a:pt x="7" y="2"/>
                    </a:cubicBezTo>
                    <a:cubicBezTo>
                      <a:pt x="7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7" name="Freeform 284"/>
              <p:cNvSpPr/>
              <p:nvPr/>
            </p:nvSpPr>
            <p:spPr bwMode="auto">
              <a:xfrm>
                <a:off x="4065588" y="1381125"/>
                <a:ext cx="195263" cy="26988"/>
              </a:xfrm>
              <a:custGeom>
                <a:avLst/>
                <a:gdLst>
                  <a:gd name="T0" fmla="*/ 6 w 52"/>
                  <a:gd name="T1" fmla="*/ 7 h 7"/>
                  <a:gd name="T2" fmla="*/ 46 w 52"/>
                  <a:gd name="T3" fmla="*/ 6 h 7"/>
                  <a:gd name="T4" fmla="*/ 49 w 52"/>
                  <a:gd name="T5" fmla="*/ 4 h 7"/>
                  <a:gd name="T6" fmla="*/ 3 w 52"/>
                  <a:gd name="T7" fmla="*/ 5 h 7"/>
                  <a:gd name="T8" fmla="*/ 6 w 5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">
                    <a:moveTo>
                      <a:pt x="6" y="7"/>
                    </a:moveTo>
                    <a:cubicBezTo>
                      <a:pt x="18" y="2"/>
                      <a:pt x="34" y="2"/>
                      <a:pt x="46" y="6"/>
                    </a:cubicBezTo>
                    <a:cubicBezTo>
                      <a:pt x="47" y="6"/>
                      <a:pt x="52" y="5"/>
                      <a:pt x="49" y="4"/>
                    </a:cubicBezTo>
                    <a:cubicBezTo>
                      <a:pt x="35" y="0"/>
                      <a:pt x="17" y="0"/>
                      <a:pt x="3" y="5"/>
                    </a:cubicBezTo>
                    <a:cubicBezTo>
                      <a:pt x="0" y="7"/>
                      <a:pt x="5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8" name="Freeform 285"/>
              <p:cNvSpPr/>
              <p:nvPr/>
            </p:nvSpPr>
            <p:spPr bwMode="auto">
              <a:xfrm>
                <a:off x="4137026" y="1314450"/>
                <a:ext cx="74613" cy="165100"/>
              </a:xfrm>
              <a:custGeom>
                <a:avLst/>
                <a:gdLst>
                  <a:gd name="T0" fmla="*/ 14 w 20"/>
                  <a:gd name="T1" fmla="*/ 1 h 44"/>
                  <a:gd name="T2" fmla="*/ 6 w 20"/>
                  <a:gd name="T3" fmla="*/ 43 h 44"/>
                  <a:gd name="T4" fmla="*/ 11 w 20"/>
                  <a:gd name="T5" fmla="*/ 42 h 44"/>
                  <a:gd name="T6" fmla="*/ 19 w 20"/>
                  <a:gd name="T7" fmla="*/ 2 h 44"/>
                  <a:gd name="T8" fmla="*/ 14 w 20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4" y="1"/>
                    </a:moveTo>
                    <a:cubicBezTo>
                      <a:pt x="4" y="13"/>
                      <a:pt x="0" y="28"/>
                      <a:pt x="6" y="43"/>
                    </a:cubicBezTo>
                    <a:cubicBezTo>
                      <a:pt x="7" y="44"/>
                      <a:pt x="12" y="43"/>
                      <a:pt x="11" y="42"/>
                    </a:cubicBezTo>
                    <a:cubicBezTo>
                      <a:pt x="5" y="28"/>
                      <a:pt x="9" y="13"/>
                      <a:pt x="19" y="2"/>
                    </a:cubicBezTo>
                    <a:cubicBezTo>
                      <a:pt x="20" y="1"/>
                      <a:pt x="16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9" name="Freeform 286"/>
              <p:cNvSpPr/>
              <p:nvPr/>
            </p:nvSpPr>
            <p:spPr bwMode="auto">
              <a:xfrm>
                <a:off x="3586163" y="831850"/>
                <a:ext cx="576263" cy="557213"/>
              </a:xfrm>
              <a:custGeom>
                <a:avLst/>
                <a:gdLst>
                  <a:gd name="T0" fmla="*/ 152 w 153"/>
                  <a:gd name="T1" fmla="*/ 146 h 148"/>
                  <a:gd name="T2" fmla="*/ 6 w 153"/>
                  <a:gd name="T3" fmla="*/ 1 h 148"/>
                  <a:gd name="T4" fmla="*/ 1 w 153"/>
                  <a:gd name="T5" fmla="*/ 2 h 148"/>
                  <a:gd name="T6" fmla="*/ 148 w 153"/>
                  <a:gd name="T7" fmla="*/ 147 h 148"/>
                  <a:gd name="T8" fmla="*/ 152 w 153"/>
                  <a:gd name="T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48">
                    <a:moveTo>
                      <a:pt x="152" y="146"/>
                    </a:moveTo>
                    <a:cubicBezTo>
                      <a:pt x="104" y="97"/>
                      <a:pt x="52" y="51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7" y="52"/>
                      <a:pt x="99" y="98"/>
                      <a:pt x="148" y="147"/>
                    </a:cubicBezTo>
                    <a:cubicBezTo>
                      <a:pt x="149" y="148"/>
                      <a:pt x="153" y="147"/>
                      <a:pt x="152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0" name="Freeform 287"/>
              <p:cNvSpPr/>
              <p:nvPr/>
            </p:nvSpPr>
            <p:spPr bwMode="auto">
              <a:xfrm>
                <a:off x="4140201" y="1373188"/>
                <a:ext cx="41275" cy="38100"/>
              </a:xfrm>
              <a:custGeom>
                <a:avLst/>
                <a:gdLst>
                  <a:gd name="T0" fmla="*/ 2 w 11"/>
                  <a:gd name="T1" fmla="*/ 8 h 10"/>
                  <a:gd name="T2" fmla="*/ 2 w 11"/>
                  <a:gd name="T3" fmla="*/ 2 h 10"/>
                  <a:gd name="T4" fmla="*/ 9 w 11"/>
                  <a:gd name="T5" fmla="*/ 2 h 10"/>
                  <a:gd name="T6" fmla="*/ 9 w 11"/>
                  <a:gd name="T7" fmla="*/ 9 h 10"/>
                  <a:gd name="T8" fmla="*/ 2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ubicBezTo>
                      <a:pt x="7" y="10"/>
                      <a:pt x="4" y="10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1" name="Freeform 288"/>
              <p:cNvSpPr/>
              <p:nvPr/>
            </p:nvSpPr>
            <p:spPr bwMode="auto">
              <a:xfrm>
                <a:off x="2930526" y="1381125"/>
                <a:ext cx="139700" cy="136525"/>
              </a:xfrm>
              <a:custGeom>
                <a:avLst/>
                <a:gdLst>
                  <a:gd name="T0" fmla="*/ 3 w 37"/>
                  <a:gd name="T1" fmla="*/ 3 h 36"/>
                  <a:gd name="T2" fmla="*/ 32 w 37"/>
                  <a:gd name="T3" fmla="*/ 34 h 36"/>
                  <a:gd name="T4" fmla="*/ 37 w 37"/>
                  <a:gd name="T5" fmla="*/ 35 h 36"/>
                  <a:gd name="T6" fmla="*/ 3 w 37"/>
                  <a:gd name="T7" fmla="*/ 1 h 36"/>
                  <a:gd name="T8" fmla="*/ 3 w 37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" y="3"/>
                    </a:moveTo>
                    <a:cubicBezTo>
                      <a:pt x="19" y="5"/>
                      <a:pt x="31" y="17"/>
                      <a:pt x="32" y="34"/>
                    </a:cubicBezTo>
                    <a:cubicBezTo>
                      <a:pt x="32" y="36"/>
                      <a:pt x="37" y="36"/>
                      <a:pt x="37" y="35"/>
                    </a:cubicBezTo>
                    <a:cubicBezTo>
                      <a:pt x="36" y="15"/>
                      <a:pt x="22" y="3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2" name="Freeform 289"/>
              <p:cNvSpPr/>
              <p:nvPr/>
            </p:nvSpPr>
            <p:spPr bwMode="auto">
              <a:xfrm>
                <a:off x="2952751" y="1403350"/>
                <a:ext cx="158750" cy="106363"/>
              </a:xfrm>
              <a:custGeom>
                <a:avLst/>
                <a:gdLst>
                  <a:gd name="T0" fmla="*/ 36 w 42"/>
                  <a:gd name="T1" fmla="*/ 0 h 28"/>
                  <a:gd name="T2" fmla="*/ 1 w 42"/>
                  <a:gd name="T3" fmla="*/ 25 h 28"/>
                  <a:gd name="T4" fmla="*/ 6 w 42"/>
                  <a:gd name="T5" fmla="*/ 26 h 28"/>
                  <a:gd name="T6" fmla="*/ 38 w 42"/>
                  <a:gd name="T7" fmla="*/ 2 h 28"/>
                  <a:gd name="T8" fmla="*/ 36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36" y="0"/>
                    </a:moveTo>
                    <a:cubicBezTo>
                      <a:pt x="19" y="0"/>
                      <a:pt x="6" y="9"/>
                      <a:pt x="1" y="25"/>
                    </a:cubicBezTo>
                    <a:cubicBezTo>
                      <a:pt x="0" y="26"/>
                      <a:pt x="5" y="28"/>
                      <a:pt x="6" y="26"/>
                    </a:cubicBezTo>
                    <a:cubicBezTo>
                      <a:pt x="10" y="11"/>
                      <a:pt x="23" y="2"/>
                      <a:pt x="38" y="2"/>
                    </a:cubicBezTo>
                    <a:cubicBezTo>
                      <a:pt x="42" y="2"/>
                      <a:pt x="38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3" name="Freeform 290"/>
              <p:cNvSpPr/>
              <p:nvPr/>
            </p:nvSpPr>
            <p:spPr bwMode="auto">
              <a:xfrm>
                <a:off x="2987676" y="1347788"/>
                <a:ext cx="49213" cy="173038"/>
              </a:xfrm>
              <a:custGeom>
                <a:avLst/>
                <a:gdLst>
                  <a:gd name="T0" fmla="*/ 1 w 13"/>
                  <a:gd name="T1" fmla="*/ 2 h 46"/>
                  <a:gd name="T2" fmla="*/ 6 w 13"/>
                  <a:gd name="T3" fmla="*/ 45 h 46"/>
                  <a:gd name="T4" fmla="*/ 11 w 13"/>
                  <a:gd name="T5" fmla="*/ 44 h 46"/>
                  <a:gd name="T6" fmla="*/ 6 w 13"/>
                  <a:gd name="T7" fmla="*/ 1 h 46"/>
                  <a:gd name="T8" fmla="*/ 1 w 13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1" y="2"/>
                    </a:moveTo>
                    <a:cubicBezTo>
                      <a:pt x="7" y="14"/>
                      <a:pt x="8" y="31"/>
                      <a:pt x="6" y="45"/>
                    </a:cubicBezTo>
                    <a:cubicBezTo>
                      <a:pt x="6" y="46"/>
                      <a:pt x="10" y="46"/>
                      <a:pt x="11" y="44"/>
                    </a:cubicBezTo>
                    <a:cubicBezTo>
                      <a:pt x="13" y="30"/>
                      <a:pt x="12" y="14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" name="Freeform 291"/>
              <p:cNvSpPr/>
              <p:nvPr/>
            </p:nvSpPr>
            <p:spPr bwMode="auto">
              <a:xfrm>
                <a:off x="2927351" y="1411288"/>
                <a:ext cx="180975" cy="57150"/>
              </a:xfrm>
              <a:custGeom>
                <a:avLst/>
                <a:gdLst>
                  <a:gd name="T0" fmla="*/ 47 w 48"/>
                  <a:gd name="T1" fmla="*/ 13 h 15"/>
                  <a:gd name="T2" fmla="*/ 1 w 48"/>
                  <a:gd name="T3" fmla="*/ 9 h 15"/>
                  <a:gd name="T4" fmla="*/ 5 w 48"/>
                  <a:gd name="T5" fmla="*/ 10 h 15"/>
                  <a:gd name="T6" fmla="*/ 43 w 48"/>
                  <a:gd name="T7" fmla="*/ 14 h 15"/>
                  <a:gd name="T8" fmla="*/ 47 w 48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47" y="13"/>
                    </a:moveTo>
                    <a:cubicBezTo>
                      <a:pt x="33" y="3"/>
                      <a:pt x="16" y="0"/>
                      <a:pt x="1" y="9"/>
                    </a:cubicBezTo>
                    <a:cubicBezTo>
                      <a:pt x="0" y="10"/>
                      <a:pt x="4" y="10"/>
                      <a:pt x="5" y="10"/>
                    </a:cubicBezTo>
                    <a:cubicBezTo>
                      <a:pt x="18" y="2"/>
                      <a:pt x="32" y="6"/>
                      <a:pt x="43" y="14"/>
                    </a:cubicBezTo>
                    <a:cubicBezTo>
                      <a:pt x="44" y="15"/>
                      <a:pt x="48" y="1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" name="Freeform 292"/>
              <p:cNvSpPr/>
              <p:nvPr/>
            </p:nvSpPr>
            <p:spPr bwMode="auto">
              <a:xfrm>
                <a:off x="3013076" y="790575"/>
                <a:ext cx="561975" cy="631825"/>
              </a:xfrm>
              <a:custGeom>
                <a:avLst/>
                <a:gdLst>
                  <a:gd name="T0" fmla="*/ 6 w 149"/>
                  <a:gd name="T1" fmla="*/ 167 h 168"/>
                  <a:gd name="T2" fmla="*/ 148 w 149"/>
                  <a:gd name="T3" fmla="*/ 1 h 168"/>
                  <a:gd name="T4" fmla="*/ 143 w 149"/>
                  <a:gd name="T5" fmla="*/ 1 h 168"/>
                  <a:gd name="T6" fmla="*/ 1 w 149"/>
                  <a:gd name="T7" fmla="*/ 167 h 168"/>
                  <a:gd name="T8" fmla="*/ 6 w 14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68">
                    <a:moveTo>
                      <a:pt x="6" y="167"/>
                    </a:moveTo>
                    <a:cubicBezTo>
                      <a:pt x="52" y="111"/>
                      <a:pt x="99" y="55"/>
                      <a:pt x="148" y="1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4" y="55"/>
                      <a:pt x="47" y="111"/>
                      <a:pt x="1" y="167"/>
                    </a:cubicBezTo>
                    <a:cubicBezTo>
                      <a:pt x="0" y="168"/>
                      <a:pt x="5" y="168"/>
                      <a:pt x="6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6" name="Freeform 293"/>
              <p:cNvSpPr/>
              <p:nvPr/>
            </p:nvSpPr>
            <p:spPr bwMode="auto">
              <a:xfrm>
                <a:off x="2998788" y="1411288"/>
                <a:ext cx="38100" cy="38100"/>
              </a:xfrm>
              <a:custGeom>
                <a:avLst/>
                <a:gdLst>
                  <a:gd name="T0" fmla="*/ 2 w 10"/>
                  <a:gd name="T1" fmla="*/ 2 h 10"/>
                  <a:gd name="T2" fmla="*/ 8 w 10"/>
                  <a:gd name="T3" fmla="*/ 1 h 10"/>
                  <a:gd name="T4" fmla="*/ 9 w 10"/>
                  <a:gd name="T5" fmla="*/ 8 h 10"/>
                  <a:gd name="T6" fmla="*/ 2 w 10"/>
                  <a:gd name="T7" fmla="*/ 8 h 10"/>
                  <a:gd name="T8" fmla="*/ 2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7" y="10"/>
                      <a:pt x="4" y="10"/>
                      <a:pt x="2" y="8"/>
                    </a:cubicBezTo>
                    <a:cubicBezTo>
                      <a:pt x="0" y="7"/>
                      <a:pt x="0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7" name="Freeform 294"/>
              <p:cNvSpPr/>
              <p:nvPr/>
            </p:nvSpPr>
            <p:spPr bwMode="auto">
              <a:xfrm>
                <a:off x="2878138" y="1035050"/>
                <a:ext cx="112713" cy="173038"/>
              </a:xfrm>
              <a:custGeom>
                <a:avLst/>
                <a:gdLst>
                  <a:gd name="T0" fmla="*/ 2 w 30"/>
                  <a:gd name="T1" fmla="*/ 2 h 46"/>
                  <a:gd name="T2" fmla="*/ 19 w 30"/>
                  <a:gd name="T3" fmla="*/ 44 h 46"/>
                  <a:gd name="T4" fmla="*/ 24 w 30"/>
                  <a:gd name="T5" fmla="*/ 44 h 46"/>
                  <a:gd name="T6" fmla="*/ 6 w 30"/>
                  <a:gd name="T7" fmla="*/ 1 h 46"/>
                  <a:gd name="T8" fmla="*/ 2 w 30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6">
                    <a:moveTo>
                      <a:pt x="2" y="2"/>
                    </a:moveTo>
                    <a:cubicBezTo>
                      <a:pt x="18" y="11"/>
                      <a:pt x="25" y="26"/>
                      <a:pt x="19" y="44"/>
                    </a:cubicBezTo>
                    <a:cubicBezTo>
                      <a:pt x="18" y="45"/>
                      <a:pt x="23" y="46"/>
                      <a:pt x="24" y="44"/>
                    </a:cubicBezTo>
                    <a:cubicBezTo>
                      <a:pt x="30" y="26"/>
                      <a:pt x="22" y="10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8" name="Freeform 295"/>
              <p:cNvSpPr/>
              <p:nvPr/>
            </p:nvSpPr>
            <p:spPr bwMode="auto">
              <a:xfrm>
                <a:off x="2859088" y="1092200"/>
                <a:ext cx="184150" cy="66675"/>
              </a:xfrm>
              <a:custGeom>
                <a:avLst/>
                <a:gdLst>
                  <a:gd name="T0" fmla="*/ 46 w 49"/>
                  <a:gd name="T1" fmla="*/ 6 h 18"/>
                  <a:gd name="T2" fmla="*/ 1 w 49"/>
                  <a:gd name="T3" fmla="*/ 16 h 18"/>
                  <a:gd name="T4" fmla="*/ 6 w 49"/>
                  <a:gd name="T5" fmla="*/ 17 h 18"/>
                  <a:gd name="T6" fmla="*/ 44 w 49"/>
                  <a:gd name="T7" fmla="*/ 8 h 18"/>
                  <a:gd name="T8" fmla="*/ 46 w 4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6" y="6"/>
                    </a:moveTo>
                    <a:cubicBezTo>
                      <a:pt x="29" y="0"/>
                      <a:pt x="13" y="2"/>
                      <a:pt x="1" y="16"/>
                    </a:cubicBezTo>
                    <a:cubicBezTo>
                      <a:pt x="0" y="17"/>
                      <a:pt x="5" y="18"/>
                      <a:pt x="6" y="17"/>
                    </a:cubicBezTo>
                    <a:cubicBezTo>
                      <a:pt x="16" y="6"/>
                      <a:pt x="29" y="2"/>
                      <a:pt x="44" y="8"/>
                    </a:cubicBezTo>
                    <a:cubicBezTo>
                      <a:pt x="46" y="8"/>
                      <a:pt x="49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9" name="Freeform 296"/>
              <p:cNvSpPr/>
              <p:nvPr/>
            </p:nvSpPr>
            <p:spPr bwMode="auto">
              <a:xfrm>
                <a:off x="2905126" y="1023938"/>
                <a:ext cx="71438" cy="165100"/>
              </a:xfrm>
              <a:custGeom>
                <a:avLst/>
                <a:gdLst>
                  <a:gd name="T0" fmla="*/ 12 w 19"/>
                  <a:gd name="T1" fmla="*/ 2 h 44"/>
                  <a:gd name="T2" fmla="*/ 1 w 19"/>
                  <a:gd name="T3" fmla="*/ 43 h 44"/>
                  <a:gd name="T4" fmla="*/ 6 w 19"/>
                  <a:gd name="T5" fmla="*/ 43 h 44"/>
                  <a:gd name="T6" fmla="*/ 17 w 19"/>
                  <a:gd name="T7" fmla="*/ 2 h 44"/>
                  <a:gd name="T8" fmla="*/ 12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2" y="2"/>
                    </a:moveTo>
                    <a:cubicBezTo>
                      <a:pt x="14" y="16"/>
                      <a:pt x="8" y="32"/>
                      <a:pt x="1" y="43"/>
                    </a:cubicBezTo>
                    <a:cubicBezTo>
                      <a:pt x="0" y="44"/>
                      <a:pt x="5" y="44"/>
                      <a:pt x="6" y="43"/>
                    </a:cubicBezTo>
                    <a:cubicBezTo>
                      <a:pt x="13" y="32"/>
                      <a:pt x="19" y="16"/>
                      <a:pt x="17" y="2"/>
                    </a:cubicBezTo>
                    <a:cubicBezTo>
                      <a:pt x="17" y="0"/>
                      <a:pt x="12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0" name="Freeform 297"/>
              <p:cNvSpPr/>
              <p:nvPr/>
            </p:nvSpPr>
            <p:spPr bwMode="auto">
              <a:xfrm>
                <a:off x="2855913" y="1079500"/>
                <a:ext cx="165100" cy="95250"/>
              </a:xfrm>
              <a:custGeom>
                <a:avLst/>
                <a:gdLst>
                  <a:gd name="T0" fmla="*/ 43 w 44"/>
                  <a:gd name="T1" fmla="*/ 23 h 25"/>
                  <a:gd name="T2" fmla="*/ 3 w 44"/>
                  <a:gd name="T3" fmla="*/ 3 h 25"/>
                  <a:gd name="T4" fmla="*/ 5 w 44"/>
                  <a:gd name="T5" fmla="*/ 5 h 25"/>
                  <a:gd name="T6" fmla="*/ 38 w 44"/>
                  <a:gd name="T7" fmla="*/ 24 h 25"/>
                  <a:gd name="T8" fmla="*/ 43 w 4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43" y="23"/>
                    </a:moveTo>
                    <a:cubicBezTo>
                      <a:pt x="35" y="8"/>
                      <a:pt x="20" y="0"/>
                      <a:pt x="3" y="3"/>
                    </a:cubicBezTo>
                    <a:cubicBezTo>
                      <a:pt x="0" y="3"/>
                      <a:pt x="2" y="5"/>
                      <a:pt x="5" y="5"/>
                    </a:cubicBezTo>
                    <a:cubicBezTo>
                      <a:pt x="19" y="3"/>
                      <a:pt x="31" y="12"/>
                      <a:pt x="38" y="24"/>
                    </a:cubicBezTo>
                    <a:cubicBezTo>
                      <a:pt x="39" y="25"/>
                      <a:pt x="44" y="24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1" name="Freeform 298"/>
              <p:cNvSpPr/>
              <p:nvPr/>
            </p:nvSpPr>
            <p:spPr bwMode="auto">
              <a:xfrm>
                <a:off x="2941638" y="790575"/>
                <a:ext cx="625475" cy="315913"/>
              </a:xfrm>
              <a:custGeom>
                <a:avLst/>
                <a:gdLst>
                  <a:gd name="T0" fmla="*/ 6 w 166"/>
                  <a:gd name="T1" fmla="*/ 83 h 84"/>
                  <a:gd name="T2" fmla="*/ 164 w 166"/>
                  <a:gd name="T3" fmla="*/ 2 h 84"/>
                  <a:gd name="T4" fmla="*/ 160 w 166"/>
                  <a:gd name="T5" fmla="*/ 1 h 84"/>
                  <a:gd name="T6" fmla="*/ 3 w 166"/>
                  <a:gd name="T7" fmla="*/ 82 h 84"/>
                  <a:gd name="T8" fmla="*/ 6 w 166"/>
                  <a:gd name="T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4">
                    <a:moveTo>
                      <a:pt x="6" y="83"/>
                    </a:moveTo>
                    <a:cubicBezTo>
                      <a:pt x="59" y="56"/>
                      <a:pt x="111" y="27"/>
                      <a:pt x="164" y="2"/>
                    </a:cubicBezTo>
                    <a:cubicBezTo>
                      <a:pt x="166" y="1"/>
                      <a:pt x="161" y="0"/>
                      <a:pt x="160" y="1"/>
                    </a:cubicBezTo>
                    <a:cubicBezTo>
                      <a:pt x="107" y="26"/>
                      <a:pt x="55" y="55"/>
                      <a:pt x="3" y="82"/>
                    </a:cubicBezTo>
                    <a:cubicBezTo>
                      <a:pt x="0" y="83"/>
                      <a:pt x="5" y="84"/>
                      <a:pt x="6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2" name="Freeform 299"/>
              <p:cNvSpPr/>
              <p:nvPr/>
            </p:nvSpPr>
            <p:spPr bwMode="auto">
              <a:xfrm>
                <a:off x="2927351" y="1087438"/>
                <a:ext cx="41275" cy="41275"/>
              </a:xfrm>
              <a:custGeom>
                <a:avLst/>
                <a:gdLst>
                  <a:gd name="T0" fmla="*/ 4 w 11"/>
                  <a:gd name="T1" fmla="*/ 1 h 11"/>
                  <a:gd name="T2" fmla="*/ 10 w 11"/>
                  <a:gd name="T3" fmla="*/ 4 h 11"/>
                  <a:gd name="T4" fmla="*/ 8 w 11"/>
                  <a:gd name="T5" fmla="*/ 10 h 11"/>
                  <a:gd name="T6" fmla="*/ 1 w 11"/>
                  <a:gd name="T7" fmla="*/ 8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3" name="Freeform 300"/>
              <p:cNvSpPr/>
              <p:nvPr/>
            </p:nvSpPr>
            <p:spPr bwMode="auto">
              <a:xfrm>
                <a:off x="2809876" y="741362"/>
                <a:ext cx="68263" cy="184150"/>
              </a:xfrm>
              <a:custGeom>
                <a:avLst/>
                <a:gdLst>
                  <a:gd name="T0" fmla="*/ 2 w 18"/>
                  <a:gd name="T1" fmla="*/ 1 h 49"/>
                  <a:gd name="T2" fmla="*/ 1 w 18"/>
                  <a:gd name="T3" fmla="*/ 46 h 49"/>
                  <a:gd name="T4" fmla="*/ 6 w 18"/>
                  <a:gd name="T5" fmla="*/ 48 h 49"/>
                  <a:gd name="T6" fmla="*/ 7 w 18"/>
                  <a:gd name="T7" fmla="*/ 1 h 49"/>
                  <a:gd name="T8" fmla="*/ 2 w 18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2" y="1"/>
                    </a:moveTo>
                    <a:cubicBezTo>
                      <a:pt x="13" y="16"/>
                      <a:pt x="13" y="32"/>
                      <a:pt x="1" y="46"/>
                    </a:cubicBezTo>
                    <a:cubicBezTo>
                      <a:pt x="0" y="47"/>
                      <a:pt x="5" y="49"/>
                      <a:pt x="6" y="48"/>
                    </a:cubicBezTo>
                    <a:cubicBezTo>
                      <a:pt x="18" y="34"/>
                      <a:pt x="18" y="16"/>
                      <a:pt x="7" y="1"/>
                    </a:cubicBezTo>
                    <a:cubicBezTo>
                      <a:pt x="6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" name="Freeform 301"/>
              <p:cNvSpPr/>
              <p:nvPr/>
            </p:nvSpPr>
            <p:spPr bwMode="auto">
              <a:xfrm>
                <a:off x="2749551" y="804862"/>
                <a:ext cx="185738" cy="68263"/>
              </a:xfrm>
              <a:custGeom>
                <a:avLst/>
                <a:gdLst>
                  <a:gd name="T0" fmla="*/ 47 w 49"/>
                  <a:gd name="T1" fmla="*/ 17 h 18"/>
                  <a:gd name="T2" fmla="*/ 2 w 49"/>
                  <a:gd name="T3" fmla="*/ 9 h 18"/>
                  <a:gd name="T4" fmla="*/ 6 w 49"/>
                  <a:gd name="T5" fmla="*/ 11 h 18"/>
                  <a:gd name="T6" fmla="*/ 43 w 49"/>
                  <a:gd name="T7" fmla="*/ 17 h 18"/>
                  <a:gd name="T8" fmla="*/ 47 w 4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7" y="17"/>
                    </a:moveTo>
                    <a:cubicBezTo>
                      <a:pt x="35" y="4"/>
                      <a:pt x="18" y="0"/>
                      <a:pt x="2" y="9"/>
                    </a:cubicBezTo>
                    <a:cubicBezTo>
                      <a:pt x="0" y="10"/>
                      <a:pt x="5" y="11"/>
                      <a:pt x="6" y="11"/>
                    </a:cubicBezTo>
                    <a:cubicBezTo>
                      <a:pt x="19" y="4"/>
                      <a:pt x="32" y="6"/>
                      <a:pt x="43" y="17"/>
                    </a:cubicBezTo>
                    <a:cubicBezTo>
                      <a:pt x="44" y="18"/>
                      <a:pt x="49" y="18"/>
                      <a:pt x="4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5" name="Freeform 302"/>
              <p:cNvSpPr/>
              <p:nvPr/>
            </p:nvSpPr>
            <p:spPr bwMode="auto">
              <a:xfrm>
                <a:off x="2776538" y="755650"/>
                <a:ext cx="128588" cy="136525"/>
              </a:xfrm>
              <a:custGeom>
                <a:avLst/>
                <a:gdLst>
                  <a:gd name="T0" fmla="*/ 29 w 34"/>
                  <a:gd name="T1" fmla="*/ 2 h 36"/>
                  <a:gd name="T2" fmla="*/ 2 w 34"/>
                  <a:gd name="T3" fmla="*/ 35 h 36"/>
                  <a:gd name="T4" fmla="*/ 6 w 34"/>
                  <a:gd name="T5" fmla="*/ 36 h 36"/>
                  <a:gd name="T6" fmla="*/ 33 w 34"/>
                  <a:gd name="T7" fmla="*/ 2 h 36"/>
                  <a:gd name="T8" fmla="*/ 29 w 34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29" y="2"/>
                    </a:moveTo>
                    <a:cubicBezTo>
                      <a:pt x="25" y="15"/>
                      <a:pt x="13" y="27"/>
                      <a:pt x="2" y="35"/>
                    </a:cubicBezTo>
                    <a:cubicBezTo>
                      <a:pt x="0" y="36"/>
                      <a:pt x="5" y="36"/>
                      <a:pt x="6" y="36"/>
                    </a:cubicBezTo>
                    <a:cubicBezTo>
                      <a:pt x="18" y="28"/>
                      <a:pt x="29" y="15"/>
                      <a:pt x="33" y="2"/>
                    </a:cubicBezTo>
                    <a:cubicBezTo>
                      <a:pt x="34" y="0"/>
                      <a:pt x="29" y="1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6" name="Freeform 303"/>
              <p:cNvSpPr/>
              <p:nvPr/>
            </p:nvSpPr>
            <p:spPr bwMode="auto">
              <a:xfrm>
                <a:off x="2768601" y="779462"/>
                <a:ext cx="125413" cy="134938"/>
              </a:xfrm>
              <a:custGeom>
                <a:avLst/>
                <a:gdLst>
                  <a:gd name="T0" fmla="*/ 33 w 33"/>
                  <a:gd name="T1" fmla="*/ 34 h 36"/>
                  <a:gd name="T2" fmla="*/ 5 w 33"/>
                  <a:gd name="T3" fmla="*/ 1 h 36"/>
                  <a:gd name="T4" fmla="*/ 3 w 33"/>
                  <a:gd name="T5" fmla="*/ 3 h 36"/>
                  <a:gd name="T6" fmla="*/ 28 w 33"/>
                  <a:gd name="T7" fmla="*/ 34 h 36"/>
                  <a:gd name="T8" fmla="*/ 33 w 33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34"/>
                    </a:moveTo>
                    <a:cubicBezTo>
                      <a:pt x="31" y="18"/>
                      <a:pt x="21" y="5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18" y="6"/>
                      <a:pt x="26" y="20"/>
                      <a:pt x="28" y="34"/>
                    </a:cubicBezTo>
                    <a:cubicBezTo>
                      <a:pt x="28" y="36"/>
                      <a:pt x="33" y="35"/>
                      <a:pt x="3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7" name="Freeform 304"/>
              <p:cNvSpPr/>
              <p:nvPr/>
            </p:nvSpPr>
            <p:spPr bwMode="auto">
              <a:xfrm>
                <a:off x="2851151" y="779462"/>
                <a:ext cx="690563" cy="52388"/>
              </a:xfrm>
              <a:custGeom>
                <a:avLst/>
                <a:gdLst>
                  <a:gd name="T0" fmla="*/ 3 w 183"/>
                  <a:gd name="T1" fmla="*/ 14 h 14"/>
                  <a:gd name="T2" fmla="*/ 180 w 183"/>
                  <a:gd name="T3" fmla="*/ 2 h 14"/>
                  <a:gd name="T4" fmla="*/ 180 w 183"/>
                  <a:gd name="T5" fmla="*/ 0 h 14"/>
                  <a:gd name="T6" fmla="*/ 3 w 183"/>
                  <a:gd name="T7" fmla="*/ 12 h 14"/>
                  <a:gd name="T8" fmla="*/ 3 w 18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4">
                    <a:moveTo>
                      <a:pt x="3" y="14"/>
                    </a:moveTo>
                    <a:cubicBezTo>
                      <a:pt x="62" y="9"/>
                      <a:pt x="121" y="4"/>
                      <a:pt x="180" y="2"/>
                    </a:cubicBezTo>
                    <a:cubicBezTo>
                      <a:pt x="183" y="2"/>
                      <a:pt x="183" y="0"/>
                      <a:pt x="180" y="0"/>
                    </a:cubicBezTo>
                    <a:cubicBezTo>
                      <a:pt x="121" y="2"/>
                      <a:pt x="62" y="7"/>
                      <a:pt x="3" y="12"/>
                    </a:cubicBezTo>
                    <a:cubicBezTo>
                      <a:pt x="0" y="12"/>
                      <a:pt x="0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8" name="Freeform 305"/>
              <p:cNvSpPr/>
              <p:nvPr/>
            </p:nvSpPr>
            <p:spPr bwMode="auto">
              <a:xfrm>
                <a:off x="2833688" y="812800"/>
                <a:ext cx="36513" cy="33338"/>
              </a:xfrm>
              <a:custGeom>
                <a:avLst/>
                <a:gdLst>
                  <a:gd name="T0" fmla="*/ 5 w 10"/>
                  <a:gd name="T1" fmla="*/ 0 h 9"/>
                  <a:gd name="T2" fmla="*/ 10 w 10"/>
                  <a:gd name="T3" fmla="*/ 4 h 9"/>
                  <a:gd name="T4" fmla="*/ 5 w 10"/>
                  <a:gd name="T5" fmla="*/ 9 h 9"/>
                  <a:gd name="T6" fmla="*/ 0 w 10"/>
                  <a:gd name="T7" fmla="*/ 5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7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9" name="Freeform 306"/>
              <p:cNvSpPr/>
              <p:nvPr/>
            </p:nvSpPr>
            <p:spPr bwMode="auto">
              <a:xfrm>
                <a:off x="2809876" y="504825"/>
                <a:ext cx="106363" cy="173038"/>
              </a:xfrm>
              <a:custGeom>
                <a:avLst/>
                <a:gdLst>
                  <a:gd name="T0" fmla="*/ 18 w 28"/>
                  <a:gd name="T1" fmla="*/ 2 h 46"/>
                  <a:gd name="T2" fmla="*/ 1 w 28"/>
                  <a:gd name="T3" fmla="*/ 44 h 46"/>
                  <a:gd name="T4" fmla="*/ 5 w 28"/>
                  <a:gd name="T5" fmla="*/ 46 h 46"/>
                  <a:gd name="T6" fmla="*/ 23 w 28"/>
                  <a:gd name="T7" fmla="*/ 2 h 46"/>
                  <a:gd name="T8" fmla="*/ 18 w 28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6">
                    <a:moveTo>
                      <a:pt x="18" y="2"/>
                    </a:moveTo>
                    <a:cubicBezTo>
                      <a:pt x="23" y="19"/>
                      <a:pt x="17" y="35"/>
                      <a:pt x="1" y="44"/>
                    </a:cubicBezTo>
                    <a:cubicBezTo>
                      <a:pt x="0" y="45"/>
                      <a:pt x="4" y="46"/>
                      <a:pt x="5" y="46"/>
                    </a:cubicBezTo>
                    <a:cubicBezTo>
                      <a:pt x="22" y="37"/>
                      <a:pt x="28" y="20"/>
                      <a:pt x="23" y="2"/>
                    </a:cubicBezTo>
                    <a:cubicBezTo>
                      <a:pt x="22" y="1"/>
                      <a:pt x="17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0" name="Freeform 307"/>
              <p:cNvSpPr/>
              <p:nvPr/>
            </p:nvSpPr>
            <p:spPr bwMode="auto">
              <a:xfrm>
                <a:off x="2776538" y="568325"/>
                <a:ext cx="165100" cy="98425"/>
              </a:xfrm>
              <a:custGeom>
                <a:avLst/>
                <a:gdLst>
                  <a:gd name="T0" fmla="*/ 43 w 44"/>
                  <a:gd name="T1" fmla="*/ 25 h 26"/>
                  <a:gd name="T2" fmla="*/ 3 w 44"/>
                  <a:gd name="T3" fmla="*/ 2 h 26"/>
                  <a:gd name="T4" fmla="*/ 6 w 44"/>
                  <a:gd name="T5" fmla="*/ 4 h 26"/>
                  <a:gd name="T6" fmla="*/ 38 w 44"/>
                  <a:gd name="T7" fmla="*/ 24 h 26"/>
                  <a:gd name="T8" fmla="*/ 43 w 44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3" y="25"/>
                    </a:moveTo>
                    <a:cubicBezTo>
                      <a:pt x="36" y="8"/>
                      <a:pt x="21" y="0"/>
                      <a:pt x="3" y="2"/>
                    </a:cubicBezTo>
                    <a:cubicBezTo>
                      <a:pt x="0" y="2"/>
                      <a:pt x="5" y="4"/>
                      <a:pt x="6" y="4"/>
                    </a:cubicBezTo>
                    <a:cubicBezTo>
                      <a:pt x="21" y="2"/>
                      <a:pt x="32" y="11"/>
                      <a:pt x="38" y="24"/>
                    </a:cubicBezTo>
                    <a:cubicBezTo>
                      <a:pt x="39" y="25"/>
                      <a:pt x="44" y="26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1" name="Freeform 308"/>
              <p:cNvSpPr/>
              <p:nvPr/>
            </p:nvSpPr>
            <p:spPr bwMode="auto">
              <a:xfrm>
                <a:off x="2787651" y="546100"/>
                <a:ext cx="165100" cy="93663"/>
              </a:xfrm>
              <a:custGeom>
                <a:avLst/>
                <a:gdLst>
                  <a:gd name="T0" fmla="*/ 38 w 44"/>
                  <a:gd name="T1" fmla="*/ 2 h 25"/>
                  <a:gd name="T2" fmla="*/ 3 w 44"/>
                  <a:gd name="T3" fmla="*/ 23 h 25"/>
                  <a:gd name="T4" fmla="*/ 5 w 44"/>
                  <a:gd name="T5" fmla="*/ 24 h 25"/>
                  <a:gd name="T6" fmla="*/ 43 w 44"/>
                  <a:gd name="T7" fmla="*/ 2 h 25"/>
                  <a:gd name="T8" fmla="*/ 38 w 44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38" y="2"/>
                    </a:moveTo>
                    <a:cubicBezTo>
                      <a:pt x="30" y="12"/>
                      <a:pt x="16" y="20"/>
                      <a:pt x="3" y="23"/>
                    </a:cubicBezTo>
                    <a:cubicBezTo>
                      <a:pt x="0" y="23"/>
                      <a:pt x="3" y="25"/>
                      <a:pt x="5" y="24"/>
                    </a:cubicBezTo>
                    <a:cubicBezTo>
                      <a:pt x="19" y="21"/>
                      <a:pt x="34" y="13"/>
                      <a:pt x="43" y="2"/>
                    </a:cubicBezTo>
                    <a:cubicBezTo>
                      <a:pt x="44" y="1"/>
                      <a:pt x="39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2" name="Freeform 309"/>
              <p:cNvSpPr/>
              <p:nvPr/>
            </p:nvSpPr>
            <p:spPr bwMode="auto">
              <a:xfrm>
                <a:off x="2817813" y="530225"/>
                <a:ext cx="87313" cy="158750"/>
              </a:xfrm>
              <a:custGeom>
                <a:avLst/>
                <a:gdLst>
                  <a:gd name="T0" fmla="*/ 19 w 23"/>
                  <a:gd name="T1" fmla="*/ 40 h 42"/>
                  <a:gd name="T2" fmla="*/ 6 w 23"/>
                  <a:gd name="T3" fmla="*/ 0 h 42"/>
                  <a:gd name="T4" fmla="*/ 2 w 23"/>
                  <a:gd name="T5" fmla="*/ 2 h 42"/>
                  <a:gd name="T6" fmla="*/ 14 w 23"/>
                  <a:gd name="T7" fmla="*/ 41 h 42"/>
                  <a:gd name="T8" fmla="*/ 19 w 2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2">
                    <a:moveTo>
                      <a:pt x="19" y="40"/>
                    </a:moveTo>
                    <a:cubicBezTo>
                      <a:pt x="23" y="25"/>
                      <a:pt x="19" y="10"/>
                      <a:pt x="6" y="0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4" y="11"/>
                      <a:pt x="18" y="26"/>
                      <a:pt x="14" y="41"/>
                    </a:cubicBezTo>
                    <a:cubicBezTo>
                      <a:pt x="14" y="42"/>
                      <a:pt x="19" y="42"/>
                      <a:pt x="1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3" name="Freeform 310"/>
              <p:cNvSpPr/>
              <p:nvPr/>
            </p:nvSpPr>
            <p:spPr bwMode="auto">
              <a:xfrm>
                <a:off x="2874963" y="598487"/>
                <a:ext cx="674688" cy="195263"/>
              </a:xfrm>
              <a:custGeom>
                <a:avLst/>
                <a:gdLst>
                  <a:gd name="T0" fmla="*/ 3 w 179"/>
                  <a:gd name="T1" fmla="*/ 2 h 52"/>
                  <a:gd name="T2" fmla="*/ 173 w 179"/>
                  <a:gd name="T3" fmla="*/ 52 h 52"/>
                  <a:gd name="T4" fmla="*/ 176 w 179"/>
                  <a:gd name="T5" fmla="*/ 50 h 52"/>
                  <a:gd name="T6" fmla="*/ 6 w 179"/>
                  <a:gd name="T7" fmla="*/ 0 h 52"/>
                  <a:gd name="T8" fmla="*/ 3 w 179"/>
                  <a:gd name="T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2">
                    <a:moveTo>
                      <a:pt x="3" y="2"/>
                    </a:moveTo>
                    <a:cubicBezTo>
                      <a:pt x="60" y="18"/>
                      <a:pt x="117" y="33"/>
                      <a:pt x="173" y="52"/>
                    </a:cubicBezTo>
                    <a:cubicBezTo>
                      <a:pt x="174" y="52"/>
                      <a:pt x="179" y="51"/>
                      <a:pt x="176" y="50"/>
                    </a:cubicBezTo>
                    <a:cubicBezTo>
                      <a:pt x="120" y="32"/>
                      <a:pt x="63" y="1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4" name="Freeform 311"/>
              <p:cNvSpPr/>
              <p:nvPr/>
            </p:nvSpPr>
            <p:spPr bwMode="auto">
              <a:xfrm>
                <a:off x="2859088" y="579437"/>
                <a:ext cx="41275" cy="41275"/>
              </a:xfrm>
              <a:custGeom>
                <a:avLst/>
                <a:gdLst>
                  <a:gd name="T0" fmla="*/ 7 w 11"/>
                  <a:gd name="T1" fmla="*/ 1 h 11"/>
                  <a:gd name="T2" fmla="*/ 10 w 11"/>
                  <a:gd name="T3" fmla="*/ 7 h 11"/>
                  <a:gd name="T4" fmla="*/ 4 w 11"/>
                  <a:gd name="T5" fmla="*/ 10 h 11"/>
                  <a:gd name="T6" fmla="*/ 1 w 11"/>
                  <a:gd name="T7" fmla="*/ 4 h 11"/>
                  <a:gd name="T8" fmla="*/ 7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"/>
                    </a:moveTo>
                    <a:cubicBezTo>
                      <a:pt x="9" y="2"/>
                      <a:pt x="11" y="4"/>
                      <a:pt x="10" y="7"/>
                    </a:cubicBezTo>
                    <a:cubicBezTo>
                      <a:pt x="9" y="9"/>
                      <a:pt x="6" y="11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" name="Freeform 312"/>
              <p:cNvSpPr/>
              <p:nvPr/>
            </p:nvSpPr>
            <p:spPr bwMode="auto">
              <a:xfrm>
                <a:off x="2894013" y="288925"/>
                <a:ext cx="142875" cy="139700"/>
              </a:xfrm>
              <a:custGeom>
                <a:avLst/>
                <a:gdLst>
                  <a:gd name="T0" fmla="*/ 33 w 38"/>
                  <a:gd name="T1" fmla="*/ 2 h 37"/>
                  <a:gd name="T2" fmla="*/ 3 w 38"/>
                  <a:gd name="T3" fmla="*/ 35 h 37"/>
                  <a:gd name="T4" fmla="*/ 6 w 38"/>
                  <a:gd name="T5" fmla="*/ 37 h 37"/>
                  <a:gd name="T6" fmla="*/ 38 w 38"/>
                  <a:gd name="T7" fmla="*/ 2 h 37"/>
                  <a:gd name="T8" fmla="*/ 33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3" y="2"/>
                    </a:moveTo>
                    <a:cubicBezTo>
                      <a:pt x="32" y="19"/>
                      <a:pt x="21" y="33"/>
                      <a:pt x="3" y="35"/>
                    </a:cubicBezTo>
                    <a:cubicBezTo>
                      <a:pt x="0" y="35"/>
                      <a:pt x="4" y="37"/>
                      <a:pt x="6" y="37"/>
                    </a:cubicBezTo>
                    <a:cubicBezTo>
                      <a:pt x="24" y="35"/>
                      <a:pt x="37" y="21"/>
                      <a:pt x="38" y="2"/>
                    </a:cubicBezTo>
                    <a:cubicBezTo>
                      <a:pt x="38" y="1"/>
                      <a:pt x="33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6" name="Freeform 313"/>
              <p:cNvSpPr/>
              <p:nvPr/>
            </p:nvSpPr>
            <p:spPr bwMode="auto">
              <a:xfrm>
                <a:off x="2905126" y="319087"/>
                <a:ext cx="120650" cy="139700"/>
              </a:xfrm>
              <a:custGeom>
                <a:avLst/>
                <a:gdLst>
                  <a:gd name="T0" fmla="*/ 32 w 32"/>
                  <a:gd name="T1" fmla="*/ 35 h 37"/>
                  <a:gd name="T2" fmla="*/ 3 w 32"/>
                  <a:gd name="T3" fmla="*/ 1 h 37"/>
                  <a:gd name="T4" fmla="*/ 3 w 32"/>
                  <a:gd name="T5" fmla="*/ 3 h 37"/>
                  <a:gd name="T6" fmla="*/ 27 w 32"/>
                  <a:gd name="T7" fmla="*/ 34 h 37"/>
                  <a:gd name="T8" fmla="*/ 32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5"/>
                    </a:moveTo>
                    <a:cubicBezTo>
                      <a:pt x="31" y="18"/>
                      <a:pt x="20" y="5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ubicBezTo>
                      <a:pt x="18" y="7"/>
                      <a:pt x="26" y="19"/>
                      <a:pt x="27" y="34"/>
                    </a:cubicBezTo>
                    <a:cubicBezTo>
                      <a:pt x="27" y="36"/>
                      <a:pt x="32" y="37"/>
                      <a:pt x="32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7" name="Freeform 314"/>
              <p:cNvSpPr/>
              <p:nvPr/>
            </p:nvSpPr>
            <p:spPr bwMode="auto">
              <a:xfrm>
                <a:off x="2889251" y="349250"/>
                <a:ext cx="192088" cy="41275"/>
              </a:xfrm>
              <a:custGeom>
                <a:avLst/>
                <a:gdLst>
                  <a:gd name="T0" fmla="*/ 45 w 51"/>
                  <a:gd name="T1" fmla="*/ 1 h 11"/>
                  <a:gd name="T2" fmla="*/ 5 w 51"/>
                  <a:gd name="T3" fmla="*/ 7 h 11"/>
                  <a:gd name="T4" fmla="*/ 3 w 51"/>
                  <a:gd name="T5" fmla="*/ 9 h 11"/>
                  <a:gd name="T6" fmla="*/ 48 w 51"/>
                  <a:gd name="T7" fmla="*/ 2 h 11"/>
                  <a:gd name="T8" fmla="*/ 45 w 5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45" y="1"/>
                    </a:moveTo>
                    <a:cubicBezTo>
                      <a:pt x="33" y="7"/>
                      <a:pt x="18" y="9"/>
                      <a:pt x="5" y="7"/>
                    </a:cubicBezTo>
                    <a:cubicBezTo>
                      <a:pt x="4" y="7"/>
                      <a:pt x="0" y="9"/>
                      <a:pt x="3" y="9"/>
                    </a:cubicBezTo>
                    <a:cubicBezTo>
                      <a:pt x="18" y="11"/>
                      <a:pt x="36" y="9"/>
                      <a:pt x="48" y="2"/>
                    </a:cubicBezTo>
                    <a:cubicBezTo>
                      <a:pt x="51" y="0"/>
                      <a:pt x="46" y="0"/>
                      <a:pt x="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8" name="Freeform 315"/>
              <p:cNvSpPr/>
              <p:nvPr/>
            </p:nvSpPr>
            <p:spPr bwMode="auto">
              <a:xfrm>
                <a:off x="2949576" y="293687"/>
                <a:ext cx="60325" cy="165100"/>
              </a:xfrm>
              <a:custGeom>
                <a:avLst/>
                <a:gdLst>
                  <a:gd name="T0" fmla="*/ 5 w 16"/>
                  <a:gd name="T1" fmla="*/ 43 h 44"/>
                  <a:gd name="T2" fmla="*/ 8 w 16"/>
                  <a:gd name="T3" fmla="*/ 1 h 44"/>
                  <a:gd name="T4" fmla="*/ 3 w 16"/>
                  <a:gd name="T5" fmla="*/ 2 h 44"/>
                  <a:gd name="T6" fmla="*/ 1 w 16"/>
                  <a:gd name="T7" fmla="*/ 43 h 44"/>
                  <a:gd name="T8" fmla="*/ 5 w 16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4">
                    <a:moveTo>
                      <a:pt x="5" y="43"/>
                    </a:moveTo>
                    <a:cubicBezTo>
                      <a:pt x="14" y="30"/>
                      <a:pt x="16" y="14"/>
                      <a:pt x="8" y="1"/>
                    </a:cubicBezTo>
                    <a:cubicBezTo>
                      <a:pt x="7" y="0"/>
                      <a:pt x="2" y="1"/>
                      <a:pt x="3" y="2"/>
                    </a:cubicBezTo>
                    <a:cubicBezTo>
                      <a:pt x="11" y="15"/>
                      <a:pt x="9" y="30"/>
                      <a:pt x="1" y="43"/>
                    </a:cubicBezTo>
                    <a:cubicBezTo>
                      <a:pt x="0" y="44"/>
                      <a:pt x="5" y="44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9" name="Freeform 316"/>
              <p:cNvSpPr/>
              <p:nvPr/>
            </p:nvSpPr>
            <p:spPr bwMode="auto">
              <a:xfrm>
                <a:off x="2987676" y="376237"/>
                <a:ext cx="554038" cy="422275"/>
              </a:xfrm>
              <a:custGeom>
                <a:avLst/>
                <a:gdLst>
                  <a:gd name="T0" fmla="*/ 1 w 147"/>
                  <a:gd name="T1" fmla="*/ 3 h 112"/>
                  <a:gd name="T2" fmla="*/ 141 w 147"/>
                  <a:gd name="T3" fmla="*/ 111 h 112"/>
                  <a:gd name="T4" fmla="*/ 146 w 147"/>
                  <a:gd name="T5" fmla="*/ 110 h 112"/>
                  <a:gd name="T6" fmla="*/ 5 w 147"/>
                  <a:gd name="T7" fmla="*/ 1 h 112"/>
                  <a:gd name="T8" fmla="*/ 1 w 147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12">
                    <a:moveTo>
                      <a:pt x="1" y="3"/>
                    </a:moveTo>
                    <a:cubicBezTo>
                      <a:pt x="48" y="38"/>
                      <a:pt x="96" y="73"/>
                      <a:pt x="141" y="111"/>
                    </a:cubicBezTo>
                    <a:cubicBezTo>
                      <a:pt x="142" y="112"/>
                      <a:pt x="147" y="110"/>
                      <a:pt x="146" y="110"/>
                    </a:cubicBezTo>
                    <a:cubicBezTo>
                      <a:pt x="100" y="72"/>
                      <a:pt x="53" y="37"/>
                      <a:pt x="5" y="1"/>
                    </a:cubicBezTo>
                    <a:cubicBezTo>
                      <a:pt x="4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0" name="Freeform 317"/>
              <p:cNvSpPr/>
              <p:nvPr/>
            </p:nvSpPr>
            <p:spPr bwMode="auto">
              <a:xfrm>
                <a:off x="2968626" y="357187"/>
                <a:ext cx="41275" cy="38100"/>
              </a:xfrm>
              <a:custGeom>
                <a:avLst/>
                <a:gdLst>
                  <a:gd name="T0" fmla="*/ 9 w 11"/>
                  <a:gd name="T1" fmla="*/ 1 h 10"/>
                  <a:gd name="T2" fmla="*/ 9 w 11"/>
                  <a:gd name="T3" fmla="*/ 8 h 10"/>
                  <a:gd name="T4" fmla="*/ 2 w 11"/>
                  <a:gd name="T5" fmla="*/ 9 h 10"/>
                  <a:gd name="T6" fmla="*/ 2 w 11"/>
                  <a:gd name="T7" fmla="*/ 2 h 10"/>
                  <a:gd name="T8" fmla="*/ 9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1"/>
                    </a:moveTo>
                    <a:cubicBezTo>
                      <a:pt x="11" y="3"/>
                      <a:pt x="11" y="6"/>
                      <a:pt x="9" y="8"/>
                    </a:cubicBezTo>
                    <a:cubicBezTo>
                      <a:pt x="7" y="10"/>
                      <a:pt x="4" y="10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1" name="Freeform 318"/>
              <p:cNvSpPr/>
              <p:nvPr/>
            </p:nvSpPr>
            <p:spPr bwMode="auto">
              <a:xfrm>
                <a:off x="3081338" y="138112"/>
                <a:ext cx="185738" cy="103188"/>
              </a:xfrm>
              <a:custGeom>
                <a:avLst/>
                <a:gdLst>
                  <a:gd name="T0" fmla="*/ 43 w 49"/>
                  <a:gd name="T1" fmla="*/ 1 h 27"/>
                  <a:gd name="T2" fmla="*/ 5 w 49"/>
                  <a:gd name="T3" fmla="*/ 20 h 27"/>
                  <a:gd name="T4" fmla="*/ 3 w 49"/>
                  <a:gd name="T5" fmla="*/ 21 h 27"/>
                  <a:gd name="T6" fmla="*/ 48 w 49"/>
                  <a:gd name="T7" fmla="*/ 2 h 27"/>
                  <a:gd name="T8" fmla="*/ 43 w 4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43" y="1"/>
                    </a:moveTo>
                    <a:cubicBezTo>
                      <a:pt x="36" y="15"/>
                      <a:pt x="22" y="24"/>
                      <a:pt x="5" y="20"/>
                    </a:cubicBezTo>
                    <a:cubicBezTo>
                      <a:pt x="3" y="19"/>
                      <a:pt x="0" y="20"/>
                      <a:pt x="3" y="21"/>
                    </a:cubicBezTo>
                    <a:cubicBezTo>
                      <a:pt x="22" y="27"/>
                      <a:pt x="39" y="19"/>
                      <a:pt x="48" y="2"/>
                    </a:cubicBezTo>
                    <a:cubicBezTo>
                      <a:pt x="49" y="1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2" name="Freeform 319"/>
              <p:cNvSpPr/>
              <p:nvPr/>
            </p:nvSpPr>
            <p:spPr bwMode="auto">
              <a:xfrm>
                <a:off x="3122613" y="123825"/>
                <a:ext cx="90488" cy="165100"/>
              </a:xfrm>
              <a:custGeom>
                <a:avLst/>
                <a:gdLst>
                  <a:gd name="T0" fmla="*/ 18 w 24"/>
                  <a:gd name="T1" fmla="*/ 42 h 44"/>
                  <a:gd name="T2" fmla="*/ 6 w 24"/>
                  <a:gd name="T3" fmla="*/ 1 h 44"/>
                  <a:gd name="T4" fmla="*/ 2 w 24"/>
                  <a:gd name="T5" fmla="*/ 2 h 44"/>
                  <a:gd name="T6" fmla="*/ 13 w 24"/>
                  <a:gd name="T7" fmla="*/ 41 h 44"/>
                  <a:gd name="T8" fmla="*/ 18 w 2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18" y="42"/>
                    </a:moveTo>
                    <a:cubicBezTo>
                      <a:pt x="24" y="26"/>
                      <a:pt x="20" y="11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5" y="11"/>
                      <a:pt x="19" y="26"/>
                      <a:pt x="13" y="41"/>
                    </a:cubicBezTo>
                    <a:cubicBezTo>
                      <a:pt x="13" y="43"/>
                      <a:pt x="18" y="44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3" name="Freeform 320"/>
              <p:cNvSpPr/>
              <p:nvPr/>
            </p:nvSpPr>
            <p:spPr bwMode="auto">
              <a:xfrm>
                <a:off x="3092451" y="168275"/>
                <a:ext cx="185738" cy="53975"/>
              </a:xfrm>
              <a:custGeom>
                <a:avLst/>
                <a:gdLst>
                  <a:gd name="T0" fmla="*/ 46 w 49"/>
                  <a:gd name="T1" fmla="*/ 10 h 14"/>
                  <a:gd name="T2" fmla="*/ 6 w 49"/>
                  <a:gd name="T3" fmla="*/ 1 h 14"/>
                  <a:gd name="T4" fmla="*/ 2 w 49"/>
                  <a:gd name="T5" fmla="*/ 2 h 14"/>
                  <a:gd name="T6" fmla="*/ 46 w 49"/>
                  <a:gd name="T7" fmla="*/ 12 h 14"/>
                  <a:gd name="T8" fmla="*/ 46 w 4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4">
                    <a:moveTo>
                      <a:pt x="46" y="10"/>
                    </a:moveTo>
                    <a:cubicBezTo>
                      <a:pt x="33" y="12"/>
                      <a:pt x="17" y="7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15" y="10"/>
                      <a:pt x="31" y="14"/>
                      <a:pt x="46" y="12"/>
                    </a:cubicBezTo>
                    <a:cubicBezTo>
                      <a:pt x="49" y="12"/>
                      <a:pt x="49" y="10"/>
                      <a:pt x="4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4" name="Freeform 321"/>
              <p:cNvSpPr/>
              <p:nvPr/>
            </p:nvSpPr>
            <p:spPr bwMode="auto">
              <a:xfrm>
                <a:off x="3119438" y="115887"/>
                <a:ext cx="101600" cy="150813"/>
              </a:xfrm>
              <a:custGeom>
                <a:avLst/>
                <a:gdLst>
                  <a:gd name="T0" fmla="*/ 5 w 27"/>
                  <a:gd name="T1" fmla="*/ 40 h 40"/>
                  <a:gd name="T2" fmla="*/ 24 w 27"/>
                  <a:gd name="T3" fmla="*/ 2 h 40"/>
                  <a:gd name="T4" fmla="*/ 19 w 27"/>
                  <a:gd name="T5" fmla="*/ 2 h 40"/>
                  <a:gd name="T6" fmla="*/ 1 w 27"/>
                  <a:gd name="T7" fmla="*/ 39 h 40"/>
                  <a:gd name="T8" fmla="*/ 5 w 2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5" y="40"/>
                    </a:moveTo>
                    <a:cubicBezTo>
                      <a:pt x="18" y="31"/>
                      <a:pt x="27" y="17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1" y="17"/>
                      <a:pt x="14" y="31"/>
                      <a:pt x="1" y="39"/>
                    </a:cubicBezTo>
                    <a:cubicBezTo>
                      <a:pt x="0" y="40"/>
                      <a:pt x="4" y="40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5" name="Freeform 322"/>
              <p:cNvSpPr/>
              <p:nvPr/>
            </p:nvSpPr>
            <p:spPr bwMode="auto">
              <a:xfrm>
                <a:off x="3182938" y="206375"/>
                <a:ext cx="358775" cy="592138"/>
              </a:xfrm>
              <a:custGeom>
                <a:avLst/>
                <a:gdLst>
                  <a:gd name="T0" fmla="*/ 1 w 95"/>
                  <a:gd name="T1" fmla="*/ 2 h 157"/>
                  <a:gd name="T2" fmla="*/ 89 w 95"/>
                  <a:gd name="T3" fmla="*/ 156 h 157"/>
                  <a:gd name="T4" fmla="*/ 94 w 95"/>
                  <a:gd name="T5" fmla="*/ 155 h 157"/>
                  <a:gd name="T6" fmla="*/ 5 w 95"/>
                  <a:gd name="T7" fmla="*/ 1 h 157"/>
                  <a:gd name="T8" fmla="*/ 1 w 95"/>
                  <a:gd name="T9" fmla="*/ 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1" y="2"/>
                    </a:moveTo>
                    <a:cubicBezTo>
                      <a:pt x="31" y="53"/>
                      <a:pt x="62" y="104"/>
                      <a:pt x="89" y="156"/>
                    </a:cubicBezTo>
                    <a:cubicBezTo>
                      <a:pt x="90" y="157"/>
                      <a:pt x="95" y="156"/>
                      <a:pt x="94" y="155"/>
                    </a:cubicBezTo>
                    <a:cubicBezTo>
                      <a:pt x="66" y="103"/>
                      <a:pt x="35" y="52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6" name="Freeform 323"/>
              <p:cNvSpPr/>
              <p:nvPr/>
            </p:nvSpPr>
            <p:spPr bwMode="auto">
              <a:xfrm>
                <a:off x="3168651" y="180975"/>
                <a:ext cx="41275" cy="41275"/>
              </a:xfrm>
              <a:custGeom>
                <a:avLst/>
                <a:gdLst>
                  <a:gd name="T0" fmla="*/ 9 w 11"/>
                  <a:gd name="T1" fmla="*/ 4 h 11"/>
                  <a:gd name="T2" fmla="*/ 7 w 11"/>
                  <a:gd name="T3" fmla="*/ 10 h 11"/>
                  <a:gd name="T4" fmla="*/ 1 w 11"/>
                  <a:gd name="T5" fmla="*/ 8 h 11"/>
                  <a:gd name="T6" fmla="*/ 3 w 11"/>
                  <a:gd name="T7" fmla="*/ 2 h 11"/>
                  <a:gd name="T8" fmla="*/ 9 w 11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4"/>
                    </a:move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7" name="Oval 324"/>
              <p:cNvSpPr>
                <a:spLocks noChangeArrowheads="1"/>
              </p:cNvSpPr>
              <p:nvPr/>
            </p:nvSpPr>
            <p:spPr bwMode="auto">
              <a:xfrm>
                <a:off x="3424238" y="661987"/>
                <a:ext cx="268288" cy="268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882650" y="1263650"/>
          <a:ext cx="2265680" cy="212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981200" imgH="2387600" progId="Photoshop.Image.5">
                  <p:embed/>
                </p:oleObj>
              </mc:Choice>
              <mc:Fallback>
                <p:oleObj name="" r:id="rId1" imgW="1981200" imgH="2387600" progId="Photoshop.Image.5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2650" y="1263650"/>
                        <a:ext cx="2265680" cy="212788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9"/>
          <p:cNvGraphicFramePr>
            <a:graphicFrameLocks noChangeAspect="1"/>
          </p:cNvGraphicFramePr>
          <p:nvPr/>
        </p:nvGraphicFramePr>
        <p:xfrm>
          <a:off x="3420110" y="1263650"/>
          <a:ext cx="230441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073400" imgH="2514600" progId="Photoshop.Image.5">
                  <p:embed/>
                </p:oleObj>
              </mc:Choice>
              <mc:Fallback>
                <p:oleObj name="" r:id="rId3" imgW="3073400" imgH="2514600" progId="Photoshop.Image.5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0110" y="1263650"/>
                        <a:ext cx="2304415" cy="2127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2"/>
          <p:cNvGraphicFramePr>
            <a:graphicFrameLocks noChangeAspect="1"/>
          </p:cNvGraphicFramePr>
          <p:nvPr/>
        </p:nvGraphicFramePr>
        <p:xfrm>
          <a:off x="5988685" y="1283970"/>
          <a:ext cx="2221865" cy="210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692400" imgH="2336800" progId="Photoshop.Image.5">
                  <p:embed/>
                </p:oleObj>
              </mc:Choice>
              <mc:Fallback>
                <p:oleObj name="" r:id="rId5" imgW="2692400" imgH="2336800" progId="Photoshop.Image.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8685" y="1283970"/>
                        <a:ext cx="2221865" cy="210756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3"/>
          <p:cNvSpPr txBox="1"/>
          <p:nvPr/>
        </p:nvSpPr>
        <p:spPr>
          <a:xfrm>
            <a:off x="2378075" y="5447030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aphicFrame>
        <p:nvGraphicFramePr>
          <p:cNvPr id="9232" name="Object 17"/>
          <p:cNvGraphicFramePr>
            <a:graphicFrameLocks noChangeAspect="1"/>
          </p:cNvGraphicFramePr>
          <p:nvPr/>
        </p:nvGraphicFramePr>
        <p:xfrm>
          <a:off x="882650" y="3960495"/>
          <a:ext cx="2265045" cy="214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2908300" imgH="2413000" progId="Photoshop.Image.5">
                  <p:embed/>
                </p:oleObj>
              </mc:Choice>
              <mc:Fallback>
                <p:oleObj name="" r:id="rId7" imgW="2908300" imgH="2413000" progId="Photoshop.Image.5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3960495"/>
                        <a:ext cx="2265045" cy="214058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20"/>
          <p:cNvGraphicFramePr>
            <a:graphicFrameLocks noChangeAspect="1"/>
          </p:cNvGraphicFramePr>
          <p:nvPr/>
        </p:nvGraphicFramePr>
        <p:xfrm>
          <a:off x="3420110" y="3985895"/>
          <a:ext cx="2304415" cy="214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2781300" imgH="2590800" progId="Photoshop.Image.5">
                  <p:embed/>
                </p:oleObj>
              </mc:Choice>
              <mc:Fallback>
                <p:oleObj name="" r:id="rId9" imgW="2781300" imgH="2590800" progId="Photoshop.Image.5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rcRect b="2499"/>
                      <a:stretch>
                        <a:fillRect/>
                      </a:stretch>
                    </p:blipFill>
                    <p:spPr>
                      <a:xfrm>
                        <a:off x="3420110" y="3985895"/>
                        <a:ext cx="2304415" cy="214058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4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8685" y="3985895"/>
            <a:ext cx="2222500" cy="2159000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240" name="Text Box 25"/>
          <p:cNvSpPr txBox="1"/>
          <p:nvPr/>
        </p:nvSpPr>
        <p:spPr>
          <a:xfrm>
            <a:off x="1468755" y="3411855"/>
            <a:ext cx="63893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钢丝钳                               杆秤                             瓶盖起子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9241" name="文本框 1"/>
          <p:cNvSpPr txBox="1"/>
          <p:nvPr/>
        </p:nvSpPr>
        <p:spPr>
          <a:xfrm>
            <a:off x="1468755" y="6126480"/>
            <a:ext cx="6234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道钉撬                              火钳                                独轮车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" name="Text Box 25"/>
          <p:cNvSpPr txBox="1"/>
          <p:nvPr/>
        </p:nvSpPr>
        <p:spPr>
          <a:xfrm>
            <a:off x="1391285" y="561340"/>
            <a:ext cx="6389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常见的杠杆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88" y="1125538"/>
            <a:ext cx="7867650" cy="336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Rectangle 3"/>
          <p:cNvSpPr>
            <a:spLocks noGrp="1"/>
          </p:cNvSpPr>
          <p:nvPr>
            <p:ph type="title"/>
          </p:nvPr>
        </p:nvSpPr>
        <p:spPr>
          <a:xfrm>
            <a:off x="306705" y="610235"/>
            <a:ext cx="3746500" cy="6826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p>
            <a:pPr algn="l" eaLnBrk="1" hangingPunct="1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杠杆五要素：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52" name="Line 4"/>
          <p:cNvSpPr/>
          <p:nvPr/>
        </p:nvSpPr>
        <p:spPr>
          <a:xfrm>
            <a:off x="7092950" y="1989138"/>
            <a:ext cx="0" cy="863600"/>
          </a:xfrm>
          <a:prstGeom prst="line">
            <a:avLst/>
          </a:prstGeom>
          <a:ln w="28575" cap="flat" cmpd="sng">
            <a:solidFill>
              <a:srgbClr val="92D050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7653" name="Line 5"/>
          <p:cNvSpPr/>
          <p:nvPr/>
        </p:nvSpPr>
        <p:spPr>
          <a:xfrm>
            <a:off x="1331913" y="4365625"/>
            <a:ext cx="0" cy="863600"/>
          </a:xfrm>
          <a:prstGeom prst="line">
            <a:avLst/>
          </a:prstGeom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7654" name="Line 6"/>
          <p:cNvSpPr/>
          <p:nvPr/>
        </p:nvSpPr>
        <p:spPr>
          <a:xfrm>
            <a:off x="7092950" y="2854325"/>
            <a:ext cx="0" cy="1871663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55" name="Line 7"/>
          <p:cNvSpPr/>
          <p:nvPr/>
        </p:nvSpPr>
        <p:spPr>
          <a:xfrm flipV="1">
            <a:off x="1331913" y="1846263"/>
            <a:ext cx="0" cy="2519362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56" name="Line 8"/>
          <p:cNvSpPr/>
          <p:nvPr/>
        </p:nvSpPr>
        <p:spPr>
          <a:xfrm flipV="1">
            <a:off x="2555875" y="3862388"/>
            <a:ext cx="4537075" cy="71437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57" name="Line 9"/>
          <p:cNvSpPr/>
          <p:nvPr/>
        </p:nvSpPr>
        <p:spPr>
          <a:xfrm flipH="1">
            <a:off x="1331913" y="3933825"/>
            <a:ext cx="115252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58" name="AutoShape 10"/>
          <p:cNvSpPr/>
          <p:nvPr/>
        </p:nvSpPr>
        <p:spPr>
          <a:xfrm rot="-5400000">
            <a:off x="4535488" y="1952625"/>
            <a:ext cx="501650" cy="4464050"/>
          </a:xfrm>
          <a:prstGeom prst="leftBrace">
            <a:avLst>
              <a:gd name="adj1" fmla="val 7370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3563" name="AutoShape 11"/>
          <p:cNvSpPr/>
          <p:nvPr/>
        </p:nvSpPr>
        <p:spPr>
          <a:xfrm rot="5400000">
            <a:off x="1763713" y="3070225"/>
            <a:ext cx="360362" cy="1223963"/>
          </a:xfrm>
          <a:prstGeom prst="leftBrace">
            <a:avLst>
              <a:gd name="adj1" fmla="val 28131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wrap="none" anchor="ctr"/>
          <a:p>
            <a:pPr algn="ctr"/>
            <a:endParaRPr lang="zh-CN" altLang="en-US" dirty="0">
              <a:solidFill>
                <a:srgbClr val="A5002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1403350" y="4941888"/>
            <a:ext cx="1296988" cy="460375"/>
          </a:xfrm>
          <a:prstGeom prst="rect">
            <a:avLst/>
          </a:prstGeom>
          <a:solidFill>
            <a:srgbClr val="ADADAD">
              <a:alpha val="50000"/>
            </a:srgb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阻力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1" name="Text Box 13"/>
          <p:cNvSpPr txBox="1"/>
          <p:nvPr/>
        </p:nvSpPr>
        <p:spPr>
          <a:xfrm>
            <a:off x="4284663" y="4365625"/>
            <a:ext cx="1655762" cy="460375"/>
          </a:xfrm>
          <a:prstGeom prst="rect">
            <a:avLst/>
          </a:prstGeom>
          <a:solidFill>
            <a:srgbClr val="ADADAD">
              <a:alpha val="50000"/>
            </a:srgb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动力臂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2" name="Text Box 14"/>
          <p:cNvSpPr txBox="1"/>
          <p:nvPr/>
        </p:nvSpPr>
        <p:spPr>
          <a:xfrm>
            <a:off x="1476375" y="2865438"/>
            <a:ext cx="1657350" cy="460375"/>
          </a:xfrm>
          <a:prstGeom prst="rect">
            <a:avLst/>
          </a:prstGeom>
          <a:solidFill>
            <a:srgbClr val="ADADAD">
              <a:alpha val="50000"/>
            </a:srgb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阻力臂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3" name="Text Box 15"/>
          <p:cNvSpPr txBox="1"/>
          <p:nvPr/>
        </p:nvSpPr>
        <p:spPr>
          <a:xfrm>
            <a:off x="6356350" y="4689475"/>
            <a:ext cx="1908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动力作用线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4" name="Text Box 16"/>
          <p:cNvSpPr txBox="1"/>
          <p:nvPr/>
        </p:nvSpPr>
        <p:spPr>
          <a:xfrm>
            <a:off x="404813" y="1384300"/>
            <a:ext cx="21240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阻力作用线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5" name="Text Box 17"/>
          <p:cNvSpPr txBox="1"/>
          <p:nvPr/>
        </p:nvSpPr>
        <p:spPr>
          <a:xfrm>
            <a:off x="2555875" y="3375025"/>
            <a:ext cx="1223963" cy="460375"/>
          </a:xfrm>
          <a:prstGeom prst="rect">
            <a:avLst/>
          </a:prstGeom>
          <a:solidFill>
            <a:srgbClr val="ADADAD">
              <a:alpha val="50000"/>
            </a:srgb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支点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0257" name="Text Box 18"/>
          <p:cNvSpPr txBox="1"/>
          <p:nvPr/>
        </p:nvSpPr>
        <p:spPr>
          <a:xfrm>
            <a:off x="3635375" y="2925763"/>
            <a:ext cx="33845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7" name="Text Box 19"/>
          <p:cNvSpPr txBox="1"/>
          <p:nvPr/>
        </p:nvSpPr>
        <p:spPr>
          <a:xfrm>
            <a:off x="3756025" y="3133725"/>
            <a:ext cx="21605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杠杆绕着转动的固定点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8" name="Text Box 20"/>
          <p:cNvSpPr txBox="1"/>
          <p:nvPr/>
        </p:nvSpPr>
        <p:spPr>
          <a:xfrm>
            <a:off x="7164388" y="3429000"/>
            <a:ext cx="1800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使杠杆转动的力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9" name="Text Box 21"/>
          <p:cNvSpPr txBox="1"/>
          <p:nvPr/>
        </p:nvSpPr>
        <p:spPr>
          <a:xfrm>
            <a:off x="1333500" y="5378450"/>
            <a:ext cx="1952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阻碍杠杆转动的力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0" name="Text Box 22"/>
          <p:cNvSpPr txBox="1"/>
          <p:nvPr/>
        </p:nvSpPr>
        <p:spPr>
          <a:xfrm>
            <a:off x="4002088" y="4870450"/>
            <a:ext cx="237013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支点到动力作用线的垂直距离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1" name="Text Box 23"/>
          <p:cNvSpPr txBox="1"/>
          <p:nvPr/>
        </p:nvSpPr>
        <p:spPr>
          <a:xfrm>
            <a:off x="998538" y="2038350"/>
            <a:ext cx="278288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1" indent="0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支点到阻力作用线的垂直距离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2" name="Text Box 24"/>
          <p:cNvSpPr txBox="1"/>
          <p:nvPr/>
        </p:nvSpPr>
        <p:spPr>
          <a:xfrm>
            <a:off x="7164388" y="2782888"/>
            <a:ext cx="1260475" cy="460375"/>
          </a:xfrm>
          <a:prstGeom prst="rect">
            <a:avLst/>
          </a:prstGeom>
          <a:solidFill>
            <a:srgbClr val="ADADAD">
              <a:alpha val="50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动力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3" name="Oval 25"/>
          <p:cNvSpPr/>
          <p:nvPr/>
        </p:nvSpPr>
        <p:spPr>
          <a:xfrm>
            <a:off x="2484438" y="3789363"/>
            <a:ext cx="144462" cy="1460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 animBg="1"/>
      <p:bldP spid="23563" grpId="0" bldLvl="0" animBg="1"/>
      <p:bldP spid="27660" grpId="0" bldLvl="0" animBg="1"/>
      <p:bldP spid="27661" grpId="0" bldLvl="0" animBg="1"/>
      <p:bldP spid="27662" grpId="0" bldLvl="0" animBg="1"/>
      <p:bldP spid="27663" grpId="0"/>
      <p:bldP spid="27664" grpId="0"/>
      <p:bldP spid="27665" grpId="0" bldLvl="0" animBg="1"/>
      <p:bldP spid="27667" grpId="0"/>
      <p:bldP spid="27668" grpId="0"/>
      <p:bldP spid="27669" grpId="0"/>
      <p:bldP spid="27670" grpId="0"/>
      <p:bldP spid="27671" grpId="0"/>
      <p:bldP spid="27672" grpId="0" bldLvl="0" animBg="1"/>
      <p:bldP spid="2767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385763" y="1438275"/>
            <a:ext cx="6629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支  点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：杠杆绕着转动的点.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385763" y="2071688"/>
            <a:ext cx="72834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动  力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：促使杠杆转动的力.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385763" y="2705100"/>
            <a:ext cx="7162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  力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：阻碍杠杆转动的力.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385763" y="3340100"/>
            <a:ext cx="68849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动力臂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：从支点到动力作用线的垂直距离.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385763" y="3973513"/>
            <a:ext cx="7059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阻力臂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i="1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：从支点到阻力作用线的垂直距离.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461963" y="4691063"/>
            <a:ext cx="7745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u="sng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力的作用线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：过力的作用点，沿力的方向的直线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1275" name="组合 1"/>
          <p:cNvGrpSpPr/>
          <p:nvPr/>
        </p:nvGrpSpPr>
        <p:grpSpPr>
          <a:xfrm>
            <a:off x="5053013" y="801053"/>
            <a:ext cx="3805872" cy="2764506"/>
            <a:chOff x="4210" y="1090"/>
            <a:chExt cx="5995" cy="4353"/>
          </a:xfrm>
        </p:grpSpPr>
        <p:pic>
          <p:nvPicPr>
            <p:cNvPr id="43012" name="Picture 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10" y="1090"/>
              <a:ext cx="5995" cy="4103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</p:pic>
        <p:grpSp>
          <p:nvGrpSpPr>
            <p:cNvPr id="11277" name="组合 43013"/>
            <p:cNvGrpSpPr/>
            <p:nvPr/>
          </p:nvGrpSpPr>
          <p:grpSpPr>
            <a:xfrm>
              <a:off x="5075" y="2875"/>
              <a:ext cx="918" cy="725"/>
              <a:chOff x="2030" y="1480"/>
              <a:chExt cx="367" cy="290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285" y="1480"/>
                <a:ext cx="0" cy="2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9" name="TextBox 20"/>
              <p:cNvSpPr txBox="1"/>
              <p:nvPr/>
            </p:nvSpPr>
            <p:spPr>
              <a:xfrm>
                <a:off x="2030" y="1480"/>
                <a:ext cx="3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1</a:t>
                </a:r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80" name="组合 43016"/>
            <p:cNvGrpSpPr/>
            <p:nvPr/>
          </p:nvGrpSpPr>
          <p:grpSpPr>
            <a:xfrm>
              <a:off x="8688" y="4150"/>
              <a:ext cx="1277" cy="1293"/>
              <a:chOff x="3475" y="1990"/>
              <a:chExt cx="511" cy="517"/>
            </a:xfrm>
          </p:grpSpPr>
          <p:cxnSp>
            <p:nvCxnSpPr>
              <p:cNvPr id="15" name="直接箭头连接符 14"/>
              <p:cNvCxnSpPr/>
              <p:nvPr/>
            </p:nvCxnSpPr>
            <p:spPr>
              <a:xfrm>
                <a:off x="3475" y="1990"/>
                <a:ext cx="10" cy="4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2" name="TextBox 21"/>
              <p:cNvSpPr txBox="1"/>
              <p:nvPr/>
            </p:nvSpPr>
            <p:spPr>
              <a:xfrm>
                <a:off x="3532" y="2217"/>
                <a:ext cx="4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2</a:t>
                </a:r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83" name="组合 43019"/>
            <p:cNvGrpSpPr/>
            <p:nvPr/>
          </p:nvGrpSpPr>
          <p:grpSpPr>
            <a:xfrm>
              <a:off x="5691" y="3358"/>
              <a:ext cx="2195" cy="1435"/>
              <a:chOff x="2276" y="1706"/>
              <a:chExt cx="878" cy="574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290" y="1905"/>
                <a:ext cx="8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85" name="组合 43021"/>
              <p:cNvGrpSpPr/>
              <p:nvPr/>
            </p:nvGrpSpPr>
            <p:grpSpPr>
              <a:xfrm>
                <a:off x="2276" y="1706"/>
                <a:ext cx="878" cy="574"/>
                <a:chOff x="2276" y="1706"/>
                <a:chExt cx="878" cy="574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2285" y="1706"/>
                  <a:ext cx="0" cy="36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87" name="左大括号 13"/>
                <p:cNvSpPr/>
                <p:nvPr/>
              </p:nvSpPr>
              <p:spPr>
                <a:xfrm rot="-5400000" flipV="1">
                  <a:off x="2658" y="1513"/>
                  <a:ext cx="113" cy="878"/>
                </a:xfrm>
                <a:prstGeom prst="leftBrace">
                  <a:avLst>
                    <a:gd name="adj1" fmla="val 41439"/>
                    <a:gd name="adj2" fmla="val 50000"/>
                  </a:avLst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 vert="eaVert" anchor="ctr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1288" name="TextBox 22"/>
                <p:cNvSpPr txBox="1"/>
                <p:nvPr/>
              </p:nvSpPr>
              <p:spPr>
                <a:xfrm>
                  <a:off x="2597" y="1990"/>
                  <a:ext cx="283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i="1">
                      <a:latin typeface="Times New Roman" panose="02020603050405020304" pitchFamily="18" charset="0"/>
                      <a:ea typeface="华文细黑" panose="02010600040101010101" pitchFamily="2" charset="-122"/>
                    </a:rPr>
                    <a:t>l</a:t>
                  </a:r>
                  <a:r>
                    <a:rPr lang="en-US" altLang="zh-CN" baseline="-25000">
                      <a:latin typeface="Times New Roman" panose="02020603050405020304" pitchFamily="18" charset="0"/>
                      <a:ea typeface="华文细黑" panose="02010600040101010101" pitchFamily="2" charset="-122"/>
                    </a:rPr>
                    <a:t>1</a:t>
                  </a:r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11289" name="组合 43025"/>
            <p:cNvGrpSpPr/>
            <p:nvPr/>
          </p:nvGrpSpPr>
          <p:grpSpPr>
            <a:xfrm>
              <a:off x="7853" y="3653"/>
              <a:ext cx="595" cy="725"/>
              <a:chOff x="3135" y="1791"/>
              <a:chExt cx="238" cy="290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3135" y="1933"/>
                <a:ext cx="57" cy="8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1291" name="TextBox 20"/>
              <p:cNvSpPr txBox="1"/>
              <p:nvPr/>
            </p:nvSpPr>
            <p:spPr>
              <a:xfrm>
                <a:off x="3135" y="1791"/>
                <a:ext cx="23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i="1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92" name="组合 43029"/>
            <p:cNvGrpSpPr/>
            <p:nvPr/>
          </p:nvGrpSpPr>
          <p:grpSpPr>
            <a:xfrm>
              <a:off x="7893" y="3015"/>
              <a:ext cx="795" cy="1193"/>
              <a:chOff x="3157" y="1536"/>
              <a:chExt cx="318" cy="477"/>
            </a:xfrm>
          </p:grpSpPr>
          <p:grpSp>
            <p:nvGrpSpPr>
              <p:cNvPr id="11293" name="组合 43030"/>
              <p:cNvGrpSpPr/>
              <p:nvPr/>
            </p:nvGrpSpPr>
            <p:grpSpPr>
              <a:xfrm>
                <a:off x="3157" y="1536"/>
                <a:ext cx="318" cy="477"/>
                <a:chOff x="3157" y="1536"/>
                <a:chExt cx="318" cy="477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3475" y="1650"/>
                  <a:ext cx="0" cy="36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95" name="组合 43032"/>
                <p:cNvGrpSpPr/>
                <p:nvPr/>
              </p:nvGrpSpPr>
              <p:grpSpPr>
                <a:xfrm>
                  <a:off x="3157" y="1536"/>
                  <a:ext cx="273" cy="311"/>
                  <a:chOff x="3157" y="1536"/>
                  <a:chExt cx="273" cy="311"/>
                </a:xfrm>
              </p:grpSpPr>
              <p:sp>
                <p:nvSpPr>
                  <p:cNvPr id="19" name="左大括号 18"/>
                  <p:cNvSpPr/>
                  <p:nvPr/>
                </p:nvSpPr>
                <p:spPr>
                  <a:xfrm rot="5400000">
                    <a:off x="3247" y="1668"/>
                    <a:ext cx="90" cy="269"/>
                  </a:xfrm>
                  <a:prstGeom prst="leftBrac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华文细黑" panose="0201060004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297" name="TextBox 23"/>
                  <p:cNvSpPr txBox="1"/>
                  <p:nvPr/>
                </p:nvSpPr>
                <p:spPr>
                  <a:xfrm>
                    <a:off x="3192" y="1536"/>
                    <a:ext cx="238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r>
                      <a:rPr lang="en-US" altLang="zh-CN" i="1">
                        <a:latin typeface="Times New Roman" panose="02020603050405020304" pitchFamily="18" charset="0"/>
                        <a:ea typeface="华文细黑" panose="02010600040101010101" pitchFamily="2" charset="-122"/>
                      </a:rPr>
                      <a:t>l</a:t>
                    </a:r>
                    <a:r>
                      <a:rPr lang="en-US" altLang="zh-CN" baseline="-25000">
                        <a:latin typeface="Times New Roman" panose="02020603050405020304" pitchFamily="18" charset="0"/>
                        <a:ea typeface="华文细黑" panose="02010600040101010101" pitchFamily="2" charset="-122"/>
                      </a:rPr>
                      <a:t>2</a:t>
                    </a:r>
                    <a:endParaRPr lang="zh-CN" altLang="en-US" dirty="0">
                      <a:latin typeface="Times New Roman" panose="02020603050405020304" pitchFamily="18" charset="0"/>
                      <a:ea typeface="华文细黑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11298" name="直接连接符 43035"/>
              <p:cNvSpPr/>
              <p:nvPr/>
            </p:nvSpPr>
            <p:spPr>
              <a:xfrm>
                <a:off x="3163" y="1877"/>
                <a:ext cx="312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 bldLvl="0" animBg="1"/>
      <p:bldP spid="28676" grpId="0" bldLvl="0" animBg="1"/>
      <p:bldP spid="28679" grpId="0" bldLvl="0" animBg="1"/>
      <p:bldP spid="28677" grpId="0" bldLvl="0" animBg="1"/>
      <p:bldP spid="2867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Line 2"/>
          <p:cNvSpPr/>
          <p:nvPr/>
        </p:nvSpPr>
        <p:spPr>
          <a:xfrm flipH="1">
            <a:off x="5509260" y="1847850"/>
            <a:ext cx="687388" cy="188753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27" name="Line 3"/>
          <p:cNvSpPr/>
          <p:nvPr/>
        </p:nvSpPr>
        <p:spPr>
          <a:xfrm>
            <a:off x="7582535" y="2297113"/>
            <a:ext cx="0" cy="2076450"/>
          </a:xfrm>
          <a:prstGeom prst="line">
            <a:avLst/>
          </a:prstGeom>
          <a:ln w="38100" cap="flat" cmpd="sng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628" name="Line 4"/>
          <p:cNvSpPr/>
          <p:nvPr/>
        </p:nvSpPr>
        <p:spPr>
          <a:xfrm>
            <a:off x="5517198" y="3806825"/>
            <a:ext cx="206533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29" name="Group 5"/>
          <p:cNvGrpSpPr/>
          <p:nvPr/>
        </p:nvGrpSpPr>
        <p:grpSpPr>
          <a:xfrm>
            <a:off x="7411085" y="3617913"/>
            <a:ext cx="171450" cy="188912"/>
            <a:chOff x="0" y="0"/>
            <a:chExt cx="96" cy="96"/>
          </a:xfrm>
        </p:grpSpPr>
        <p:sp>
          <p:nvSpPr>
            <p:cNvPr id="12293" name="Line 6"/>
            <p:cNvSpPr/>
            <p:nvPr/>
          </p:nvSpPr>
          <p:spPr>
            <a:xfrm flipH="1">
              <a:off x="0" y="0"/>
              <a:ext cx="96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4" name="Line 7"/>
            <p:cNvSpPr/>
            <p:nvPr/>
          </p:nvSpPr>
          <p:spPr>
            <a:xfrm>
              <a:off x="0" y="0"/>
              <a:ext cx="0" cy="9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32" name="Group 8"/>
          <p:cNvGrpSpPr/>
          <p:nvPr/>
        </p:nvGrpSpPr>
        <p:grpSpPr>
          <a:xfrm rot="-9452884">
            <a:off x="6177598" y="1955800"/>
            <a:ext cx="173037" cy="188913"/>
            <a:chOff x="0" y="0"/>
            <a:chExt cx="96" cy="96"/>
          </a:xfrm>
        </p:grpSpPr>
        <p:sp>
          <p:nvSpPr>
            <p:cNvPr id="12296" name="Line 9"/>
            <p:cNvSpPr/>
            <p:nvPr/>
          </p:nvSpPr>
          <p:spPr>
            <a:xfrm flipH="1">
              <a:off x="0" y="0"/>
              <a:ext cx="96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7" name="Line 10"/>
            <p:cNvSpPr/>
            <p:nvPr/>
          </p:nvSpPr>
          <p:spPr>
            <a:xfrm>
              <a:off x="0" y="0"/>
              <a:ext cx="0" cy="9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35" name="AutoShape 11"/>
          <p:cNvSpPr/>
          <p:nvPr/>
        </p:nvSpPr>
        <p:spPr>
          <a:xfrm rot="1296506">
            <a:off x="5653723" y="1776413"/>
            <a:ext cx="173037" cy="1981200"/>
          </a:xfrm>
          <a:prstGeom prst="leftBrace">
            <a:avLst>
              <a:gd name="adj1" fmla="val 94883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6" name="AutoShape 12"/>
          <p:cNvSpPr/>
          <p:nvPr/>
        </p:nvSpPr>
        <p:spPr>
          <a:xfrm rot="-5390142">
            <a:off x="6455410" y="2898775"/>
            <a:ext cx="188913" cy="2065338"/>
          </a:xfrm>
          <a:prstGeom prst="leftBrace">
            <a:avLst>
              <a:gd name="adj1" fmla="val 90600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7" name="Text Box 13"/>
          <p:cNvSpPr txBox="1"/>
          <p:nvPr/>
        </p:nvSpPr>
        <p:spPr>
          <a:xfrm>
            <a:off x="6391593" y="395573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5300663" y="244062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26639" name="Group 15"/>
          <p:cNvGrpSpPr/>
          <p:nvPr/>
        </p:nvGrpSpPr>
        <p:grpSpPr>
          <a:xfrm>
            <a:off x="4932998" y="788386"/>
            <a:ext cx="3113446" cy="3338489"/>
            <a:chOff x="0" y="120"/>
            <a:chExt cx="1736" cy="1698"/>
          </a:xfrm>
        </p:grpSpPr>
        <p:sp>
          <p:nvSpPr>
            <p:cNvPr id="12303" name="Line 16"/>
            <p:cNvSpPr/>
            <p:nvPr/>
          </p:nvSpPr>
          <p:spPr>
            <a:xfrm flipV="1">
              <a:off x="336" y="390"/>
              <a:ext cx="1152" cy="1248"/>
            </a:xfrm>
            <a:prstGeom prst="line">
              <a:avLst/>
            </a:prstGeom>
            <a:ln w="76200" cap="flat" cmpd="sng">
              <a:solidFill>
                <a:srgbClr val="02C0A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4" name="Line 17"/>
            <p:cNvSpPr/>
            <p:nvPr/>
          </p:nvSpPr>
          <p:spPr>
            <a:xfrm>
              <a:off x="1488" y="390"/>
              <a:ext cx="0" cy="528"/>
            </a:xfrm>
            <a:prstGeom prst="line">
              <a:avLst/>
            </a:prstGeom>
            <a:ln w="38100" cap="flat" cmpd="sng">
              <a:solidFill>
                <a:srgbClr val="463416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305" name="Text Box 18"/>
            <p:cNvSpPr txBox="1"/>
            <p:nvPr/>
          </p:nvSpPr>
          <p:spPr>
            <a:xfrm>
              <a:off x="1478" y="120"/>
              <a:ext cx="21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B</a:t>
              </a:r>
              <a:endParaRPr lang="zh-CN" altLang="zh-CN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2306" name="Text Box 19"/>
            <p:cNvSpPr txBox="1"/>
            <p:nvPr/>
          </p:nvSpPr>
          <p:spPr>
            <a:xfrm>
              <a:off x="1465" y="756"/>
              <a:ext cx="271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  <a:endPara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2307" name="Text Box 20"/>
            <p:cNvSpPr txBox="1"/>
            <p:nvPr/>
          </p:nvSpPr>
          <p:spPr>
            <a:xfrm>
              <a:off x="278" y="1584"/>
              <a:ext cx="22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O</a:t>
              </a:r>
              <a:endParaRPr lang="zh-CN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2308" name="Line 21"/>
            <p:cNvSpPr/>
            <p:nvPr/>
          </p:nvSpPr>
          <p:spPr>
            <a:xfrm flipH="1" flipV="1">
              <a:off x="0" y="342"/>
              <a:ext cx="1104" cy="480"/>
            </a:xfrm>
            <a:prstGeom prst="line">
              <a:avLst/>
            </a:prstGeom>
            <a:ln w="38100" cap="flat" cmpd="sng">
              <a:solidFill>
                <a:srgbClr val="463416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12309" name="Text Box 22"/>
            <p:cNvSpPr txBox="1"/>
            <p:nvPr/>
          </p:nvSpPr>
          <p:spPr>
            <a:xfrm>
              <a:off x="75" y="120"/>
              <a:ext cx="271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  <a:endPara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2310" name="Text Box 23"/>
            <p:cNvSpPr txBox="1"/>
            <p:nvPr/>
          </p:nvSpPr>
          <p:spPr>
            <a:xfrm>
              <a:off x="912" y="522"/>
              <a:ext cx="22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A</a:t>
              </a:r>
              <a:endParaRPr lang="zh-CN" altLang="zh-CN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311" name="Group 24"/>
          <p:cNvGrpSpPr/>
          <p:nvPr/>
        </p:nvGrpSpPr>
        <p:grpSpPr>
          <a:xfrm>
            <a:off x="817880" y="1259840"/>
            <a:ext cx="3346450" cy="3009900"/>
            <a:chOff x="0" y="0"/>
            <a:chExt cx="2108" cy="1896"/>
          </a:xfrm>
        </p:grpSpPr>
        <p:grpSp>
          <p:nvGrpSpPr>
            <p:cNvPr id="12312" name="Group 25"/>
            <p:cNvGrpSpPr/>
            <p:nvPr/>
          </p:nvGrpSpPr>
          <p:grpSpPr>
            <a:xfrm>
              <a:off x="0" y="0"/>
              <a:ext cx="2108" cy="1896"/>
              <a:chOff x="0" y="0"/>
              <a:chExt cx="2108" cy="1896"/>
            </a:xfrm>
          </p:grpSpPr>
          <p:sp>
            <p:nvSpPr>
              <p:cNvPr id="12313" name="AutoShape 26"/>
              <p:cNvSpPr/>
              <p:nvPr/>
            </p:nvSpPr>
            <p:spPr>
              <a:xfrm rot="5454894">
                <a:off x="498" y="1434"/>
                <a:ext cx="186" cy="336"/>
              </a:xfrm>
              <a:prstGeom prst="rtTriangle">
                <a:avLst/>
              </a:prstGeom>
              <a:solidFill>
                <a:srgbClr val="3399FF"/>
              </a:solidFill>
              <a:ln w="9525" cap="flat" cmpd="sng">
                <a:solidFill>
                  <a:srgbClr val="46341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14" name="Rectangle 27"/>
              <p:cNvSpPr/>
              <p:nvPr/>
            </p:nvSpPr>
            <p:spPr>
              <a:xfrm rot="2869737">
                <a:off x="1060" y="115"/>
                <a:ext cx="65" cy="1628"/>
              </a:xfrm>
              <a:prstGeom prst="rect">
                <a:avLst/>
              </a:prstGeom>
              <a:solidFill>
                <a:srgbClr val="3399FF"/>
              </a:solidFill>
              <a:ln w="9525" cap="flat" cmpd="sng">
                <a:solidFill>
                  <a:srgbClr val="46341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15" name="Text Box 28"/>
              <p:cNvSpPr txBox="1"/>
              <p:nvPr/>
            </p:nvSpPr>
            <p:spPr>
              <a:xfrm>
                <a:off x="1802" y="570"/>
                <a:ext cx="30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2</a:t>
                </a:r>
                <a:endPara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16" name="Text Box 29"/>
              <p:cNvSpPr txBox="1"/>
              <p:nvPr/>
            </p:nvSpPr>
            <p:spPr>
              <a:xfrm>
                <a:off x="1650" y="89"/>
                <a:ext cx="24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zh-CN" b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B</a:t>
                </a:r>
                <a:endParaRPr lang="zh-CN" altLang="zh-CN" b="1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2317" name="Group 30"/>
              <p:cNvGrpSpPr/>
              <p:nvPr/>
            </p:nvGrpSpPr>
            <p:grpSpPr>
              <a:xfrm>
                <a:off x="347" y="192"/>
                <a:ext cx="73" cy="1584"/>
                <a:chOff x="0" y="0"/>
                <a:chExt cx="73" cy="1872"/>
              </a:xfrm>
            </p:grpSpPr>
            <p:sp>
              <p:nvSpPr>
                <p:cNvPr id="12318" name="Rectangle 31"/>
                <p:cNvSpPr/>
                <p:nvPr/>
              </p:nvSpPr>
              <p:spPr>
                <a:xfrm>
                  <a:off x="0" y="0"/>
                  <a:ext cx="73" cy="1872"/>
                </a:xfrm>
                <a:prstGeom prst="rect">
                  <a:avLst/>
                </a:prstGeom>
                <a:solidFill>
                  <a:srgbClr val="3399FF"/>
                </a:solidFill>
                <a:ln w="9525" cap="flat" cmpd="sng">
                  <a:solidFill>
                    <a:srgbClr val="46341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2319" name="Oval 32"/>
                <p:cNvSpPr/>
                <p:nvPr/>
              </p:nvSpPr>
              <p:spPr>
                <a:xfrm>
                  <a:off x="12" y="48"/>
                  <a:ext cx="47" cy="47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2320" name="Line 33"/>
              <p:cNvSpPr/>
              <p:nvPr/>
            </p:nvSpPr>
            <p:spPr>
              <a:xfrm flipH="1">
                <a:off x="0" y="240"/>
                <a:ext cx="336" cy="144"/>
              </a:xfrm>
              <a:prstGeom prst="line">
                <a:avLst/>
              </a:prstGeom>
              <a:ln w="28575" cap="flat" cmpd="sng">
                <a:solidFill>
                  <a:srgbClr val="46341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321" name="Group 34"/>
              <p:cNvGrpSpPr/>
              <p:nvPr/>
            </p:nvGrpSpPr>
            <p:grpSpPr>
              <a:xfrm>
                <a:off x="420" y="240"/>
                <a:ext cx="971" cy="384"/>
                <a:chOff x="0" y="0"/>
                <a:chExt cx="971" cy="384"/>
              </a:xfrm>
            </p:grpSpPr>
            <p:sp>
              <p:nvSpPr>
                <p:cNvPr id="12322" name="Line 35"/>
                <p:cNvSpPr/>
                <p:nvPr/>
              </p:nvSpPr>
              <p:spPr>
                <a:xfrm flipH="1" flipV="1">
                  <a:off x="0" y="0"/>
                  <a:ext cx="971" cy="384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23" name="Line 36"/>
                <p:cNvSpPr/>
                <p:nvPr/>
              </p:nvSpPr>
              <p:spPr>
                <a:xfrm rot="-1794672">
                  <a:off x="144" y="48"/>
                  <a:ext cx="48" cy="48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triangle" w="med" len="med"/>
                  <a:tailEnd type="none" w="med" len="med"/>
                </a:ln>
              </p:spPr>
            </p:sp>
          </p:grpSp>
          <p:sp>
            <p:nvSpPr>
              <p:cNvPr id="12324" name="Text Box 37"/>
              <p:cNvSpPr txBox="1"/>
              <p:nvPr/>
            </p:nvSpPr>
            <p:spPr>
              <a:xfrm>
                <a:off x="468" y="1440"/>
                <a:ext cx="2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2325" name="Group 38"/>
              <p:cNvGrpSpPr/>
              <p:nvPr/>
            </p:nvGrpSpPr>
            <p:grpSpPr>
              <a:xfrm>
                <a:off x="1607" y="408"/>
                <a:ext cx="240" cy="1488"/>
                <a:chOff x="0" y="0"/>
                <a:chExt cx="240" cy="1488"/>
              </a:xfrm>
            </p:grpSpPr>
            <p:sp>
              <p:nvSpPr>
                <p:cNvPr id="12326" name="Line 39"/>
                <p:cNvSpPr/>
                <p:nvPr/>
              </p:nvSpPr>
              <p:spPr>
                <a:xfrm>
                  <a:off x="96" y="0"/>
                  <a:ext cx="0" cy="432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2327" name="Line 40"/>
                <p:cNvSpPr/>
                <p:nvPr/>
              </p:nvSpPr>
              <p:spPr>
                <a:xfrm>
                  <a:off x="96" y="384"/>
                  <a:ext cx="0" cy="864"/>
                </a:xfrm>
                <a:prstGeom prst="line">
                  <a:avLst/>
                </a:prstGeom>
                <a:ln w="952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28" name="Rectangle 41"/>
                <p:cNvSpPr/>
                <p:nvPr/>
              </p:nvSpPr>
              <p:spPr>
                <a:xfrm>
                  <a:off x="0" y="1248"/>
                  <a:ext cx="240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D6B19C">
                        <a:alpha val="100000"/>
                      </a:srgbClr>
                    </a:gs>
                    <a:gs pos="30000">
                      <a:srgbClr val="D49E6C">
                        <a:alpha val="100000"/>
                      </a:srgbClr>
                    </a:gs>
                    <a:gs pos="70000">
                      <a:srgbClr val="A65528">
                        <a:alpha val="100000"/>
                      </a:srgbClr>
                    </a:gs>
                    <a:gs pos="100000">
                      <a:srgbClr val="663012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46341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2329" name="Text Box 42"/>
              <p:cNvSpPr txBox="1"/>
              <p:nvPr/>
            </p:nvSpPr>
            <p:spPr>
              <a:xfrm>
                <a:off x="1092" y="528"/>
                <a:ext cx="2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zh-CN" b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A</a:t>
                </a:r>
                <a:endParaRPr lang="zh-CN" altLang="zh-CN" b="1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30" name="Text Box 43"/>
              <p:cNvSpPr txBox="1"/>
              <p:nvPr/>
            </p:nvSpPr>
            <p:spPr>
              <a:xfrm>
                <a:off x="516" y="0"/>
                <a:ext cx="30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1</a:t>
                </a:r>
                <a:endPara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2331" name="Oval 44"/>
            <p:cNvSpPr/>
            <p:nvPr/>
          </p:nvSpPr>
          <p:spPr>
            <a:xfrm>
              <a:off x="468" y="1440"/>
              <a:ext cx="73" cy="73"/>
            </a:xfrm>
            <a:prstGeom prst="ellipse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2332" name="Text Box 45"/>
          <p:cNvSpPr txBox="1"/>
          <p:nvPr/>
        </p:nvSpPr>
        <p:spPr>
          <a:xfrm>
            <a:off x="461328" y="649923"/>
            <a:ext cx="2244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3.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作力臂的方法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0" name="Text Box 46"/>
          <p:cNvSpPr txBox="1"/>
          <p:nvPr/>
        </p:nvSpPr>
        <p:spPr>
          <a:xfrm>
            <a:off x="753745" y="4437063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charset="0"/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找出支点的位置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1" name="Text Box 47"/>
          <p:cNvSpPr txBox="1"/>
          <p:nvPr/>
        </p:nvSpPr>
        <p:spPr>
          <a:xfrm>
            <a:off x="761365" y="5440363"/>
            <a:ext cx="4754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charset="0"/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从支点作动力、阻力作用线的垂线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2" name="Oval 48"/>
          <p:cNvSpPr>
            <a:spLocks noChangeAspect="1"/>
          </p:cNvSpPr>
          <p:nvPr/>
        </p:nvSpPr>
        <p:spPr>
          <a:xfrm>
            <a:off x="5469573" y="3752850"/>
            <a:ext cx="82550" cy="82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5" name="Text Box 51"/>
          <p:cNvSpPr txBox="1"/>
          <p:nvPr/>
        </p:nvSpPr>
        <p:spPr>
          <a:xfrm>
            <a:off x="753745" y="4897755"/>
            <a:ext cx="4552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Wingdings" panose="05000000000000000000" charset="0"/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确定动力、阻力作用线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6" name="Text Box 52"/>
          <p:cNvSpPr txBox="1"/>
          <p:nvPr/>
        </p:nvSpPr>
        <p:spPr>
          <a:xfrm>
            <a:off x="753745" y="590105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charset="0"/>
            </a:pPr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标垂足，定力臂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7" grpId="0"/>
      <p:bldP spid="26638" grpId="0"/>
      <p:bldP spid="26670" grpId="0"/>
      <p:bldP spid="26671" grpId="0"/>
      <p:bldP spid="26672" grpId="0" bldLvl="0" animBg="1"/>
      <p:bldP spid="26675" grpId="0"/>
      <p:bldP spid="26676" grpId="0"/>
      <p:bldP spid="26672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2"/>
          <p:cNvSpPr txBox="1"/>
          <p:nvPr/>
        </p:nvSpPr>
        <p:spPr>
          <a:xfrm>
            <a:off x="632460" y="1388745"/>
            <a:ext cx="353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rPr>
              <a:t>画出图中杠杆各力的力臂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4" name="Line 3"/>
          <p:cNvSpPr/>
          <p:nvPr/>
        </p:nvSpPr>
        <p:spPr>
          <a:xfrm>
            <a:off x="1550988" y="2900045"/>
            <a:ext cx="0" cy="990600"/>
          </a:xfrm>
          <a:prstGeom prst="line">
            <a:avLst/>
          </a:prstGeom>
          <a:ln w="57150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5" name="Oval 4"/>
          <p:cNvSpPr/>
          <p:nvPr/>
        </p:nvSpPr>
        <p:spPr>
          <a:xfrm>
            <a:off x="1550988" y="3319145"/>
            <a:ext cx="114300" cy="1143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1665288" y="3344545"/>
            <a:ext cx="2190750" cy="88900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7" name="Line 6"/>
          <p:cNvSpPr/>
          <p:nvPr/>
        </p:nvSpPr>
        <p:spPr>
          <a:xfrm flipH="1" flipV="1">
            <a:off x="3148013" y="2900045"/>
            <a:ext cx="708025" cy="4445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18" name="Text Box 7"/>
          <p:cNvSpPr txBox="1"/>
          <p:nvPr/>
        </p:nvSpPr>
        <p:spPr>
          <a:xfrm>
            <a:off x="3436938" y="2461895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9" name="Line 8"/>
          <p:cNvSpPr/>
          <p:nvPr/>
        </p:nvSpPr>
        <p:spPr>
          <a:xfrm>
            <a:off x="2671763" y="3344545"/>
            <a:ext cx="0" cy="793750"/>
          </a:xfrm>
          <a:prstGeom prst="line">
            <a:avLst/>
          </a:prstGeom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9"/>
          <p:cNvSpPr/>
          <p:nvPr/>
        </p:nvSpPr>
        <p:spPr>
          <a:xfrm>
            <a:off x="2433638" y="4138295"/>
            <a:ext cx="476250" cy="552450"/>
          </a:xfrm>
          <a:prstGeom prst="rect">
            <a:avLst/>
          </a:prstGeom>
          <a:gradFill rotWithShape="0">
            <a:gsLst>
              <a:gs pos="0">
                <a:srgbClr val="D6B19C">
                  <a:alpha val="100000"/>
                </a:srgbClr>
              </a:gs>
              <a:gs pos="30000">
                <a:srgbClr val="D49E6C">
                  <a:alpha val="100000"/>
                </a:srgbClr>
              </a:gs>
              <a:gs pos="70000">
                <a:srgbClr val="A65528">
                  <a:alpha val="100000"/>
                </a:srgbClr>
              </a:gs>
              <a:gs pos="100000">
                <a:srgbClr val="663012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46341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3321" name="Group 10"/>
          <p:cNvGrpSpPr/>
          <p:nvPr/>
        </p:nvGrpSpPr>
        <p:grpSpPr>
          <a:xfrm>
            <a:off x="5048250" y="3787458"/>
            <a:ext cx="3302000" cy="747712"/>
            <a:chOff x="0" y="0"/>
            <a:chExt cx="2080" cy="471"/>
          </a:xfrm>
        </p:grpSpPr>
        <p:sp>
          <p:nvSpPr>
            <p:cNvPr id="13322" name="Rectangle 11"/>
            <p:cNvSpPr/>
            <p:nvPr/>
          </p:nvSpPr>
          <p:spPr>
            <a:xfrm>
              <a:off x="0" y="415"/>
              <a:ext cx="828" cy="56"/>
            </a:xfrm>
            <a:prstGeom prst="rect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23" name="Rectangle 12"/>
            <p:cNvSpPr/>
            <p:nvPr/>
          </p:nvSpPr>
          <p:spPr>
            <a:xfrm rot="-2141556">
              <a:off x="698" y="0"/>
              <a:ext cx="1382" cy="56"/>
            </a:xfrm>
            <a:prstGeom prst="rect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324" name="Oval 13"/>
          <p:cNvSpPr/>
          <p:nvPr/>
        </p:nvSpPr>
        <p:spPr>
          <a:xfrm>
            <a:off x="6305550" y="4446270"/>
            <a:ext cx="114300" cy="1143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25" name="Line 14"/>
          <p:cNvSpPr/>
          <p:nvPr/>
        </p:nvSpPr>
        <p:spPr>
          <a:xfrm>
            <a:off x="5048250" y="4446270"/>
            <a:ext cx="0" cy="13843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26" name="Line 15"/>
          <p:cNvSpPr/>
          <p:nvPr/>
        </p:nvSpPr>
        <p:spPr>
          <a:xfrm>
            <a:off x="8118475" y="3246120"/>
            <a:ext cx="0" cy="120015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4" name="Line 16"/>
          <p:cNvSpPr/>
          <p:nvPr/>
        </p:nvSpPr>
        <p:spPr>
          <a:xfrm flipH="1" flipV="1">
            <a:off x="1871663" y="2061845"/>
            <a:ext cx="1276350" cy="838200"/>
          </a:xfrm>
          <a:prstGeom prst="line">
            <a:avLst/>
          </a:prstGeom>
          <a:ln w="38100" cap="flat" cmpd="sng">
            <a:solidFill>
              <a:srgbClr val="46341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65" name="Line 17"/>
          <p:cNvSpPr/>
          <p:nvPr/>
        </p:nvSpPr>
        <p:spPr>
          <a:xfrm rot="-295181" flipH="1">
            <a:off x="1550988" y="2372995"/>
            <a:ext cx="809625" cy="97155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6" name="AutoShape 18"/>
          <p:cNvSpPr/>
          <p:nvPr/>
        </p:nvSpPr>
        <p:spPr>
          <a:xfrm rot="2061507">
            <a:off x="1665288" y="2163445"/>
            <a:ext cx="304800" cy="1270000"/>
          </a:xfrm>
          <a:prstGeom prst="leftBrace">
            <a:avLst>
              <a:gd name="adj1" fmla="val 34529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7" name="AutoShape 19"/>
          <p:cNvSpPr/>
          <p:nvPr/>
        </p:nvSpPr>
        <p:spPr>
          <a:xfrm rot="-5329050">
            <a:off x="1919288" y="3055620"/>
            <a:ext cx="438150" cy="1038225"/>
          </a:xfrm>
          <a:prstGeom prst="leftBrace">
            <a:avLst>
              <a:gd name="adj1" fmla="val 19636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8" name="Line 20"/>
          <p:cNvSpPr/>
          <p:nvPr/>
        </p:nvSpPr>
        <p:spPr>
          <a:xfrm>
            <a:off x="2671763" y="3363595"/>
            <a:ext cx="0" cy="16383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9" name="Text Box 21"/>
          <p:cNvSpPr txBox="1"/>
          <p:nvPr/>
        </p:nvSpPr>
        <p:spPr>
          <a:xfrm>
            <a:off x="2771775" y="4579620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0" name="Text Box 22"/>
          <p:cNvSpPr txBox="1"/>
          <p:nvPr/>
        </p:nvSpPr>
        <p:spPr>
          <a:xfrm>
            <a:off x="1163638" y="217138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1" name="Text Box 23"/>
          <p:cNvSpPr txBox="1"/>
          <p:nvPr/>
        </p:nvSpPr>
        <p:spPr>
          <a:xfrm>
            <a:off x="1878013" y="3700145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35" name="Text Box 24"/>
          <p:cNvSpPr txBox="1"/>
          <p:nvPr/>
        </p:nvSpPr>
        <p:spPr>
          <a:xfrm>
            <a:off x="4427538" y="5444808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36" name="Text Box 25"/>
          <p:cNvSpPr txBox="1"/>
          <p:nvPr/>
        </p:nvSpPr>
        <p:spPr>
          <a:xfrm>
            <a:off x="8274050" y="4149408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4" name="AutoShape 26"/>
          <p:cNvSpPr/>
          <p:nvPr/>
        </p:nvSpPr>
        <p:spPr>
          <a:xfrm rot="-5413997" flipV="1">
            <a:off x="5541963" y="4066858"/>
            <a:ext cx="269875" cy="1257300"/>
          </a:xfrm>
          <a:prstGeom prst="leftBrace">
            <a:avLst>
              <a:gd name="adj1" fmla="val 38607"/>
              <a:gd name="adj2" fmla="val 4913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5" name="Text Box 27"/>
          <p:cNvSpPr txBox="1"/>
          <p:nvPr/>
        </p:nvSpPr>
        <p:spPr>
          <a:xfrm>
            <a:off x="5508625" y="4728845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6" name="Line 28"/>
          <p:cNvSpPr/>
          <p:nvPr/>
        </p:nvSpPr>
        <p:spPr>
          <a:xfrm>
            <a:off x="8118475" y="4446270"/>
            <a:ext cx="0" cy="384175"/>
          </a:xfrm>
          <a:prstGeom prst="line">
            <a:avLst/>
          </a:prstGeom>
          <a:ln w="38100" cap="flat" cmpd="sng">
            <a:solidFill>
              <a:srgbClr val="46341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77" name="Line 29"/>
          <p:cNvSpPr/>
          <p:nvPr/>
        </p:nvSpPr>
        <p:spPr>
          <a:xfrm>
            <a:off x="6362700" y="4535170"/>
            <a:ext cx="175577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78" name="Text Box 30"/>
          <p:cNvSpPr txBox="1"/>
          <p:nvPr/>
        </p:nvSpPr>
        <p:spPr>
          <a:xfrm>
            <a:off x="6080125" y="3711258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 i="1" dirty="0">
                <a:solidFill>
                  <a:srgbClr val="33CCCC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endParaRPr lang="zh-CN" altLang="zh-CN" b="1" i="1" dirty="0">
              <a:solidFill>
                <a:srgbClr val="33CCCC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9" name="AutoShape 31"/>
          <p:cNvSpPr/>
          <p:nvPr/>
        </p:nvSpPr>
        <p:spPr>
          <a:xfrm rot="-5436434">
            <a:off x="7080250" y="3835083"/>
            <a:ext cx="274638" cy="1714500"/>
          </a:xfrm>
          <a:prstGeom prst="leftBrace">
            <a:avLst>
              <a:gd name="adj1" fmla="val 51734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80" name="Text Box 32"/>
          <p:cNvSpPr txBox="1"/>
          <p:nvPr/>
        </p:nvSpPr>
        <p:spPr>
          <a:xfrm>
            <a:off x="6948488" y="472408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baseline="-250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27681" name="Group 33"/>
          <p:cNvGrpSpPr/>
          <p:nvPr/>
        </p:nvGrpSpPr>
        <p:grpSpPr>
          <a:xfrm rot="-3229430">
            <a:off x="2260600" y="2428558"/>
            <a:ext cx="161925" cy="146050"/>
            <a:chOff x="0" y="0"/>
            <a:chExt cx="181" cy="182"/>
          </a:xfrm>
        </p:grpSpPr>
        <p:sp>
          <p:nvSpPr>
            <p:cNvPr id="13345" name="Line 34"/>
            <p:cNvSpPr/>
            <p:nvPr/>
          </p:nvSpPr>
          <p:spPr>
            <a:xfrm>
              <a:off x="0" y="0"/>
              <a:ext cx="0" cy="182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46" name="Line 35"/>
            <p:cNvSpPr/>
            <p:nvPr/>
          </p:nvSpPr>
          <p:spPr>
            <a:xfrm>
              <a:off x="0" y="182"/>
              <a:ext cx="181" cy="0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84" name="Group 36"/>
          <p:cNvGrpSpPr/>
          <p:nvPr/>
        </p:nvGrpSpPr>
        <p:grpSpPr>
          <a:xfrm>
            <a:off x="2555875" y="3428683"/>
            <a:ext cx="144463" cy="144462"/>
            <a:chOff x="0" y="0"/>
            <a:chExt cx="181" cy="182"/>
          </a:xfrm>
        </p:grpSpPr>
        <p:sp>
          <p:nvSpPr>
            <p:cNvPr id="13348" name="Line 37"/>
            <p:cNvSpPr/>
            <p:nvPr/>
          </p:nvSpPr>
          <p:spPr>
            <a:xfrm>
              <a:off x="0" y="0"/>
              <a:ext cx="0" cy="182"/>
            </a:xfrm>
            <a:prstGeom prst="line">
              <a:avLst/>
            </a:prstGeom>
            <a:ln w="381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49" name="Line 38"/>
            <p:cNvSpPr/>
            <p:nvPr/>
          </p:nvSpPr>
          <p:spPr>
            <a:xfrm>
              <a:off x="0" y="182"/>
              <a:ext cx="181" cy="0"/>
            </a:xfrm>
            <a:prstGeom prst="line">
              <a:avLst/>
            </a:prstGeom>
            <a:ln w="381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87" name="Group 39"/>
          <p:cNvGrpSpPr/>
          <p:nvPr/>
        </p:nvGrpSpPr>
        <p:grpSpPr>
          <a:xfrm>
            <a:off x="5076825" y="4508183"/>
            <a:ext cx="215900" cy="215900"/>
            <a:chOff x="0" y="0"/>
            <a:chExt cx="181" cy="136"/>
          </a:xfrm>
        </p:grpSpPr>
        <p:sp>
          <p:nvSpPr>
            <p:cNvPr id="13351" name="Line 40"/>
            <p:cNvSpPr/>
            <p:nvPr/>
          </p:nvSpPr>
          <p:spPr>
            <a:xfrm>
              <a:off x="0" y="136"/>
              <a:ext cx="181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52" name="Line 41"/>
            <p:cNvSpPr/>
            <p:nvPr/>
          </p:nvSpPr>
          <p:spPr>
            <a:xfrm>
              <a:off x="181" y="0"/>
              <a:ext cx="0" cy="13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90" name="Group 42"/>
          <p:cNvGrpSpPr/>
          <p:nvPr/>
        </p:nvGrpSpPr>
        <p:grpSpPr>
          <a:xfrm>
            <a:off x="7885113" y="4508183"/>
            <a:ext cx="215900" cy="215900"/>
            <a:chOff x="0" y="0"/>
            <a:chExt cx="136" cy="136"/>
          </a:xfrm>
        </p:grpSpPr>
        <p:sp>
          <p:nvSpPr>
            <p:cNvPr id="13354" name="Line 43"/>
            <p:cNvSpPr/>
            <p:nvPr/>
          </p:nvSpPr>
          <p:spPr>
            <a:xfrm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55" name="Line 44"/>
            <p:cNvSpPr/>
            <p:nvPr/>
          </p:nvSpPr>
          <p:spPr>
            <a:xfrm>
              <a:off x="0" y="136"/>
              <a:ext cx="136" cy="0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693" name="Text Box 45"/>
          <p:cNvSpPr txBox="1"/>
          <p:nvPr/>
        </p:nvSpPr>
        <p:spPr>
          <a:xfrm>
            <a:off x="1042988" y="3068320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b="1" i="1" dirty="0">
                <a:solidFill>
                  <a:srgbClr val="33CCCC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  <a:endParaRPr lang="zh-CN" altLang="zh-CN" b="1" i="1" dirty="0">
              <a:solidFill>
                <a:srgbClr val="33CCCC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 bldLvl="0" animBg="1"/>
      <p:bldP spid="27667" grpId="0" bldLvl="0" animBg="1"/>
      <p:bldP spid="27669" grpId="0"/>
      <p:bldP spid="27670" grpId="0"/>
      <p:bldP spid="27671" grpId="0"/>
      <p:bldP spid="27674" grpId="0" bldLvl="0" animBg="1"/>
      <p:bldP spid="27675" grpId="0"/>
      <p:bldP spid="27678" grpId="0"/>
      <p:bldP spid="27679" grpId="0" bldLvl="0" animBg="1"/>
      <p:bldP spid="27680" grpId="0"/>
      <p:bldP spid="276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 txBox="1">
            <a:spLocks noRot="1"/>
          </p:cNvSpPr>
          <p:nvPr/>
        </p:nvSpPr>
        <p:spPr>
          <a:xfrm>
            <a:off x="633730" y="1845310"/>
            <a:ext cx="7740650" cy="44932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杠杆的平衡状态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杠杆在动力和阻力作用下静止或匀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速转动时，称为杠杆的平衡状态.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探究杠杆的平衡条件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提出问题：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杠杆在满足什么条件时才会平衡？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猜想假设：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类似于二力平衡条件，杠杆平衡时，动力、动力臂、阻力、阻力臂可能存在某些数学运算相等的关系.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</p:txBody>
      </p:sp>
      <p:pic>
        <p:nvPicPr>
          <p:cNvPr id="25611" name="图片 25610" descr="杠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6893" y="1754188"/>
            <a:ext cx="3240087" cy="225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893" y="1984375"/>
            <a:ext cx="3025775" cy="2025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05" name="组合 6147"/>
          <p:cNvGrpSpPr/>
          <p:nvPr/>
        </p:nvGrpSpPr>
        <p:grpSpPr>
          <a:xfrm rot="0">
            <a:off x="494277" y="500380"/>
            <a:ext cx="4088494" cy="1254855"/>
            <a:chOff x="-160" y="0"/>
            <a:chExt cx="6442" cy="1973"/>
          </a:xfrm>
        </p:grpSpPr>
        <p:sp>
          <p:nvSpPr>
            <p:cNvPr id="16406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762000"/>
                </a:cxn>
                <a:cxn ang="0">
                  <a:pos x="4303712" y="762000"/>
                </a:cxn>
                <a:cxn ang="0">
                  <a:pos x="0" y="762000"/>
                </a:cxn>
                <a:cxn ang="0">
                  <a:pos x="0" y="0"/>
                </a:cxn>
                <a:cxn ang="0">
                  <a:pos x="1564" y="0"/>
                </a:cxn>
                <a:cxn ang="0">
                  <a:pos x="0" y="0"/>
                </a:cxn>
              </a:cxnLst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9" name="文本框 6151"/>
            <p:cNvSpPr txBox="1"/>
            <p:nvPr/>
          </p:nvSpPr>
          <p:spPr>
            <a:xfrm>
              <a:off x="-160" y="1055"/>
              <a:ext cx="6442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二、杠杆的平衡条件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64" name="矩形 45063"/>
          <p:cNvSpPr/>
          <p:nvPr/>
        </p:nvSpPr>
        <p:spPr>
          <a:xfrm>
            <a:off x="699135" y="3069590"/>
            <a:ext cx="17100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实验操作：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45065" name="矩形 45064"/>
          <p:cNvSpPr/>
          <p:nvPr/>
        </p:nvSpPr>
        <p:spPr>
          <a:xfrm>
            <a:off x="698818" y="3700463"/>
            <a:ext cx="5288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）调节平衡螺母，使杠杆水平平衡.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135" y="4337050"/>
            <a:ext cx="7553960" cy="1124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1071880" lvl="0" indent="-1071880" eaLnBrk="1" fontAlgn="base" hangingPunct="1"/>
            <a:r>
              <a:rPr lang="zh-CN" altLang="en-US" sz="24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问题：为什么要调节杠杆在水平位置平衡？</a:t>
            </a:r>
            <a:endParaRPr lang="zh-CN" altLang="en-US" sz="2400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marL="1071880" lvl="0" indent="-1071880"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保证力臂沿杠杆，便于测量.　</a:t>
            </a:r>
            <a:endParaRPr lang="zh-CN" altLang="en-US" sz="2400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135" y="1210310"/>
            <a:ext cx="75533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设计实验：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利用上页所示装置，多次调节钩码个数及位置，使杠杆平衡，记录并分析数据，得出结论.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华文细黑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9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全屏显示(4:3)</PresentationFormat>
  <Paragraphs>351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方正小标宋_GBK</vt:lpstr>
      <vt:lpstr>Times New Roman</vt:lpstr>
      <vt:lpstr>隶书</vt:lpstr>
      <vt:lpstr>华文细黑</vt:lpstr>
      <vt:lpstr>华文琥珀</vt:lpstr>
      <vt:lpstr>幼圆</vt:lpstr>
      <vt:lpstr>Wingdings</vt:lpstr>
      <vt:lpstr>Arial Unicode MS</vt:lpstr>
      <vt:lpstr>Calibri</vt:lpstr>
      <vt:lpstr>黑体</vt:lpstr>
      <vt:lpstr>仿宋_GB2312</vt:lpstr>
      <vt:lpstr>仿宋</vt:lpstr>
      <vt:lpstr>默认设计模板</vt:lpstr>
      <vt:lpstr>Photoshop.Image.5</vt:lpstr>
      <vt:lpstr>Photoshop.Image.5</vt:lpstr>
      <vt:lpstr>Photoshop.Image.5</vt:lpstr>
      <vt:lpstr>Photoshop.Image.5</vt:lpstr>
      <vt:lpstr>Photoshop.Image.5</vt:lpstr>
      <vt:lpstr>Equation.DSMT4</vt:lpstr>
      <vt:lpstr>PowerPoint 演示文稿</vt:lpstr>
      <vt:lpstr>PowerPoint 演示文稿</vt:lpstr>
      <vt:lpstr>PowerPoint 演示文稿</vt:lpstr>
      <vt:lpstr>2.杠杆五要素：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2015-07-09T08:14:00Z</dcterms:created>
  <dcterms:modified xsi:type="dcterms:W3CDTF">2020-04-23T23:56:00Z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