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758" r:id="rId3"/>
    <p:sldId id="744" r:id="rId4"/>
    <p:sldId id="760" r:id="rId5"/>
    <p:sldId id="764" r:id="rId6"/>
    <p:sldId id="831" r:id="rId7"/>
    <p:sldId id="832" r:id="rId8"/>
    <p:sldId id="833" r:id="rId9"/>
    <p:sldId id="834" r:id="rId10"/>
    <p:sldId id="890" r:id="rId11"/>
    <p:sldId id="835" r:id="rId12"/>
    <p:sldId id="836" r:id="rId13"/>
    <p:sldId id="837" r:id="rId14"/>
    <p:sldId id="838" r:id="rId15"/>
    <p:sldId id="839" r:id="rId16"/>
    <p:sldId id="840" r:id="rId17"/>
    <p:sldId id="841" r:id="rId18"/>
    <p:sldId id="759" r:id="rId19"/>
    <p:sldId id="789" r:id="rId20"/>
    <p:sldId id="864" r:id="rId21"/>
    <p:sldId id="865" r:id="rId22"/>
    <p:sldId id="866" r:id="rId23"/>
    <p:sldId id="867" r:id="rId24"/>
    <p:sldId id="868" r:id="rId25"/>
    <p:sldId id="869" r:id="rId26"/>
    <p:sldId id="870" r:id="rId27"/>
    <p:sldId id="871" r:id="rId28"/>
    <p:sldId id="872" r:id="rId29"/>
    <p:sldId id="873" r:id="rId30"/>
    <p:sldId id="891" r:id="rId31"/>
    <p:sldId id="892" r:id="rId32"/>
    <p:sldId id="893" r:id="rId33"/>
    <p:sldId id="894" r:id="rId34"/>
    <p:sldId id="895" r:id="rId35"/>
    <p:sldId id="896" r:id="rId36"/>
    <p:sldId id="897" r:id="rId37"/>
    <p:sldId id="898" r:id="rId38"/>
    <p:sldId id="899" r:id="rId39"/>
    <p:sldId id="761" r:id="rId40"/>
    <p:sldId id="805" r:id="rId41"/>
    <p:sldId id="874" r:id="rId42"/>
    <p:sldId id="875" r:id="rId43"/>
    <p:sldId id="876" r:id="rId44"/>
    <p:sldId id="877" r:id="rId45"/>
    <p:sldId id="878" r:id="rId46"/>
    <p:sldId id="879" r:id="rId47"/>
    <p:sldId id="880" r:id="rId48"/>
    <p:sldId id="881" r:id="rId49"/>
    <p:sldId id="882" r:id="rId50"/>
    <p:sldId id="883" r:id="rId51"/>
    <p:sldId id="884" r:id="rId52"/>
    <p:sldId id="885" r:id="rId53"/>
    <p:sldId id="886" r:id="rId54"/>
    <p:sldId id="887" r:id="rId55"/>
    <p:sldId id="888" r:id="rId56"/>
    <p:sldId id="889" r:id="rId57"/>
    <p:sldId id="900" r:id="rId58"/>
    <p:sldId id="901" r:id="rId59"/>
    <p:sldId id="902" r:id="rId60"/>
    <p:sldId id="903" r:id="rId61"/>
    <p:sldId id="904" r:id="rId62"/>
    <p:sldId id="905" r:id="rId63"/>
    <p:sldId id="934" r:id="rId64"/>
    <p:sldId id="906" r:id="rId65"/>
    <p:sldId id="907" r:id="rId66"/>
    <p:sldId id="908" r:id="rId67"/>
    <p:sldId id="909" r:id="rId68"/>
    <p:sldId id="910" r:id="rId69"/>
    <p:sldId id="911" r:id="rId70"/>
    <p:sldId id="912" r:id="rId71"/>
    <p:sldId id="913" r:id="rId72"/>
    <p:sldId id="914" r:id="rId73"/>
    <p:sldId id="915" r:id="rId74"/>
    <p:sldId id="916" r:id="rId75"/>
    <p:sldId id="917" r:id="rId76"/>
    <p:sldId id="935" r:id="rId77"/>
    <p:sldId id="918" r:id="rId78"/>
    <p:sldId id="919" r:id="rId79"/>
    <p:sldId id="920" r:id="rId80"/>
    <p:sldId id="921" r:id="rId81"/>
    <p:sldId id="922" r:id="rId82"/>
    <p:sldId id="936" r:id="rId83"/>
    <p:sldId id="923" r:id="rId84"/>
    <p:sldId id="924" r:id="rId85"/>
    <p:sldId id="925" r:id="rId86"/>
    <p:sldId id="926" r:id="rId87"/>
    <p:sldId id="927" r:id="rId88"/>
    <p:sldId id="937" r:id="rId89"/>
    <p:sldId id="928" r:id="rId90"/>
    <p:sldId id="929" r:id="rId91"/>
    <p:sldId id="930" r:id="rId92"/>
    <p:sldId id="931" r:id="rId93"/>
    <p:sldId id="735" r:id="rId94"/>
  </p:sldIdLst>
  <p:sldSz cx="11522075" cy="6480175"/>
  <p:notesSz cx="6858000" cy="9144000"/>
  <p:custDataLst>
    <p:tags r:id="rId95"/>
  </p:custDataLst>
  <p:defaultTextStyle>
    <a:defPPr>
      <a:defRPr lang="zh-CN"/>
    </a:defPPr>
    <a:lvl1pPr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726" userDrawn="1">
          <p15:clr>
            <a:srgbClr val="A4A3A4"/>
          </p15:clr>
        </p15:guide>
        <p15:guide id="2" pos="227" userDrawn="1">
          <p15:clr>
            <a:srgbClr val="A4A3A4"/>
          </p15:clr>
        </p15:guide>
        <p15:guide id="3" orient="horz" pos="317" userDrawn="1">
          <p15:clr>
            <a:srgbClr val="A4A3A4"/>
          </p15:clr>
        </p15:guide>
        <p15:guide id="4" orient="horz" pos="27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591" autoAdjust="0"/>
  </p:normalViewPr>
  <p:slideViewPr>
    <p:cSldViewPr>
      <p:cViewPr varScale="1">
        <p:scale>
          <a:sx n="97" d="100"/>
          <a:sy n="97" d="100"/>
        </p:scale>
        <p:origin x="498" y="90"/>
      </p:cViewPr>
      <p:guideLst>
        <p:guide orient="horz" pos="726"/>
        <p:guide pos="227"/>
        <p:guide orient="horz" pos="317"/>
        <p:guide orient="horz" pos="272"/>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 Type="http://schemas.openxmlformats.org/officeDocument/2006/relationships/slide" Target="slides/slide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tags" Target="tags/tag1.xml" /><Relationship Id="rId96" Type="http://schemas.openxmlformats.org/officeDocument/2006/relationships/presProps" Target="presProps.xml" /><Relationship Id="rId97" Type="http://schemas.openxmlformats.org/officeDocument/2006/relationships/viewProps" Target="viewProps.xml" /><Relationship Id="rId98" Type="http://schemas.openxmlformats.org/officeDocument/2006/relationships/theme" Target="theme/theme1.xml" /><Relationship Id="rId99" Type="http://schemas.openxmlformats.org/officeDocument/2006/relationships/tableStyles" Target="tableStyles.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6.e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19.emf"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20.emf"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21.emf" /></Relationships>
</file>

<file path=ppt/drawings/_rels/vmlDrawing13.vml.rels>&#65279;<?xml version="1.0" encoding="utf-8" standalone="yes"?><Relationships xmlns="http://schemas.openxmlformats.org/package/2006/relationships"><Relationship Id="rId1" Type="http://schemas.openxmlformats.org/officeDocument/2006/relationships/image" Target="../media/image22.emf" /></Relationships>
</file>

<file path=ppt/drawings/_rels/vmlDrawing14.vml.rels>&#65279;<?xml version="1.0" encoding="utf-8" standalone="yes"?><Relationships xmlns="http://schemas.openxmlformats.org/package/2006/relationships"><Relationship Id="rId1" Type="http://schemas.openxmlformats.org/officeDocument/2006/relationships/image" Target="../media/image23.emf" /></Relationships>
</file>

<file path=ppt/drawings/_rels/vmlDrawing15.vml.rels>&#65279;<?xml version="1.0" encoding="utf-8" standalone="yes"?><Relationships xmlns="http://schemas.openxmlformats.org/package/2006/relationships"><Relationship Id="rId1" Type="http://schemas.openxmlformats.org/officeDocument/2006/relationships/image" Target="../media/image24.emf" /></Relationships>
</file>

<file path=ppt/drawings/_rels/vmlDrawing16.vml.rels>&#65279;<?xml version="1.0" encoding="utf-8" standalone="yes"?><Relationships xmlns="http://schemas.openxmlformats.org/package/2006/relationships"><Relationship Id="rId1" Type="http://schemas.openxmlformats.org/officeDocument/2006/relationships/image" Target="../media/image25.emf" /></Relationships>
</file>

<file path=ppt/drawings/_rels/vmlDrawing17.vml.rels>&#65279;<?xml version="1.0" encoding="utf-8" standalone="yes"?><Relationships xmlns="http://schemas.openxmlformats.org/package/2006/relationships"><Relationship Id="rId1" Type="http://schemas.openxmlformats.org/officeDocument/2006/relationships/image" Target="../media/image42.emf" /></Relationships>
</file>

<file path=ppt/drawings/_rels/vmlDrawing18.vml.rels>&#65279;<?xml version="1.0" encoding="utf-8" standalone="yes"?><Relationships xmlns="http://schemas.openxmlformats.org/package/2006/relationships"><Relationship Id="rId1" Type="http://schemas.openxmlformats.org/officeDocument/2006/relationships/image" Target="../media/image55.emf" /></Relationships>
</file>

<file path=ppt/drawings/_rels/vmlDrawing19.vml.rels>&#65279;<?xml version="1.0" encoding="utf-8" standalone="yes"?><Relationships xmlns="http://schemas.openxmlformats.org/package/2006/relationships"><Relationship Id="rId1" Type="http://schemas.openxmlformats.org/officeDocument/2006/relationships/image" Target="../media/image56.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7.emf" /></Relationships>
</file>

<file path=ppt/drawings/_rels/vmlDrawing20.vml.rels>&#65279;<?xml version="1.0" encoding="utf-8" standalone="yes"?><Relationships xmlns="http://schemas.openxmlformats.org/package/2006/relationships"><Relationship Id="rId1" Type="http://schemas.openxmlformats.org/officeDocument/2006/relationships/image" Target="../media/image59.emf" /></Relationships>
</file>

<file path=ppt/drawings/_rels/vmlDrawing21.vml.rels>&#65279;<?xml version="1.0" encoding="utf-8" standalone="yes"?><Relationships xmlns="http://schemas.openxmlformats.org/package/2006/relationships"><Relationship Id="rId1" Type="http://schemas.openxmlformats.org/officeDocument/2006/relationships/image" Target="../media/image60.emf" /><Relationship Id="rId2" Type="http://schemas.openxmlformats.org/officeDocument/2006/relationships/image" Target="../media/image61.emf" /></Relationships>
</file>

<file path=ppt/drawings/_rels/vmlDrawing22.vml.rels>&#65279;<?xml version="1.0" encoding="utf-8" standalone="yes"?><Relationships xmlns="http://schemas.openxmlformats.org/package/2006/relationships"><Relationship Id="rId1" Type="http://schemas.openxmlformats.org/officeDocument/2006/relationships/image" Target="../media/image63.emf" /><Relationship Id="rId2" Type="http://schemas.openxmlformats.org/officeDocument/2006/relationships/image" Target="../media/image64.emf" /></Relationships>
</file>

<file path=ppt/drawings/_rels/vmlDrawing23.vml.rels>&#65279;<?xml version="1.0" encoding="utf-8" standalone="yes"?><Relationships xmlns="http://schemas.openxmlformats.org/package/2006/relationships"><Relationship Id="rId1" Type="http://schemas.openxmlformats.org/officeDocument/2006/relationships/image" Target="../media/image65.emf" /></Relationships>
</file>

<file path=ppt/drawings/_rels/vmlDrawing24.vml.rels>&#65279;<?xml version="1.0" encoding="utf-8" standalone="yes"?><Relationships xmlns="http://schemas.openxmlformats.org/package/2006/relationships"><Relationship Id="rId1" Type="http://schemas.openxmlformats.org/officeDocument/2006/relationships/image" Target="../media/image66.emf" /></Relationships>
</file>

<file path=ppt/drawings/_rels/vmlDrawing25.vml.rels>&#65279;<?xml version="1.0" encoding="utf-8" standalone="yes"?><Relationships xmlns="http://schemas.openxmlformats.org/package/2006/relationships"><Relationship Id="rId1" Type="http://schemas.openxmlformats.org/officeDocument/2006/relationships/image" Target="../media/image67.emf" /></Relationships>
</file>

<file path=ppt/drawings/_rels/vmlDrawing26.vml.rels>&#65279;<?xml version="1.0" encoding="utf-8" standalone="yes"?><Relationships xmlns="http://schemas.openxmlformats.org/package/2006/relationships"><Relationship Id="rId1" Type="http://schemas.openxmlformats.org/officeDocument/2006/relationships/image" Target="../media/image69.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0.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12.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14.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15.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16.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17.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18.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noProof="1">
                <a:ea typeface="黑体" panose="02010609060101010101" pitchFamily="49" charset="-122"/>
              </a:defRPr>
            </a:lvl1pPr>
          </a:lstStyle>
          <a:p>
            <a:fld id="{A64CA497-71E0-4184-919F-D45F39379D11}" type="slidenum">
              <a:rPr lang="zh-CN" altLang="en-US"/>
              <a:t>‹#›</a:t>
            </a:fld>
            <a:endParaRPr lang="zh-CN" altLang="en-US">
              <a:ea typeface="黑体" panose="02010609060101010101" pitchFamily="49" charset="-122"/>
            </a:endParaRPr>
          </a:p>
        </p:txBody>
      </p:sp>
    </p:spTree>
    <p:extLst>
      <p:ext uri="{BB962C8B-B14F-4D97-AF65-F5344CB8AC3E}">
        <p14:creationId xmlns:p14="http://schemas.microsoft.com/office/powerpoint/2010/main" val="1747822530"/>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9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CA497-71E0-4184-919F-D45F39379D11}" type="slidenum">
              <a:rPr lang="zh-CN" altLang="en-US" smtClean="0"/>
              <a:t>92</a:t>
            </a:fld>
            <a:endParaRPr lang="zh-CN" altLang="en-US">
              <a:ea typeface="黑体" panose="02010609060101010101" pitchFamily="49" charset="-122"/>
            </a:endParaRPr>
          </a:p>
        </p:txBody>
      </p:sp>
    </p:spTree>
    <p:extLst>
      <p:ext uri="{BB962C8B-B14F-4D97-AF65-F5344CB8AC3E}">
        <p14:creationId xmlns:p14="http://schemas.microsoft.com/office/powerpoint/2010/main" val="85814764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幻灯片">
    <p:bg>
      <p:bgPr>
        <a:pattFill prst="pct5">
          <a:fgClr>
            <a:schemeClr val="bg2">
              <a:lumMod val="75000"/>
            </a:schemeClr>
          </a:fgClr>
          <a:bgClr>
            <a:schemeClr val="bg1"/>
          </a:bgClr>
        </a:pattFill>
        <a:effectLst/>
      </p:bgPr>
    </p:bg>
    <p:spTree>
      <p:nvGrpSpPr>
        <p:cNvPr id="1" name=""/>
        <p:cNvGrpSpPr/>
        <p:nvPr/>
      </p:nvGrpSpPr>
      <p:grpSpPr>
        <a:xfrm>
          <a:off x="0" y="0"/>
          <a:ext cx="0" cy="0"/>
        </a:xfrm>
      </p:grpSpPr>
    </p:spTree>
    <p:extLst>
      <p:ext uri="{BB962C8B-B14F-4D97-AF65-F5344CB8AC3E}">
        <p14:creationId xmlns:p14="http://schemas.microsoft.com/office/powerpoint/2010/main" val="1475108201"/>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xmlns:p14="http://schemas.microsoft.com/office/powerpoint/2010/main" val="384103702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xmlns:p14="http://schemas.microsoft.com/office/powerpoint/2010/main" val="17128942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bg>
      <p:bgPr>
        <a:gradFill>
          <a:gsLst>
            <a:gs pos="61000">
              <a:schemeClr val="bg2">
                <a:lumMod val="90000"/>
              </a:schemeClr>
            </a:gs>
            <a:gs pos="100000">
              <a:schemeClr val="bg2">
                <a:lumMod val="50000"/>
              </a:schemeClr>
            </a:gs>
            <a:gs pos="0">
              <a:schemeClr val="bg2">
                <a:lumMod val="50000"/>
              </a:schemeClr>
            </a:gs>
            <a:gs pos="40000">
              <a:schemeClr val="bg2">
                <a:lumMod val="90000"/>
              </a:schemeClr>
            </a:gs>
          </a:gsLst>
          <a:lin ang="5400000" scaled="1"/>
        </a:gradFill>
        <a:effectLst/>
      </p:bgPr>
    </p:bg>
    <p:spTree>
      <p:nvGrpSpPr>
        <p:cNvPr id="1" name=""/>
        <p:cNvGrpSpPr/>
        <p:nvPr/>
      </p:nvGrpSpPr>
      <p:grpSpPr>
        <a:xfrm>
          <a:off x="0" y="0"/>
          <a:ext cx="0" cy="0"/>
        </a:xfrm>
      </p:grpSpPr>
      <p:sp>
        <p:nvSpPr>
          <p:cNvPr id="2" name="矩形 1"/>
          <p:cNvSpPr/>
          <p:nvPr userDrawn="1"/>
        </p:nvSpPr>
        <p:spPr>
          <a:xfrm>
            <a:off x="3201636" y="1583903"/>
            <a:ext cx="5128327" cy="3046988"/>
          </a:xfrm>
          <a:prstGeom prst="rect">
            <a:avLst/>
          </a:prstGeom>
          <a:noFill/>
        </p:spPr>
        <p:txBody>
          <a:bodyPr wrap="none" lIns="91440" tIns="45720" rIns="91440" bIns="45720">
            <a:spAutoFit/>
          </a:bodyPr>
          <a:lstStyle/>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本课结束</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谢谢观看</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60790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章节">
    <p:bg>
      <p:bgPr>
        <a:solidFill>
          <a:schemeClr val="bg1"/>
        </a:solidFill>
        <a:effectLst/>
      </p:bgPr>
    </p:bg>
    <p:spTree>
      <p:nvGrpSpPr>
        <p:cNvPr id="1" name=""/>
        <p:cNvGrpSpPr/>
        <p:nvPr/>
      </p:nvGrpSpPr>
      <p:grpSpPr>
        <a:xfrm>
          <a:off x="0" y="0"/>
          <a:ext cx="0" cy="0"/>
        </a:xfrm>
      </p:grpSpPr>
      <p:sp>
        <p:nvSpPr>
          <p:cNvPr id="53" name="矩形 52">
            <a:extLst>
              <a:ext uri="{FF2B5EF4-FFF2-40B4-BE49-F238E27FC236}">
                <a16:creationId xmlns:a16="http://schemas.microsoft.com/office/drawing/2014/main" xmlns="" id="{BA1ED049-C14D-4A1F-97F9-8FC803A6313A}"/>
              </a:ext>
            </a:extLst>
          </p:cNvPr>
          <p:cNvSpPr/>
          <p:nvPr userDrawn="1"/>
        </p:nvSpPr>
        <p:spPr>
          <a:xfrm>
            <a:off x="0" y="2256061"/>
            <a:ext cx="11522075" cy="1740047"/>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24"/>
          </a:p>
        </p:txBody>
      </p:sp>
      <p:sp>
        <p:nvSpPr>
          <p:cNvPr id="54" name="标题 1">
            <a:extLst>
              <a:ext uri="{FF2B5EF4-FFF2-40B4-BE49-F238E27FC236}">
                <a16:creationId xmlns:a16="http://schemas.microsoft.com/office/drawing/2014/main" xmlns="" id="{AA99C4E3-901A-413A-864D-39738AA96B93}"/>
              </a:ext>
            </a:extLst>
          </p:cNvPr>
          <p:cNvSpPr>
            <a:spLocks noGrp="1"/>
          </p:cNvSpPr>
          <p:nvPr>
            <p:ph type="ctrTitle"/>
          </p:nvPr>
        </p:nvSpPr>
        <p:spPr>
          <a:xfrm>
            <a:off x="0" y="2256061"/>
            <a:ext cx="11522075" cy="1740047"/>
          </a:xfrm>
          <a:prstGeom prst="rect">
            <a:avLst/>
          </a:prstGeom>
        </p:spPr>
        <p:txBody>
          <a:bodyPr anchor="ctr"/>
          <a:lstStyle>
            <a:lvl1pPr algn="ctr">
              <a:defRPr sz="4158">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416666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 Target="../slides/slide2.xml" TargetMode="Internal"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 name="矩形 6"/>
          <p:cNvSpPr/>
          <p:nvPr userDrawn="1"/>
        </p:nvSpPr>
        <p:spPr>
          <a:xfrm>
            <a:off x="-1" y="172927"/>
            <a:ext cx="11522075" cy="288032"/>
          </a:xfrm>
          <a:prstGeom prst="rect">
            <a:avLst/>
          </a:prstGeom>
          <a:gradFill flip="none" rotWithShape="1">
            <a:gsLst>
              <a:gs pos="65000">
                <a:schemeClr val="bg2">
                  <a:lumMod val="90000"/>
                </a:schemeClr>
              </a:gs>
              <a:gs pos="38000">
                <a:schemeClr val="bg2">
                  <a:lumMod val="75000"/>
                </a:schemeClr>
              </a:gs>
              <a:gs pos="1000">
                <a:srgbClr val="0070C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728" y="6404527"/>
            <a:ext cx="11522074" cy="7200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2">
                    <a:lumMod val="50000"/>
                  </a:schemeClr>
                </a:solidFill>
              </a:ln>
              <a:solidFill>
                <a:schemeClr val="bg2">
                  <a:lumMod val="50000"/>
                </a:schemeClr>
              </a:solidFill>
            </a:endParaRPr>
          </a:p>
        </p:txBody>
      </p:sp>
      <p:sp>
        <p:nvSpPr>
          <p:cNvPr id="10" name="云形标注 9">
            <a:hlinkClick r:id="rId6" action="ppaction://hlinksldjump"/>
          </p:cNvPr>
          <p:cNvSpPr/>
          <p:nvPr userDrawn="1"/>
        </p:nvSpPr>
        <p:spPr>
          <a:xfrm>
            <a:off x="10441557" y="42551"/>
            <a:ext cx="864096" cy="432048"/>
          </a:xfrm>
          <a:prstGeom prst="cloudCallou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smtClean="0"/>
              <a:t> 导航</a:t>
            </a:r>
            <a:endParaRPr lang="zh-CN" altLang="en-US" sz="1200">
              <a:solidFill>
                <a:srgbClr val="FF0000"/>
              </a:solidFill>
            </a:endParaRPr>
          </a:p>
        </p:txBody>
      </p:sp>
    </p:spTree>
    <p:extLst>
      <p:ext uri="{BB962C8B-B14F-4D97-AF65-F5344CB8AC3E}">
        <p14:creationId xmlns:p14="http://schemas.microsoft.com/office/powerpoint/2010/main" val="1345586147"/>
      </p:ext>
    </p:extLst>
  </p:cSld>
  <p:clrMap bg1="lt1" tx1="dk1" bg2="lt2" tx2="dk2" accent1="accent1" accent2="accent2" accent3="accent3" accent4="accent4" accent5="accent5" accent6="accent6" hlink="hlink" folHlink="folHlink"/>
  <p:sldLayoutIdLst>
    <p:sldLayoutId id="2147483697" r:id="rId1"/>
    <p:sldLayoutId id="2147483691" r:id="rId2"/>
    <p:sldLayoutId id="2147483692" r:id="rId3"/>
    <p:sldLayoutId id="2147483694" r:id="rId4"/>
    <p:sldLayoutId id="2147483698" r:id="rId5"/>
  </p:sldLayoutIdLst>
  <p:transition/>
  <p:timing/>
  <p:txStyles>
    <p:titleStyle>
      <a:lvl1pPr algn="ctr" rtl="0" eaLnBrk="1" fontAlgn="base" hangingPunct="1">
        <a:spcBef>
          <a:spcPct val="0"/>
        </a:spcBef>
        <a:spcAft>
          <a:spcPct val="0"/>
        </a:spcAft>
        <a:defRPr sz="4158" kern="1200">
          <a:solidFill>
            <a:schemeClr val="tx1"/>
          </a:solidFill>
          <a:latin typeface="+mj-lt"/>
          <a:ea typeface="+mj-ea"/>
          <a:cs typeface="+mj-cs"/>
        </a:defRPr>
      </a:lvl1pPr>
      <a:lvl2pPr algn="ctr" rtl="0" eaLnBrk="1" fontAlgn="base" hangingPunct="1">
        <a:spcBef>
          <a:spcPct val="0"/>
        </a:spcBef>
        <a:spcAft>
          <a:spcPct val="0"/>
        </a:spcAft>
        <a:defRPr sz="4158">
          <a:solidFill>
            <a:schemeClr val="tx1"/>
          </a:solidFill>
          <a:latin typeface="Arial"/>
          <a:ea typeface="黑体" pitchFamily="2" charset="-122"/>
        </a:defRPr>
      </a:lvl2pPr>
      <a:lvl3pPr algn="ctr" rtl="0" eaLnBrk="1" fontAlgn="base" hangingPunct="1">
        <a:spcBef>
          <a:spcPct val="0"/>
        </a:spcBef>
        <a:spcAft>
          <a:spcPct val="0"/>
        </a:spcAft>
        <a:defRPr sz="4158">
          <a:solidFill>
            <a:schemeClr val="tx1"/>
          </a:solidFill>
          <a:latin typeface="Arial"/>
          <a:ea typeface="黑体" pitchFamily="2" charset="-122"/>
        </a:defRPr>
      </a:lvl3pPr>
      <a:lvl4pPr algn="ctr" rtl="0" eaLnBrk="1" fontAlgn="base" hangingPunct="1">
        <a:spcBef>
          <a:spcPct val="0"/>
        </a:spcBef>
        <a:spcAft>
          <a:spcPct val="0"/>
        </a:spcAft>
        <a:defRPr sz="4158">
          <a:solidFill>
            <a:schemeClr val="tx1"/>
          </a:solidFill>
          <a:latin typeface="Arial"/>
          <a:ea typeface="黑体" pitchFamily="2" charset="-122"/>
        </a:defRPr>
      </a:lvl4pPr>
      <a:lvl5pPr algn="ctr" rtl="0" eaLnBrk="1" fontAlgn="base" hangingPunct="1">
        <a:spcBef>
          <a:spcPct val="0"/>
        </a:spcBef>
        <a:spcAft>
          <a:spcPct val="0"/>
        </a:spcAft>
        <a:defRPr sz="4158">
          <a:solidFill>
            <a:schemeClr val="tx1"/>
          </a:solidFill>
          <a:latin typeface="Arial"/>
          <a:ea typeface="黑体" pitchFamily="2" charset="-122"/>
        </a:defRPr>
      </a:lvl5pPr>
      <a:lvl6pPr marL="432008" algn="ctr" rtl="0" eaLnBrk="1" fontAlgn="base" hangingPunct="1">
        <a:spcBef>
          <a:spcPct val="0"/>
        </a:spcBef>
        <a:spcAft>
          <a:spcPct val="0"/>
        </a:spcAft>
        <a:defRPr sz="4158">
          <a:solidFill>
            <a:schemeClr val="tx1"/>
          </a:solidFill>
          <a:latin typeface="Arial"/>
          <a:ea typeface="黑体" pitchFamily="2" charset="-122"/>
        </a:defRPr>
      </a:lvl6pPr>
      <a:lvl7pPr marL="864017" algn="ctr" rtl="0" eaLnBrk="1" fontAlgn="base" hangingPunct="1">
        <a:spcBef>
          <a:spcPct val="0"/>
        </a:spcBef>
        <a:spcAft>
          <a:spcPct val="0"/>
        </a:spcAft>
        <a:defRPr sz="4158">
          <a:solidFill>
            <a:schemeClr val="tx1"/>
          </a:solidFill>
          <a:latin typeface="Arial"/>
          <a:ea typeface="黑体" pitchFamily="2" charset="-122"/>
        </a:defRPr>
      </a:lvl7pPr>
      <a:lvl8pPr marL="1296025" algn="ctr" rtl="0" eaLnBrk="1" fontAlgn="base" hangingPunct="1">
        <a:spcBef>
          <a:spcPct val="0"/>
        </a:spcBef>
        <a:spcAft>
          <a:spcPct val="0"/>
        </a:spcAft>
        <a:defRPr sz="4158">
          <a:solidFill>
            <a:schemeClr val="tx1"/>
          </a:solidFill>
          <a:latin typeface="Arial"/>
          <a:ea typeface="黑体" pitchFamily="2" charset="-122"/>
        </a:defRPr>
      </a:lvl8pPr>
      <a:lvl9pPr marL="1728033" algn="ctr" rtl="0" eaLnBrk="1" fontAlgn="base" hangingPunct="1">
        <a:spcBef>
          <a:spcPct val="0"/>
        </a:spcBef>
        <a:spcAft>
          <a:spcPct val="0"/>
        </a:spcAft>
        <a:defRPr sz="4158">
          <a:solidFill>
            <a:schemeClr val="tx1"/>
          </a:solidFill>
          <a:latin typeface="Arial"/>
          <a:ea typeface="黑体" pitchFamily="2" charset="-122"/>
        </a:defRPr>
      </a:lvl9pPr>
    </p:titleStyle>
    <p:bodyStyle>
      <a:lvl1pPr marL="324006" indent="-324006" algn="l" rtl="0" eaLnBrk="1" fontAlgn="base" hangingPunct="1">
        <a:spcBef>
          <a:spcPct val="20000"/>
        </a:spcBef>
        <a:spcAft>
          <a:spcPct val="0"/>
        </a:spcAft>
        <a:buFont typeface="Arial"/>
        <a:buChar char="•"/>
        <a:defRPr sz="3024" kern="1200">
          <a:solidFill>
            <a:schemeClr val="tx1"/>
          </a:solidFill>
          <a:latin typeface="+mn-lt"/>
          <a:ea typeface="+mn-ea"/>
          <a:cs typeface="+mn-cs"/>
        </a:defRPr>
      </a:lvl1pPr>
      <a:lvl2pPr marL="702013" indent="-270005" algn="l" rtl="0" eaLnBrk="1" fontAlgn="base" hangingPunct="1">
        <a:spcBef>
          <a:spcPct val="20000"/>
        </a:spcBef>
        <a:spcAft>
          <a:spcPct val="0"/>
        </a:spcAft>
        <a:buFont typeface="Arial"/>
        <a:buChar char="–"/>
        <a:defRPr sz="2646" kern="1200">
          <a:solidFill>
            <a:schemeClr val="tx1"/>
          </a:solidFill>
          <a:latin typeface="+mn-lt"/>
          <a:ea typeface="+mn-ea"/>
          <a:cs typeface="+mn-cs"/>
        </a:defRPr>
      </a:lvl2pPr>
      <a:lvl3pPr marL="1080021" indent="-216004" algn="l" rtl="0" eaLnBrk="1" fontAlgn="base" hangingPunct="1">
        <a:spcBef>
          <a:spcPct val="20000"/>
        </a:spcBef>
        <a:spcAft>
          <a:spcPct val="0"/>
        </a:spcAft>
        <a:buFont typeface="Arial"/>
        <a:buChar char="•"/>
        <a:defRPr sz="2268" kern="1200">
          <a:solidFill>
            <a:schemeClr val="tx1"/>
          </a:solidFill>
          <a:latin typeface="+mn-lt"/>
          <a:ea typeface="+mn-ea"/>
          <a:cs typeface="+mn-cs"/>
        </a:defRPr>
      </a:lvl3pPr>
      <a:lvl4pPr marL="1512029"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4pPr>
      <a:lvl5pPr marL="1944037"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zh-CN"/>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package" Target="../embeddings/Microsoft_Word___1.docx" TargetMode="Internal" /><Relationship Id="rId4" Type="http://schemas.openxmlformats.org/officeDocument/2006/relationships/image" Target="../media/image6.emf" /><Relationship Id="rId5" Type="http://schemas.openxmlformats.org/officeDocument/2006/relationships/vmlDrawing" Target="../drawings/vmlDrawing1.v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2.docx" TargetMode="Internal" /><Relationship Id="rId3" Type="http://schemas.openxmlformats.org/officeDocument/2006/relationships/image" Target="../media/image7.emf" /><Relationship Id="rId4" Type="http://schemas.openxmlformats.org/officeDocument/2006/relationships/vmlDrawing" Target="../drawings/vmlDrawing2.v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3.xml" TargetMode="Internal" /><Relationship Id="rId3" Type="http://schemas.openxmlformats.org/officeDocument/2006/relationships/slide" Target="slide17.xml" TargetMode="Internal" /><Relationship Id="rId4" Type="http://schemas.openxmlformats.org/officeDocument/2006/relationships/slide" Target="slide38.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3.docx" TargetMode="Internal" /><Relationship Id="rId3" Type="http://schemas.openxmlformats.org/officeDocument/2006/relationships/image" Target="../media/image10.emf" /><Relationship Id="rId4" Type="http://schemas.openxmlformats.org/officeDocument/2006/relationships/image" Target="../media/image11.png" /><Relationship Id="rId5" Type="http://schemas.openxmlformats.org/officeDocument/2006/relationships/vmlDrawing" Target="../drawings/vmlDrawing3.v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4.docx" TargetMode="Internal" /><Relationship Id="rId3" Type="http://schemas.openxmlformats.org/officeDocument/2006/relationships/image" Target="../media/image12.emf" /><Relationship Id="rId4" Type="http://schemas.openxmlformats.org/officeDocument/2006/relationships/vmlDrawing" Target="../drawings/vmlDrawing4.v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5.docx" TargetMode="Internal" /><Relationship Id="rId3" Type="http://schemas.openxmlformats.org/officeDocument/2006/relationships/image" Target="../media/image14.emf" /><Relationship Id="rId4" Type="http://schemas.openxmlformats.org/officeDocument/2006/relationships/vmlDrawing" Target="../drawings/vmlDrawing5.v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6.docx" TargetMode="Internal" /><Relationship Id="rId3" Type="http://schemas.openxmlformats.org/officeDocument/2006/relationships/image" Target="../media/image15.emf" /><Relationship Id="rId4" Type="http://schemas.openxmlformats.org/officeDocument/2006/relationships/vmlDrawing" Target="../drawings/vmlDrawing6.v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7.docx" TargetMode="Internal" /><Relationship Id="rId3" Type="http://schemas.openxmlformats.org/officeDocument/2006/relationships/image" Target="../media/image16.emf" /><Relationship Id="rId4" Type="http://schemas.openxmlformats.org/officeDocument/2006/relationships/vmlDrawing" Target="../drawings/vmlDrawing7.v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8.docx" TargetMode="Internal" /><Relationship Id="rId3" Type="http://schemas.openxmlformats.org/officeDocument/2006/relationships/image" Target="../media/image17.emf" /><Relationship Id="rId4" Type="http://schemas.openxmlformats.org/officeDocument/2006/relationships/vmlDrawing" Target="../drawings/vmlDrawing8.v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9.docx" TargetMode="Internal" /><Relationship Id="rId3" Type="http://schemas.openxmlformats.org/officeDocument/2006/relationships/image" Target="../media/image18.emf" /><Relationship Id="rId4" Type="http://schemas.openxmlformats.org/officeDocument/2006/relationships/vmlDrawing" Target="../drawings/vmlDrawing9.v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10.docx" TargetMode="Internal" /><Relationship Id="rId3" Type="http://schemas.openxmlformats.org/officeDocument/2006/relationships/image" Target="../media/image19.emf" /><Relationship Id="rId4" Type="http://schemas.openxmlformats.org/officeDocument/2006/relationships/vmlDrawing" Target="../drawings/vmlDrawing10.v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11.docx" TargetMode="Internal" /><Relationship Id="rId3" Type="http://schemas.openxmlformats.org/officeDocument/2006/relationships/image" Target="../media/image20.emf" /><Relationship Id="rId4" Type="http://schemas.openxmlformats.org/officeDocument/2006/relationships/vmlDrawing" Target="../drawings/vmlDrawing11.v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12.docx" TargetMode="Internal" /><Relationship Id="rId3" Type="http://schemas.openxmlformats.org/officeDocument/2006/relationships/image" Target="../media/image21.emf" /><Relationship Id="rId4" Type="http://schemas.openxmlformats.org/officeDocument/2006/relationships/vmlDrawing" Target="../drawings/vmlDrawing12.v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13.docx" TargetMode="Internal" /><Relationship Id="rId3" Type="http://schemas.openxmlformats.org/officeDocument/2006/relationships/image" Target="../media/image22.emf" /><Relationship Id="rId4" Type="http://schemas.openxmlformats.org/officeDocument/2006/relationships/vmlDrawing" Target="../drawings/vmlDrawing13.v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14.docx" TargetMode="Internal" /><Relationship Id="rId3" Type="http://schemas.openxmlformats.org/officeDocument/2006/relationships/image" Target="../media/image23.emf" /><Relationship Id="rId4" Type="http://schemas.openxmlformats.org/officeDocument/2006/relationships/vmlDrawing" Target="../drawings/vmlDrawing14.v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15.docx" TargetMode="Internal" /><Relationship Id="rId3" Type="http://schemas.openxmlformats.org/officeDocument/2006/relationships/image" Target="../media/image24.emf" /><Relationship Id="rId4" Type="http://schemas.openxmlformats.org/officeDocument/2006/relationships/vmlDrawing" Target="../drawings/vmlDrawing15.v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16.docx" TargetMode="Internal" /><Relationship Id="rId3" Type="http://schemas.openxmlformats.org/officeDocument/2006/relationships/image" Target="../media/image25.emf" /><Relationship Id="rId4" Type="http://schemas.openxmlformats.org/officeDocument/2006/relationships/vmlDrawing" Target="../drawings/vmlDrawing16.v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7.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9.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0.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2.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3.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4.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5.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6.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8.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9.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0.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1.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17.docx" TargetMode="Internal" /><Relationship Id="rId3" Type="http://schemas.openxmlformats.org/officeDocument/2006/relationships/image" Target="../media/image42.emf" /><Relationship Id="rId4" Type="http://schemas.openxmlformats.org/officeDocument/2006/relationships/image" Target="../media/image43.jpeg" /><Relationship Id="rId5" Type="http://schemas.openxmlformats.org/officeDocument/2006/relationships/vmlDrawing" Target="../drawings/vmlDrawing17.v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4.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5.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7.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8.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9.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0.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1.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2.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3.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4.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18.docx" TargetMode="Internal" /><Relationship Id="rId3" Type="http://schemas.openxmlformats.org/officeDocument/2006/relationships/image" Target="../media/image55.emf" /><Relationship Id="rId4" Type="http://schemas.openxmlformats.org/officeDocument/2006/relationships/vmlDrawing" Target="../drawings/vmlDrawing18.v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19.docx" TargetMode="Internal" /><Relationship Id="rId3" Type="http://schemas.openxmlformats.org/officeDocument/2006/relationships/image" Target="../media/image56.emf" /><Relationship Id="rId4" Type="http://schemas.openxmlformats.org/officeDocument/2006/relationships/vmlDrawing" Target="../drawings/vmlDrawing19.v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7.jpe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8.pn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20.docx" TargetMode="Internal" /><Relationship Id="rId3" Type="http://schemas.openxmlformats.org/officeDocument/2006/relationships/image" Target="../media/image59.emf" /><Relationship Id="rId4" Type="http://schemas.openxmlformats.org/officeDocument/2006/relationships/vmlDrawing" Target="../drawings/vmlDrawing20.v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21.docx" TargetMode="Internal" /><Relationship Id="rId3" Type="http://schemas.openxmlformats.org/officeDocument/2006/relationships/image" Target="../media/image60.emf" /><Relationship Id="rId4" Type="http://schemas.openxmlformats.org/officeDocument/2006/relationships/package" Target="../embeddings/Microsoft_Word___22.docx" TargetMode="Internal" /><Relationship Id="rId5" Type="http://schemas.openxmlformats.org/officeDocument/2006/relationships/image" Target="../media/image61.emf" /><Relationship Id="rId6" Type="http://schemas.openxmlformats.org/officeDocument/2006/relationships/vmlDrawing" Target="../drawings/vmlDrawing21.v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2.jpe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23.docx" TargetMode="Internal" /><Relationship Id="rId3" Type="http://schemas.openxmlformats.org/officeDocument/2006/relationships/image" Target="../media/image63.emf" /><Relationship Id="rId4" Type="http://schemas.openxmlformats.org/officeDocument/2006/relationships/package" Target="../embeddings/Microsoft_Word___24.docx" TargetMode="Internal" /><Relationship Id="rId5" Type="http://schemas.openxmlformats.org/officeDocument/2006/relationships/image" Target="../media/image64.emf" /><Relationship Id="rId6" Type="http://schemas.openxmlformats.org/officeDocument/2006/relationships/vmlDrawing" Target="../drawings/vmlDrawing22.v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25.docx" TargetMode="Internal" /><Relationship Id="rId3" Type="http://schemas.openxmlformats.org/officeDocument/2006/relationships/image" Target="../media/image65.emf" /><Relationship Id="rId4" Type="http://schemas.openxmlformats.org/officeDocument/2006/relationships/vmlDrawing" Target="../drawings/vmlDrawing23.v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26.docx" TargetMode="Internal" /><Relationship Id="rId3" Type="http://schemas.openxmlformats.org/officeDocument/2006/relationships/image" Target="../media/image66.emf" /><Relationship Id="rId4" Type="http://schemas.openxmlformats.org/officeDocument/2006/relationships/vmlDrawing" Target="../drawings/vmlDrawing24.vml"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27.docx" TargetMode="Internal" /><Relationship Id="rId3" Type="http://schemas.openxmlformats.org/officeDocument/2006/relationships/image" Target="../media/image67.emf" /><Relationship Id="rId4" Type="http://schemas.openxmlformats.org/officeDocument/2006/relationships/vmlDrawing" Target="../drawings/vmlDrawing25.v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8.jpeg"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package" Target="../embeddings/Microsoft_Word___28.docx" TargetMode="Internal" /><Relationship Id="rId3" Type="http://schemas.openxmlformats.org/officeDocument/2006/relationships/image" Target="../media/image69.emf" /><Relationship Id="rId4" Type="http://schemas.openxmlformats.org/officeDocument/2006/relationships/vmlDrawing" Target="../drawings/vmlDrawing26.v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 Id="rId3" Type="http://schemas.openxmlformats.org/officeDocument/2006/relationships/image" Target="../media/image70.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a:prstGeom prst="rect">
            <a:avLst/>
          </a:prstGeom>
        </p:spPr>
        <p:txBody>
          <a:bodyPr/>
          <a:lstStyle/>
          <a:p>
            <a:r>
              <a:rPr lang="zh-CN" altLang="en-US" b="1"/>
              <a:t>第十六章　欧姆定律的应用</a:t>
            </a:r>
            <a:endParaRPr lang="zh-CN" altLang="zh-CN"/>
          </a:p>
        </p:txBody>
      </p:sp>
      <p:sp>
        <p:nvSpPr>
          <p:cNvPr id="4" name="矩形 3"/>
          <p:cNvSpPr>
            <a:spLocks noChangeAspect="1"/>
          </p:cNvSpPr>
          <p:nvPr/>
        </p:nvSpPr>
        <p:spPr>
          <a:xfrm>
            <a:off x="236022" y="1440390"/>
            <a:ext cx="3690434" cy="614720"/>
          </a:xfrm>
          <a:prstGeom prst="rect">
            <a:avLst/>
          </a:prstGeom>
        </p:spPr>
        <p:txBody>
          <a:bodyPr wrap="none">
            <a:spAutoFit/>
          </a:bodyPr>
          <a:lstStyle/>
          <a:p>
            <a:pPr>
              <a:lnSpc>
                <a:spcPct val="120000"/>
              </a:lnSpc>
              <a:spcAft>
                <a:spcPct val="0"/>
              </a:spcAft>
              <a:tabLst>
                <a:tab pos="1122622"/>
                <a:tab pos="2044239"/>
                <a:tab pos="2969457"/>
                <a:tab pos="3959476"/>
              </a:tabLst>
            </a:pPr>
            <a:r>
              <a:rPr lang="zh-CN" altLang="en-US"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rPr>
              <a:t>第一阶段　章节复习</a:t>
            </a:r>
            <a:endParaRPr lang="zh-CN" altLang="zh-CN"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1964320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98848"/>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所示电路中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闭合的一瞬间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电压表的示数</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电流表的示数</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3784846" y="2763859"/>
            <a:ext cx="3952381" cy="3009524"/>
          </a:xfrm>
          <a:prstGeom prst="rect">
            <a:avLst/>
          </a:prstGeom>
        </p:spPr>
      </p:pic>
      <p:sp>
        <p:nvSpPr>
          <p:cNvPr id="3" name="矩形 2"/>
          <p:cNvSpPr/>
          <p:nvPr/>
        </p:nvSpPr>
        <p:spPr>
          <a:xfrm>
            <a:off x="6317437" y="141536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
        <p:nvSpPr>
          <p:cNvPr id="5" name="矩形 4"/>
          <p:cNvSpPr/>
          <p:nvPr/>
        </p:nvSpPr>
        <p:spPr>
          <a:xfrm>
            <a:off x="1008509" y="200996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Tree>
    <p:extLst>
      <p:ext uri="{BB962C8B-B14F-4D97-AF65-F5344CB8AC3E}">
        <p14:creationId xmlns:p14="http://schemas.microsoft.com/office/powerpoint/2010/main" val="19650218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开关闭合后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向右移动时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电压表的示数将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的示数将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的示数将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的示数将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3703215" y="3014231"/>
            <a:ext cx="4125169" cy="3242490"/>
          </a:xfrm>
          <a:prstGeom prst="rect">
            <a:avLst/>
          </a:prstGeom>
        </p:spPr>
      </p:pic>
      <p:sp>
        <p:nvSpPr>
          <p:cNvPr id="4" name="矩形 3"/>
          <p:cNvSpPr/>
          <p:nvPr/>
        </p:nvSpPr>
        <p:spPr>
          <a:xfrm>
            <a:off x="5977061" y="114304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
        <p:nvSpPr>
          <p:cNvPr id="5" name="矩形 4"/>
          <p:cNvSpPr/>
          <p:nvPr/>
        </p:nvSpPr>
        <p:spPr>
          <a:xfrm>
            <a:off x="1427541" y="172998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
        <p:nvSpPr>
          <p:cNvPr id="6" name="矩形 5"/>
          <p:cNvSpPr/>
          <p:nvPr/>
        </p:nvSpPr>
        <p:spPr>
          <a:xfrm>
            <a:off x="7263373" y="172998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
        <p:nvSpPr>
          <p:cNvPr id="7" name="矩形 6"/>
          <p:cNvSpPr/>
          <p:nvPr/>
        </p:nvSpPr>
        <p:spPr>
          <a:xfrm>
            <a:off x="2756365" y="231791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Tree>
    <p:extLst>
      <p:ext uri="{BB962C8B-B14F-4D97-AF65-F5344CB8AC3E}">
        <p14:creationId xmlns:p14="http://schemas.microsoft.com/office/powerpoint/2010/main" val="29728413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62051"/>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首先识别电路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测量总电流</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测量</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的支路电流</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测量</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的支路电流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电压表测量电源电压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根据并联电路各支路电压都等于电源电压可知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电压表的示数不变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当滑片向右移动时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的电阻变大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支路中的电流会变小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即电流表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的示数变小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结合并联电路的特点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各支路独立工作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互不影响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所以支路</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的电流不变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即电流表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的示数不变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又因为</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所以干路电流</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的示数会变小</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43447664"/>
      </p:ext>
    </p:extLst>
  </p:cSld>
  <p:clrMapOvr>
    <a:masterClrMapping/>
  </p:clrMapOvr>
  <p:transition spd="med">
    <p:pull/>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所示电路中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闭合的一瞬间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电压表的示数</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的示数将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的示数将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4090084" y="3073144"/>
            <a:ext cx="3341905" cy="3006666"/>
          </a:xfrm>
          <a:prstGeom prst="rect">
            <a:avLst/>
          </a:prstGeom>
        </p:spPr>
      </p:pic>
      <p:sp>
        <p:nvSpPr>
          <p:cNvPr id="4" name="矩形 3"/>
          <p:cNvSpPr/>
          <p:nvPr/>
        </p:nvSpPr>
        <p:spPr>
          <a:xfrm>
            <a:off x="6202917" y="122040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
        <p:nvSpPr>
          <p:cNvPr id="5" name="矩形 4"/>
          <p:cNvSpPr/>
          <p:nvPr/>
        </p:nvSpPr>
        <p:spPr>
          <a:xfrm>
            <a:off x="1843109" y="180975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
        <p:nvSpPr>
          <p:cNvPr id="6" name="矩形 5"/>
          <p:cNvSpPr/>
          <p:nvPr/>
        </p:nvSpPr>
        <p:spPr>
          <a:xfrm>
            <a:off x="7603749" y="180975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Tree>
    <p:extLst>
      <p:ext uri="{BB962C8B-B14F-4D97-AF65-F5344CB8AC3E}">
        <p14:creationId xmlns:p14="http://schemas.microsoft.com/office/powerpoint/2010/main" val="29252232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85623"/>
            <a:ext cx="10807700" cy="2456057"/>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欧姆定律的应用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伏安法测量电阻</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实验原理</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实验电路图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37.jpeg"/>
          <p:cNvPicPr>
            <a:picLocks noChangeAspect="1"/>
          </p:cNvPicPr>
          <p:nvPr/>
        </p:nvPicPr>
        <p:blipFill>
          <a:blip r:embed="rId2"/>
          <a:stretch>
            <a:fillRect/>
          </a:stretch>
        </p:blipFill>
        <p:spPr>
          <a:xfrm>
            <a:off x="4200498" y="3012184"/>
            <a:ext cx="3130605" cy="3130605"/>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251277121"/>
              </p:ext>
            </p:extLst>
          </p:nvPr>
        </p:nvGraphicFramePr>
        <p:xfrm>
          <a:off x="3524405" y="1655911"/>
          <a:ext cx="1712912" cy="768350"/>
        </p:xfrm>
        <a:graphic>
          <a:graphicData uri="http://schemas.openxmlformats.org/presentationml/2006/ole">
            <mc:AlternateContent>
              <mc:Choice xmlns:v="urn:schemas-microsoft-com:vml" Requires="v">
                <p:oleObj spid="_x0000_s1038" name="文档" r:id="rId3" imgW="617477" imgH="272409" progId="Word.Document.12">
                  <p:embed/>
                </p:oleObj>
              </mc:Choice>
              <mc:Fallback>
                <p:oleObj name="文档" r:id="rId3" imgW="617477" imgH="272409" progId="Word.Document.12">
                  <p:embed/>
                  <p:pic>
                    <p:nvPicPr>
                      <p:cNvPr id="0" name="OLE substitute image"/>
                      <p:cNvPicPr/>
                      <p:nvPr/>
                    </p:nvPicPr>
                    <p:blipFill>
                      <a:blip r:embed="rId4"/>
                      <a:stretch>
                        <a:fillRect/>
                      </a:stretch>
                    </p:blipFill>
                    <p:spPr>
                      <a:xfrm>
                        <a:off x="3524405" y="1655911"/>
                        <a:ext cx="1712912" cy="768350"/>
                      </a:xfrm>
                      <a:prstGeom prst="rect">
                        <a:avLst/>
                      </a:prstGeom>
                    </p:spPr>
                  </p:pic>
                </p:oleObj>
              </mc:Fallback>
            </mc:AlternateContent>
          </a:graphicData>
        </a:graphic>
      </p:graphicFrame>
    </p:spTree>
    <p:extLst>
      <p:ext uri="{BB962C8B-B14F-4D97-AF65-F5344CB8AC3E}">
        <p14:creationId xmlns:p14="http://schemas.microsoft.com/office/powerpoint/2010/main" val="1390060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943943"/>
            <a:ext cx="10807700" cy="2408736"/>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实验过程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用电压表测出待测电阻两端的电压</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用电流表测出此时通过待测电阻的电流</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利用公式</a:t>
            </a:r>
            <a:r>
              <a:rPr lang="en-US" altLang="zh-CN" i="1">
                <a:solidFill>
                  <a:srgbClr val="000000"/>
                </a:solidFill>
                <a:ea typeface="宋体" panose="02010600030101010101" pitchFamily="2" charset="-122"/>
                <a:cs typeface="Times New Roman" panose="02020603050405020304" pitchFamily="18" charset="0"/>
              </a:rPr>
              <a:t>R</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计算出电阻的大小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调节滑动变阻器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重复上述步骤</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多次测量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取</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的平均值</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509469069"/>
              </p:ext>
            </p:extLst>
          </p:nvPr>
        </p:nvGraphicFramePr>
        <p:xfrm>
          <a:off x="8893699" y="2452005"/>
          <a:ext cx="726361" cy="663148"/>
        </p:xfrm>
        <a:graphic>
          <a:graphicData uri="http://schemas.openxmlformats.org/presentationml/2006/ole">
            <mc:AlternateContent>
              <mc:Choice xmlns:v="urn:schemas-microsoft-com:vml" Requires="v">
                <p:oleObj spid="_x0000_s1039" name="文档" r:id="rId2" imgW="350963" imgH="313019" progId="Word.Document.12">
                  <p:embed/>
                </p:oleObj>
              </mc:Choice>
              <mc:Fallback>
                <p:oleObj name="文档" r:id="rId2" imgW="350963" imgH="313019" progId="Word.Document.12">
                  <p:embed/>
                  <p:pic>
                    <p:nvPicPr>
                      <p:cNvPr id="0" name="OLE substitute image"/>
                      <p:cNvPicPr/>
                      <p:nvPr/>
                    </p:nvPicPr>
                    <p:blipFill>
                      <a:blip r:embed="rId3"/>
                      <a:stretch>
                        <a:fillRect/>
                      </a:stretch>
                    </p:blipFill>
                    <p:spPr>
                      <a:xfrm>
                        <a:off x="8893699" y="2452005"/>
                        <a:ext cx="726361" cy="663148"/>
                      </a:xfrm>
                      <a:prstGeom prst="rect">
                        <a:avLst/>
                      </a:prstGeom>
                    </p:spPr>
                  </p:pic>
                </p:oleObj>
              </mc:Fallback>
            </mc:AlternateContent>
          </a:graphicData>
        </a:graphic>
      </p:graphicFrame>
    </p:spTree>
    <p:extLst>
      <p:ext uri="{BB962C8B-B14F-4D97-AF65-F5344CB8AC3E}">
        <p14:creationId xmlns:p14="http://schemas.microsoft.com/office/powerpoint/2010/main" val="2869030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16167"/>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(1)</a:t>
            </a:r>
            <a:r>
              <a:rPr lang="zh-CN" altLang="zh-CN">
                <a:solidFill>
                  <a:srgbClr val="000000"/>
                </a:solidFill>
                <a:ea typeface="宋体" panose="02010600030101010101" pitchFamily="2" charset="-122"/>
                <a:cs typeface="Times New Roman" panose="02020603050405020304" pitchFamily="18" charset="0"/>
              </a:rPr>
              <a:t>连接电路时开关要断开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滑动变阻器的滑片要移至最大阻值处</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实验中滑动变阻器的作用</a:t>
            </a:r>
            <a:r>
              <a:rPr lang="en-US" altLang="zh-CN">
                <a:solidFill>
                  <a:srgbClr val="000000"/>
                </a:solidFill>
                <a:ea typeface="宋体" panose="02010600030101010101" pitchFamily="2" charset="-122"/>
                <a:cs typeface="Times New Roman" panose="02020603050405020304" pitchFamily="18" charset="0"/>
              </a:rPr>
              <a:t>:a</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smtClean="0">
                <a:solidFill>
                  <a:srgbClr val="000000"/>
                </a:solidFill>
                <a:ea typeface="宋体" panose="02010600030101010101" pitchFamily="2" charset="-122"/>
                <a:cs typeface="Times New Roman" panose="02020603050405020304" pitchFamily="18" charset="0"/>
              </a:rPr>
              <a:t>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从而改变电路中的电流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多测几组电压值和电流值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求出电阻的平均值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以减小误差</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如果测量小灯泡的电阻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不需要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求灯泡电阻的平均值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a:t>
            </a:r>
            <a:r>
              <a:rPr lang="zh-CN" altLang="zh-CN" smtClean="0">
                <a:solidFill>
                  <a:srgbClr val="000000"/>
                </a:solidFill>
                <a:ea typeface="宋体" panose="02010600030101010101" pitchFamily="2" charset="-122"/>
                <a:cs typeface="Times New Roman" panose="02020603050405020304" pitchFamily="18" charset="0"/>
              </a:rPr>
              <a:t>因为</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304748" y="213365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保护电路</a:t>
            </a:r>
            <a:endParaRPr lang="zh-CN" altLang="en-US"/>
          </a:p>
        </p:txBody>
      </p:sp>
      <p:sp>
        <p:nvSpPr>
          <p:cNvPr id="4" name="矩形 3"/>
          <p:cNvSpPr/>
          <p:nvPr/>
        </p:nvSpPr>
        <p:spPr>
          <a:xfrm>
            <a:off x="893903" y="2718430"/>
            <a:ext cx="471635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改变待测电阻两端的电压</a:t>
            </a:r>
            <a:endParaRPr lang="zh-CN" altLang="en-US"/>
          </a:p>
        </p:txBody>
      </p:sp>
      <p:sp>
        <p:nvSpPr>
          <p:cNvPr id="5" name="矩形 4"/>
          <p:cNvSpPr/>
          <p:nvPr/>
        </p:nvSpPr>
        <p:spPr>
          <a:xfrm>
            <a:off x="6111245" y="389134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不需要</a:t>
            </a:r>
            <a:endParaRPr lang="zh-CN" altLang="en-US"/>
          </a:p>
        </p:txBody>
      </p:sp>
      <p:sp>
        <p:nvSpPr>
          <p:cNvPr id="6" name="矩形 5"/>
          <p:cNvSpPr/>
          <p:nvPr/>
        </p:nvSpPr>
        <p:spPr>
          <a:xfrm>
            <a:off x="720477" y="5044592"/>
            <a:ext cx="6336108"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灯丝的电阻会随温度的改变而改变</a:t>
            </a:r>
            <a:endParaRPr lang="zh-CN" altLang="en-US"/>
          </a:p>
        </p:txBody>
      </p:sp>
    </p:spTree>
    <p:extLst>
      <p:ext uri="{BB962C8B-B14F-4D97-AF65-F5344CB8AC3E}">
        <p14:creationId xmlns:p14="http://schemas.microsoft.com/office/powerpoint/2010/main" val="107664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实  验  突  破</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403369"/>
            <a:ext cx="10807700" cy="1274195"/>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伏安法测电阻</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小楠同学想测量一个定值电阻的阻值</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1041.jpeg"/>
          <p:cNvPicPr>
            <a:picLocks noChangeAspect="1"/>
          </p:cNvPicPr>
          <p:nvPr/>
        </p:nvPicPr>
        <p:blipFill>
          <a:blip r:embed="rId2"/>
          <a:stretch>
            <a:fillRect/>
          </a:stretch>
        </p:blipFill>
        <p:spPr>
          <a:xfrm>
            <a:off x="86300" y="2794369"/>
            <a:ext cx="11359001" cy="2576462"/>
          </a:xfrm>
          <a:prstGeom prst="rect">
            <a:avLst/>
          </a:prstGeom>
        </p:spPr>
      </p:pic>
    </p:spTree>
    <p:extLst>
      <p:ext uri="{BB962C8B-B14F-4D97-AF65-F5344CB8AC3E}">
        <p14:creationId xmlns:p14="http://schemas.microsoft.com/office/powerpoint/2010/main" val="1740986315"/>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如图甲是小楠设计的实验电路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请你根据图甲用笔画线代替导线在图乙中将没有连接完的实物电路补充完整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要求滑动变阻器的滑片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向左移动时电流表的示数变大</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2239748"/>
            <a:ext cx="1935145" cy="635943"/>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如图所</a:t>
            </a:r>
            <a:r>
              <a:rPr lang="zh-CN" altLang="zh-CN" smtClean="0">
                <a:ea typeface="宋体" panose="02010600030101010101" pitchFamily="2" charset="-122"/>
                <a:cs typeface="Times New Roman" panose="02020603050405020304" pitchFamily="18" charset="0"/>
              </a:rPr>
              <a:t>示</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66.jpeg"/>
          <p:cNvPicPr>
            <a:picLocks noChangeAspect="1"/>
          </p:cNvPicPr>
          <p:nvPr/>
        </p:nvPicPr>
        <p:blipFill>
          <a:blip r:embed="rId2"/>
          <a:stretch>
            <a:fillRect/>
          </a:stretch>
        </p:blipFill>
        <p:spPr>
          <a:xfrm>
            <a:off x="2509115" y="2448251"/>
            <a:ext cx="6513370" cy="3849522"/>
          </a:xfrm>
          <a:prstGeom prst="rect">
            <a:avLst/>
          </a:prstGeom>
        </p:spPr>
      </p:pic>
    </p:spTree>
    <p:extLst>
      <p:ext uri="{BB962C8B-B14F-4D97-AF65-F5344CB8AC3E}">
        <p14:creationId xmlns:p14="http://schemas.microsoft.com/office/powerpoint/2010/main" val="117629689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49303"/>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电路接通前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小明用开关试触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先是发现电流表示数如图丙所示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则产生的原因是</a:t>
            </a:r>
            <a:r>
              <a:rPr lang="en-US" altLang="zh-CN" i="1" smtClean="0">
                <a:solidFill>
                  <a:srgbClr val="000000"/>
                </a:solidFill>
                <a:ea typeface="宋体" panose="02010600030101010101" pitchFamily="2" charset="-122"/>
                <a:cs typeface="Times New Roman" panose="02020603050405020304" pitchFamily="18" charset="0"/>
              </a:rPr>
              <a:t>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小明调整电路后发现电压表示数如图丁所示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则产生的原因是</a:t>
            </a:r>
            <a:r>
              <a:rPr lang="en-US" altLang="zh-CN" i="1" smtClean="0">
                <a:solidFill>
                  <a:srgbClr val="000000"/>
                </a:solidFill>
                <a:ea typeface="宋体" panose="02010600030101010101" pitchFamily="2" charset="-122"/>
                <a:cs typeface="Times New Roman" panose="02020603050405020304" pitchFamily="18" charset="0"/>
              </a:rPr>
              <a:t>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小明把最后一根导线连接完毕后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看到电压表和电流表立即有较大示数</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小亮认为在实验操作中有两处错误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其中一处是滑动变阻器的滑片没有滑到电阻最大的位置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还有一处是</a:t>
            </a:r>
            <a:r>
              <a:rPr lang="en-US" altLang="zh-CN" i="1" smtClean="0">
                <a:solidFill>
                  <a:srgbClr val="000000"/>
                </a:solidFill>
                <a:ea typeface="宋体" panose="02010600030101010101" pitchFamily="2" charset="-122"/>
                <a:cs typeface="Times New Roman" panose="02020603050405020304" pitchFamily="18" charset="0"/>
              </a:rPr>
              <a:t>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363389" y="1377711"/>
            <a:ext cx="554029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测量电流超过电流表所选量程</a:t>
            </a:r>
            <a:endParaRPr lang="zh-CN" altLang="en-US"/>
          </a:p>
        </p:txBody>
      </p:sp>
      <p:sp>
        <p:nvSpPr>
          <p:cNvPr id="4" name="矩形 3"/>
          <p:cNvSpPr/>
          <p:nvPr/>
        </p:nvSpPr>
        <p:spPr>
          <a:xfrm>
            <a:off x="1018341" y="2553944"/>
            <a:ext cx="508344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电压表</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接线柱接反了</a:t>
            </a:r>
            <a:endParaRPr lang="zh-CN" altLang="en-US"/>
          </a:p>
        </p:txBody>
      </p:sp>
      <p:sp>
        <p:nvSpPr>
          <p:cNvPr id="5" name="矩形 4"/>
          <p:cNvSpPr/>
          <p:nvPr/>
        </p:nvSpPr>
        <p:spPr>
          <a:xfrm>
            <a:off x="414809" y="4876913"/>
            <a:ext cx="471635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连接电路时开关没有断开</a:t>
            </a:r>
            <a:endParaRPr lang="zh-CN" altLang="en-US"/>
          </a:p>
        </p:txBody>
      </p:sp>
    </p:spTree>
    <p:extLst>
      <p:ext uri="{BB962C8B-B14F-4D97-AF65-F5344CB8AC3E}">
        <p14:creationId xmlns:p14="http://schemas.microsoft.com/office/powerpoint/2010/main" val="399124981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图文框 6">
            <a:hlinkClick r:id="rId2" action="ppaction://hlinksldjump"/>
          </p:cNvPr>
          <p:cNvSpPr/>
          <p:nvPr/>
        </p:nvSpPr>
        <p:spPr>
          <a:xfrm>
            <a:off x="1728589" y="1655911"/>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突  破  知  识  点</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8" name="图文框 7">
            <a:hlinkClick r:id="rId3" action="ppaction://hlinksldjump"/>
          </p:cNvPr>
          <p:cNvSpPr/>
          <p:nvPr/>
        </p:nvSpPr>
        <p:spPr>
          <a:xfrm>
            <a:off x="1728589" y="2669011"/>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实  验  突  破</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6" name="图文框 5">
            <a:hlinkClick r:id="rId4" action="ppaction://hlinksldjump"/>
          </p:cNvPr>
          <p:cNvSpPr/>
          <p:nvPr/>
        </p:nvSpPr>
        <p:spPr>
          <a:xfrm>
            <a:off x="1728589" y="3682111"/>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冲  刺  演  练</a:t>
            </a:r>
            <a:endParaRPr lang="zh-CN" altLang="zh-CN" sz="40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621409961"/>
      </p:ext>
    </p:extLst>
  </p:cSld>
  <p:clrMapOvr>
    <a:masterClrMapping/>
  </p:clrMapOvr>
  <p:transition spd="med">
    <p:pull/>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4782"/>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连好电路后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小楠发现电流表的示数不为零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电压表的示数为零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产生故障的原因可能是下列的哪种</a:t>
            </a:r>
            <a:r>
              <a:rPr lang="zh-CN" altLang="zh-CN" smtClean="0">
                <a:solidFill>
                  <a:srgbClr val="000000"/>
                </a:solidFill>
                <a:ea typeface="宋体" panose="02010600030101010101" pitchFamily="2" charset="-122"/>
                <a:cs typeface="Times New Roman" panose="02020603050405020304" pitchFamily="18" charset="0"/>
              </a:rPr>
              <a:t>情况</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定值电阻短路</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电源电压太小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定值电阻处接触不良</a:t>
            </a:r>
            <a:r>
              <a:rPr lang="en-US" altLang="zh-CN">
                <a:solidFill>
                  <a:srgbClr val="000000"/>
                </a:solidFill>
                <a:ea typeface="宋体" panose="02010600030101010101" pitchFamily="2" charset="-122"/>
                <a:cs typeface="Times New Roman" panose="02020603050405020304" pitchFamily="18" charset="0"/>
              </a:rPr>
              <a:t>	D.</a:t>
            </a:r>
            <a:r>
              <a:rPr lang="zh-CN" altLang="zh-CN">
                <a:solidFill>
                  <a:srgbClr val="000000"/>
                </a:solidFill>
                <a:ea typeface="宋体" panose="02010600030101010101" pitchFamily="2" charset="-122"/>
                <a:cs typeface="Times New Roman" panose="02020603050405020304" pitchFamily="18" charset="0"/>
              </a:rPr>
              <a:t>电压表的正、负接线柱接反</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电路连接正确后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将滑片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向右移动时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762989" y="232364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
        <p:nvSpPr>
          <p:cNvPr id="4" name="矩形 3"/>
          <p:cNvSpPr/>
          <p:nvPr/>
        </p:nvSpPr>
        <p:spPr>
          <a:xfrm>
            <a:off x="1944613" y="462044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Tree>
    <p:extLst>
      <p:ext uri="{BB962C8B-B14F-4D97-AF65-F5344CB8AC3E}">
        <p14:creationId xmlns:p14="http://schemas.microsoft.com/office/powerpoint/2010/main" val="22575740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由于自己的的疏忽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小楠同学做完实验后才发现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她把测量的电流值都写在草稿纸上而忘了填入记录表格中</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请你帮助小楠同学根据草稿纸中数据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算得电阻的阻值为</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318252821"/>
              </p:ext>
            </p:extLst>
          </p:nvPr>
        </p:nvGraphicFramePr>
        <p:xfrm>
          <a:off x="361950" y="2375991"/>
          <a:ext cx="10807700" cy="2435310"/>
        </p:xfrm>
        <a:graphic>
          <a:graphicData uri="http://schemas.openxmlformats.org/presentationml/2006/ole">
            <mc:AlternateContent>
              <mc:Choice xmlns:v="urn:schemas-microsoft-com:vml" Requires="v">
                <p:oleObj spid="_x0000_s1040" name="文档" r:id="rId2" imgW="3826154" imgH="862151" progId="Word.Document.12">
                  <p:embed/>
                </p:oleObj>
              </mc:Choice>
              <mc:Fallback>
                <p:oleObj name="文档" r:id="rId2" imgW="3826154" imgH="862151" progId="Word.Document.12">
                  <p:embed/>
                  <p:pic>
                    <p:nvPicPr>
                      <p:cNvPr id="0" name="OLE substitute image"/>
                      <p:cNvPicPr/>
                      <p:nvPr/>
                    </p:nvPicPr>
                    <p:blipFill>
                      <a:blip r:embed="rId3"/>
                      <a:stretch>
                        <a:fillRect/>
                      </a:stretch>
                    </p:blipFill>
                    <p:spPr>
                      <a:xfrm>
                        <a:off x="361950" y="2375991"/>
                        <a:ext cx="10807700" cy="2435310"/>
                      </a:xfrm>
                      <a:prstGeom prst="rect">
                        <a:avLst/>
                      </a:prstGeom>
                    </p:spPr>
                  </p:pic>
                </p:oleObj>
              </mc:Fallback>
            </mc:AlternateContent>
          </a:graphicData>
        </a:graphic>
      </p:graphicFrame>
      <p:pic>
        <p:nvPicPr>
          <p:cNvPr id="5" name="图片 4"/>
          <p:cNvPicPr>
            <a:picLocks noChangeAspect="1"/>
          </p:cNvPicPr>
          <p:nvPr/>
        </p:nvPicPr>
        <p:blipFill>
          <a:blip r:embed="rId4"/>
          <a:stretch>
            <a:fillRect/>
          </a:stretch>
        </p:blipFill>
        <p:spPr>
          <a:xfrm>
            <a:off x="4208657" y="4434727"/>
            <a:ext cx="3114286" cy="1838095"/>
          </a:xfrm>
          <a:prstGeom prst="rect">
            <a:avLst/>
          </a:prstGeom>
        </p:spPr>
      </p:pic>
      <p:sp>
        <p:nvSpPr>
          <p:cNvPr id="3" name="矩形 2"/>
          <p:cNvSpPr/>
          <p:nvPr/>
        </p:nvSpPr>
        <p:spPr>
          <a:xfrm>
            <a:off x="9227253" y="1749266"/>
            <a:ext cx="697627" cy="584775"/>
          </a:xfrm>
          <a:prstGeom prst="rect">
            <a:avLst/>
          </a:prstGeom>
        </p:spPr>
        <p:txBody>
          <a:bodyPr wrap="none">
            <a:spAutoFit/>
          </a:bodyPr>
          <a:lstStyle/>
          <a:p>
            <a:r>
              <a:rPr lang="en-US" altLang="zh-CN">
                <a:ea typeface="宋体" panose="02010600030101010101" pitchFamily="2" charset="-122"/>
              </a:rPr>
              <a:t>6</a:t>
            </a:r>
            <a:r>
              <a:rPr lang="en-US" altLang="zh-CN" i="1">
                <a:ea typeface="宋体" panose="02010600030101010101" pitchFamily="2" charset="-122"/>
              </a:rPr>
              <a:t>.</a:t>
            </a:r>
            <a:r>
              <a:rPr lang="en-US" altLang="zh-CN">
                <a:ea typeface="宋体" panose="02010600030101010101" pitchFamily="2" charset="-122"/>
              </a:rPr>
              <a:t>2</a:t>
            </a:r>
            <a:endParaRPr lang="zh-CN" altLang="en-US"/>
          </a:p>
        </p:txBody>
      </p:sp>
    </p:spTree>
    <p:extLst>
      <p:ext uri="{BB962C8B-B14F-4D97-AF65-F5344CB8AC3E}">
        <p14:creationId xmlns:p14="http://schemas.microsoft.com/office/powerpoint/2010/main" val="2736888060"/>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3903"/>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实验中滑动变阻器的作用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二是通过改变滑片的位置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改变电路中的电流和待测电阻两端的电压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多次测量出电压和电流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计算出相应的电阻值</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此实验要多次测量电阻值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最后求电阻值的平均值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其目的是</a:t>
            </a:r>
            <a:r>
              <a:rPr lang="en-US" altLang="zh-CN" i="1" smtClean="0">
                <a:solidFill>
                  <a:srgbClr val="000000"/>
                </a:solidFill>
                <a:ea typeface="宋体" panose="02010600030101010101" pitchFamily="2" charset="-122"/>
                <a:cs typeface="Times New Roman" panose="02020603050405020304" pitchFamily="18" charset="0"/>
              </a:rPr>
              <a:t>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634965" y="163544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保护电路</a:t>
            </a:r>
            <a:endParaRPr lang="zh-CN" altLang="en-US"/>
          </a:p>
        </p:txBody>
      </p:sp>
      <p:sp>
        <p:nvSpPr>
          <p:cNvPr id="4" name="矩形 3"/>
          <p:cNvSpPr/>
          <p:nvPr/>
        </p:nvSpPr>
        <p:spPr>
          <a:xfrm>
            <a:off x="1088317" y="3979831"/>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减小实验误差</a:t>
            </a:r>
            <a:endParaRPr lang="zh-CN" altLang="en-US"/>
          </a:p>
        </p:txBody>
      </p:sp>
    </p:spTree>
    <p:extLst>
      <p:ext uri="{BB962C8B-B14F-4D97-AF65-F5344CB8AC3E}">
        <p14:creationId xmlns:p14="http://schemas.microsoft.com/office/powerpoint/2010/main" val="4545250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2357"/>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另一组同学在实验中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不小心将滑动变阻器损坏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不能使用了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一时又找不到其他变阻器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此时该同学将滑动变阻器从电路中撤下后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假如还能测出</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的阻值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那么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滑动变阻器损坏后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可能对实验结果的影响是</a:t>
            </a:r>
            <a:r>
              <a:rPr lang="en-US" altLang="zh-CN" i="1" smtClean="0">
                <a:solidFill>
                  <a:srgbClr val="000000"/>
                </a:solidFill>
                <a:ea typeface="宋体" panose="02010600030101010101" pitchFamily="2" charset="-122"/>
                <a:cs typeface="Times New Roman" panose="02020603050405020304" pitchFamily="18" charset="0"/>
              </a:rPr>
              <a:t>_______________________</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为了克服上述缺点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除了换用新的滑动变阻器外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还可以采用的办法是</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写出一个即可</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080285" y="2960034"/>
            <a:ext cx="430438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无法多次测量求平均值</a:t>
            </a:r>
            <a:endParaRPr lang="zh-CN" altLang="en-US"/>
          </a:p>
        </p:txBody>
      </p:sp>
      <p:sp>
        <p:nvSpPr>
          <p:cNvPr id="4" name="矩形 3"/>
          <p:cNvSpPr/>
          <p:nvPr/>
        </p:nvSpPr>
        <p:spPr>
          <a:xfrm>
            <a:off x="2386493" y="4133679"/>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更换不同的电源</a:t>
            </a:r>
            <a:endParaRPr lang="zh-CN" altLang="en-US"/>
          </a:p>
        </p:txBody>
      </p:sp>
    </p:spTree>
    <p:extLst>
      <p:ext uri="{BB962C8B-B14F-4D97-AF65-F5344CB8AC3E}">
        <p14:creationId xmlns:p14="http://schemas.microsoft.com/office/powerpoint/2010/main" val="3734132157"/>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宋体" panose="02010600030101010101" pitchFamily="2" charset="-122"/>
                <a:cs typeface="Times New Roman" panose="02020603050405020304" pitchFamily="18" charset="0"/>
              </a:rPr>
              <a:t>完成上述实验后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小楠同学想用原电路测量一个额定电压为</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V</a:t>
            </a:r>
            <a:r>
              <a:rPr lang="zh-CN" altLang="zh-CN">
                <a:solidFill>
                  <a:srgbClr val="000000"/>
                </a:solidFill>
                <a:ea typeface="宋体" panose="02010600030101010101" pitchFamily="2" charset="-122"/>
                <a:cs typeface="Times New Roman" panose="02020603050405020304" pitchFamily="18" charset="0"/>
              </a:rPr>
              <a:t>的小灯泡的电阻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他用灯泡替换了电阻</a:t>
            </a:r>
            <a:r>
              <a:rPr lang="en-US" altLang="zh-CN" i="1">
                <a:solidFill>
                  <a:srgbClr val="000000"/>
                </a:solidFill>
                <a:ea typeface="宋体" panose="02010600030101010101" pitchFamily="2" charset="-122"/>
                <a:cs typeface="Times New Roman" panose="02020603050405020304" pitchFamily="18" charset="0"/>
              </a:rPr>
              <a:t>R</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调节滑动变阻器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测得五组实验数据如下表所示</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88974359"/>
              </p:ext>
            </p:extLst>
          </p:nvPr>
        </p:nvGraphicFramePr>
        <p:xfrm>
          <a:off x="361950" y="2438167"/>
          <a:ext cx="10807700" cy="4000649"/>
        </p:xfrm>
        <a:graphic>
          <a:graphicData uri="http://schemas.openxmlformats.org/presentationml/2006/ole">
            <mc:AlternateContent>
              <mc:Choice xmlns:v="urn:schemas-microsoft-com:vml" Requires="v">
                <p:oleObj spid="_x0000_s1041" name="文档" r:id="rId2" imgW="3826154" imgH="1416314" progId="Word.Document.12">
                  <p:embed/>
                </p:oleObj>
              </mc:Choice>
              <mc:Fallback>
                <p:oleObj name="文档" r:id="rId2" imgW="3826154" imgH="1416314" progId="Word.Document.12">
                  <p:embed/>
                  <p:pic>
                    <p:nvPicPr>
                      <p:cNvPr id="0" name="OLE substitute image"/>
                      <p:cNvPicPr/>
                      <p:nvPr/>
                    </p:nvPicPr>
                    <p:blipFill>
                      <a:blip r:embed="rId3"/>
                      <a:stretch>
                        <a:fillRect/>
                      </a:stretch>
                    </p:blipFill>
                    <p:spPr>
                      <a:xfrm>
                        <a:off x="361950" y="2438167"/>
                        <a:ext cx="10807700" cy="4000649"/>
                      </a:xfrm>
                      <a:prstGeom prst="rect">
                        <a:avLst/>
                      </a:prstGeom>
                    </p:spPr>
                  </p:pic>
                </p:oleObj>
              </mc:Fallback>
            </mc:AlternateContent>
          </a:graphicData>
        </a:graphic>
      </p:graphicFrame>
    </p:spTree>
    <p:extLst>
      <p:ext uri="{BB962C8B-B14F-4D97-AF65-F5344CB8AC3E}">
        <p14:creationId xmlns:p14="http://schemas.microsoft.com/office/powerpoint/2010/main" val="236550426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644615"/>
            <a:ext cx="10807700" cy="5410712"/>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根据上述实验数据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小楠画出小灯泡</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电流</a:t>
            </a:r>
            <a:r>
              <a:rPr lang="zh-CN" altLang="zh-CN">
                <a:solidFill>
                  <a:srgbClr val="000000"/>
                </a:solidFill>
                <a:ea typeface="宋体" panose="02010600030101010101" pitchFamily="2" charset="-122"/>
                <a:cs typeface="Times New Roman" panose="02020603050405020304" pitchFamily="18" charset="0"/>
              </a:rPr>
              <a:t>随其两端电压变化的关系图像</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如</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上</a:t>
            </a:r>
            <a:r>
              <a:rPr lang="zh-CN" altLang="zh-CN">
                <a:solidFill>
                  <a:srgbClr val="000000"/>
                </a:solidFill>
                <a:ea typeface="宋体" panose="02010600030101010101" pitchFamily="2" charset="-122"/>
                <a:cs typeface="Times New Roman" panose="02020603050405020304" pitchFamily="18" charset="0"/>
              </a:rPr>
              <a:t>图</a:t>
            </a:r>
            <a:r>
              <a:rPr lang="en-US" altLang="zh-CN" i="1"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由</a:t>
            </a:r>
            <a:r>
              <a:rPr lang="zh-CN" altLang="zh-CN">
                <a:solidFill>
                  <a:srgbClr val="000000"/>
                </a:solidFill>
                <a:ea typeface="宋体" panose="02010600030101010101" pitchFamily="2" charset="-122"/>
                <a:cs typeface="Times New Roman" panose="02020603050405020304" pitchFamily="18" charset="0"/>
              </a:rPr>
              <a:t>图可知小灯泡的电阻是变化的</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你</a:t>
            </a:r>
            <a:r>
              <a:rPr lang="zh-CN" altLang="zh-CN">
                <a:solidFill>
                  <a:srgbClr val="000000"/>
                </a:solidFill>
                <a:ea typeface="宋体" panose="02010600030101010101" pitchFamily="2" charset="-122"/>
                <a:cs typeface="Times New Roman" panose="02020603050405020304" pitchFamily="18" charset="0"/>
              </a:rPr>
              <a:t>认为出现这种现象的原因</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小灯泡正常发光时的电阻是</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小楠同学又求出了</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次实验结果的平均值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你认为这一操作是</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有必要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没必要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原因是</a:t>
            </a:r>
            <a:r>
              <a:rPr lang="en-US" altLang="zh-CN" i="1" smtClean="0">
                <a:solidFill>
                  <a:srgbClr val="000000"/>
                </a:solidFill>
                <a:ea typeface="宋体" panose="02010600030101010101" pitchFamily="2" charset="-122"/>
                <a:cs typeface="Times New Roman" panose="02020603050405020304" pitchFamily="18" charset="0"/>
              </a:rPr>
              <a:t>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1042.jpeg"/>
          <p:cNvPicPr/>
          <p:nvPr/>
        </p:nvPicPr>
        <p:blipFill>
          <a:blip r:embed="rId2"/>
          <a:stretch>
            <a:fillRect/>
          </a:stretch>
        </p:blipFill>
        <p:spPr>
          <a:xfrm>
            <a:off x="7440069" y="652304"/>
            <a:ext cx="3367052" cy="2955588"/>
          </a:xfrm>
          <a:prstGeom prst="rect">
            <a:avLst/>
          </a:prstGeom>
        </p:spPr>
      </p:pic>
      <p:sp>
        <p:nvSpPr>
          <p:cNvPr id="2" name="矩形 1"/>
          <p:cNvSpPr/>
          <p:nvPr/>
        </p:nvSpPr>
        <p:spPr>
          <a:xfrm>
            <a:off x="504453" y="3030728"/>
            <a:ext cx="554029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灯丝电阻随</a:t>
            </a:r>
            <a:r>
              <a:rPr lang="zh-CN" altLang="zh-CN" smtClean="0">
                <a:ea typeface="宋体" panose="02010600030101010101" pitchFamily="2" charset="-122"/>
                <a:cs typeface="Times New Roman" panose="02020603050405020304" pitchFamily="18" charset="0"/>
              </a:rPr>
              <a:t>温度</a:t>
            </a:r>
            <a:r>
              <a:rPr lang="zh-CN" altLang="zh-CN">
                <a:ea typeface="宋体" panose="02010600030101010101" pitchFamily="2" charset="-122"/>
                <a:cs typeface="Times New Roman" panose="02020603050405020304" pitchFamily="18" charset="0"/>
              </a:rPr>
              <a:t>的变化而</a:t>
            </a:r>
            <a:r>
              <a:rPr lang="zh-CN" altLang="zh-CN" smtClean="0">
                <a:ea typeface="宋体" panose="02010600030101010101" pitchFamily="2" charset="-122"/>
                <a:cs typeface="Times New Roman" panose="02020603050405020304" pitchFamily="18" charset="0"/>
              </a:rPr>
              <a:t>变化</a:t>
            </a:r>
            <a:endParaRPr lang="zh-CN" altLang="en-US"/>
          </a:p>
        </p:txBody>
      </p:sp>
      <p:sp>
        <p:nvSpPr>
          <p:cNvPr id="7" name="矩形 6"/>
          <p:cNvSpPr/>
          <p:nvPr/>
        </p:nvSpPr>
        <p:spPr>
          <a:xfrm>
            <a:off x="5819802" y="3622986"/>
            <a:ext cx="902811" cy="584775"/>
          </a:xfrm>
          <a:prstGeom prst="rect">
            <a:avLst/>
          </a:prstGeom>
        </p:spPr>
        <p:txBody>
          <a:bodyPr wrap="none">
            <a:spAutoFit/>
          </a:bodyPr>
          <a:lstStyle/>
          <a:p>
            <a:r>
              <a:rPr lang="en-US" altLang="zh-CN">
                <a:ea typeface="宋体" panose="02010600030101010101" pitchFamily="2" charset="-122"/>
              </a:rPr>
              <a:t>7</a:t>
            </a:r>
            <a:r>
              <a:rPr lang="en-US" altLang="zh-CN" i="1">
                <a:ea typeface="宋体" panose="02010600030101010101" pitchFamily="2" charset="-122"/>
              </a:rPr>
              <a:t>.</a:t>
            </a:r>
            <a:r>
              <a:rPr lang="en-US" altLang="zh-CN">
                <a:ea typeface="宋体" panose="02010600030101010101" pitchFamily="2" charset="-122"/>
              </a:rPr>
              <a:t>14</a:t>
            </a:r>
            <a:endParaRPr lang="zh-CN" altLang="en-US"/>
          </a:p>
        </p:txBody>
      </p:sp>
      <p:sp>
        <p:nvSpPr>
          <p:cNvPr id="8" name="矩形 7"/>
          <p:cNvSpPr/>
          <p:nvPr/>
        </p:nvSpPr>
        <p:spPr>
          <a:xfrm>
            <a:off x="8275168" y="4188189"/>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没必要</a:t>
            </a:r>
            <a:endParaRPr lang="zh-CN" altLang="en-US"/>
          </a:p>
        </p:txBody>
      </p:sp>
      <p:sp>
        <p:nvSpPr>
          <p:cNvPr id="9" name="矩形 8"/>
          <p:cNvSpPr/>
          <p:nvPr/>
        </p:nvSpPr>
        <p:spPr>
          <a:xfrm>
            <a:off x="6271207" y="4770446"/>
            <a:ext cx="4320480"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在不同温度下灯丝的</a:t>
            </a:r>
            <a:r>
              <a:rPr lang="zh-CN" altLang="zh-CN" smtClean="0">
                <a:ea typeface="宋体" panose="02010600030101010101" pitchFamily="2" charset="-122"/>
                <a:cs typeface="Times New Roman" panose="02020603050405020304" pitchFamily="18" charset="0"/>
              </a:rPr>
              <a:t>电</a:t>
            </a:r>
            <a:endParaRPr lang="zh-CN" altLang="en-US"/>
          </a:p>
        </p:txBody>
      </p:sp>
      <p:sp>
        <p:nvSpPr>
          <p:cNvPr id="10" name="矩形 9"/>
          <p:cNvSpPr/>
          <p:nvPr/>
        </p:nvSpPr>
        <p:spPr>
          <a:xfrm>
            <a:off x="510192" y="5359207"/>
            <a:ext cx="2298518" cy="584775"/>
          </a:xfrm>
          <a:prstGeom prst="rect">
            <a:avLst/>
          </a:prstGeom>
        </p:spPr>
        <p:txBody>
          <a:bodyPr wrap="square">
            <a:spAutoFit/>
          </a:bodyPr>
          <a:lstStyle/>
          <a:p>
            <a:r>
              <a:rPr lang="zh-CN" altLang="zh-CN" smtClean="0">
                <a:ea typeface="宋体" panose="02010600030101010101" pitchFamily="2" charset="-122"/>
                <a:cs typeface="Times New Roman" panose="02020603050405020304" pitchFamily="18" charset="0"/>
              </a:rPr>
              <a:t>阻</a:t>
            </a:r>
            <a:r>
              <a:rPr lang="zh-CN" altLang="zh-CN">
                <a:ea typeface="宋体" panose="02010600030101010101" pitchFamily="2" charset="-122"/>
                <a:cs typeface="Times New Roman" panose="02020603050405020304" pitchFamily="18" charset="0"/>
              </a:rPr>
              <a:t>是不同的</a:t>
            </a:r>
            <a:endParaRPr lang="zh-CN" altLang="en-US"/>
          </a:p>
        </p:txBody>
      </p:sp>
    </p:spTree>
    <p:extLst>
      <p:ext uri="{BB962C8B-B14F-4D97-AF65-F5344CB8AC3E}">
        <p14:creationId xmlns:p14="http://schemas.microsoft.com/office/powerpoint/2010/main" val="193142441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140697"/>
          </a:xfrm>
          <a:prstGeom prst="rect">
            <a:avLst/>
          </a:prstGeom>
        </p:spPr>
        <p:txBody>
          <a:bodyPr>
            <a:spAutoFit/>
          </a:bodyPr>
          <a:lstStyle/>
          <a:p>
            <a:pPr>
              <a:lnSpc>
                <a:spcPct val="11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拓展实验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单表法测电阻</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1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一、单个电压表法</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52439017"/>
              </p:ext>
            </p:extLst>
          </p:nvPr>
        </p:nvGraphicFramePr>
        <p:xfrm>
          <a:off x="361950" y="1558182"/>
          <a:ext cx="10807700" cy="5275657"/>
        </p:xfrm>
        <a:graphic>
          <a:graphicData uri="http://schemas.openxmlformats.org/presentationml/2006/ole">
            <mc:AlternateContent>
              <mc:Choice xmlns:v="urn:schemas-microsoft-com:vml" Requires="v">
                <p:oleObj spid="_x0000_s1042" name="文档" r:id="rId2" imgW="3826154" imgH="1867694" progId="Word.Document.12">
                  <p:embed/>
                </p:oleObj>
              </mc:Choice>
              <mc:Fallback>
                <p:oleObj name="文档" r:id="rId2" imgW="3826154" imgH="1867694" progId="Word.Document.12">
                  <p:embed/>
                  <p:pic>
                    <p:nvPicPr>
                      <p:cNvPr id="0" name="OLE substitute image"/>
                      <p:cNvPicPr/>
                      <p:nvPr/>
                    </p:nvPicPr>
                    <p:blipFill>
                      <a:blip r:embed="rId3"/>
                      <a:stretch>
                        <a:fillRect/>
                      </a:stretch>
                    </p:blipFill>
                    <p:spPr>
                      <a:xfrm>
                        <a:off x="361950" y="1558182"/>
                        <a:ext cx="10807700" cy="5275657"/>
                      </a:xfrm>
                      <a:prstGeom prst="rect">
                        <a:avLst/>
                      </a:prstGeom>
                    </p:spPr>
                  </p:pic>
                </p:oleObj>
              </mc:Fallback>
            </mc:AlternateContent>
          </a:graphicData>
        </a:graphic>
      </p:graphicFrame>
    </p:spTree>
    <p:extLst>
      <p:ext uri="{BB962C8B-B14F-4D97-AF65-F5344CB8AC3E}">
        <p14:creationId xmlns:p14="http://schemas.microsoft.com/office/powerpoint/2010/main" val="411722743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545929165"/>
              </p:ext>
            </p:extLst>
          </p:nvPr>
        </p:nvGraphicFramePr>
        <p:xfrm>
          <a:off x="361950" y="588160"/>
          <a:ext cx="10807700" cy="5944631"/>
        </p:xfrm>
        <a:graphic>
          <a:graphicData uri="http://schemas.openxmlformats.org/presentationml/2006/ole">
            <mc:AlternateContent>
              <mc:Choice xmlns:v="urn:schemas-microsoft-com:vml" Requires="v">
                <p:oleObj spid="_x0000_s1043" name="文档" r:id="rId2" imgW="3826154" imgH="2104525" progId="Word.Document.12">
                  <p:embed/>
                </p:oleObj>
              </mc:Choice>
              <mc:Fallback>
                <p:oleObj name="文档" r:id="rId2" imgW="3826154" imgH="2104525" progId="Word.Document.12">
                  <p:embed/>
                  <p:pic>
                    <p:nvPicPr>
                      <p:cNvPr id="0" name="OLE substitute image"/>
                      <p:cNvPicPr/>
                      <p:nvPr/>
                    </p:nvPicPr>
                    <p:blipFill>
                      <a:blip r:embed="rId3"/>
                      <a:stretch>
                        <a:fillRect/>
                      </a:stretch>
                    </p:blipFill>
                    <p:spPr>
                      <a:xfrm>
                        <a:off x="361950" y="588160"/>
                        <a:ext cx="10807700" cy="5944631"/>
                      </a:xfrm>
                      <a:prstGeom prst="rect">
                        <a:avLst/>
                      </a:prstGeom>
                    </p:spPr>
                  </p:pic>
                </p:oleObj>
              </mc:Fallback>
            </mc:AlternateContent>
          </a:graphicData>
        </a:graphic>
      </p:graphicFrame>
    </p:spTree>
    <p:extLst>
      <p:ext uri="{BB962C8B-B14F-4D97-AF65-F5344CB8AC3E}">
        <p14:creationId xmlns:p14="http://schemas.microsoft.com/office/powerpoint/2010/main" val="343685237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对象 3"/>
          <p:cNvGraphicFramePr>
            <a:graphicFrameLocks noChangeAspect="1"/>
          </p:cNvGraphicFramePr>
          <p:nvPr>
            <p:extLst>
              <p:ext uri="{D42A27DB-BD31-4B8C-83A1-F6EECF244321}">
                <p14:modId xmlns:p14="http://schemas.microsoft.com/office/powerpoint/2010/main" val="3997128546"/>
              </p:ext>
            </p:extLst>
          </p:nvPr>
        </p:nvGraphicFramePr>
        <p:xfrm>
          <a:off x="361950" y="537270"/>
          <a:ext cx="10807700" cy="6139537"/>
        </p:xfrm>
        <a:graphic>
          <a:graphicData uri="http://schemas.openxmlformats.org/presentationml/2006/ole">
            <mc:AlternateContent>
              <mc:Choice xmlns:v="urn:schemas-microsoft-com:vml" Requires="v">
                <p:oleObj spid="_x0000_s1044" name="文档" r:id="rId2" imgW="3826154" imgH="2173526" progId="Word.Document.12">
                  <p:embed/>
                </p:oleObj>
              </mc:Choice>
              <mc:Fallback>
                <p:oleObj name="文档" r:id="rId2" imgW="3826154" imgH="2173526" progId="Word.Document.12">
                  <p:embed/>
                  <p:pic>
                    <p:nvPicPr>
                      <p:cNvPr id="0" name="OLE substitute image"/>
                      <p:cNvPicPr/>
                      <p:nvPr/>
                    </p:nvPicPr>
                    <p:blipFill>
                      <a:blip r:embed="rId3"/>
                      <a:stretch>
                        <a:fillRect/>
                      </a:stretch>
                    </p:blipFill>
                    <p:spPr>
                      <a:xfrm>
                        <a:off x="361950" y="537270"/>
                        <a:ext cx="10807700" cy="6139537"/>
                      </a:xfrm>
                      <a:prstGeom prst="rect">
                        <a:avLst/>
                      </a:prstGeom>
                    </p:spPr>
                  </p:pic>
                </p:oleObj>
              </mc:Fallback>
            </mc:AlternateContent>
          </a:graphicData>
        </a:graphic>
      </p:graphicFrame>
    </p:spTree>
    <p:extLst>
      <p:ext uri="{BB962C8B-B14F-4D97-AF65-F5344CB8AC3E}">
        <p14:creationId xmlns:p14="http://schemas.microsoft.com/office/powerpoint/2010/main" val="205255294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32"/>
            <a:ext cx="3594254"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二、单个电流表</a:t>
            </a:r>
            <a:r>
              <a:rPr lang="zh-CN" altLang="zh-CN" smtClean="0">
                <a:solidFill>
                  <a:srgbClr val="000000"/>
                </a:solidFill>
                <a:latin typeface="Arial" pitchFamily="34" charset="0"/>
                <a:cs typeface="Times New Roman" panose="02020603050405020304" pitchFamily="18" charset="0"/>
              </a:rPr>
              <a:t>法</a:t>
            </a:r>
            <a:r>
              <a:rPr lang="en-US" altLang="zh-CN" smtClean="0">
                <a:solidFill>
                  <a:srgbClr val="000000"/>
                </a:solidFill>
                <a:latin typeface="Arial" pitchFamily="34" charset="0"/>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032803610"/>
              </p:ext>
            </p:extLst>
          </p:nvPr>
        </p:nvGraphicFramePr>
        <p:xfrm>
          <a:off x="361950" y="1073263"/>
          <a:ext cx="10807700" cy="5603544"/>
        </p:xfrm>
        <a:graphic>
          <a:graphicData uri="http://schemas.openxmlformats.org/presentationml/2006/ole">
            <mc:AlternateContent>
              <mc:Choice xmlns:v="urn:schemas-microsoft-com:vml" Requires="v">
                <p:oleObj spid="_x0000_s1045" name="文档" r:id="rId2" imgW="3826154" imgH="1983773" progId="Word.Document.12">
                  <p:embed/>
                </p:oleObj>
              </mc:Choice>
              <mc:Fallback>
                <p:oleObj name="文档" r:id="rId2" imgW="3826154" imgH="1983773" progId="Word.Document.12">
                  <p:embed/>
                  <p:pic>
                    <p:nvPicPr>
                      <p:cNvPr id="0" name="OLE substitute image"/>
                      <p:cNvPicPr/>
                      <p:nvPr/>
                    </p:nvPicPr>
                    <p:blipFill>
                      <a:blip r:embed="rId3"/>
                      <a:stretch>
                        <a:fillRect/>
                      </a:stretch>
                    </p:blipFill>
                    <p:spPr>
                      <a:xfrm>
                        <a:off x="361950" y="1073263"/>
                        <a:ext cx="10807700" cy="5603544"/>
                      </a:xfrm>
                      <a:prstGeom prst="rect">
                        <a:avLst/>
                      </a:prstGeom>
                    </p:spPr>
                  </p:pic>
                </p:oleObj>
              </mc:Fallback>
            </mc:AlternateContent>
          </a:graphicData>
        </a:graphic>
      </p:graphicFrame>
    </p:spTree>
    <p:extLst>
      <p:ext uri="{BB962C8B-B14F-4D97-AF65-F5344CB8AC3E}">
        <p14:creationId xmlns:p14="http://schemas.microsoft.com/office/powerpoint/2010/main" val="217007178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突  破  知  识  点</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3" name="矩形 2"/>
          <p:cNvSpPr>
            <a:spLocks noChangeAspect="1"/>
          </p:cNvSpPr>
          <p:nvPr/>
        </p:nvSpPr>
        <p:spPr>
          <a:xfrm>
            <a:off x="361950" y="1574071"/>
            <a:ext cx="10807700" cy="3637919"/>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欧姆定律的应用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分析动态电路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动态电路一般有两种类型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一种通过滑动变阻器来改变电路中的电流与电压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一种是通过开关的闭合与断开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改变电路的连接形式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从而使电路中的电流与电压发生变化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79249585"/>
      </p:ext>
    </p:extLst>
  </p:cSld>
  <p:clrMapOvr>
    <a:masterClrMapping/>
  </p:clrMapOvr>
  <p:transition spd="med">
    <p:pull/>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559104927"/>
              </p:ext>
            </p:extLst>
          </p:nvPr>
        </p:nvGraphicFramePr>
        <p:xfrm>
          <a:off x="361950" y="555480"/>
          <a:ext cx="10807700" cy="5944631"/>
        </p:xfrm>
        <a:graphic>
          <a:graphicData uri="http://schemas.openxmlformats.org/presentationml/2006/ole">
            <mc:AlternateContent>
              <mc:Choice xmlns:v="urn:schemas-microsoft-com:vml" Requires="v">
                <p:oleObj spid="_x0000_s1046" name="文档" r:id="rId2" imgW="3826154" imgH="2104525" progId="Word.Document.12">
                  <p:embed/>
                </p:oleObj>
              </mc:Choice>
              <mc:Fallback>
                <p:oleObj name="文档" r:id="rId2" imgW="3826154" imgH="2104525" progId="Word.Document.12">
                  <p:embed/>
                  <p:pic>
                    <p:nvPicPr>
                      <p:cNvPr id="0" name="OLE substitute image"/>
                      <p:cNvPicPr/>
                      <p:nvPr/>
                    </p:nvPicPr>
                    <p:blipFill>
                      <a:blip r:embed="rId3"/>
                      <a:stretch>
                        <a:fillRect/>
                      </a:stretch>
                    </p:blipFill>
                    <p:spPr>
                      <a:xfrm>
                        <a:off x="361950" y="555480"/>
                        <a:ext cx="10807700" cy="5944631"/>
                      </a:xfrm>
                      <a:prstGeom prst="rect">
                        <a:avLst/>
                      </a:prstGeom>
                    </p:spPr>
                  </p:pic>
                </p:oleObj>
              </mc:Fallback>
            </mc:AlternateContent>
          </a:graphicData>
        </a:graphic>
      </p:graphicFrame>
    </p:spTree>
    <p:extLst>
      <p:ext uri="{BB962C8B-B14F-4D97-AF65-F5344CB8AC3E}">
        <p14:creationId xmlns:p14="http://schemas.microsoft.com/office/powerpoint/2010/main" val="114744683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050778929"/>
              </p:ext>
            </p:extLst>
          </p:nvPr>
        </p:nvGraphicFramePr>
        <p:xfrm>
          <a:off x="361950" y="584976"/>
          <a:ext cx="10807700" cy="5944631"/>
        </p:xfrm>
        <a:graphic>
          <a:graphicData uri="http://schemas.openxmlformats.org/presentationml/2006/ole">
            <mc:AlternateContent>
              <mc:Choice xmlns:v="urn:schemas-microsoft-com:vml" Requires="v">
                <p:oleObj spid="_x0000_s1047" name="文档" r:id="rId2" imgW="3826154" imgH="2104525" progId="Word.Document.12">
                  <p:embed/>
                </p:oleObj>
              </mc:Choice>
              <mc:Fallback>
                <p:oleObj name="文档" r:id="rId2" imgW="3826154" imgH="2104525" progId="Word.Document.12">
                  <p:embed/>
                  <p:pic>
                    <p:nvPicPr>
                      <p:cNvPr id="0" name="OLE substitute image"/>
                      <p:cNvPicPr/>
                      <p:nvPr/>
                    </p:nvPicPr>
                    <p:blipFill>
                      <a:blip r:embed="rId3"/>
                      <a:stretch>
                        <a:fillRect/>
                      </a:stretch>
                    </p:blipFill>
                    <p:spPr>
                      <a:xfrm>
                        <a:off x="361950" y="584976"/>
                        <a:ext cx="10807700" cy="5944631"/>
                      </a:xfrm>
                      <a:prstGeom prst="rect">
                        <a:avLst/>
                      </a:prstGeom>
                    </p:spPr>
                  </p:pic>
                </p:oleObj>
              </mc:Fallback>
            </mc:AlternateContent>
          </a:graphicData>
        </a:graphic>
      </p:graphicFrame>
    </p:spTree>
    <p:extLst>
      <p:ext uri="{BB962C8B-B14F-4D97-AF65-F5344CB8AC3E}">
        <p14:creationId xmlns:p14="http://schemas.microsoft.com/office/powerpoint/2010/main" val="2321118032"/>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 name="对象 4"/>
          <p:cNvGraphicFramePr>
            <a:graphicFrameLocks noChangeAspect="1"/>
          </p:cNvGraphicFramePr>
          <p:nvPr>
            <p:extLst>
              <p:ext uri="{D42A27DB-BD31-4B8C-83A1-F6EECF244321}">
                <p14:modId xmlns:p14="http://schemas.microsoft.com/office/powerpoint/2010/main" val="26313699"/>
              </p:ext>
            </p:extLst>
          </p:nvPr>
        </p:nvGraphicFramePr>
        <p:xfrm>
          <a:off x="361950" y="537270"/>
          <a:ext cx="10807700" cy="6139537"/>
        </p:xfrm>
        <a:graphic>
          <a:graphicData uri="http://schemas.openxmlformats.org/presentationml/2006/ole">
            <mc:AlternateContent>
              <mc:Choice xmlns:v="urn:schemas-microsoft-com:vml" Requires="v">
                <p:oleObj spid="_x0000_s1048" name="文档" r:id="rId2" imgW="3826154" imgH="2173526" progId="Word.Document.12">
                  <p:embed/>
                </p:oleObj>
              </mc:Choice>
              <mc:Fallback>
                <p:oleObj name="文档" r:id="rId2" imgW="3826154" imgH="2173526" progId="Word.Document.12">
                  <p:embed/>
                  <p:pic>
                    <p:nvPicPr>
                      <p:cNvPr id="0" name="OLE substitute image"/>
                      <p:cNvPicPr/>
                      <p:nvPr/>
                    </p:nvPicPr>
                    <p:blipFill>
                      <a:blip r:embed="rId3"/>
                      <a:stretch>
                        <a:fillRect/>
                      </a:stretch>
                    </p:blipFill>
                    <p:spPr>
                      <a:xfrm>
                        <a:off x="361950" y="537270"/>
                        <a:ext cx="10807700" cy="6139537"/>
                      </a:xfrm>
                      <a:prstGeom prst="rect">
                        <a:avLst/>
                      </a:prstGeom>
                    </p:spPr>
                  </p:pic>
                </p:oleObj>
              </mc:Fallback>
            </mc:AlternateContent>
          </a:graphicData>
        </a:graphic>
      </p:graphicFrame>
    </p:spTree>
    <p:extLst>
      <p:ext uri="{BB962C8B-B14F-4D97-AF65-F5344CB8AC3E}">
        <p14:creationId xmlns:p14="http://schemas.microsoft.com/office/powerpoint/2010/main" val="320511865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4006225"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三、单刀双掷开关</a:t>
            </a:r>
            <a:r>
              <a:rPr lang="zh-CN" altLang="zh-CN" smtClean="0">
                <a:solidFill>
                  <a:srgbClr val="000000"/>
                </a:solidFill>
                <a:latin typeface="Arial" pitchFamily="34" charset="0"/>
                <a:cs typeface="Times New Roman" panose="02020603050405020304" pitchFamily="18" charset="0"/>
              </a:rPr>
              <a:t>法</a:t>
            </a:r>
            <a:r>
              <a:rPr lang="en-US" altLang="zh-CN" smtClean="0">
                <a:solidFill>
                  <a:srgbClr val="000000"/>
                </a:solidFill>
                <a:latin typeface="Arial" pitchFamily="34" charset="0"/>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4163243218"/>
              </p:ext>
            </p:extLst>
          </p:nvPr>
        </p:nvGraphicFramePr>
        <p:xfrm>
          <a:off x="361950" y="1099027"/>
          <a:ext cx="10807700" cy="5495940"/>
        </p:xfrm>
        <a:graphic>
          <a:graphicData uri="http://schemas.openxmlformats.org/presentationml/2006/ole">
            <mc:AlternateContent>
              <mc:Choice xmlns:v="urn:schemas-microsoft-com:vml" Requires="v">
                <p:oleObj spid="_x0000_s1049" name="文档" r:id="rId2" imgW="3826154" imgH="1945679" progId="Word.Document.12">
                  <p:embed/>
                </p:oleObj>
              </mc:Choice>
              <mc:Fallback>
                <p:oleObj name="文档" r:id="rId2" imgW="3826154" imgH="1945679" progId="Word.Document.12">
                  <p:embed/>
                  <p:pic>
                    <p:nvPicPr>
                      <p:cNvPr id="0" name="OLE substitute image"/>
                      <p:cNvPicPr/>
                      <p:nvPr/>
                    </p:nvPicPr>
                    <p:blipFill>
                      <a:blip r:embed="rId3"/>
                      <a:stretch>
                        <a:fillRect/>
                      </a:stretch>
                    </p:blipFill>
                    <p:spPr>
                      <a:xfrm>
                        <a:off x="361950" y="1099027"/>
                        <a:ext cx="10807700" cy="5495940"/>
                      </a:xfrm>
                      <a:prstGeom prst="rect">
                        <a:avLst/>
                      </a:prstGeom>
                    </p:spPr>
                  </p:pic>
                </p:oleObj>
              </mc:Fallback>
            </mc:AlternateContent>
          </a:graphicData>
        </a:graphic>
      </p:graphicFrame>
    </p:spTree>
    <p:extLst>
      <p:ext uri="{BB962C8B-B14F-4D97-AF65-F5344CB8AC3E}">
        <p14:creationId xmlns:p14="http://schemas.microsoft.com/office/powerpoint/2010/main" val="94014856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对象 3"/>
          <p:cNvGraphicFramePr>
            <a:graphicFrameLocks noChangeAspect="1"/>
          </p:cNvGraphicFramePr>
          <p:nvPr>
            <p:extLst>
              <p:ext uri="{D42A27DB-BD31-4B8C-83A1-F6EECF244321}">
                <p14:modId xmlns:p14="http://schemas.microsoft.com/office/powerpoint/2010/main" val="2785668301"/>
              </p:ext>
            </p:extLst>
          </p:nvPr>
        </p:nvGraphicFramePr>
        <p:xfrm>
          <a:off x="361950" y="556934"/>
          <a:ext cx="10807700" cy="6139537"/>
        </p:xfrm>
        <a:graphic>
          <a:graphicData uri="http://schemas.openxmlformats.org/presentationml/2006/ole">
            <mc:AlternateContent>
              <mc:Choice xmlns:v="urn:schemas-microsoft-com:vml" Requires="v">
                <p:oleObj spid="_x0000_s1050" name="文档" r:id="rId2" imgW="3826154" imgH="2173526" progId="Word.Document.12">
                  <p:embed/>
                </p:oleObj>
              </mc:Choice>
              <mc:Fallback>
                <p:oleObj name="文档" r:id="rId2" imgW="3826154" imgH="2173526" progId="Word.Document.12">
                  <p:embed/>
                  <p:pic>
                    <p:nvPicPr>
                      <p:cNvPr id="0" name="OLE substitute image"/>
                      <p:cNvPicPr/>
                      <p:nvPr/>
                    </p:nvPicPr>
                    <p:blipFill>
                      <a:blip r:embed="rId3"/>
                      <a:stretch>
                        <a:fillRect/>
                      </a:stretch>
                    </p:blipFill>
                    <p:spPr>
                      <a:xfrm>
                        <a:off x="361950" y="556934"/>
                        <a:ext cx="10807700" cy="6139537"/>
                      </a:xfrm>
                      <a:prstGeom prst="rect">
                        <a:avLst/>
                      </a:prstGeom>
                    </p:spPr>
                  </p:pic>
                </p:oleObj>
              </mc:Fallback>
            </mc:AlternateContent>
          </a:graphicData>
        </a:graphic>
      </p:graphicFrame>
    </p:spTree>
    <p:extLst>
      <p:ext uri="{BB962C8B-B14F-4D97-AF65-F5344CB8AC3E}">
        <p14:creationId xmlns:p14="http://schemas.microsoft.com/office/powerpoint/2010/main" val="337265330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 name="对象 2"/>
          <p:cNvGraphicFramePr>
            <a:graphicFrameLocks noChangeAspect="1"/>
          </p:cNvGraphicFramePr>
          <p:nvPr>
            <p:extLst>
              <p:ext uri="{D42A27DB-BD31-4B8C-83A1-F6EECF244321}">
                <p14:modId xmlns:p14="http://schemas.microsoft.com/office/powerpoint/2010/main" val="779724060"/>
              </p:ext>
            </p:extLst>
          </p:nvPr>
        </p:nvGraphicFramePr>
        <p:xfrm>
          <a:off x="361950" y="527438"/>
          <a:ext cx="10807700" cy="6139537"/>
        </p:xfrm>
        <a:graphic>
          <a:graphicData uri="http://schemas.openxmlformats.org/presentationml/2006/ole">
            <mc:AlternateContent>
              <mc:Choice xmlns:v="urn:schemas-microsoft-com:vml" Requires="v">
                <p:oleObj spid="_x0000_s1051" name="文档" r:id="rId2" imgW="3826154" imgH="2173526" progId="Word.Document.12">
                  <p:embed/>
                </p:oleObj>
              </mc:Choice>
              <mc:Fallback>
                <p:oleObj name="文档" r:id="rId2" imgW="3826154" imgH="2173526" progId="Word.Document.12">
                  <p:embed/>
                  <p:pic>
                    <p:nvPicPr>
                      <p:cNvPr id="0" name="OLE substitute image"/>
                      <p:cNvPicPr/>
                      <p:nvPr/>
                    </p:nvPicPr>
                    <p:blipFill>
                      <a:blip r:embed="rId3"/>
                      <a:stretch>
                        <a:fillRect/>
                      </a:stretch>
                    </p:blipFill>
                    <p:spPr>
                      <a:xfrm>
                        <a:off x="361950" y="527438"/>
                        <a:ext cx="10807700" cy="6139537"/>
                      </a:xfrm>
                      <a:prstGeom prst="rect">
                        <a:avLst/>
                      </a:prstGeom>
                    </p:spPr>
                  </p:pic>
                </p:oleObj>
              </mc:Fallback>
            </mc:AlternateContent>
          </a:graphicData>
        </a:graphic>
      </p:graphicFrame>
    </p:spTree>
    <p:extLst>
      <p:ext uri="{BB962C8B-B14F-4D97-AF65-F5344CB8AC3E}">
        <p14:creationId xmlns:p14="http://schemas.microsoft.com/office/powerpoint/2010/main" val="2828117927"/>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2358338"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四、等</a:t>
            </a:r>
            <a:r>
              <a:rPr lang="zh-CN" altLang="zh-CN" smtClean="0">
                <a:solidFill>
                  <a:srgbClr val="000000"/>
                </a:solidFill>
                <a:latin typeface="Arial" pitchFamily="34" charset="0"/>
                <a:cs typeface="Times New Roman" panose="02020603050405020304" pitchFamily="18" charset="0"/>
              </a:rPr>
              <a:t>效法</a:t>
            </a:r>
            <a:r>
              <a:rPr lang="en-US" altLang="zh-CN" smtClean="0">
                <a:solidFill>
                  <a:srgbClr val="000000"/>
                </a:solidFill>
                <a:latin typeface="Arial" pitchFamily="34" charset="0"/>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512432062"/>
              </p:ext>
            </p:extLst>
          </p:nvPr>
        </p:nvGraphicFramePr>
        <p:xfrm>
          <a:off x="361950" y="1109343"/>
          <a:ext cx="10807700" cy="5526396"/>
        </p:xfrm>
        <a:graphic>
          <a:graphicData uri="http://schemas.openxmlformats.org/presentationml/2006/ole">
            <mc:AlternateContent>
              <mc:Choice xmlns:v="urn:schemas-microsoft-com:vml" Requires="v">
                <p:oleObj spid="_x0000_s1052" name="文档" r:id="rId2" imgW="3826154" imgH="1956461" progId="Word.Document.12">
                  <p:embed/>
                </p:oleObj>
              </mc:Choice>
              <mc:Fallback>
                <p:oleObj name="文档" r:id="rId2" imgW="3826154" imgH="1956461" progId="Word.Document.12">
                  <p:embed/>
                  <p:pic>
                    <p:nvPicPr>
                      <p:cNvPr id="0" name="OLE substitute image"/>
                      <p:cNvPicPr/>
                      <p:nvPr/>
                    </p:nvPicPr>
                    <p:blipFill>
                      <a:blip r:embed="rId3"/>
                      <a:stretch>
                        <a:fillRect/>
                      </a:stretch>
                    </p:blipFill>
                    <p:spPr>
                      <a:xfrm>
                        <a:off x="361950" y="1109343"/>
                        <a:ext cx="10807700" cy="5526396"/>
                      </a:xfrm>
                      <a:prstGeom prst="rect">
                        <a:avLst/>
                      </a:prstGeom>
                    </p:spPr>
                  </p:pic>
                </p:oleObj>
              </mc:Fallback>
            </mc:AlternateContent>
          </a:graphicData>
        </a:graphic>
      </p:graphicFrame>
    </p:spTree>
    <p:extLst>
      <p:ext uri="{BB962C8B-B14F-4D97-AF65-F5344CB8AC3E}">
        <p14:creationId xmlns:p14="http://schemas.microsoft.com/office/powerpoint/2010/main" val="481792792"/>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对象 3"/>
          <p:cNvGraphicFramePr>
            <a:graphicFrameLocks noChangeAspect="1"/>
          </p:cNvGraphicFramePr>
          <p:nvPr>
            <p:extLst>
              <p:ext uri="{D42A27DB-BD31-4B8C-83A1-F6EECF244321}">
                <p14:modId xmlns:p14="http://schemas.microsoft.com/office/powerpoint/2010/main" val="2333317255"/>
              </p:ext>
            </p:extLst>
          </p:nvPr>
        </p:nvGraphicFramePr>
        <p:xfrm>
          <a:off x="361950" y="446724"/>
          <a:ext cx="10807700" cy="6446107"/>
        </p:xfrm>
        <a:graphic>
          <a:graphicData uri="http://schemas.openxmlformats.org/presentationml/2006/ole">
            <mc:AlternateContent>
              <mc:Choice xmlns:v="urn:schemas-microsoft-com:vml" Requires="v">
                <p:oleObj spid="_x0000_s1053" name="文档" r:id="rId2" imgW="3826154" imgH="2282058" progId="Word.Document.12">
                  <p:embed/>
                </p:oleObj>
              </mc:Choice>
              <mc:Fallback>
                <p:oleObj name="文档" r:id="rId2" imgW="3826154" imgH="2282058" progId="Word.Document.12">
                  <p:embed/>
                  <p:pic>
                    <p:nvPicPr>
                      <p:cNvPr id="0" name="OLE substitute image"/>
                      <p:cNvPicPr/>
                      <p:nvPr/>
                    </p:nvPicPr>
                    <p:blipFill>
                      <a:blip r:embed="rId3"/>
                      <a:stretch>
                        <a:fillRect/>
                      </a:stretch>
                    </p:blipFill>
                    <p:spPr>
                      <a:xfrm>
                        <a:off x="361950" y="446724"/>
                        <a:ext cx="10807700" cy="6446107"/>
                      </a:xfrm>
                      <a:prstGeom prst="rect">
                        <a:avLst/>
                      </a:prstGeom>
                    </p:spPr>
                  </p:pic>
                </p:oleObj>
              </mc:Fallback>
            </mc:AlternateContent>
          </a:graphicData>
        </a:graphic>
      </p:graphicFrame>
    </p:spTree>
    <p:extLst>
      <p:ext uri="{BB962C8B-B14F-4D97-AF65-F5344CB8AC3E}">
        <p14:creationId xmlns:p14="http://schemas.microsoft.com/office/powerpoint/2010/main" val="2946098273"/>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冲  刺  演  练</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10807700" cy="5104795"/>
          </a:xfrm>
          <a:prstGeom prst="rect">
            <a:avLst/>
          </a:prstGeom>
        </p:spPr>
        <p:txBody>
          <a:bodyPr>
            <a:spAutoFit/>
          </a:bodyPr>
          <a:lstStyle/>
          <a:p>
            <a:pPr>
              <a:lnSpc>
                <a:spcPct val="114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突破基础</a:t>
            </a:r>
          </a:p>
          <a:p>
            <a:pPr>
              <a:lnSpc>
                <a:spcPct val="114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如图是酒精浓度检测仪的简化电路图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为定值电阻、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为酒精气体传感器</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的电阻值随酒精气体浓度的增大而减小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如果驾驶员对着酒精气体传感器呼出的酒精气体浓度越大</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那么</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14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a:t>
            </a:r>
            <a:r>
              <a:rPr lang="zh-CN" altLang="zh-CN">
                <a:solidFill>
                  <a:srgbClr val="000000"/>
                </a:solidFill>
                <a:ea typeface="宋体" panose="02010600030101010101" pitchFamily="2" charset="-122"/>
                <a:cs typeface="Times New Roman" panose="02020603050405020304" pitchFamily="18" charset="0"/>
              </a:rPr>
              <a:t>表示数越大</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表示数越小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14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a:t>
            </a:r>
            <a:r>
              <a:rPr lang="zh-CN" altLang="zh-CN">
                <a:solidFill>
                  <a:srgbClr val="000000"/>
                </a:solidFill>
                <a:ea typeface="宋体" panose="02010600030101010101" pitchFamily="2" charset="-122"/>
                <a:cs typeface="Times New Roman" panose="02020603050405020304" pitchFamily="18" charset="0"/>
              </a:rPr>
              <a:t>表示数越小</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表示数越大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14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a:t>
            </a:r>
            <a:r>
              <a:rPr lang="zh-CN" altLang="zh-CN">
                <a:solidFill>
                  <a:srgbClr val="000000"/>
                </a:solidFill>
                <a:ea typeface="宋体" panose="02010600030101010101" pitchFamily="2" charset="-122"/>
                <a:cs typeface="Times New Roman" panose="02020603050405020304" pitchFamily="18" charset="0"/>
              </a:rPr>
              <a:t>表和</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表示数均越小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14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a:t>
            </a:r>
            <a:r>
              <a:rPr lang="zh-CN" altLang="zh-CN">
                <a:solidFill>
                  <a:srgbClr val="000000"/>
                </a:solidFill>
                <a:ea typeface="宋体" panose="02010600030101010101" pitchFamily="2" charset="-122"/>
                <a:cs typeface="Times New Roman" panose="02020603050405020304" pitchFamily="18" charset="0"/>
              </a:rPr>
              <a:t>表和</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表示数均越大</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1046.jpeg"/>
          <p:cNvPicPr/>
          <p:nvPr/>
        </p:nvPicPr>
        <p:blipFill>
          <a:blip r:embed="rId2"/>
          <a:stretch>
            <a:fillRect/>
          </a:stretch>
        </p:blipFill>
        <p:spPr>
          <a:xfrm>
            <a:off x="5825385" y="3528119"/>
            <a:ext cx="5316588" cy="2569971"/>
          </a:xfrm>
          <a:prstGeom prst="rect">
            <a:avLst/>
          </a:prstGeom>
        </p:spPr>
      </p:pic>
      <p:sp>
        <p:nvSpPr>
          <p:cNvPr id="6" name="Rectangle 3"/>
          <p:cNvSpPr>
            <a:spLocks noChangeArrowheads="1"/>
          </p:cNvSpPr>
          <p:nvPr/>
        </p:nvSpPr>
        <p:spPr bwMode="auto">
          <a:xfrm>
            <a:off x="2098461" y="3441360"/>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26727614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327"/>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当滑动变阻器的滑片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向左移动时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电流表和电压表示数将怎样</a:t>
            </a:r>
            <a:r>
              <a:rPr lang="zh-CN" altLang="zh-CN" smtClean="0">
                <a:solidFill>
                  <a:srgbClr val="000000"/>
                </a:solidFill>
                <a:ea typeface="宋体" panose="02010600030101010101" pitchFamily="2" charset="-122"/>
                <a:cs typeface="Times New Roman" panose="02020603050405020304" pitchFamily="18" charset="0"/>
              </a:rPr>
              <a:t>变化</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电流表示数变小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电流表示数变大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电流表示数变大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电流表示数变小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47.jpeg"/>
          <p:cNvPicPr/>
          <p:nvPr/>
        </p:nvPicPr>
        <p:blipFill>
          <a:blip r:embed="rId2"/>
          <a:stretch>
            <a:fillRect/>
          </a:stretch>
        </p:blipFill>
        <p:spPr>
          <a:xfrm>
            <a:off x="6941938" y="2264655"/>
            <a:ext cx="4003675" cy="3024336"/>
          </a:xfrm>
          <a:prstGeom prst="rect">
            <a:avLst/>
          </a:prstGeom>
        </p:spPr>
      </p:pic>
      <p:sp>
        <p:nvSpPr>
          <p:cNvPr id="4" name="Rectangle 3"/>
          <p:cNvSpPr>
            <a:spLocks noChangeArrowheads="1"/>
          </p:cNvSpPr>
          <p:nvPr/>
        </p:nvSpPr>
        <p:spPr bwMode="auto">
          <a:xfrm>
            <a:off x="9691981" y="1493352"/>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102696392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37335"/>
            <a:ext cx="10807700" cy="4181529"/>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分析方法</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看懂电路的结构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串联还是并联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分清各电表测量的是哪段电路中的电流和哪段电路两端的电压</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同一电路的总电压通常是保持不变的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分析时先从电阻的变化入手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进而分析电路中电流的变化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对于串联电路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利用分压规律来判断电压的变化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则该电阻两端的电压也随之变大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则其他部分电路两端的电压会变小</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93813952"/>
      </p:ext>
    </p:extLst>
  </p:cSld>
  <p:clrMapOvr>
    <a:masterClrMapping/>
  </p:clrMapOvr>
  <p:transition spd="med">
    <p:pull/>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43891"/>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南宁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图是某简易煤气检测电路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i="1">
                <a:solidFill>
                  <a:srgbClr val="000000"/>
                </a:solidFill>
                <a:ea typeface="宋体" panose="02010600030101010101" pitchFamily="2" charset="-122"/>
                <a:cs typeface="Times New Roman" panose="02020603050405020304" pitchFamily="18" charset="0"/>
              </a:rPr>
              <a:t>Q</a:t>
            </a:r>
            <a:r>
              <a:rPr lang="zh-CN" altLang="zh-CN">
                <a:solidFill>
                  <a:srgbClr val="000000"/>
                </a:solidFill>
                <a:ea typeface="宋体" panose="02010600030101010101" pitchFamily="2" charset="-122"/>
                <a:cs typeface="Times New Roman" panose="02020603050405020304" pitchFamily="18" charset="0"/>
              </a:rPr>
              <a:t>为气敏元件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其阻值随煤气浓度的升高而减小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若输出信号的仪表选用电压表或电流表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当煤气浓度升高时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要求仪表的示数增大</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选用电压表接在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之间</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选用电压表接在</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之间</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选用电流表接在</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之间</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选用电流表接在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之间</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48.jpeg"/>
          <p:cNvPicPr/>
          <p:nvPr/>
        </p:nvPicPr>
        <p:blipFill>
          <a:blip r:embed="rId2"/>
          <a:stretch>
            <a:fillRect/>
          </a:stretch>
        </p:blipFill>
        <p:spPr>
          <a:xfrm>
            <a:off x="6387910" y="2676771"/>
            <a:ext cx="4269671" cy="2880320"/>
          </a:xfrm>
          <a:prstGeom prst="rect">
            <a:avLst/>
          </a:prstGeom>
        </p:spPr>
      </p:pic>
      <p:sp>
        <p:nvSpPr>
          <p:cNvPr id="4" name="Rectangle 3"/>
          <p:cNvSpPr>
            <a:spLocks noChangeArrowheads="1"/>
          </p:cNvSpPr>
          <p:nvPr/>
        </p:nvSpPr>
        <p:spPr bwMode="auto">
          <a:xfrm>
            <a:off x="2088629" y="2655178"/>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102471558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12983"/>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乐山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小华设计了一种输液提示器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能在护士站观察到药液量的变化</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当袋中药液量减少时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为使电压表示数随之减小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符合要求的电路图</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49.jpeg"/>
          <p:cNvPicPr>
            <a:picLocks noChangeAspect="1"/>
          </p:cNvPicPr>
          <p:nvPr/>
        </p:nvPicPr>
        <p:blipFill>
          <a:blip r:embed="rId2"/>
          <a:stretch>
            <a:fillRect/>
          </a:stretch>
        </p:blipFill>
        <p:spPr>
          <a:xfrm>
            <a:off x="86300" y="2944489"/>
            <a:ext cx="11359001" cy="2504998"/>
          </a:xfrm>
          <a:prstGeom prst="rect">
            <a:avLst/>
          </a:prstGeom>
        </p:spPr>
      </p:pic>
      <p:sp>
        <p:nvSpPr>
          <p:cNvPr id="4" name="Rectangle 3"/>
          <p:cNvSpPr>
            <a:spLocks noChangeArrowheads="1"/>
          </p:cNvSpPr>
          <p:nvPr/>
        </p:nvSpPr>
        <p:spPr bwMode="auto">
          <a:xfrm>
            <a:off x="4926437" y="217437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28061222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46289"/>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(2018·</a:t>
            </a:r>
            <a:r>
              <a:rPr lang="zh-CN" altLang="zh-CN">
                <a:solidFill>
                  <a:srgbClr val="000000"/>
                </a:solidFill>
                <a:ea typeface="楷体" panose="02010609060101010101" pitchFamily="49" charset="-122"/>
                <a:cs typeface="Times New Roman" panose="02020603050405020304" pitchFamily="18" charset="0"/>
              </a:rPr>
              <a:t>常州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如何从外部检测植物含水量的变化呢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科学家用条状石墨烯制成的湿敏电阻</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附着在叶片上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植物含水量变低</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电表示数变小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植物含水量变高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电表示数变大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电源电压恒定</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为定值电阻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下列电路图中符合要求的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50.jpeg"/>
          <p:cNvPicPr>
            <a:picLocks noChangeAspect="1"/>
          </p:cNvPicPr>
          <p:nvPr/>
        </p:nvPicPr>
        <p:blipFill>
          <a:blip r:embed="rId2"/>
          <a:stretch>
            <a:fillRect/>
          </a:stretch>
        </p:blipFill>
        <p:spPr>
          <a:xfrm>
            <a:off x="86300" y="3908575"/>
            <a:ext cx="11359001" cy="1747104"/>
          </a:xfrm>
          <a:prstGeom prst="rect">
            <a:avLst/>
          </a:prstGeom>
        </p:spPr>
      </p:pic>
      <p:sp>
        <p:nvSpPr>
          <p:cNvPr id="4" name="Rectangle 3"/>
          <p:cNvSpPr>
            <a:spLocks noChangeArrowheads="1"/>
          </p:cNvSpPr>
          <p:nvPr/>
        </p:nvSpPr>
        <p:spPr bwMode="auto">
          <a:xfrm>
            <a:off x="1564909" y="318084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5581579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镇江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测温模拟电路如图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温度表由量程为</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的电压表改装而成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6 V,</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的阻值为</a:t>
            </a:r>
            <a:r>
              <a:rPr lang="en-US" altLang="zh-CN">
                <a:solidFill>
                  <a:srgbClr val="000000"/>
                </a:solidFill>
                <a:ea typeface="宋体" panose="02010600030101010101" pitchFamily="2" charset="-122"/>
                <a:cs typeface="Times New Roman" panose="02020603050405020304" pitchFamily="18" charset="0"/>
              </a:rPr>
              <a:t>40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热敏电阻的阻值</a:t>
            </a:r>
            <a:r>
              <a:rPr lang="en-US" altLang="zh-CN" i="1" err="1">
                <a:solidFill>
                  <a:srgbClr val="000000"/>
                </a:solidFill>
                <a:ea typeface="宋体" panose="02010600030101010101" pitchFamily="2" charset="-122"/>
                <a:cs typeface="Times New Roman" panose="02020603050405020304" pitchFamily="18" charset="0"/>
              </a:rPr>
              <a:t>Rt</a:t>
            </a:r>
            <a:r>
              <a:rPr lang="zh-CN" altLang="zh-CN">
                <a:solidFill>
                  <a:srgbClr val="000000"/>
                </a:solidFill>
                <a:ea typeface="宋体" panose="02010600030101010101" pitchFamily="2" charset="-122"/>
                <a:cs typeface="Times New Roman" panose="02020603050405020304" pitchFamily="18" charset="0"/>
              </a:rPr>
              <a:t>随温度</a:t>
            </a:r>
            <a:r>
              <a:rPr lang="en-US" altLang="zh-CN" i="1">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宋体" panose="02010600030101010101" pitchFamily="2" charset="-122"/>
                <a:cs typeface="Times New Roman" panose="02020603050405020304" pitchFamily="18" charset="0"/>
              </a:rPr>
              <a:t>变化的关系如图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a:t>
            </a:r>
            <a:r>
              <a:rPr lang="zh-CN" altLang="zh-CN" smtClean="0">
                <a:solidFill>
                  <a:srgbClr val="000000"/>
                </a:solidFill>
                <a:ea typeface="宋体" panose="02010600030101010101" pitchFamily="2" charset="-122"/>
                <a:cs typeface="Times New Roman" panose="02020603050405020304" pitchFamily="18" charset="0"/>
              </a:rPr>
              <a:t>后</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电路可测量的最高</a:t>
            </a:r>
            <a:r>
              <a:rPr lang="zh-CN" altLang="zh-CN" smtClean="0">
                <a:solidFill>
                  <a:srgbClr val="000000"/>
                </a:solidFill>
                <a:ea typeface="宋体" panose="02010600030101010101" pitchFamily="2" charset="-122"/>
                <a:cs typeface="Times New Roman" panose="02020603050405020304" pitchFamily="18" charset="0"/>
              </a:rPr>
              <a:t>温度</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50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温度表的</a:t>
            </a:r>
            <a:r>
              <a:rPr lang="en-US" altLang="zh-CN">
                <a:solidFill>
                  <a:srgbClr val="000000"/>
                </a:solidFill>
                <a:ea typeface="宋体" panose="02010600030101010101" pitchFamily="2" charset="-122"/>
                <a:cs typeface="Times New Roman" panose="02020603050405020304" pitchFamily="18" charset="0"/>
              </a:rPr>
              <a:t>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应标在</a:t>
            </a:r>
            <a:r>
              <a:rPr lang="zh-CN" altLang="zh-CN" smtClean="0">
                <a:solidFill>
                  <a:srgbClr val="000000"/>
                </a:solidFill>
                <a:ea typeface="宋体" panose="02010600030101010101" pitchFamily="2" charset="-122"/>
                <a:cs typeface="Times New Roman" panose="02020603050405020304" pitchFamily="18" charset="0"/>
              </a:rPr>
              <a:t>电压</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表</a:t>
            </a:r>
            <a:r>
              <a:rPr lang="zh-CN" altLang="zh-CN">
                <a:solidFill>
                  <a:srgbClr val="000000"/>
                </a:solidFill>
                <a:ea typeface="宋体" panose="02010600030101010101" pitchFamily="2" charset="-122"/>
                <a:cs typeface="Times New Roman" panose="02020603050405020304" pitchFamily="18" charset="0"/>
              </a:rPr>
              <a:t>零刻度处</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若增大</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电路可测量的最高温度将增大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3 V,</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45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电路可测量的最高温度将增大</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51.jpeg"/>
          <p:cNvPicPr/>
          <p:nvPr/>
        </p:nvPicPr>
        <p:blipFill>
          <a:blip r:embed="rId2"/>
          <a:stretch>
            <a:fillRect/>
          </a:stretch>
        </p:blipFill>
        <p:spPr>
          <a:xfrm>
            <a:off x="5443509" y="2438167"/>
            <a:ext cx="5654705" cy="2520280"/>
          </a:xfrm>
          <a:prstGeom prst="rect">
            <a:avLst/>
          </a:prstGeom>
        </p:spPr>
      </p:pic>
      <p:sp>
        <p:nvSpPr>
          <p:cNvPr id="4" name="Rectangle 3"/>
          <p:cNvSpPr>
            <a:spLocks noChangeArrowheads="1"/>
          </p:cNvSpPr>
          <p:nvPr/>
        </p:nvSpPr>
        <p:spPr bwMode="auto">
          <a:xfrm>
            <a:off x="762989" y="227130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41885409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为定值电阻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为滑动变阻器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从最左端向中心移动的过程中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的示数都变大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的示数变大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a:t>
            </a:r>
            <a:r>
              <a:rPr lang="en-US" altLang="zh-CN">
                <a:solidFill>
                  <a:srgbClr val="000000"/>
                </a:solidFill>
                <a:ea typeface="宋体" panose="02010600030101010101" pitchFamily="2" charset="-122"/>
                <a:cs typeface="Times New Roman" panose="02020603050405020304" pitchFamily="18" charset="0"/>
              </a:rPr>
              <a:t>V</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示</a:t>
            </a:r>
            <a:r>
              <a:rPr lang="zh-CN" altLang="zh-CN">
                <a:solidFill>
                  <a:srgbClr val="000000"/>
                </a:solidFill>
                <a:ea typeface="宋体" panose="02010600030101010101" pitchFamily="2" charset="-122"/>
                <a:cs typeface="Times New Roman" panose="02020603050405020304" pitchFamily="18" charset="0"/>
              </a:rPr>
              <a:t>数不变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的示数变大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的</a:t>
            </a:r>
            <a:r>
              <a:rPr lang="zh-CN" altLang="zh-CN" smtClean="0">
                <a:solidFill>
                  <a:srgbClr val="000000"/>
                </a:solidFill>
                <a:ea typeface="宋体" panose="02010600030101010101" pitchFamily="2" charset="-122"/>
                <a:cs typeface="Times New Roman" panose="02020603050405020304" pitchFamily="18" charset="0"/>
              </a:rPr>
              <a:t>示</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数</a:t>
            </a:r>
            <a:r>
              <a:rPr lang="zh-CN" altLang="zh-CN">
                <a:solidFill>
                  <a:srgbClr val="000000"/>
                </a:solidFill>
                <a:ea typeface="宋体" panose="02010600030101010101" pitchFamily="2" charset="-122"/>
                <a:cs typeface="Times New Roman" panose="02020603050405020304" pitchFamily="18" charset="0"/>
              </a:rPr>
              <a:t>不变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和电压表</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的示数都保持不变</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52.jpeg"/>
          <p:cNvPicPr/>
          <p:nvPr/>
        </p:nvPicPr>
        <p:blipFill>
          <a:blip r:embed="rId2"/>
          <a:stretch>
            <a:fillRect/>
          </a:stretch>
        </p:blipFill>
        <p:spPr>
          <a:xfrm>
            <a:off x="7201197" y="2101296"/>
            <a:ext cx="3759577" cy="2916143"/>
          </a:xfrm>
          <a:prstGeom prst="rect">
            <a:avLst/>
          </a:prstGeom>
        </p:spPr>
      </p:pic>
      <p:sp>
        <p:nvSpPr>
          <p:cNvPr id="4" name="Rectangle 3"/>
          <p:cNvSpPr>
            <a:spLocks noChangeArrowheads="1"/>
          </p:cNvSpPr>
          <p:nvPr/>
        </p:nvSpPr>
        <p:spPr bwMode="auto">
          <a:xfrm>
            <a:off x="4032845" y="1838404"/>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85744416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57631"/>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地磅工作时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重物越重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电表的示数就越大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下列四幅电路图中</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是滑动变阻器</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是定值电阻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其中符合地磅工作原理的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12043" y="2553818"/>
            <a:ext cx="11297986" cy="3280380"/>
          </a:xfrm>
          <a:prstGeom prst="rect">
            <a:avLst/>
          </a:prstGeom>
        </p:spPr>
      </p:pic>
      <p:sp>
        <p:nvSpPr>
          <p:cNvPr id="4" name="Rectangle 3"/>
          <p:cNvSpPr>
            <a:spLocks noChangeArrowheads="1"/>
          </p:cNvSpPr>
          <p:nvPr/>
        </p:nvSpPr>
        <p:spPr bwMode="auto">
          <a:xfrm>
            <a:off x="1172189" y="1910325"/>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15459528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53991"/>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如图是物理兴趣小组设计的四个测量身高的电路图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身高仪都由电压表改装而成</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能实现身高越高身高仪示数越大且刻度均匀的电路</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88489" y="2772239"/>
            <a:ext cx="11345095" cy="2781904"/>
          </a:xfrm>
          <a:prstGeom prst="rect">
            <a:avLst/>
          </a:prstGeom>
        </p:spPr>
      </p:pic>
      <p:sp>
        <p:nvSpPr>
          <p:cNvPr id="4" name="Rectangle 3"/>
          <p:cNvSpPr>
            <a:spLocks noChangeArrowheads="1"/>
          </p:cNvSpPr>
          <p:nvPr/>
        </p:nvSpPr>
        <p:spPr bwMode="auto">
          <a:xfrm>
            <a:off x="3613813" y="2107746"/>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168460900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5119"/>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某同学利用如图甲所示的电路进行实验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电源电压恒为</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更换</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个定值电阻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得到如图乙所示的图象</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以下有关叙述正确的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该同学研究的是电流</a:t>
            </a:r>
            <a:r>
              <a:rPr lang="zh-CN" altLang="zh-CN" smtClean="0">
                <a:solidFill>
                  <a:srgbClr val="000000"/>
                </a:solidFill>
                <a:ea typeface="宋体" panose="02010600030101010101" pitchFamily="2" charset="-122"/>
                <a:cs typeface="Times New Roman" panose="02020603050405020304" pitchFamily="18" charset="0"/>
              </a:rPr>
              <a:t>和</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电压</a:t>
            </a:r>
            <a:r>
              <a:rPr lang="zh-CN" altLang="zh-CN">
                <a:solidFill>
                  <a:srgbClr val="000000"/>
                </a:solidFill>
                <a:ea typeface="宋体" panose="02010600030101010101" pitchFamily="2" charset="-122"/>
                <a:cs typeface="Times New Roman" panose="02020603050405020304" pitchFamily="18" charset="0"/>
              </a:rPr>
              <a:t>的关系</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实验中电压表的示数</a:t>
            </a:r>
            <a:r>
              <a:rPr lang="zh-CN" altLang="zh-CN" smtClean="0">
                <a:solidFill>
                  <a:srgbClr val="000000"/>
                </a:solidFill>
                <a:ea typeface="宋体" panose="02010600030101010101" pitchFamily="2" charset="-122"/>
                <a:cs typeface="Times New Roman" panose="02020603050405020304" pitchFamily="18" charset="0"/>
              </a:rPr>
              <a:t>保</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持</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V</a:t>
            </a:r>
            <a:r>
              <a:rPr lang="zh-CN" altLang="zh-CN">
                <a:solidFill>
                  <a:srgbClr val="000000"/>
                </a:solidFill>
                <a:ea typeface="宋体" panose="02010600030101010101" pitchFamily="2" charset="-122"/>
                <a:cs typeface="Times New Roman" panose="02020603050405020304" pitchFamily="18" charset="0"/>
              </a:rPr>
              <a:t>不变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滑动变阻器向左滑动时电压表和电流表示数变大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从</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换成</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应将滑片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向左移</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61.jpeg"/>
          <p:cNvPicPr/>
          <p:nvPr/>
        </p:nvPicPr>
        <p:blipFill>
          <a:blip r:embed="rId2"/>
          <a:stretch>
            <a:fillRect/>
          </a:stretch>
        </p:blipFill>
        <p:spPr>
          <a:xfrm>
            <a:off x="5328989" y="1911263"/>
            <a:ext cx="5549650" cy="2735932"/>
          </a:xfrm>
          <a:prstGeom prst="rect">
            <a:avLst/>
          </a:prstGeom>
        </p:spPr>
      </p:pic>
      <p:sp>
        <p:nvSpPr>
          <p:cNvPr id="4" name="Rectangle 3"/>
          <p:cNvSpPr>
            <a:spLocks noChangeArrowheads="1"/>
          </p:cNvSpPr>
          <p:nvPr/>
        </p:nvSpPr>
        <p:spPr bwMode="auto">
          <a:xfrm>
            <a:off x="1967461" y="186210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10531196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9847"/>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小明设计了一种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身高测量仪</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所测身高越高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电流表示数越小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所测身高越高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电压表示数越小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应将电流表改装为身高表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应将电压表改装为身高表</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62.jpeg"/>
          <p:cNvPicPr/>
          <p:nvPr/>
        </p:nvPicPr>
        <p:blipFill>
          <a:blip r:embed="rId2"/>
          <a:stretch>
            <a:fillRect/>
          </a:stretch>
        </p:blipFill>
        <p:spPr>
          <a:xfrm>
            <a:off x="7123322" y="1908120"/>
            <a:ext cx="3462251" cy="3132167"/>
          </a:xfrm>
          <a:prstGeom prst="rect">
            <a:avLst/>
          </a:prstGeom>
        </p:spPr>
      </p:pic>
      <p:sp>
        <p:nvSpPr>
          <p:cNvPr id="4" name="Rectangle 3"/>
          <p:cNvSpPr>
            <a:spLocks noChangeArrowheads="1"/>
          </p:cNvSpPr>
          <p:nvPr/>
        </p:nvSpPr>
        <p:spPr bwMode="auto">
          <a:xfrm>
            <a:off x="762989" y="172791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2709245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5780044"/>
          </a:xfrm>
          <a:prstGeom prst="rect">
            <a:avLst/>
          </a:prstGeom>
        </p:spPr>
        <p:txBody>
          <a:bodyPr>
            <a:spAutoFit/>
          </a:bodyPr>
          <a:lstStyle/>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12</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某兴趣小组的同学想利用热敏电阻制作一个简易电子温度计</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他们首先测量了该热敏电阻</a:t>
            </a:r>
            <a:r>
              <a:rPr lang="en-US" altLang="zh-CN" sz="2800" i="1">
                <a:solidFill>
                  <a:srgbClr val="000000"/>
                </a:solidFill>
                <a:ea typeface="宋体" panose="02010600030101010101" pitchFamily="2" charset="-122"/>
                <a:cs typeface="Times New Roman" panose="02020603050405020304" pitchFamily="18" charset="0"/>
              </a:rPr>
              <a:t>R</a:t>
            </a:r>
            <a:r>
              <a:rPr lang="zh-CN" altLang="zh-CN" sz="2800">
                <a:solidFill>
                  <a:srgbClr val="000000"/>
                </a:solidFill>
                <a:ea typeface="宋体" panose="02010600030101010101" pitchFamily="2" charset="-122"/>
                <a:cs typeface="Times New Roman" panose="02020603050405020304" pitchFamily="18" charset="0"/>
              </a:rPr>
              <a:t>的阻值随温度变化的关系</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并绘制成如图甲所示的图象</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然后找来一台电压恒定的电源、一块电压表、定值电阻</a:t>
            </a:r>
            <a:r>
              <a:rPr lang="en-US" altLang="zh-CN" sz="2800" i="1">
                <a:solidFill>
                  <a:srgbClr val="000000"/>
                </a:solidFill>
                <a:ea typeface="宋体" panose="02010600030101010101" pitchFamily="2" charset="-122"/>
                <a:cs typeface="Times New Roman" panose="02020603050405020304" pitchFamily="18" charset="0"/>
              </a:rPr>
              <a:t>R</a:t>
            </a:r>
            <a:r>
              <a:rPr lang="en-US" altLang="zh-CN" sz="2800" baseline="-25000">
                <a:solidFill>
                  <a:srgbClr val="000000"/>
                </a:solidFill>
                <a:ea typeface="宋体" panose="02010600030101010101" pitchFamily="2" charset="-122"/>
                <a:cs typeface="Times New Roman" panose="02020603050405020304" pitchFamily="18" charset="0"/>
              </a:rPr>
              <a:t>0</a:t>
            </a:r>
            <a:r>
              <a:rPr lang="zh-CN" altLang="zh-CN" sz="2800">
                <a:solidFill>
                  <a:srgbClr val="000000"/>
                </a:solidFill>
                <a:ea typeface="宋体" panose="02010600030101010101" pitchFamily="2" charset="-122"/>
                <a:cs typeface="Times New Roman" panose="02020603050405020304" pitchFamily="18" charset="0"/>
              </a:rPr>
              <a:t>、开关和一些导线</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按照图乙所示的电路连接</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制作成一个电子温度计</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关于这支电子温度计</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下列说法正确的</a:t>
            </a:r>
            <a:r>
              <a:rPr lang="zh-CN" altLang="zh-CN" sz="2800" smtClean="0">
                <a:solidFill>
                  <a:srgbClr val="000000"/>
                </a:solidFill>
                <a:ea typeface="宋体" panose="02010600030101010101" pitchFamily="2" charset="-122"/>
                <a:cs typeface="Times New Roman" panose="02020603050405020304" pitchFamily="18" charset="0"/>
              </a:rPr>
              <a:t>是</a:t>
            </a:r>
            <a:r>
              <a:rPr lang="en-US" altLang="zh-CN" sz="2800" smtClean="0">
                <a:solidFill>
                  <a:srgbClr val="000000"/>
                </a:solidFill>
                <a:ea typeface="宋体" panose="02010600030101010101" pitchFamily="2" charset="-122"/>
                <a:cs typeface="Times New Roman" panose="02020603050405020304" pitchFamily="18" charset="0"/>
              </a:rPr>
              <a:t>(</a:t>
            </a:r>
            <a:r>
              <a:rPr lang="zh-CN" altLang="zh-CN" sz="2800" i="1">
                <a:solidFill>
                  <a:srgbClr val="000000"/>
                </a:solidFill>
                <a:ea typeface="宋体" panose="02010600030101010101" pitchFamily="2" charset="-122"/>
                <a:cs typeface="Times New Roman" panose="02020603050405020304" pitchFamily="18" charset="0"/>
              </a:rPr>
              <a:t>　　</a:t>
            </a:r>
            <a:r>
              <a:rPr lang="en-US" altLang="zh-CN" sz="2800">
                <a:solidFill>
                  <a:srgbClr val="000000"/>
                </a:solidFill>
                <a:ea typeface="宋体" panose="02010600030101010101" pitchFamily="2" charset="-122"/>
                <a:cs typeface="Times New Roman" panose="02020603050405020304" pitchFamily="18" charset="0"/>
              </a:rPr>
              <a:t>)</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A</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当所测温度在</a:t>
            </a:r>
            <a:r>
              <a:rPr lang="en-US" altLang="zh-CN" sz="2800">
                <a:solidFill>
                  <a:srgbClr val="000000"/>
                </a:solidFill>
                <a:ea typeface="宋体" panose="02010600030101010101" pitchFamily="2" charset="-122"/>
                <a:cs typeface="Times New Roman" panose="02020603050405020304" pitchFamily="18" charset="0"/>
              </a:rPr>
              <a:t>0 </a:t>
            </a:r>
            <a:r>
              <a:rPr lang="zh-CN" altLang="zh-CN" sz="280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sz="2800">
                <a:solidFill>
                  <a:srgbClr val="000000"/>
                </a:solidFill>
                <a:ea typeface="宋体" panose="02010600030101010101" pitchFamily="2" charset="-122"/>
                <a:cs typeface="Times New Roman" panose="02020603050405020304" pitchFamily="18" charset="0"/>
              </a:rPr>
              <a:t>到</a:t>
            </a:r>
            <a:r>
              <a:rPr lang="en-US" altLang="zh-CN" sz="2800">
                <a:solidFill>
                  <a:srgbClr val="000000"/>
                </a:solidFill>
                <a:ea typeface="宋体" panose="02010600030101010101" pitchFamily="2" charset="-122"/>
                <a:cs typeface="Times New Roman" panose="02020603050405020304" pitchFamily="18" charset="0"/>
              </a:rPr>
              <a:t>100 </a:t>
            </a:r>
            <a:r>
              <a:rPr lang="zh-CN" altLang="zh-CN" sz="280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sz="2800">
                <a:solidFill>
                  <a:srgbClr val="000000"/>
                </a:solidFill>
                <a:ea typeface="宋体" panose="02010600030101010101" pitchFamily="2" charset="-122"/>
                <a:cs typeface="Times New Roman" panose="02020603050405020304" pitchFamily="18" charset="0"/>
              </a:rPr>
              <a:t>之间时</a:t>
            </a:r>
            <a:r>
              <a:rPr lang="en-US" altLang="zh-CN" sz="2800"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z="2800" smtClean="0">
                <a:solidFill>
                  <a:srgbClr val="000000"/>
                </a:solidFill>
                <a:ea typeface="宋体" panose="02010600030101010101" pitchFamily="2" charset="-122"/>
                <a:cs typeface="Times New Roman" panose="02020603050405020304" pitchFamily="18" charset="0"/>
              </a:rPr>
              <a:t>该</a:t>
            </a:r>
            <a:r>
              <a:rPr lang="zh-CN" altLang="zh-CN" sz="2800">
                <a:solidFill>
                  <a:srgbClr val="000000"/>
                </a:solidFill>
                <a:ea typeface="宋体" panose="02010600030101010101" pitchFamily="2" charset="-122"/>
                <a:cs typeface="Times New Roman" panose="02020603050405020304" pitchFamily="18" charset="0"/>
              </a:rPr>
              <a:t>热敏电阻的阻值随温度升高而变大</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B</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当所测温度从</a:t>
            </a:r>
            <a:r>
              <a:rPr lang="en-US" altLang="zh-CN" sz="2800">
                <a:solidFill>
                  <a:srgbClr val="000000"/>
                </a:solidFill>
                <a:ea typeface="宋体" panose="02010600030101010101" pitchFamily="2" charset="-122"/>
                <a:cs typeface="Times New Roman" panose="02020603050405020304" pitchFamily="18" charset="0"/>
              </a:rPr>
              <a:t>20 </a:t>
            </a:r>
            <a:r>
              <a:rPr lang="zh-CN" altLang="zh-CN" sz="280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sz="2800">
                <a:solidFill>
                  <a:srgbClr val="000000"/>
                </a:solidFill>
                <a:ea typeface="宋体" panose="02010600030101010101" pitchFamily="2" charset="-122"/>
                <a:cs typeface="Times New Roman" panose="02020603050405020304" pitchFamily="18" charset="0"/>
              </a:rPr>
              <a:t>上升到</a:t>
            </a:r>
            <a:r>
              <a:rPr lang="en-US" altLang="zh-CN" sz="2800">
                <a:solidFill>
                  <a:srgbClr val="000000"/>
                </a:solidFill>
                <a:ea typeface="宋体" panose="02010600030101010101" pitchFamily="2" charset="-122"/>
                <a:cs typeface="Times New Roman" panose="02020603050405020304" pitchFamily="18" charset="0"/>
              </a:rPr>
              <a:t>50 </a:t>
            </a:r>
            <a:r>
              <a:rPr lang="zh-CN" altLang="zh-CN" sz="280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sz="2800">
                <a:solidFill>
                  <a:srgbClr val="000000"/>
                </a:solidFill>
                <a:ea typeface="宋体" panose="02010600030101010101" pitchFamily="2" charset="-122"/>
                <a:cs typeface="Times New Roman" panose="02020603050405020304" pitchFamily="18" charset="0"/>
              </a:rPr>
              <a:t>时</a:t>
            </a:r>
            <a:r>
              <a:rPr lang="en-US" altLang="zh-CN" sz="2800"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z="2800" smtClean="0">
                <a:solidFill>
                  <a:srgbClr val="000000"/>
                </a:solidFill>
                <a:ea typeface="宋体" panose="02010600030101010101" pitchFamily="2" charset="-122"/>
                <a:cs typeface="Times New Roman" panose="02020603050405020304" pitchFamily="18" charset="0"/>
              </a:rPr>
              <a:t>电压表</a:t>
            </a:r>
            <a:r>
              <a:rPr lang="zh-CN" altLang="zh-CN" sz="2800">
                <a:solidFill>
                  <a:srgbClr val="000000"/>
                </a:solidFill>
                <a:ea typeface="宋体" panose="02010600030101010101" pitchFamily="2" charset="-122"/>
                <a:cs typeface="Times New Roman" panose="02020603050405020304" pitchFamily="18" charset="0"/>
              </a:rPr>
              <a:t>的示数随之变小</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C</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当所测温度从</a:t>
            </a:r>
            <a:r>
              <a:rPr lang="en-US" altLang="zh-CN" sz="2800">
                <a:solidFill>
                  <a:srgbClr val="000000"/>
                </a:solidFill>
                <a:ea typeface="宋体" panose="02010600030101010101" pitchFamily="2" charset="-122"/>
                <a:cs typeface="Times New Roman" panose="02020603050405020304" pitchFamily="18" charset="0"/>
              </a:rPr>
              <a:t>20 </a:t>
            </a:r>
            <a:r>
              <a:rPr lang="zh-CN" altLang="zh-CN" sz="280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sz="2800">
                <a:solidFill>
                  <a:srgbClr val="000000"/>
                </a:solidFill>
                <a:ea typeface="宋体" panose="02010600030101010101" pitchFamily="2" charset="-122"/>
                <a:cs typeface="Times New Roman" panose="02020603050405020304" pitchFamily="18" charset="0"/>
              </a:rPr>
              <a:t>上升到</a:t>
            </a:r>
            <a:r>
              <a:rPr lang="en-US" altLang="zh-CN" sz="2800">
                <a:solidFill>
                  <a:srgbClr val="000000"/>
                </a:solidFill>
                <a:ea typeface="宋体" panose="02010600030101010101" pitchFamily="2" charset="-122"/>
                <a:cs typeface="Times New Roman" panose="02020603050405020304" pitchFamily="18" charset="0"/>
              </a:rPr>
              <a:t>50 </a:t>
            </a:r>
            <a:r>
              <a:rPr lang="zh-CN" altLang="zh-CN" sz="280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sz="2800">
                <a:solidFill>
                  <a:srgbClr val="000000"/>
                </a:solidFill>
                <a:ea typeface="宋体" panose="02010600030101010101" pitchFamily="2" charset="-122"/>
                <a:cs typeface="Times New Roman" panose="02020603050405020304" pitchFamily="18" charset="0"/>
              </a:rPr>
              <a:t>时</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电路中的电流随之变小</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D</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当所测温度从</a:t>
            </a:r>
            <a:r>
              <a:rPr lang="en-US" altLang="zh-CN" sz="2800">
                <a:solidFill>
                  <a:srgbClr val="000000"/>
                </a:solidFill>
                <a:ea typeface="宋体" panose="02010600030101010101" pitchFamily="2" charset="-122"/>
                <a:cs typeface="Times New Roman" panose="02020603050405020304" pitchFamily="18" charset="0"/>
              </a:rPr>
              <a:t>80 </a:t>
            </a:r>
            <a:r>
              <a:rPr lang="zh-CN" altLang="zh-CN" sz="280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sz="2800">
                <a:solidFill>
                  <a:srgbClr val="000000"/>
                </a:solidFill>
                <a:ea typeface="宋体" panose="02010600030101010101" pitchFamily="2" charset="-122"/>
                <a:cs typeface="Times New Roman" panose="02020603050405020304" pitchFamily="18" charset="0"/>
              </a:rPr>
              <a:t>下降到</a:t>
            </a:r>
            <a:r>
              <a:rPr lang="en-US" altLang="zh-CN" sz="2800">
                <a:solidFill>
                  <a:srgbClr val="000000"/>
                </a:solidFill>
                <a:ea typeface="宋体" panose="02010600030101010101" pitchFamily="2" charset="-122"/>
                <a:cs typeface="Times New Roman" panose="02020603050405020304" pitchFamily="18" charset="0"/>
              </a:rPr>
              <a:t>20 </a:t>
            </a:r>
            <a:r>
              <a:rPr lang="zh-CN" altLang="zh-CN" sz="280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sz="2800">
                <a:solidFill>
                  <a:srgbClr val="000000"/>
                </a:solidFill>
                <a:ea typeface="宋体" panose="02010600030101010101" pitchFamily="2" charset="-122"/>
                <a:cs typeface="Times New Roman" panose="02020603050405020304" pitchFamily="18" charset="0"/>
              </a:rPr>
              <a:t>时</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热敏电阻两端的电压随之变大</a:t>
            </a:r>
            <a:endParaRPr lang="zh-CN" altLang="zh-CN" sz="280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63.jpeg"/>
          <p:cNvPicPr/>
          <p:nvPr/>
        </p:nvPicPr>
        <p:blipFill>
          <a:blip r:embed="rId2"/>
          <a:stretch>
            <a:fillRect/>
          </a:stretch>
        </p:blipFill>
        <p:spPr>
          <a:xfrm>
            <a:off x="6222582" y="3109114"/>
            <a:ext cx="5083071" cy="2089220"/>
          </a:xfrm>
          <a:prstGeom prst="rect">
            <a:avLst/>
          </a:prstGeom>
        </p:spPr>
      </p:pic>
      <p:sp>
        <p:nvSpPr>
          <p:cNvPr id="4" name="Rectangle 3"/>
          <p:cNvSpPr>
            <a:spLocks noChangeArrowheads="1"/>
          </p:cNvSpPr>
          <p:nvPr/>
        </p:nvSpPr>
        <p:spPr bwMode="auto">
          <a:xfrm>
            <a:off x="7305885" y="2583304"/>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70500465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727919"/>
            <a:ext cx="10807700" cy="299966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并联电路中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各支路两端的电压都等于电源电压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所以电压通常也是不会变化的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且并联电路各支路是独立工作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互不影响的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所以一条支路发生变化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对另一条支路不会产生影响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分析电流变化时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先确定变化的是哪一条支路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如何变化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再结合</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判断干路电流的变化情况</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80157724"/>
      </p:ext>
    </p:extLst>
  </p:cSld>
  <p:clrMapOvr>
    <a:masterClrMapping/>
  </p:clrMapOvr>
  <p:transition spd="med">
    <p:pull/>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小明设计了一种测温电路</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电源电压为</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且保持不变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是定值电阻</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Rt</a:t>
            </a:r>
            <a:r>
              <a:rPr lang="zh-CN" altLang="zh-CN">
                <a:solidFill>
                  <a:srgbClr val="000000"/>
                </a:solidFill>
                <a:ea typeface="宋体" panose="02010600030101010101" pitchFamily="2" charset="-122"/>
                <a:cs typeface="Times New Roman" panose="02020603050405020304" pitchFamily="18" charset="0"/>
              </a:rPr>
              <a:t>是热敏电阻其阻值随温度变化的图象如图乙所示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电流表选用</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 A”</a:t>
            </a:r>
            <a:r>
              <a:rPr lang="zh-CN" altLang="zh-CN">
                <a:solidFill>
                  <a:srgbClr val="000000"/>
                </a:solidFill>
                <a:ea typeface="宋体" panose="02010600030101010101" pitchFamily="2" charset="-122"/>
                <a:cs typeface="Times New Roman" panose="02020603050405020304" pitchFamily="18" charset="0"/>
              </a:rPr>
              <a:t>的量程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当环境温度是</a:t>
            </a:r>
            <a:r>
              <a:rPr lang="en-US" altLang="zh-CN">
                <a:solidFill>
                  <a:srgbClr val="000000"/>
                </a:solidFill>
                <a:ea typeface="宋体" panose="02010600030101010101" pitchFamily="2" charset="-122"/>
                <a:cs typeface="Times New Roman" panose="02020603050405020304" pitchFamily="18" charset="0"/>
              </a:rPr>
              <a:t>40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zh-CN" altLang="zh-CN" smtClean="0">
                <a:solidFill>
                  <a:srgbClr val="000000"/>
                </a:solidFill>
                <a:ea typeface="宋体" panose="02010600030101010101" pitchFamily="2" charset="-122"/>
                <a:cs typeface="Times New Roman" panose="02020603050405020304" pitchFamily="18" charset="0"/>
              </a:rPr>
              <a:t>的示数</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热敏电阻</a:t>
            </a:r>
            <a:r>
              <a:rPr lang="en-US" altLang="zh-CN" err="1">
                <a:solidFill>
                  <a:srgbClr val="000000"/>
                </a:solidFill>
                <a:ea typeface="宋体" panose="02010600030101010101" pitchFamily="2" charset="-122"/>
                <a:cs typeface="Times New Roman" panose="02020603050405020304" pitchFamily="18" charset="0"/>
              </a:rPr>
              <a:t>Rt</a:t>
            </a:r>
            <a:r>
              <a:rPr lang="zh-CN" altLang="zh-CN">
                <a:solidFill>
                  <a:srgbClr val="000000"/>
                </a:solidFill>
                <a:ea typeface="宋体" panose="02010600030101010101" pitchFamily="2" charset="-122"/>
                <a:cs typeface="Times New Roman" panose="02020603050405020304" pitchFamily="18" charset="0"/>
              </a:rPr>
              <a:t>阻值随温度</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升高</a:t>
            </a:r>
            <a:r>
              <a:rPr lang="zh-CN" altLang="zh-CN">
                <a:solidFill>
                  <a:srgbClr val="000000"/>
                </a:solidFill>
                <a:ea typeface="宋体" panose="02010600030101010101" pitchFamily="2" charset="-122"/>
                <a:cs typeface="Times New Roman" panose="02020603050405020304" pitchFamily="18" charset="0"/>
              </a:rPr>
              <a:t>而增大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当环境温度升高时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电流表的示数变小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环境温度是</a:t>
            </a:r>
            <a:r>
              <a:rPr lang="en-US" altLang="zh-CN">
                <a:solidFill>
                  <a:srgbClr val="000000"/>
                </a:solidFill>
                <a:ea typeface="宋体" panose="02010600030101010101" pitchFamily="2" charset="-122"/>
                <a:cs typeface="Times New Roman" panose="02020603050405020304" pitchFamily="18" charset="0"/>
              </a:rPr>
              <a:t>40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热敏电阻</a:t>
            </a:r>
            <a:r>
              <a:rPr lang="en-US" altLang="zh-CN" err="1">
                <a:solidFill>
                  <a:srgbClr val="000000"/>
                </a:solidFill>
                <a:ea typeface="宋体" panose="02010600030101010101" pitchFamily="2" charset="-122"/>
                <a:cs typeface="Times New Roman" panose="02020603050405020304" pitchFamily="18" charset="0"/>
              </a:rPr>
              <a:t>Rt</a:t>
            </a:r>
            <a:r>
              <a:rPr lang="zh-CN" altLang="zh-CN">
                <a:solidFill>
                  <a:srgbClr val="000000"/>
                </a:solidFill>
                <a:ea typeface="宋体" panose="02010600030101010101" pitchFamily="2" charset="-122"/>
                <a:cs typeface="Times New Roman" panose="02020603050405020304" pitchFamily="18" charset="0"/>
              </a:rPr>
              <a:t>的阻值为</a:t>
            </a:r>
            <a:r>
              <a:rPr lang="en-US" altLang="zh-CN">
                <a:solidFill>
                  <a:srgbClr val="000000"/>
                </a:solidFill>
                <a:ea typeface="宋体" panose="02010600030101010101" pitchFamily="2" charset="-122"/>
                <a:cs typeface="Times New Roman" panose="02020603050405020304" pitchFamily="18" charset="0"/>
              </a:rPr>
              <a:t>20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的阻值为</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64.jpeg"/>
          <p:cNvPicPr/>
          <p:nvPr/>
        </p:nvPicPr>
        <p:blipFill>
          <a:blip r:embed="rId2"/>
          <a:stretch>
            <a:fillRect/>
          </a:stretch>
        </p:blipFill>
        <p:spPr>
          <a:xfrm>
            <a:off x="6409110" y="2364790"/>
            <a:ext cx="5040560" cy="2119097"/>
          </a:xfrm>
          <a:prstGeom prst="rect">
            <a:avLst/>
          </a:prstGeom>
        </p:spPr>
      </p:pic>
      <p:sp>
        <p:nvSpPr>
          <p:cNvPr id="4" name="Rectangle 3"/>
          <p:cNvSpPr>
            <a:spLocks noChangeArrowheads="1"/>
          </p:cNvSpPr>
          <p:nvPr/>
        </p:nvSpPr>
        <p:spPr bwMode="auto">
          <a:xfrm>
            <a:off x="5420661" y="284939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35816437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5780044"/>
          </a:xfrm>
          <a:prstGeom prst="rect">
            <a:avLst/>
          </a:prstGeom>
        </p:spPr>
        <p:txBody>
          <a:bodyPr>
            <a:spAutoFit/>
          </a:bodyPr>
          <a:lstStyle/>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14</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如图所示是小明在科技创新大赛中设计的一个火警报警装置的简易电路图</a:t>
            </a:r>
            <a:r>
              <a:rPr lang="en-US" altLang="zh-CN" sz="2800" i="1">
                <a:solidFill>
                  <a:srgbClr val="000000"/>
                </a:solidFill>
                <a:ea typeface="宋体" panose="02010600030101010101" pitchFamily="2" charset="-122"/>
                <a:cs typeface="Times New Roman" panose="02020603050405020304" pitchFamily="18" charset="0"/>
              </a:rPr>
              <a:t>.R</a:t>
            </a:r>
            <a:r>
              <a:rPr lang="zh-CN" altLang="zh-CN" sz="2800">
                <a:solidFill>
                  <a:srgbClr val="000000"/>
                </a:solidFill>
                <a:ea typeface="宋体" panose="02010600030101010101" pitchFamily="2" charset="-122"/>
                <a:cs typeface="Times New Roman" panose="02020603050405020304" pitchFamily="18" charset="0"/>
              </a:rPr>
              <a:t>为可变电阻</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过压报警器检测到</a:t>
            </a:r>
            <a:r>
              <a:rPr lang="en-US" altLang="zh-CN" sz="2800" i="1">
                <a:solidFill>
                  <a:srgbClr val="000000"/>
                </a:solidFill>
                <a:ea typeface="宋体" panose="02010600030101010101" pitchFamily="2" charset="-122"/>
                <a:cs typeface="Times New Roman" panose="02020603050405020304" pitchFamily="18" charset="0"/>
              </a:rPr>
              <a:t>AB</a:t>
            </a:r>
            <a:r>
              <a:rPr lang="zh-CN" altLang="zh-CN" sz="2800">
                <a:solidFill>
                  <a:srgbClr val="000000"/>
                </a:solidFill>
                <a:ea typeface="宋体" panose="02010600030101010101" pitchFamily="2" charset="-122"/>
                <a:cs typeface="Times New Roman" panose="02020603050405020304" pitchFamily="18" charset="0"/>
              </a:rPr>
              <a:t>间电压高于警戒值时</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会触发蜂鸣器报警</a:t>
            </a:r>
            <a:r>
              <a:rPr lang="en-US" altLang="zh-CN" sz="2800" i="1">
                <a:solidFill>
                  <a:srgbClr val="000000"/>
                </a:solidFill>
                <a:ea typeface="宋体" panose="02010600030101010101" pitchFamily="2" charset="-122"/>
                <a:cs typeface="Times New Roman" panose="02020603050405020304" pitchFamily="18" charset="0"/>
              </a:rPr>
              <a:t>.Rt</a:t>
            </a:r>
            <a:r>
              <a:rPr lang="zh-CN" altLang="zh-CN" sz="2800">
                <a:solidFill>
                  <a:srgbClr val="000000"/>
                </a:solidFill>
                <a:ea typeface="宋体" panose="02010600030101010101" pitchFamily="2" charset="-122"/>
                <a:cs typeface="Times New Roman" panose="02020603050405020304" pitchFamily="18" charset="0"/>
              </a:rPr>
              <a:t>为热敏电阻</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一般有两种</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阻值随温度升高而增大的正温度系数热敏电和阻值随温度升高而减小的负温度系数热敏电阻</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要做到低温时电铃不响</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火警时产生高温</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smtClean="0">
                <a:solidFill>
                  <a:srgbClr val="000000"/>
                </a:solidFill>
                <a:ea typeface="宋体" panose="02010600030101010101" pitchFamily="2" charset="-122"/>
                <a:cs typeface="Times New Roman" panose="02020603050405020304" pitchFamily="18" charset="0"/>
              </a:rPr>
              <a:t>电铃</a:t>
            </a:r>
            <a:endParaRPr lang="en-US" altLang="zh-CN" sz="2800"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z="2800" smtClean="0">
                <a:solidFill>
                  <a:srgbClr val="000000"/>
                </a:solidFill>
                <a:ea typeface="宋体" panose="02010600030101010101" pitchFamily="2" charset="-122"/>
                <a:cs typeface="Times New Roman" panose="02020603050405020304" pitchFamily="18" charset="0"/>
              </a:rPr>
              <a:t>响起</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则下列说法中正确的</a:t>
            </a:r>
            <a:r>
              <a:rPr lang="zh-CN" altLang="zh-CN" sz="2800" smtClean="0">
                <a:solidFill>
                  <a:srgbClr val="000000"/>
                </a:solidFill>
                <a:ea typeface="宋体" panose="02010600030101010101" pitchFamily="2" charset="-122"/>
                <a:cs typeface="Times New Roman" panose="02020603050405020304" pitchFamily="18" charset="0"/>
              </a:rPr>
              <a:t>是</a:t>
            </a:r>
            <a:r>
              <a:rPr lang="en-US" altLang="zh-CN" sz="2800" smtClean="0">
                <a:solidFill>
                  <a:srgbClr val="000000"/>
                </a:solidFill>
                <a:ea typeface="宋体" panose="02010600030101010101" pitchFamily="2" charset="-122"/>
                <a:cs typeface="Times New Roman" panose="02020603050405020304" pitchFamily="18" charset="0"/>
              </a:rPr>
              <a:t>(</a:t>
            </a:r>
            <a:r>
              <a:rPr lang="zh-CN" altLang="zh-CN" sz="2800" i="1">
                <a:solidFill>
                  <a:srgbClr val="000000"/>
                </a:solidFill>
                <a:ea typeface="宋体" panose="02010600030101010101" pitchFamily="2" charset="-122"/>
                <a:cs typeface="Times New Roman" panose="02020603050405020304" pitchFamily="18" charset="0"/>
              </a:rPr>
              <a:t>　　</a:t>
            </a:r>
            <a:r>
              <a:rPr lang="en-US" altLang="zh-CN" sz="2800">
                <a:solidFill>
                  <a:srgbClr val="000000"/>
                </a:solidFill>
                <a:ea typeface="宋体" panose="02010600030101010101" pitchFamily="2" charset="-122"/>
                <a:cs typeface="Times New Roman" panose="02020603050405020304" pitchFamily="18" charset="0"/>
              </a:rPr>
              <a:t>)</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err="1">
                <a:solidFill>
                  <a:srgbClr val="000000"/>
                </a:solidFill>
                <a:ea typeface="宋体" panose="02010600030101010101" pitchFamily="2" charset="-122"/>
                <a:cs typeface="Times New Roman" panose="02020603050405020304" pitchFamily="18" charset="0"/>
              </a:rPr>
              <a:t>A</a:t>
            </a:r>
            <a:r>
              <a:rPr lang="en-US" altLang="zh-CN" sz="2800" i="1" err="1">
                <a:solidFill>
                  <a:srgbClr val="000000"/>
                </a:solidFill>
                <a:ea typeface="宋体" panose="02010600030101010101" pitchFamily="2" charset="-122"/>
                <a:cs typeface="Times New Roman" panose="02020603050405020304" pitchFamily="18" charset="0"/>
              </a:rPr>
              <a:t>.Rt</a:t>
            </a:r>
            <a:r>
              <a:rPr lang="zh-CN" altLang="zh-CN" sz="2800">
                <a:solidFill>
                  <a:srgbClr val="000000"/>
                </a:solidFill>
                <a:ea typeface="宋体" panose="02010600030101010101" pitchFamily="2" charset="-122"/>
                <a:cs typeface="Times New Roman" panose="02020603050405020304" pitchFamily="18" charset="0"/>
              </a:rPr>
              <a:t>必须是负温度系数热敏电阻</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B</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当高温时</a:t>
            </a:r>
            <a:r>
              <a:rPr lang="en-US" altLang="zh-CN" sz="2800" i="1" err="1">
                <a:solidFill>
                  <a:srgbClr val="000000"/>
                </a:solidFill>
                <a:ea typeface="宋体" panose="02010600030101010101" pitchFamily="2" charset="-122"/>
                <a:cs typeface="Times New Roman" panose="02020603050405020304" pitchFamily="18" charset="0"/>
              </a:rPr>
              <a:t>Rt</a:t>
            </a:r>
            <a:r>
              <a:rPr lang="zh-CN" altLang="zh-CN" sz="2800">
                <a:solidFill>
                  <a:srgbClr val="000000"/>
                </a:solidFill>
                <a:ea typeface="宋体" panose="02010600030101010101" pitchFamily="2" charset="-122"/>
                <a:cs typeface="Times New Roman" panose="02020603050405020304" pitchFamily="18" charset="0"/>
              </a:rPr>
              <a:t>阻值增大</a:t>
            </a:r>
            <a:r>
              <a:rPr lang="en-US" altLang="zh-CN" sz="2800">
                <a:solidFill>
                  <a:srgbClr val="000000"/>
                </a:solidFill>
                <a:ea typeface="宋体" panose="02010600030101010101" pitchFamily="2" charset="-122"/>
                <a:cs typeface="Times New Roman" panose="02020603050405020304" pitchFamily="18" charset="0"/>
              </a:rPr>
              <a:t>,</a:t>
            </a:r>
            <a:r>
              <a:rPr lang="en-US" altLang="zh-CN" sz="2800" i="1">
                <a:solidFill>
                  <a:srgbClr val="000000"/>
                </a:solidFill>
                <a:ea typeface="宋体" panose="02010600030101010101" pitchFamily="2" charset="-122"/>
                <a:cs typeface="Times New Roman" panose="02020603050405020304" pitchFamily="18" charset="0"/>
              </a:rPr>
              <a:t>A</a:t>
            </a:r>
            <a:r>
              <a:rPr lang="zh-CN" altLang="zh-CN" sz="2800">
                <a:solidFill>
                  <a:srgbClr val="000000"/>
                </a:solidFill>
                <a:ea typeface="宋体" panose="02010600030101010101" pitchFamily="2" charset="-122"/>
                <a:cs typeface="Times New Roman" panose="02020603050405020304" pitchFamily="18" charset="0"/>
              </a:rPr>
              <a:t>、</a:t>
            </a:r>
            <a:r>
              <a:rPr lang="en-US" altLang="zh-CN" sz="2800" i="1">
                <a:solidFill>
                  <a:srgbClr val="000000"/>
                </a:solidFill>
                <a:ea typeface="宋体" panose="02010600030101010101" pitchFamily="2" charset="-122"/>
                <a:cs typeface="Times New Roman" panose="02020603050405020304" pitchFamily="18" charset="0"/>
              </a:rPr>
              <a:t>B</a:t>
            </a:r>
            <a:r>
              <a:rPr lang="zh-CN" altLang="zh-CN" sz="2800">
                <a:solidFill>
                  <a:srgbClr val="000000"/>
                </a:solidFill>
                <a:ea typeface="宋体" panose="02010600030101010101" pitchFamily="2" charset="-122"/>
                <a:cs typeface="Times New Roman" panose="02020603050405020304" pitchFamily="18" charset="0"/>
              </a:rPr>
              <a:t>之间电压升高</a:t>
            </a:r>
            <a:r>
              <a:rPr lang="en-US" altLang="zh-CN" sz="2800"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z="2800" smtClean="0">
                <a:solidFill>
                  <a:srgbClr val="000000"/>
                </a:solidFill>
                <a:ea typeface="宋体" panose="02010600030101010101" pitchFamily="2" charset="-122"/>
                <a:cs typeface="Times New Roman" panose="02020603050405020304" pitchFamily="18" charset="0"/>
              </a:rPr>
              <a:t>报警器</a:t>
            </a:r>
            <a:r>
              <a:rPr lang="zh-CN" altLang="zh-CN" sz="2800">
                <a:solidFill>
                  <a:srgbClr val="000000"/>
                </a:solidFill>
                <a:ea typeface="宋体" panose="02010600030101010101" pitchFamily="2" charset="-122"/>
                <a:cs typeface="Times New Roman" panose="02020603050405020304" pitchFamily="18" charset="0"/>
              </a:rPr>
              <a:t>响起</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C</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环境温度不变时</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使可变电阻增大</a:t>
            </a:r>
            <a:r>
              <a:rPr lang="en-US" altLang="zh-CN" sz="2800">
                <a:solidFill>
                  <a:srgbClr val="000000"/>
                </a:solidFill>
                <a:ea typeface="宋体" panose="02010600030101010101" pitchFamily="2" charset="-122"/>
                <a:cs typeface="Times New Roman" panose="02020603050405020304" pitchFamily="18" charset="0"/>
              </a:rPr>
              <a:t>,</a:t>
            </a:r>
            <a:r>
              <a:rPr lang="en-US" altLang="zh-CN" sz="2800" i="1">
                <a:solidFill>
                  <a:srgbClr val="000000"/>
                </a:solidFill>
                <a:ea typeface="宋体" panose="02010600030101010101" pitchFamily="2" charset="-122"/>
                <a:cs typeface="Times New Roman" panose="02020603050405020304" pitchFamily="18" charset="0"/>
              </a:rPr>
              <a:t>A</a:t>
            </a:r>
            <a:r>
              <a:rPr lang="zh-CN" altLang="zh-CN" sz="2800">
                <a:solidFill>
                  <a:srgbClr val="000000"/>
                </a:solidFill>
                <a:ea typeface="宋体" panose="02010600030101010101" pitchFamily="2" charset="-122"/>
                <a:cs typeface="Times New Roman" panose="02020603050405020304" pitchFamily="18" charset="0"/>
              </a:rPr>
              <a:t>、</a:t>
            </a:r>
            <a:r>
              <a:rPr lang="en-US" altLang="zh-CN" sz="2800" i="1">
                <a:solidFill>
                  <a:srgbClr val="000000"/>
                </a:solidFill>
                <a:ea typeface="宋体" panose="02010600030101010101" pitchFamily="2" charset="-122"/>
                <a:cs typeface="Times New Roman" panose="02020603050405020304" pitchFamily="18" charset="0"/>
              </a:rPr>
              <a:t>B</a:t>
            </a:r>
            <a:r>
              <a:rPr lang="zh-CN" altLang="zh-CN" sz="2800">
                <a:solidFill>
                  <a:srgbClr val="000000"/>
                </a:solidFill>
                <a:ea typeface="宋体" panose="02010600030101010101" pitchFamily="2" charset="-122"/>
                <a:cs typeface="Times New Roman" panose="02020603050405020304" pitchFamily="18" charset="0"/>
              </a:rPr>
              <a:t>之间电压减小</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D</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为了提高灵敏度</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应适当减小可变电阻</a:t>
            </a:r>
            <a:r>
              <a:rPr lang="en-US" altLang="zh-CN" sz="2800" i="1">
                <a:solidFill>
                  <a:srgbClr val="000000"/>
                </a:solidFill>
                <a:ea typeface="宋体" panose="02010600030101010101" pitchFamily="2" charset="-122"/>
                <a:cs typeface="Times New Roman" panose="02020603050405020304" pitchFamily="18" charset="0"/>
              </a:rPr>
              <a:t>R</a:t>
            </a:r>
            <a:r>
              <a:rPr lang="zh-CN" altLang="zh-CN" sz="2800">
                <a:solidFill>
                  <a:srgbClr val="000000"/>
                </a:solidFill>
                <a:ea typeface="宋体" panose="02010600030101010101" pitchFamily="2" charset="-122"/>
                <a:cs typeface="Times New Roman" panose="02020603050405020304" pitchFamily="18" charset="0"/>
              </a:rPr>
              <a:t>的阻值</a:t>
            </a:r>
            <a:endParaRPr lang="zh-CN" altLang="zh-CN" sz="280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65.jpeg"/>
          <p:cNvPicPr/>
          <p:nvPr/>
        </p:nvPicPr>
        <p:blipFill>
          <a:blip r:embed="rId2"/>
          <a:stretch>
            <a:fillRect/>
          </a:stretch>
        </p:blipFill>
        <p:spPr>
          <a:xfrm>
            <a:off x="8012950" y="2634893"/>
            <a:ext cx="2808312" cy="2457738"/>
          </a:xfrm>
          <a:prstGeom prst="rect">
            <a:avLst/>
          </a:prstGeom>
        </p:spPr>
      </p:pic>
      <p:sp>
        <p:nvSpPr>
          <p:cNvPr id="4" name="Rectangle 3"/>
          <p:cNvSpPr>
            <a:spLocks noChangeArrowheads="1"/>
          </p:cNvSpPr>
          <p:nvPr/>
        </p:nvSpPr>
        <p:spPr bwMode="auto">
          <a:xfrm>
            <a:off x="5073637" y="311124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36194919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随着我国经济的飞达发展</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汽</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车</a:t>
            </a:r>
            <a:r>
              <a:rPr lang="zh-CN" altLang="zh-CN">
                <a:solidFill>
                  <a:srgbClr val="000000"/>
                </a:solidFill>
                <a:ea typeface="宋体" panose="02010600030101010101" pitchFamily="2" charset="-122"/>
                <a:cs typeface="Times New Roman" panose="02020603050405020304" pitchFamily="18" charset="0"/>
              </a:rPr>
              <a:t>已经进入寻常百姓人家</a:t>
            </a:r>
            <a:r>
              <a:rPr lang="en-US" altLang="zh-CN" i="1"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如图</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是</a:t>
            </a:r>
            <a:r>
              <a:rPr lang="zh-CN" altLang="zh-CN">
                <a:solidFill>
                  <a:srgbClr val="000000"/>
                </a:solidFill>
                <a:ea typeface="宋体" panose="02010600030101010101" pitchFamily="2" charset="-122"/>
                <a:cs typeface="Times New Roman" panose="02020603050405020304" pitchFamily="18" charset="0"/>
              </a:rPr>
              <a:t>一种自动测定汽车</a:t>
            </a:r>
            <a:r>
              <a:rPr lang="zh-CN" altLang="zh-CN" smtClean="0">
                <a:solidFill>
                  <a:srgbClr val="000000"/>
                </a:solidFill>
                <a:ea typeface="宋体" panose="02010600030101010101" pitchFamily="2" charset="-122"/>
                <a:cs typeface="Times New Roman" panose="02020603050405020304" pitchFamily="18" charset="0"/>
              </a:rPr>
              <a:t>油箱</a:t>
            </a:r>
            <a:r>
              <a:rPr lang="zh-CN" altLang="zh-CN">
                <a:solidFill>
                  <a:srgbClr val="000000"/>
                </a:solidFill>
                <a:ea typeface="宋体" panose="02010600030101010101" pitchFamily="2" charset="-122"/>
                <a:cs typeface="Times New Roman" panose="02020603050405020304" pitchFamily="18" charset="0"/>
              </a:rPr>
              <a:t>内油</a:t>
            </a:r>
            <a:r>
              <a:rPr lang="zh-CN" altLang="zh-CN" smtClean="0">
                <a:solidFill>
                  <a:srgbClr val="000000"/>
                </a:solidFill>
                <a:ea typeface="宋体" panose="02010600030101010101" pitchFamily="2" charset="-122"/>
                <a:cs typeface="Times New Roman" panose="02020603050405020304" pitchFamily="18" charset="0"/>
              </a:rPr>
              <a:t>面</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高度</a:t>
            </a:r>
            <a:r>
              <a:rPr lang="zh-CN" altLang="zh-CN">
                <a:solidFill>
                  <a:srgbClr val="000000"/>
                </a:solidFill>
                <a:ea typeface="宋体" panose="02010600030101010101" pitchFamily="2" charset="-122"/>
                <a:cs typeface="Times New Roman" panose="02020603050405020304" pitchFamily="18" charset="0"/>
              </a:rPr>
              <a:t>的装置</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为</a:t>
            </a:r>
            <a:r>
              <a:rPr lang="zh-CN" altLang="zh-CN" smtClean="0">
                <a:solidFill>
                  <a:srgbClr val="000000"/>
                </a:solidFill>
                <a:ea typeface="宋体" panose="02010600030101010101" pitchFamily="2" charset="-122"/>
                <a:cs typeface="Times New Roman" panose="02020603050405020304" pitchFamily="18" charset="0"/>
              </a:rPr>
              <a:t>定值</a:t>
            </a:r>
            <a:r>
              <a:rPr lang="zh-CN" altLang="zh-CN">
                <a:solidFill>
                  <a:srgbClr val="000000"/>
                </a:solidFill>
                <a:ea typeface="宋体" panose="02010600030101010101" pitchFamily="2" charset="-122"/>
                <a:cs typeface="Times New Roman" panose="02020603050405020304" pitchFamily="18" charset="0"/>
              </a:rPr>
              <a:t>电阻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滑动</a:t>
            </a:r>
            <a:r>
              <a:rPr lang="zh-CN" altLang="zh-CN">
                <a:solidFill>
                  <a:srgbClr val="000000"/>
                </a:solidFill>
                <a:ea typeface="宋体" panose="02010600030101010101" pitchFamily="2" charset="-122"/>
                <a:cs typeface="Times New Roman" panose="02020603050405020304" pitchFamily="18" charset="0"/>
              </a:rPr>
              <a:t>变阻器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它的金属滑片连在杠杆的一端</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从油量表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有电流表改装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指针所指的刻度就可知道邮箱内油面高低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当油面下降时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滑动变阻器连入电路的阻值将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电流表的示数将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若换用电压表改装成油量表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要求油面升高时电压表示数变大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电压表应并联在</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填元件名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的两端</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66.jpeg"/>
          <p:cNvPicPr/>
          <p:nvPr/>
        </p:nvPicPr>
        <p:blipFill>
          <a:blip r:embed="rId2"/>
          <a:stretch>
            <a:fillRect/>
          </a:stretch>
        </p:blipFill>
        <p:spPr>
          <a:xfrm>
            <a:off x="6246659" y="693945"/>
            <a:ext cx="5131002" cy="2051918"/>
          </a:xfrm>
          <a:prstGeom prst="rect">
            <a:avLst/>
          </a:prstGeom>
        </p:spPr>
      </p:pic>
      <p:sp>
        <p:nvSpPr>
          <p:cNvPr id="4" name="矩形 3"/>
          <p:cNvSpPr/>
          <p:nvPr/>
        </p:nvSpPr>
        <p:spPr>
          <a:xfrm>
            <a:off x="7364380" y="400978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
        <p:nvSpPr>
          <p:cNvPr id="5" name="矩形 4"/>
          <p:cNvSpPr/>
          <p:nvPr/>
        </p:nvSpPr>
        <p:spPr>
          <a:xfrm>
            <a:off x="2340420" y="458472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
        <p:nvSpPr>
          <p:cNvPr id="6" name="矩形 5"/>
          <p:cNvSpPr/>
          <p:nvPr/>
        </p:nvSpPr>
        <p:spPr>
          <a:xfrm>
            <a:off x="3384773" y="5737519"/>
            <a:ext cx="595035" cy="584775"/>
          </a:xfrm>
          <a:prstGeom prst="rect">
            <a:avLst/>
          </a:prstGeom>
        </p:spPr>
        <p:txBody>
          <a:bodyPr wrap="none">
            <a:spAutoFit/>
          </a:bodyPr>
          <a:lstStyle/>
          <a:p>
            <a:r>
              <a:rPr lang="en-US" altLang="zh-CN" i="1">
                <a:ea typeface="宋体" panose="02010600030101010101" pitchFamily="2" charset="-122"/>
              </a:rPr>
              <a:t>R</a:t>
            </a:r>
            <a:r>
              <a:rPr lang="en-US" altLang="zh-CN" baseline="-25000">
                <a:ea typeface="宋体" panose="02010600030101010101" pitchFamily="2" charset="-122"/>
              </a:rPr>
              <a:t>0</a:t>
            </a:r>
            <a:endParaRPr lang="zh-CN" altLang="en-US"/>
          </a:p>
        </p:txBody>
      </p:sp>
    </p:spTree>
    <p:extLst>
      <p:ext uri="{BB962C8B-B14F-4D97-AF65-F5344CB8AC3E}">
        <p14:creationId xmlns:p14="http://schemas.microsoft.com/office/powerpoint/2010/main" val="36443515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69799"/>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成都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实验小组利用如图所示的电路探究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电流与电阻的关系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电阻箱阻值由</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调为</a:t>
            </a:r>
            <a:r>
              <a:rPr lang="en-US" altLang="zh-CN">
                <a:solidFill>
                  <a:srgbClr val="000000"/>
                </a:solidFill>
                <a:ea typeface="宋体" panose="02010600030101010101" pitchFamily="2" charset="-122"/>
                <a:cs typeface="Times New Roman" panose="02020603050405020304" pitchFamily="18" charset="0"/>
              </a:rPr>
              <a:t>9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电压表示数会</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要继续探究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应该将滑片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向</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移</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830093" y="338316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
        <p:nvSpPr>
          <p:cNvPr id="4" name="矩形 3"/>
          <p:cNvSpPr/>
          <p:nvPr/>
        </p:nvSpPr>
        <p:spPr>
          <a:xfrm>
            <a:off x="9102901" y="338316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右</a:t>
            </a:r>
            <a:endParaRPr lang="zh-CN" altLang="en-US"/>
          </a:p>
        </p:txBody>
      </p:sp>
    </p:spTree>
    <p:extLst>
      <p:ext uri="{BB962C8B-B14F-4D97-AF65-F5344CB8AC3E}">
        <p14:creationId xmlns:p14="http://schemas.microsoft.com/office/powerpoint/2010/main" val="174720945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青岛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如图甲是某酒精浓度检测仪的原理图</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电源电压保持不变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为定值电阻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为酒精气体敏感电阻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它的阻值随酒精气体浓度变化曲线如图乙</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驾驶员呼出的气体中酒精浓度越大</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的阻值</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当电压表示数达到一定值时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检测仪发出报警信号</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67.jpeg"/>
          <p:cNvPicPr>
            <a:picLocks noChangeAspect="1"/>
          </p:cNvPicPr>
          <p:nvPr/>
        </p:nvPicPr>
        <p:blipFill>
          <a:blip r:embed="rId2"/>
          <a:stretch>
            <a:fillRect/>
          </a:stretch>
        </p:blipFill>
        <p:spPr>
          <a:xfrm>
            <a:off x="2410434" y="3415634"/>
            <a:ext cx="6710732" cy="2920797"/>
          </a:xfrm>
          <a:prstGeom prst="rect">
            <a:avLst/>
          </a:prstGeom>
        </p:spPr>
      </p:pic>
      <p:sp>
        <p:nvSpPr>
          <p:cNvPr id="4" name="矩形 3"/>
          <p:cNvSpPr/>
          <p:nvPr/>
        </p:nvSpPr>
        <p:spPr>
          <a:xfrm>
            <a:off x="6111245" y="224673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越小</a:t>
            </a:r>
            <a:endParaRPr lang="zh-CN" altLang="en-US"/>
          </a:p>
        </p:txBody>
      </p:sp>
      <p:sp>
        <p:nvSpPr>
          <p:cNvPr id="5" name="矩形 4"/>
          <p:cNvSpPr/>
          <p:nvPr/>
        </p:nvSpPr>
        <p:spPr>
          <a:xfrm>
            <a:off x="1003680" y="283389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越大</a:t>
            </a:r>
            <a:endParaRPr lang="zh-CN" altLang="en-US"/>
          </a:p>
        </p:txBody>
      </p:sp>
    </p:spTree>
    <p:extLst>
      <p:ext uri="{BB962C8B-B14F-4D97-AF65-F5344CB8AC3E}">
        <p14:creationId xmlns:p14="http://schemas.microsoft.com/office/powerpoint/2010/main" val="325623088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5377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自贡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在图的电路中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电源电压保持不变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为定值电阻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将滑动变阻器的滑片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从最右端移到中间某个位置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电压表和电流表的示数分别变化了</a:t>
            </a:r>
            <a:r>
              <a:rPr lang="en-US" altLang="zh-CN">
                <a:solidFill>
                  <a:srgbClr val="000000"/>
                </a:solidFill>
                <a:ea typeface="宋体" panose="02010600030101010101" pitchFamily="2" charset="-122"/>
                <a:cs typeface="Times New Roman" panose="02020603050405020304" pitchFamily="18" charset="0"/>
              </a:rPr>
              <a:t>Δ</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Δ</a:t>
            </a:r>
            <a:r>
              <a:rPr lang="en-US" altLang="zh-CN" i="1">
                <a:solidFill>
                  <a:srgbClr val="000000"/>
                </a:solidFill>
                <a:ea typeface="宋体" panose="02010600030101010101" pitchFamily="2" charset="-122"/>
                <a:cs typeface="Times New Roman" panose="02020603050405020304" pitchFamily="18" charset="0"/>
              </a:rPr>
              <a:t>I.</a:t>
            </a:r>
            <a:r>
              <a:rPr lang="zh-CN" altLang="zh-CN">
                <a:solidFill>
                  <a:srgbClr val="000000"/>
                </a:solidFill>
                <a:ea typeface="宋体" panose="02010600030101010101" pitchFamily="2" charset="-122"/>
                <a:cs typeface="Times New Roman" panose="02020603050405020304" pitchFamily="18" charset="0"/>
              </a:rPr>
              <a:t>下列分析正确的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017280206"/>
              </p:ext>
            </p:extLst>
          </p:nvPr>
        </p:nvGraphicFramePr>
        <p:xfrm>
          <a:off x="465273" y="3960383"/>
          <a:ext cx="10807700" cy="1562294"/>
        </p:xfrm>
        <a:graphic>
          <a:graphicData uri="http://schemas.openxmlformats.org/presentationml/2006/ole">
            <mc:AlternateContent>
              <mc:Choice xmlns:v="urn:schemas-microsoft-com:vml" Requires="v">
                <p:oleObj spid="_x0000_s1054" name="文档" r:id="rId2" imgW="3826154" imgH="553085" progId="Word.Document.12">
                  <p:embed/>
                </p:oleObj>
              </mc:Choice>
              <mc:Fallback>
                <p:oleObj name="文档" r:id="rId2" imgW="3826154" imgH="553085" progId="Word.Document.12">
                  <p:embed/>
                  <p:pic>
                    <p:nvPicPr>
                      <p:cNvPr id="0" name="OLE substitute image"/>
                      <p:cNvPicPr/>
                      <p:nvPr/>
                    </p:nvPicPr>
                    <p:blipFill>
                      <a:blip r:embed="rId3"/>
                      <a:stretch>
                        <a:fillRect/>
                      </a:stretch>
                    </p:blipFill>
                    <p:spPr>
                      <a:xfrm>
                        <a:off x="465273" y="3960383"/>
                        <a:ext cx="10807700" cy="1562294"/>
                      </a:xfrm>
                      <a:prstGeom prst="rect">
                        <a:avLst/>
                      </a:prstGeom>
                    </p:spPr>
                  </p:pic>
                </p:oleObj>
              </mc:Fallback>
            </mc:AlternateContent>
          </a:graphicData>
        </a:graphic>
      </p:graphicFrame>
      <p:pic>
        <p:nvPicPr>
          <p:cNvPr id="5" name="image1069.jpeg"/>
          <p:cNvPicPr/>
          <p:nvPr/>
        </p:nvPicPr>
        <p:blipFill>
          <a:blip r:embed="rId4"/>
          <a:stretch>
            <a:fillRect/>
          </a:stretch>
        </p:blipFill>
        <p:spPr>
          <a:xfrm>
            <a:off x="6697141" y="2736247"/>
            <a:ext cx="3528020" cy="2646015"/>
          </a:xfrm>
          <a:prstGeom prst="rect">
            <a:avLst/>
          </a:prstGeom>
        </p:spPr>
      </p:pic>
      <p:sp>
        <p:nvSpPr>
          <p:cNvPr id="6" name="Rectangle 3"/>
          <p:cNvSpPr>
            <a:spLocks noChangeArrowheads="1"/>
          </p:cNvSpPr>
          <p:nvPr/>
        </p:nvSpPr>
        <p:spPr bwMode="auto">
          <a:xfrm>
            <a:off x="1967461" y="2677736"/>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212499690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831"/>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鄂州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某同学设计了以下四种电路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其中电源电压不变且未知</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是已知阻值的定值电阻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在实验中不拆改电路的情况下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能够测量出未知电阻</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阻值的电路</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70.jpeg"/>
          <p:cNvPicPr>
            <a:picLocks noChangeAspect="1"/>
          </p:cNvPicPr>
          <p:nvPr/>
        </p:nvPicPr>
        <p:blipFill>
          <a:blip r:embed="rId2"/>
          <a:stretch>
            <a:fillRect/>
          </a:stretch>
        </p:blipFill>
        <p:spPr>
          <a:xfrm>
            <a:off x="86300" y="2404283"/>
            <a:ext cx="11359001" cy="2523804"/>
          </a:xfrm>
          <a:prstGeom prst="rect">
            <a:avLst/>
          </a:prstGeom>
        </p:spPr>
      </p:pic>
      <p:sp>
        <p:nvSpPr>
          <p:cNvPr id="4" name="矩形 3"/>
          <p:cNvSpPr>
            <a:spLocks noChangeAspect="1"/>
          </p:cNvSpPr>
          <p:nvPr/>
        </p:nvSpPr>
        <p:spPr>
          <a:xfrm>
            <a:off x="361950" y="5030878"/>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只有</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en-US" altLang="zh-CN">
                <a:solidFill>
                  <a:srgbClr val="000000"/>
                </a:solidFill>
                <a:ea typeface="宋体" panose="02010600030101010101" pitchFamily="2" charset="-122"/>
                <a:cs typeface="Times New Roman" panose="02020603050405020304" pitchFamily="18" charset="0"/>
              </a:rPr>
              <a:t>	</a:t>
            </a:r>
            <a:r>
              <a:rPr lang="zh-CN" altLang="en-US" smtClean="0">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只有</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②③</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只有</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①②③</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①②③④</a:t>
            </a:r>
            <a:r>
              <a:rPr lang="zh-CN" altLang="zh-CN">
                <a:solidFill>
                  <a:srgbClr val="000000"/>
                </a:solidFill>
                <a:ea typeface="宋体" panose="02010600030101010101" pitchFamily="2" charset="-122"/>
                <a:cs typeface="Times New Roman" panose="02020603050405020304" pitchFamily="18" charset="0"/>
              </a:rPr>
              <a:t>都可以</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8219141" y="1753688"/>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391040352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如图所示为小王同学设计的遮光感应烟雾探测器部分工作原理图</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在一个外部光线无法进入的烟室中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装有一个激光发生器及带有一光敏电阻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光照越强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阻值越小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反之则越大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的电路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为定值电阻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电源电压恒定</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71.jpeg"/>
          <p:cNvPicPr/>
          <p:nvPr/>
        </p:nvPicPr>
        <p:blipFill>
          <a:blip r:embed="rId2"/>
          <a:stretch>
            <a:fillRect/>
          </a:stretch>
        </p:blipFill>
        <p:spPr>
          <a:xfrm>
            <a:off x="3079733" y="2922343"/>
            <a:ext cx="5372133" cy="3312368"/>
          </a:xfrm>
          <a:prstGeom prst="rect">
            <a:avLst/>
          </a:prstGeom>
        </p:spPr>
      </p:pic>
    </p:spTree>
    <p:extLst>
      <p:ext uri="{BB962C8B-B14F-4D97-AF65-F5344CB8AC3E}">
        <p14:creationId xmlns:p14="http://schemas.microsoft.com/office/powerpoint/2010/main" val="245953920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54407"/>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烟雾进入烟室后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激光被烟雾遮挡而使光敏电阻的阻值发生变化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烟雾越来越浓时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电路中电流表示数逐渐</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当电压表示数达到某一固定值时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探测器便会发出警报</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如果要使烟雾浓度较小时探测器就能发出警报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你认为对电路中的</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应如何调整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答</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053244" y="218946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a:t>
            </a:r>
            <a:endParaRPr lang="zh-CN" altLang="en-US"/>
          </a:p>
        </p:txBody>
      </p:sp>
      <p:sp>
        <p:nvSpPr>
          <p:cNvPr id="4" name="矩形 3"/>
          <p:cNvSpPr/>
          <p:nvPr/>
        </p:nvSpPr>
        <p:spPr>
          <a:xfrm>
            <a:off x="4154013" y="3939803"/>
            <a:ext cx="2518638" cy="584775"/>
          </a:xfrm>
          <a:prstGeom prst="rect">
            <a:avLst/>
          </a:prstGeom>
        </p:spPr>
        <p:txBody>
          <a:bodyPr wrap="none">
            <a:spAutoFit/>
          </a:bodyPr>
          <a:lstStyle/>
          <a:p>
            <a:r>
              <a:rPr lang="en-US" altLang="zh-CN" i="1">
                <a:ea typeface="宋体" panose="02010600030101010101" pitchFamily="2" charset="-122"/>
              </a:rPr>
              <a:t>R</a:t>
            </a:r>
            <a:r>
              <a:rPr lang="zh-CN" altLang="zh-CN">
                <a:ea typeface="宋体" panose="02010600030101010101" pitchFamily="2" charset="-122"/>
                <a:cs typeface="Times New Roman" panose="02020603050405020304" pitchFamily="18" charset="0"/>
              </a:rPr>
              <a:t>应调小一点</a:t>
            </a:r>
            <a:endParaRPr lang="zh-CN" altLang="en-US"/>
          </a:p>
        </p:txBody>
      </p:sp>
    </p:spTree>
    <p:extLst>
      <p:ext uri="{BB962C8B-B14F-4D97-AF65-F5344CB8AC3E}">
        <p14:creationId xmlns:p14="http://schemas.microsoft.com/office/powerpoint/2010/main" val="113446795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8639"/>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山西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实践小组的同学们进行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伏安法测定小灯泡电阻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小灯泡的额定电压为</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V(</a:t>
            </a:r>
            <a:r>
              <a:rPr lang="zh-CN" altLang="zh-CN">
                <a:solidFill>
                  <a:srgbClr val="000000"/>
                </a:solidFill>
                <a:ea typeface="宋体" panose="02010600030101010101" pitchFamily="2" charset="-122"/>
                <a:cs typeface="Times New Roman" panose="02020603050405020304" pitchFamily="18" charset="0"/>
              </a:rPr>
              <a:t>阻值约为</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滑动变阻器规格为</a:t>
            </a:r>
            <a:r>
              <a:rPr lang="en-US" altLang="zh-CN">
                <a:solidFill>
                  <a:srgbClr val="000000"/>
                </a:solidFill>
                <a:ea typeface="宋体" panose="02010600030101010101" pitchFamily="2" charset="-122"/>
                <a:cs typeface="Times New Roman" panose="02020603050405020304" pitchFamily="18" charset="0"/>
              </a:rPr>
              <a:t>“20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 A”</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72.jpeg"/>
          <p:cNvPicPr>
            <a:picLocks noChangeAspect="1"/>
          </p:cNvPicPr>
          <p:nvPr/>
        </p:nvPicPr>
        <p:blipFill>
          <a:blip r:embed="rId2"/>
          <a:stretch>
            <a:fillRect/>
          </a:stretch>
        </p:blipFill>
        <p:spPr>
          <a:xfrm>
            <a:off x="110065" y="2528733"/>
            <a:ext cx="11311471" cy="3316658"/>
          </a:xfrm>
          <a:prstGeom prst="rect">
            <a:avLst/>
          </a:prstGeom>
        </p:spPr>
      </p:pic>
    </p:spTree>
    <p:extLst>
      <p:ext uri="{BB962C8B-B14F-4D97-AF65-F5344CB8AC3E}">
        <p14:creationId xmlns:p14="http://schemas.microsoft.com/office/powerpoint/2010/main" val="358560099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471"/>
            <a:ext cx="10807700" cy="536339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【规律总结】</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同一电路中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总电压总是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先从电阻的变化入手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分析电流的变化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当电路中的总电阻增大时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总电流会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串联电路中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其中一个电阻增大时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该电阻两端的电压会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则另一个电阻两端的电压会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并联电路中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各支路是独立工作的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一条支路电阻的变化会对</a:t>
            </a:r>
            <a:r>
              <a:rPr lang="en-US" altLang="zh-CN" i="1" smtClean="0">
                <a:solidFill>
                  <a:srgbClr val="000000"/>
                </a:solidFill>
                <a:ea typeface="宋体" panose="02010600030101010101" pitchFamily="2" charset="-122"/>
                <a:cs typeface="Times New Roman" panose="02020603050405020304" pitchFamily="18" charset="0"/>
              </a:rPr>
              <a:t>__________________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中的电流产生影响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而对另一条支路中的电流</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633828" y="1243527"/>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保持不变</a:t>
            </a:r>
            <a:endParaRPr lang="zh-CN" altLang="en-US"/>
          </a:p>
        </p:txBody>
      </p:sp>
      <p:sp>
        <p:nvSpPr>
          <p:cNvPr id="4" name="矩形 3"/>
          <p:cNvSpPr/>
          <p:nvPr/>
        </p:nvSpPr>
        <p:spPr>
          <a:xfrm>
            <a:off x="4464396" y="241531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a:t>
            </a:r>
            <a:endParaRPr lang="zh-CN" altLang="en-US"/>
          </a:p>
        </p:txBody>
      </p:sp>
      <p:sp>
        <p:nvSpPr>
          <p:cNvPr id="5" name="矩形 4"/>
          <p:cNvSpPr/>
          <p:nvPr/>
        </p:nvSpPr>
        <p:spPr>
          <a:xfrm>
            <a:off x="988845" y="358046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
        <p:nvSpPr>
          <p:cNvPr id="6" name="矩形 5"/>
          <p:cNvSpPr/>
          <p:nvPr/>
        </p:nvSpPr>
        <p:spPr>
          <a:xfrm>
            <a:off x="8549685" y="358046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
        <p:nvSpPr>
          <p:cNvPr id="7" name="矩形 6"/>
          <p:cNvSpPr/>
          <p:nvPr/>
        </p:nvSpPr>
        <p:spPr>
          <a:xfrm>
            <a:off x="1296541" y="4746666"/>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该电阻所在的支路</a:t>
            </a:r>
            <a:endParaRPr lang="zh-CN" altLang="en-US"/>
          </a:p>
        </p:txBody>
      </p:sp>
      <p:sp>
        <p:nvSpPr>
          <p:cNvPr id="8" name="矩形 7"/>
          <p:cNvSpPr/>
          <p:nvPr/>
        </p:nvSpPr>
        <p:spPr>
          <a:xfrm>
            <a:off x="5885389" y="474666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干路</a:t>
            </a:r>
            <a:endParaRPr lang="zh-CN" altLang="en-US"/>
          </a:p>
        </p:txBody>
      </p:sp>
      <p:sp>
        <p:nvSpPr>
          <p:cNvPr id="9" name="矩形 8"/>
          <p:cNvSpPr/>
          <p:nvPr/>
        </p:nvSpPr>
        <p:spPr>
          <a:xfrm>
            <a:off x="4996387" y="5337927"/>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不产生影响</a:t>
            </a:r>
            <a:endParaRPr lang="zh-CN" altLang="en-US"/>
          </a:p>
        </p:txBody>
      </p:sp>
    </p:spTree>
    <p:extLst>
      <p:ext uri="{BB962C8B-B14F-4D97-AF65-F5344CB8AC3E}">
        <p14:creationId xmlns:p14="http://schemas.microsoft.com/office/powerpoint/2010/main" val="1879808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请你用笔画线代替导线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将图甲中的电路连接完整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导线不得交叉</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1740489"/>
            <a:ext cx="1935145"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如图所</a:t>
            </a:r>
            <a:r>
              <a:rPr lang="zh-CN" altLang="zh-CN" smtClean="0">
                <a:ea typeface="宋体" panose="02010600030101010101" pitchFamily="2" charset="-122"/>
                <a:cs typeface="Times New Roman" panose="02020603050405020304" pitchFamily="18" charset="0"/>
              </a:rPr>
              <a:t>示</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67.jpeg"/>
          <p:cNvPicPr>
            <a:picLocks noChangeAspect="1"/>
          </p:cNvPicPr>
          <p:nvPr/>
        </p:nvPicPr>
        <p:blipFill>
          <a:blip r:embed="rId2"/>
          <a:stretch>
            <a:fillRect/>
          </a:stretch>
        </p:blipFill>
        <p:spPr>
          <a:xfrm>
            <a:off x="2715468" y="2157091"/>
            <a:ext cx="6100665" cy="4025492"/>
          </a:xfrm>
          <a:prstGeom prst="rect">
            <a:avLst/>
          </a:prstGeom>
        </p:spPr>
      </p:pic>
    </p:spTree>
    <p:extLst>
      <p:ext uri="{BB962C8B-B14F-4D97-AF65-F5344CB8AC3E}">
        <p14:creationId xmlns:p14="http://schemas.microsoft.com/office/powerpoint/2010/main" val="415358446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191"/>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滑动变阻器在实验中除保护电路外</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还有</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a:t>
            </a:r>
            <a:r>
              <a:rPr lang="zh-CN" altLang="zh-CN">
                <a:solidFill>
                  <a:srgbClr val="000000"/>
                </a:solidFill>
                <a:ea typeface="宋体" panose="02010600030101010101" pitchFamily="2" charset="-122"/>
                <a:cs typeface="Times New Roman" panose="02020603050405020304" pitchFamily="18" charset="0"/>
              </a:rPr>
              <a:t>作用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同学们把电路元件接入电路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刚接好最后一根导线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灯泡就立即发光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发生这种现象的原因可能是</a:t>
            </a:r>
            <a:r>
              <a:rPr lang="en-US" altLang="zh-CN" i="1" smtClean="0">
                <a:solidFill>
                  <a:srgbClr val="000000"/>
                </a:solidFill>
                <a:ea typeface="宋体" panose="02010600030101010101" pitchFamily="2" charset="-122"/>
                <a:cs typeface="Times New Roman" panose="02020603050405020304" pitchFamily="18" charset="0"/>
              </a:rPr>
              <a:t>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经检查无误后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接通电路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向左移动滑动变阻器的滑片</a:t>
            </a:r>
            <a:r>
              <a:rPr lang="en-US" altLang="zh-CN" i="1">
                <a:solidFill>
                  <a:srgbClr val="000000"/>
                </a:solidFill>
                <a:ea typeface="宋体" panose="02010600030101010101" pitchFamily="2" charset="-122"/>
                <a:cs typeface="Times New Roman" panose="02020603050405020304" pitchFamily="18" charset="0"/>
              </a:rPr>
              <a:t>P</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观察到</a:t>
            </a:r>
            <a:r>
              <a:rPr lang="en-US" altLang="zh-CN" i="1" smtClean="0">
                <a:solidFill>
                  <a:srgbClr val="000000"/>
                </a:solidFill>
                <a:ea typeface="宋体" panose="02010600030101010101" pitchFamily="2" charset="-122"/>
                <a:cs typeface="Times New Roman" panose="02020603050405020304" pitchFamily="18" charset="0"/>
              </a:rPr>
              <a:t>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表明小灯泡正常发光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此时电流表示数如图乙所示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则小灯泡正常发光时的阻值为</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继续向左移动滑片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则可能出现的现象有</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写出一条即可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48469" y="1236599"/>
            <a:ext cx="430438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改变小灯泡两端的电压</a:t>
            </a:r>
            <a:endParaRPr lang="zh-CN" altLang="en-US"/>
          </a:p>
        </p:txBody>
      </p:sp>
      <p:sp>
        <p:nvSpPr>
          <p:cNvPr id="4" name="矩形 3"/>
          <p:cNvSpPr/>
          <p:nvPr/>
        </p:nvSpPr>
        <p:spPr>
          <a:xfrm>
            <a:off x="2231862" y="2410454"/>
            <a:ext cx="554029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电路连接过程中开关没有断开</a:t>
            </a:r>
            <a:endParaRPr lang="zh-CN" altLang="en-US"/>
          </a:p>
        </p:txBody>
      </p:sp>
      <p:sp>
        <p:nvSpPr>
          <p:cNvPr id="5" name="矩形 4"/>
          <p:cNvSpPr/>
          <p:nvPr/>
        </p:nvSpPr>
        <p:spPr>
          <a:xfrm>
            <a:off x="1286709" y="3580183"/>
            <a:ext cx="356116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电压表示数为</a:t>
            </a:r>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5 V</a:t>
            </a:r>
            <a:endParaRPr lang="zh-CN" altLang="en-US"/>
          </a:p>
        </p:txBody>
      </p:sp>
      <p:sp>
        <p:nvSpPr>
          <p:cNvPr id="6" name="矩形 5"/>
          <p:cNvSpPr/>
          <p:nvPr/>
        </p:nvSpPr>
        <p:spPr>
          <a:xfrm>
            <a:off x="9246917" y="4184622"/>
            <a:ext cx="697627" cy="584775"/>
          </a:xfrm>
          <a:prstGeom prst="rect">
            <a:avLst/>
          </a:prstGeom>
        </p:spPr>
        <p:txBody>
          <a:bodyPr wrap="none">
            <a:spAutoFit/>
          </a:bodyPr>
          <a:lstStyle/>
          <a:p>
            <a:r>
              <a:rPr lang="en-US" altLang="zh-CN">
                <a:ea typeface="宋体" panose="02010600030101010101" pitchFamily="2" charset="-122"/>
              </a:rPr>
              <a:t>8</a:t>
            </a:r>
            <a:r>
              <a:rPr lang="en-US" altLang="zh-CN" i="1">
                <a:ea typeface="宋体" panose="02010600030101010101" pitchFamily="2" charset="-122"/>
              </a:rPr>
              <a:t>.</a:t>
            </a:r>
            <a:r>
              <a:rPr lang="en-US" altLang="zh-CN">
                <a:ea typeface="宋体" panose="02010600030101010101" pitchFamily="2" charset="-122"/>
              </a:rPr>
              <a:t>3</a:t>
            </a:r>
            <a:endParaRPr lang="zh-CN" altLang="en-US"/>
          </a:p>
        </p:txBody>
      </p:sp>
      <p:sp>
        <p:nvSpPr>
          <p:cNvPr id="7" name="矩形 6"/>
          <p:cNvSpPr/>
          <p:nvPr/>
        </p:nvSpPr>
        <p:spPr>
          <a:xfrm>
            <a:off x="7499061" y="4738500"/>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小灯泡变亮</a:t>
            </a:r>
            <a:endParaRPr lang="zh-CN" altLang="en-US"/>
          </a:p>
        </p:txBody>
      </p:sp>
    </p:spTree>
    <p:extLst>
      <p:ext uri="{BB962C8B-B14F-4D97-AF65-F5344CB8AC3E}">
        <p14:creationId xmlns:p14="http://schemas.microsoft.com/office/powerpoint/2010/main" val="363604056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57217"/>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实验结束后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小组同学根据实验数据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绘制了如图丙所示的图象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分析图象可得出结论</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5719766" y="2777728"/>
            <a:ext cx="471635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小灯泡两端的电压和电流</a:t>
            </a:r>
            <a:endParaRPr lang="zh-CN" altLang="en-US"/>
          </a:p>
        </p:txBody>
      </p:sp>
      <p:sp>
        <p:nvSpPr>
          <p:cNvPr id="6" name="矩形 5"/>
          <p:cNvSpPr/>
          <p:nvPr/>
        </p:nvSpPr>
        <p:spPr>
          <a:xfrm>
            <a:off x="391446" y="3315713"/>
            <a:ext cx="9000404" cy="683264"/>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之比不是定值</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或灯丝的电阻会随温度改变而改变</a:t>
            </a:r>
            <a:r>
              <a:rPr lang="en-US" altLang="zh-CN">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2196146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黄石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课外兴趣小组要测量一个未知电阻</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的阻值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现有下列器材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电源、两个量程均为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 A</a:t>
            </a:r>
            <a:r>
              <a:rPr lang="zh-CN" altLang="zh-CN">
                <a:solidFill>
                  <a:srgbClr val="000000"/>
                </a:solidFill>
                <a:ea typeface="宋体" panose="02010600030101010101" pitchFamily="2" charset="-122"/>
                <a:cs typeface="Times New Roman" panose="02020603050405020304" pitchFamily="18" charset="0"/>
              </a:rPr>
              <a:t>的相同电流表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、一个已知阻值的定值电阻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en-US" altLang="zh-CN">
                <a:solidFill>
                  <a:srgbClr val="000000"/>
                </a:solidFill>
                <a:ea typeface="宋体" panose="02010600030101010101" pitchFamily="2" charset="-122"/>
                <a:cs typeface="Times New Roman" panose="02020603050405020304" pitchFamily="18" charset="0"/>
              </a:rPr>
              <a:t>=9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、开关、导线若干</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兴趣小组同学们开动脑筋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积极思考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设计出了一个测量</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的方法</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73.jpeg"/>
          <p:cNvPicPr>
            <a:picLocks noChangeAspect="1"/>
          </p:cNvPicPr>
          <p:nvPr/>
        </p:nvPicPr>
        <p:blipFill>
          <a:blip r:embed="rId2"/>
          <a:stretch>
            <a:fillRect/>
          </a:stretch>
        </p:blipFill>
        <p:spPr>
          <a:xfrm>
            <a:off x="2074898" y="2909543"/>
            <a:ext cx="7381805" cy="3371004"/>
          </a:xfrm>
          <a:prstGeom prst="rect">
            <a:avLst/>
          </a:prstGeom>
        </p:spPr>
      </p:pic>
    </p:spTree>
    <p:extLst>
      <p:ext uri="{BB962C8B-B14F-4D97-AF65-F5344CB8AC3E}">
        <p14:creationId xmlns:p14="http://schemas.microsoft.com/office/powerpoint/2010/main" val="196905374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同学们设计出的测量电路图如图甲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请根据电路图把未完成的实物图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连接线补充完整</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1740489"/>
            <a:ext cx="1935145"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如图所</a:t>
            </a:r>
            <a:r>
              <a:rPr lang="zh-CN" altLang="zh-CN" smtClean="0">
                <a:ea typeface="宋体" panose="02010600030101010101" pitchFamily="2" charset="-122"/>
                <a:cs typeface="Times New Roman" panose="02020603050405020304" pitchFamily="18" charset="0"/>
              </a:rPr>
              <a:t>示</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68.jpeg"/>
          <p:cNvPicPr>
            <a:picLocks noChangeAspect="1"/>
          </p:cNvPicPr>
          <p:nvPr/>
        </p:nvPicPr>
        <p:blipFill>
          <a:blip r:embed="rId2"/>
          <a:stretch>
            <a:fillRect/>
          </a:stretch>
        </p:blipFill>
        <p:spPr>
          <a:xfrm>
            <a:off x="2892249" y="1819591"/>
            <a:ext cx="5747102" cy="4489330"/>
          </a:xfrm>
          <a:prstGeom prst="rect">
            <a:avLst/>
          </a:prstGeom>
        </p:spPr>
      </p:pic>
    </p:spTree>
    <p:extLst>
      <p:ext uri="{BB962C8B-B14F-4D97-AF65-F5344CB8AC3E}">
        <p14:creationId xmlns:p14="http://schemas.microsoft.com/office/powerpoint/2010/main" val="140800835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连接好电路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之前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滑动变阻器的滑片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应滑</a:t>
            </a:r>
            <a:r>
              <a:rPr lang="zh-CN" altLang="zh-CN" smtClean="0">
                <a:solidFill>
                  <a:srgbClr val="000000"/>
                </a:solidFill>
                <a:ea typeface="宋体" panose="02010600030101010101" pitchFamily="2" charset="-122"/>
                <a:cs typeface="Times New Roman" panose="02020603050405020304" pitchFamily="18" charset="0"/>
              </a:rPr>
              <a:t>到</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端</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调节滑动变阻器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使两个电流表有一个恰当的读数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的读数分别为</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a:solidFill>
                  <a:srgbClr val="000000"/>
                </a:solidFill>
                <a:ea typeface="宋体" panose="02010600030101010101" pitchFamily="2" charset="-122"/>
                <a:cs typeface="Times New Roman" panose="02020603050405020304" pitchFamily="18" charset="0"/>
              </a:rPr>
              <a:t>A,I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A;</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74.jpeg"/>
          <p:cNvPicPr>
            <a:picLocks noChangeAspect="1"/>
          </p:cNvPicPr>
          <p:nvPr/>
        </p:nvPicPr>
        <p:blipFill>
          <a:blip r:embed="rId2"/>
          <a:stretch>
            <a:fillRect/>
          </a:stretch>
        </p:blipFill>
        <p:spPr>
          <a:xfrm>
            <a:off x="361950" y="3011047"/>
            <a:ext cx="10807700" cy="3193997"/>
          </a:xfrm>
          <a:prstGeom prst="rect">
            <a:avLst/>
          </a:prstGeom>
        </p:spPr>
      </p:pic>
      <p:sp>
        <p:nvSpPr>
          <p:cNvPr id="4" name="矩形 3"/>
          <p:cNvSpPr/>
          <p:nvPr/>
        </p:nvSpPr>
        <p:spPr>
          <a:xfrm>
            <a:off x="9845829" y="587414"/>
            <a:ext cx="412292" cy="584775"/>
          </a:xfrm>
          <a:prstGeom prst="rect">
            <a:avLst/>
          </a:prstGeom>
        </p:spPr>
        <p:txBody>
          <a:bodyPr wrap="none">
            <a:spAutoFit/>
          </a:bodyPr>
          <a:lstStyle/>
          <a:p>
            <a:r>
              <a:rPr lang="en-US" altLang="zh-CN">
                <a:ea typeface="宋体" panose="02010600030101010101" pitchFamily="2" charset="-122"/>
              </a:rPr>
              <a:t>b</a:t>
            </a:r>
            <a:endParaRPr lang="zh-CN" altLang="en-US"/>
          </a:p>
        </p:txBody>
      </p:sp>
      <p:sp>
        <p:nvSpPr>
          <p:cNvPr id="5" name="矩形 4"/>
          <p:cNvSpPr/>
          <p:nvPr/>
        </p:nvSpPr>
        <p:spPr>
          <a:xfrm>
            <a:off x="5905053" y="2323647"/>
            <a:ext cx="902811" cy="584775"/>
          </a:xfrm>
          <a:prstGeom prst="rect">
            <a:avLst/>
          </a:prstGeom>
        </p:spPr>
        <p:txBody>
          <a:bodyPr wrap="none">
            <a:spAutoFit/>
          </a:bodyPr>
          <a:lstStyle/>
          <a:p>
            <a:r>
              <a:rPr lang="en-US" altLang="zh-CN" smtClean="0">
                <a:ea typeface="宋体" panose="02010600030101010101" pitchFamily="2" charset="-122"/>
              </a:rPr>
              <a:t>0</a:t>
            </a:r>
            <a:r>
              <a:rPr lang="en-US" altLang="zh-CN" i="1" smtClean="0">
                <a:ea typeface="宋体" panose="02010600030101010101" pitchFamily="2" charset="-122"/>
              </a:rPr>
              <a:t>.</a:t>
            </a:r>
            <a:r>
              <a:rPr lang="en-US" altLang="zh-CN" smtClean="0">
                <a:ea typeface="宋体" panose="02010600030101010101" pitchFamily="2" charset="-122"/>
              </a:rPr>
              <a:t>32</a:t>
            </a:r>
            <a:endParaRPr lang="zh-CN" altLang="en-US"/>
          </a:p>
        </p:txBody>
      </p:sp>
      <p:sp>
        <p:nvSpPr>
          <p:cNvPr id="6" name="矩形 5"/>
          <p:cNvSpPr/>
          <p:nvPr/>
        </p:nvSpPr>
        <p:spPr>
          <a:xfrm>
            <a:off x="8805037" y="2323646"/>
            <a:ext cx="902811"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48</a:t>
            </a:r>
            <a:endParaRPr lang="zh-CN" altLang="en-US"/>
          </a:p>
        </p:txBody>
      </p:sp>
    </p:spTree>
    <p:extLst>
      <p:ext uri="{BB962C8B-B14F-4D97-AF65-F5344CB8AC3E}">
        <p14:creationId xmlns:p14="http://schemas.microsoft.com/office/powerpoint/2010/main" val="337554750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544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根据两电流表读数可得出被测电阻</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x</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调节滑动变阻器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表的读数都变大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为保证</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表不被烧坏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表的读数不能超过</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有同学认为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改用图丁电路图也可以测出</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的值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不可行</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271485" y="1627536"/>
            <a:ext cx="1212191" cy="584775"/>
          </a:xfrm>
          <a:prstGeom prst="rect">
            <a:avLst/>
          </a:prstGeom>
        </p:spPr>
        <p:txBody>
          <a:bodyPr wrap="none">
            <a:spAutoFit/>
          </a:bodyPr>
          <a:lstStyle/>
          <a:p>
            <a:r>
              <a:rPr lang="en-US" altLang="zh-CN">
                <a:ea typeface="宋体" panose="02010600030101010101" pitchFamily="2" charset="-122"/>
              </a:rPr>
              <a:t>4</a:t>
            </a:r>
            <a:r>
              <a:rPr lang="en-US" altLang="zh-CN" i="1">
                <a:ea typeface="宋体" panose="02010600030101010101" pitchFamily="2" charset="-122"/>
              </a:rPr>
              <a:t>.</a:t>
            </a:r>
            <a:r>
              <a:rPr lang="en-US" altLang="zh-CN">
                <a:ea typeface="宋体" panose="02010600030101010101" pitchFamily="2" charset="-122"/>
              </a:rPr>
              <a:t>5 </a:t>
            </a:r>
            <a:r>
              <a:rPr lang="en-US" altLang="zh-CN">
                <a:latin typeface="宋体" panose="02010600030101010101" pitchFamily="2" charset="-122"/>
                <a:cs typeface="Times New Roman" panose="02020603050405020304" pitchFamily="18" charset="0"/>
              </a:rPr>
              <a:t>Ω</a:t>
            </a:r>
            <a:endParaRPr lang="zh-CN" altLang="en-US"/>
          </a:p>
        </p:txBody>
      </p:sp>
      <p:sp>
        <p:nvSpPr>
          <p:cNvPr id="4" name="矩形 3"/>
          <p:cNvSpPr/>
          <p:nvPr/>
        </p:nvSpPr>
        <p:spPr>
          <a:xfrm>
            <a:off x="6625133" y="2781516"/>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4</a:t>
            </a:r>
            <a:endParaRPr lang="zh-CN" altLang="en-US"/>
          </a:p>
        </p:txBody>
      </p:sp>
      <p:sp>
        <p:nvSpPr>
          <p:cNvPr id="5" name="矩形 4"/>
          <p:cNvSpPr/>
          <p:nvPr/>
        </p:nvSpPr>
        <p:spPr>
          <a:xfrm>
            <a:off x="988845" y="393980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可行</a:t>
            </a:r>
            <a:endParaRPr lang="zh-CN" altLang="en-US"/>
          </a:p>
        </p:txBody>
      </p:sp>
    </p:spTree>
    <p:extLst>
      <p:ext uri="{BB962C8B-B14F-4D97-AF65-F5344CB8AC3E}">
        <p14:creationId xmlns:p14="http://schemas.microsoft.com/office/powerpoint/2010/main" val="304077477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南通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小明探究铅笔芯的电阻大小与长度的关系时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找来一支铅笔芯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测量其长度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并用两枚金属回形针夹住其两端进行实验</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75.jpeg"/>
          <p:cNvPicPr>
            <a:picLocks noChangeAspect="1"/>
          </p:cNvPicPr>
          <p:nvPr/>
        </p:nvPicPr>
        <p:blipFill>
          <a:blip r:embed="rId2"/>
          <a:stretch>
            <a:fillRect/>
          </a:stretch>
        </p:blipFill>
        <p:spPr>
          <a:xfrm>
            <a:off x="361950" y="2279076"/>
            <a:ext cx="10807700" cy="3986947"/>
          </a:xfrm>
          <a:prstGeom prst="rect">
            <a:avLst/>
          </a:prstGeom>
        </p:spPr>
      </p:pic>
    </p:spTree>
    <p:extLst>
      <p:ext uri="{BB962C8B-B14F-4D97-AF65-F5344CB8AC3E}">
        <p14:creationId xmlns:p14="http://schemas.microsoft.com/office/powerpoint/2010/main" val="23369804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图甲是测铅笔芯电阻的电路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请用笔画线代替导线将其连接完整</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1730955"/>
            <a:ext cx="1935145"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如图所</a:t>
            </a:r>
            <a:r>
              <a:rPr lang="zh-CN" altLang="zh-CN" smtClean="0">
                <a:ea typeface="宋体" panose="02010600030101010101" pitchFamily="2" charset="-122"/>
                <a:cs typeface="Times New Roman" panose="02020603050405020304" pitchFamily="18" charset="0"/>
              </a:rPr>
              <a:t>示</a:t>
            </a:r>
            <a:r>
              <a:rPr lang="zh-CN" altLang="en-US"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69.jpeg"/>
          <p:cNvPicPr>
            <a:picLocks noChangeAspect="1"/>
          </p:cNvPicPr>
          <p:nvPr/>
        </p:nvPicPr>
        <p:blipFill>
          <a:blip r:embed="rId2"/>
          <a:stretch>
            <a:fillRect/>
          </a:stretch>
        </p:blipFill>
        <p:spPr>
          <a:xfrm>
            <a:off x="2410434" y="2081514"/>
            <a:ext cx="6710732" cy="4120733"/>
          </a:xfrm>
          <a:prstGeom prst="rect">
            <a:avLst/>
          </a:prstGeom>
        </p:spPr>
      </p:pic>
    </p:spTree>
    <p:extLst>
      <p:ext uri="{BB962C8B-B14F-4D97-AF65-F5344CB8AC3E}">
        <p14:creationId xmlns:p14="http://schemas.microsoft.com/office/powerpoint/2010/main" val="278065036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3903"/>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发现两电表均无示数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为排查故障他将电压表改接在变阻器两端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发现电压表有示数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则电路故障可能是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排除故障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移动滑片</a:t>
            </a:r>
            <a:r>
              <a:rPr lang="en-US" altLang="zh-CN" i="1">
                <a:solidFill>
                  <a:srgbClr val="000000"/>
                </a:solidFill>
                <a:ea typeface="宋体" panose="02010600030101010101" pitchFamily="2" charset="-122"/>
                <a:cs typeface="Times New Roman" panose="02020603050405020304" pitchFamily="18" charset="0"/>
              </a:rPr>
              <a:t>P</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14 A</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电压表示数如图乙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测出的电阻为</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92176" y="2801180"/>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变阻器断路</a:t>
            </a:r>
            <a:endParaRPr lang="zh-CN" altLang="en-US"/>
          </a:p>
        </p:txBody>
      </p:sp>
      <p:sp>
        <p:nvSpPr>
          <p:cNvPr id="4" name="矩形 3"/>
          <p:cNvSpPr/>
          <p:nvPr/>
        </p:nvSpPr>
        <p:spPr>
          <a:xfrm>
            <a:off x="2592290" y="3988963"/>
            <a:ext cx="697627"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8</a:t>
            </a:r>
            <a:endParaRPr lang="zh-CN" altLang="en-US"/>
          </a:p>
        </p:txBody>
      </p:sp>
      <p:sp>
        <p:nvSpPr>
          <p:cNvPr id="5" name="矩形 4"/>
          <p:cNvSpPr/>
          <p:nvPr/>
        </p:nvSpPr>
        <p:spPr>
          <a:xfrm>
            <a:off x="7921277" y="3988962"/>
            <a:ext cx="595035" cy="584775"/>
          </a:xfrm>
          <a:prstGeom prst="rect">
            <a:avLst/>
          </a:prstGeom>
        </p:spPr>
        <p:txBody>
          <a:bodyPr wrap="none">
            <a:spAutoFit/>
          </a:bodyPr>
          <a:lstStyle/>
          <a:p>
            <a:r>
              <a:rPr lang="en-US" altLang="zh-CN">
                <a:ea typeface="宋体" panose="02010600030101010101" pitchFamily="2" charset="-122"/>
              </a:rPr>
              <a:t>20</a:t>
            </a:r>
            <a:endParaRPr lang="zh-CN" altLang="en-US"/>
          </a:p>
        </p:txBody>
      </p:sp>
    </p:spTree>
    <p:extLst>
      <p:ext uri="{BB962C8B-B14F-4D97-AF65-F5344CB8AC3E}">
        <p14:creationId xmlns:p14="http://schemas.microsoft.com/office/powerpoint/2010/main" val="119039089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943943"/>
            <a:ext cx="10807700" cy="2408736"/>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判断并联电路干路中电流的变化时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可以根据公式</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进行判断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也可以根据总电阻的变化进行判断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并联电阻的个数越多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相当于增大了导体的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从而使总电阻</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64493" y="2556081"/>
            <a:ext cx="1406154" cy="584775"/>
          </a:xfrm>
          <a:prstGeom prst="rect">
            <a:avLst/>
          </a:prstGeom>
        </p:spPr>
        <p:txBody>
          <a:bodyPr wrap="none">
            <a:spAutoFit/>
          </a:bodyPr>
          <a:lstStyle/>
          <a:p>
            <a:r>
              <a:rPr lang="en-US" altLang="zh-CN" i="1">
                <a:ea typeface="宋体" panose="02010600030101010101" pitchFamily="2" charset="-122"/>
              </a:rPr>
              <a:t>I</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2</a:t>
            </a:r>
            <a:endParaRPr lang="zh-CN" altLang="en-US"/>
          </a:p>
        </p:txBody>
      </p:sp>
      <p:sp>
        <p:nvSpPr>
          <p:cNvPr id="4" name="矩形 3"/>
          <p:cNvSpPr/>
          <p:nvPr/>
        </p:nvSpPr>
        <p:spPr>
          <a:xfrm>
            <a:off x="8166797" y="315814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横截面积</a:t>
            </a:r>
            <a:endParaRPr lang="zh-CN" altLang="en-US"/>
          </a:p>
        </p:txBody>
      </p:sp>
      <p:sp>
        <p:nvSpPr>
          <p:cNvPr id="5" name="矩形 4"/>
          <p:cNvSpPr/>
          <p:nvPr/>
        </p:nvSpPr>
        <p:spPr>
          <a:xfrm>
            <a:off x="3168749" y="373546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Tree>
    <p:extLst>
      <p:ext uri="{BB962C8B-B14F-4D97-AF65-F5344CB8AC3E}">
        <p14:creationId xmlns:p14="http://schemas.microsoft.com/office/powerpoint/2010/main" val="14832854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移动回形针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改变并测量铅笔芯接入电路的长度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实验时发现电流表损坏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他又设计了图丙电路测量电阻</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76.jpeg"/>
          <p:cNvPicPr>
            <a:picLocks noChangeAspect="1"/>
          </p:cNvPicPr>
          <p:nvPr/>
        </p:nvPicPr>
        <p:blipFill>
          <a:blip r:embed="rId2"/>
          <a:stretch>
            <a:fillRect/>
          </a:stretch>
        </p:blipFill>
        <p:spPr>
          <a:xfrm>
            <a:off x="1118471" y="1819591"/>
            <a:ext cx="9294658" cy="4470900"/>
          </a:xfrm>
          <a:prstGeom prst="rect">
            <a:avLst/>
          </a:prstGeom>
        </p:spPr>
      </p:pic>
    </p:spTree>
    <p:extLst>
      <p:ext uri="{BB962C8B-B14F-4D97-AF65-F5344CB8AC3E}">
        <p14:creationId xmlns:p14="http://schemas.microsoft.com/office/powerpoint/2010/main" val="198073752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84991"/>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正确连好电路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将开关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先拨至</a:t>
            </a: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移动滑动变阻器滑片</a:t>
            </a:r>
            <a:r>
              <a:rPr lang="en-US" altLang="zh-CN" i="1">
                <a:solidFill>
                  <a:srgbClr val="000000"/>
                </a:solidFill>
                <a:ea typeface="宋体" panose="02010600030101010101" pitchFamily="2" charset="-122"/>
                <a:cs typeface="Times New Roman" panose="02020603050405020304" pitchFamily="18" charset="0"/>
              </a:rPr>
              <a:t>P</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使电压表示数为</a:t>
            </a:r>
            <a:r>
              <a:rPr lang="en-US" altLang="zh-CN" i="1">
                <a:solidFill>
                  <a:srgbClr val="000000"/>
                </a:solidFill>
                <a:ea typeface="宋体" panose="02010600030101010101" pitchFamily="2" charset="-122"/>
                <a:cs typeface="Times New Roman" panose="02020603050405020304" pitchFamily="18" charset="0"/>
              </a:rPr>
              <a:t>U.</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再将</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拨至</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调节电阻箱旋钮至图丁位置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观察到电压表示数略大于</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他把</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档的旋钮又旋了一格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发现电压表示数略小于</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此时他</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再调节滑动变阻器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以使电压表的示数恰好为</a:t>
            </a:r>
            <a:r>
              <a:rPr lang="en-US" altLang="zh-CN" i="1">
                <a:solidFill>
                  <a:srgbClr val="000000"/>
                </a:solidFill>
                <a:ea typeface="宋体" panose="02010600030101010101" pitchFamily="2" charset="-122"/>
                <a:cs typeface="Times New Roman" panose="02020603050405020304" pitchFamily="18" charset="0"/>
              </a:rPr>
              <a:t>U.</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推断铅笔芯接入电路的阻值</a:t>
            </a:r>
            <a:r>
              <a:rPr lang="en-US" altLang="zh-CN" i="1" smtClean="0">
                <a:solidFill>
                  <a:srgbClr val="000000"/>
                </a:solidFill>
                <a:ea typeface="宋体" panose="02010600030101010101" pitchFamily="2" charset="-122"/>
                <a:cs typeface="Times New Roman" panose="02020603050405020304" pitchFamily="18" charset="0"/>
              </a:rPr>
              <a:t>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填写范围</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875813" y="337427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不应</a:t>
            </a:r>
            <a:endParaRPr lang="zh-CN" altLang="en-US"/>
          </a:p>
        </p:txBody>
      </p:sp>
      <p:sp>
        <p:nvSpPr>
          <p:cNvPr id="4" name="矩形 3"/>
          <p:cNvSpPr/>
          <p:nvPr/>
        </p:nvSpPr>
        <p:spPr>
          <a:xfrm>
            <a:off x="5741373" y="4503551"/>
            <a:ext cx="3050835" cy="584775"/>
          </a:xfrm>
          <a:prstGeom prst="rect">
            <a:avLst/>
          </a:prstGeom>
        </p:spPr>
        <p:txBody>
          <a:bodyPr wrap="none">
            <a:spAutoFit/>
          </a:bodyPr>
          <a:lstStyle/>
          <a:p>
            <a:r>
              <a:rPr lang="en-US" altLang="zh-CN">
                <a:ea typeface="宋体" panose="02010600030101010101" pitchFamily="2" charset="-122"/>
              </a:rPr>
              <a:t>14 </a:t>
            </a:r>
            <a:r>
              <a:rPr lang="en-US" altLang="zh-CN">
                <a:latin typeface="宋体" panose="02010600030101010101" pitchFamily="2" charset="-122"/>
                <a:cs typeface="Times New Roman" panose="02020603050405020304" pitchFamily="18" charset="0"/>
              </a:rPr>
              <a:t>Ω</a:t>
            </a:r>
            <a:r>
              <a:rPr lang="en-US" altLang="zh-CN">
                <a:ea typeface="宋体" panose="02010600030101010101" pitchFamily="2" charset="-122"/>
              </a:rPr>
              <a:t>&lt;</a:t>
            </a:r>
            <a:r>
              <a:rPr lang="en-US" altLang="zh-CN" i="1">
                <a:ea typeface="宋体" panose="02010600030101010101" pitchFamily="2" charset="-122"/>
              </a:rPr>
              <a:t>R</a:t>
            </a:r>
            <a:r>
              <a:rPr lang="zh-CN" altLang="zh-CN" baseline="-25000">
                <a:ea typeface="宋体" panose="02010600030101010101" pitchFamily="2" charset="-122"/>
                <a:cs typeface="Times New Roman" panose="02020603050405020304" pitchFamily="18" charset="0"/>
              </a:rPr>
              <a:t>铅</a:t>
            </a:r>
            <a:r>
              <a:rPr lang="en-US" altLang="zh-CN">
                <a:ea typeface="宋体" panose="02010600030101010101" pitchFamily="2" charset="-122"/>
              </a:rPr>
              <a:t>&lt;15 </a:t>
            </a:r>
            <a:r>
              <a:rPr lang="en-US" altLang="zh-CN">
                <a:latin typeface="宋体" panose="02010600030101010101" pitchFamily="2" charset="-122"/>
                <a:cs typeface="Times New Roman" panose="02020603050405020304" pitchFamily="18" charset="0"/>
              </a:rPr>
              <a:t>Ω</a:t>
            </a:r>
            <a:endParaRPr lang="zh-CN" altLang="en-US"/>
          </a:p>
        </p:txBody>
      </p:sp>
    </p:spTree>
    <p:extLst>
      <p:ext uri="{BB962C8B-B14F-4D97-AF65-F5344CB8AC3E}">
        <p14:creationId xmlns:p14="http://schemas.microsoft.com/office/powerpoint/2010/main" val="246249371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936158"/>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小明由上述两次实验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得出铅笔芯电阻与长度的关系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请评价他在探究过程中的不足之处</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第一次</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第二次</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872605" y="3140526"/>
            <a:ext cx="6912172"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只测了一组数据</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具有偶然性、误差大</a:t>
            </a:r>
            <a:endParaRPr lang="zh-CN" altLang="en-US"/>
          </a:p>
        </p:txBody>
      </p:sp>
      <p:sp>
        <p:nvSpPr>
          <p:cNvPr id="4" name="矩形 3"/>
          <p:cNvSpPr/>
          <p:nvPr/>
        </p:nvSpPr>
        <p:spPr>
          <a:xfrm>
            <a:off x="1872605" y="3725301"/>
            <a:ext cx="8568356"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不能测出铅笔芯具体的阻值</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只能是一个范围值</a:t>
            </a:r>
            <a:endParaRPr lang="zh-CN" altLang="en-US"/>
          </a:p>
        </p:txBody>
      </p:sp>
    </p:spTree>
    <p:extLst>
      <p:ext uri="{BB962C8B-B14F-4D97-AF65-F5344CB8AC3E}">
        <p14:creationId xmlns:p14="http://schemas.microsoft.com/office/powerpoint/2010/main" val="378430787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图甲表示一种自动测定油箱内油面高度的油量表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实际上是量程为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 A</a:t>
            </a:r>
            <a:r>
              <a:rPr lang="zh-CN" altLang="zh-CN">
                <a:solidFill>
                  <a:srgbClr val="000000"/>
                </a:solidFill>
                <a:ea typeface="宋体" panose="02010600030101010101" pitchFamily="2" charset="-122"/>
                <a:cs typeface="Times New Roman" panose="02020603050405020304" pitchFamily="18" charset="0"/>
              </a:rPr>
              <a:t>的电流表改装而成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的最大值为</a:t>
            </a:r>
            <a:r>
              <a:rPr lang="en-US" altLang="zh-CN">
                <a:solidFill>
                  <a:srgbClr val="000000"/>
                </a:solidFill>
                <a:ea typeface="宋体" panose="02010600030101010101" pitchFamily="2" charset="-122"/>
                <a:cs typeface="Times New Roman" panose="02020603050405020304" pitchFamily="18" charset="0"/>
              </a:rPr>
              <a:t>60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金属杠杆的右端是滑动变阻器的滑片</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从油量表指针所指的刻度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就可以知道油箱内油面的高度</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电源电压为</a:t>
            </a:r>
            <a:r>
              <a:rPr lang="en-US" altLang="zh-CN">
                <a:solidFill>
                  <a:srgbClr val="000000"/>
                </a:solidFill>
                <a:ea typeface="宋体" panose="02010600030101010101" pitchFamily="2" charset="-122"/>
                <a:cs typeface="Times New Roman" panose="02020603050405020304" pitchFamily="18" charset="0"/>
              </a:rPr>
              <a:t>24 V,</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为定值电阻</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77.jpeg"/>
          <p:cNvPicPr>
            <a:picLocks noChangeAspect="1"/>
          </p:cNvPicPr>
          <p:nvPr/>
        </p:nvPicPr>
        <p:blipFill>
          <a:blip r:embed="rId2"/>
          <a:stretch>
            <a:fillRect/>
          </a:stretch>
        </p:blipFill>
        <p:spPr>
          <a:xfrm>
            <a:off x="997688" y="3438030"/>
            <a:ext cx="9536225" cy="2908233"/>
          </a:xfrm>
          <a:prstGeom prst="rect">
            <a:avLst/>
          </a:prstGeom>
        </p:spPr>
      </p:pic>
    </p:spTree>
    <p:extLst>
      <p:ext uri="{BB962C8B-B14F-4D97-AF65-F5344CB8AC3E}">
        <p14:creationId xmlns:p14="http://schemas.microsoft.com/office/powerpoint/2010/main" val="19502228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0373"/>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的作用是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当油箱油面下降时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油量表的示数将变</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油箱装满汽油时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油量表示数为最大值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即电流表达到最大值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滑动变阻器的触头在某一端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的阻值</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250589" y="1204006"/>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保护电阻</a:t>
            </a:r>
            <a:endParaRPr lang="zh-CN" altLang="en-US"/>
          </a:p>
        </p:txBody>
      </p:sp>
      <p:sp>
        <p:nvSpPr>
          <p:cNvPr id="4" name="矩形 3"/>
          <p:cNvSpPr/>
          <p:nvPr/>
        </p:nvSpPr>
        <p:spPr>
          <a:xfrm>
            <a:off x="2530509" y="179115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a:t>
            </a:r>
            <a:endParaRPr lang="zh-CN" altLang="en-US"/>
          </a:p>
        </p:txBody>
      </p:sp>
      <p:sp>
        <p:nvSpPr>
          <p:cNvPr id="5" name="矩形 4"/>
          <p:cNvSpPr>
            <a:spLocks noChangeAspect="1"/>
          </p:cNvSpPr>
          <p:nvPr/>
        </p:nvSpPr>
        <p:spPr>
          <a:xfrm>
            <a:off x="361950" y="3566508"/>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当油量表示数最大时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滑动变阻器接入电路的电阻为零</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565705190"/>
              </p:ext>
            </p:extLst>
          </p:nvPr>
        </p:nvGraphicFramePr>
        <p:xfrm>
          <a:off x="465273" y="4299229"/>
          <a:ext cx="10807700" cy="842562"/>
        </p:xfrm>
        <a:graphic>
          <a:graphicData uri="http://schemas.openxmlformats.org/presentationml/2006/ole">
            <mc:AlternateContent>
              <mc:Choice xmlns:v="urn:schemas-microsoft-com:vml" Requires="v">
                <p:oleObj spid="_x0000_s1055" name="文档" r:id="rId2" imgW="3826154" imgH="298285" progId="Word.Document.12">
                  <p:embed/>
                </p:oleObj>
              </mc:Choice>
              <mc:Fallback>
                <p:oleObj name="文档" r:id="rId2" imgW="3826154" imgH="298285" progId="Word.Document.12">
                  <p:embed/>
                  <p:pic>
                    <p:nvPicPr>
                      <p:cNvPr id="0" name="OLE substitute image"/>
                      <p:cNvPicPr/>
                      <p:nvPr/>
                    </p:nvPicPr>
                    <p:blipFill>
                      <a:blip r:embed="rId3"/>
                      <a:stretch>
                        <a:fillRect/>
                      </a:stretch>
                    </p:blipFill>
                    <p:spPr>
                      <a:xfrm>
                        <a:off x="465273" y="4299229"/>
                        <a:ext cx="10807700" cy="842562"/>
                      </a:xfrm>
                      <a:prstGeom prst="rect">
                        <a:avLst/>
                      </a:prstGeom>
                    </p:spPr>
                  </p:pic>
                </p:oleObj>
              </mc:Fallback>
            </mc:AlternateContent>
          </a:graphicData>
        </a:graphic>
      </p:graphicFrame>
    </p:spTree>
    <p:extLst>
      <p:ext uri="{BB962C8B-B14F-4D97-AF65-F5344CB8AC3E}">
        <p14:creationId xmlns:p14="http://schemas.microsoft.com/office/powerpoint/2010/main" val="327130261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93735"/>
            <a:ext cx="10807700" cy="1274195"/>
          </a:xfrm>
          <a:prstGeom prst="rect">
            <a:avLst/>
          </a:prstGeom>
        </p:spPr>
        <p:txBody>
          <a:bodyPr>
            <a:spAutoFit/>
          </a:bodyPr>
          <a:lstStyle/>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当油箱中的汽油用完时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此时滑动变阻器的触头在另一端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电路中的电流为多少</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a:spLocks noChangeAspect="1"/>
          </p:cNvSpPr>
          <p:nvPr/>
        </p:nvSpPr>
        <p:spPr>
          <a:xfrm>
            <a:off x="361950" y="2867930"/>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当油箱中汽油用完时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滑动变阻器接入电路中的阻值最大</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321906714"/>
              </p:ext>
            </p:extLst>
          </p:nvPr>
        </p:nvGraphicFramePr>
        <p:xfrm>
          <a:off x="465273" y="3594484"/>
          <a:ext cx="10807700" cy="832411"/>
        </p:xfrm>
        <a:graphic>
          <a:graphicData uri="http://schemas.openxmlformats.org/presentationml/2006/ole">
            <mc:AlternateContent>
              <mc:Choice xmlns:v="urn:schemas-microsoft-com:vml" Requires="v">
                <p:oleObj spid="_x0000_s1056" name="文档" r:id="rId2" imgW="3826154" imgH="294691" progId="Word.Document.12">
                  <p:embed/>
                </p:oleObj>
              </mc:Choice>
              <mc:Fallback>
                <p:oleObj name="文档" r:id="rId2" imgW="3826154" imgH="294691" progId="Word.Document.12">
                  <p:embed/>
                  <p:pic>
                    <p:nvPicPr>
                      <p:cNvPr id="0" name="OLE substitute image"/>
                      <p:cNvPicPr/>
                      <p:nvPr/>
                    </p:nvPicPr>
                    <p:blipFill>
                      <a:blip r:embed="rId3"/>
                      <a:stretch>
                        <a:fillRect/>
                      </a:stretch>
                    </p:blipFill>
                    <p:spPr>
                      <a:xfrm>
                        <a:off x="465273" y="3594484"/>
                        <a:ext cx="10807700" cy="832411"/>
                      </a:xfrm>
                      <a:prstGeom prst="rect">
                        <a:avLst/>
                      </a:prstGeom>
                    </p:spPr>
                  </p:pic>
                </p:oleObj>
              </mc:Fallback>
            </mc:AlternateContent>
          </a:graphicData>
        </a:graphic>
      </p:graphicFrame>
    </p:spTree>
    <p:extLst>
      <p:ext uri="{BB962C8B-B14F-4D97-AF65-F5344CB8AC3E}">
        <p14:creationId xmlns:p14="http://schemas.microsoft.com/office/powerpoint/2010/main" val="270400763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改装设计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用电压表代替电流表做油量表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图中的乙图已画出部分电路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请在乙图中完成电路的设计</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当油箱中的油用完时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油量表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的示数为零</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2331420"/>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设计改装原理图</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有如下两种设计</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70.jpeg"/>
          <p:cNvPicPr>
            <a:picLocks noChangeAspect="1"/>
          </p:cNvPicPr>
          <p:nvPr/>
        </p:nvPicPr>
        <p:blipFill>
          <a:blip r:embed="rId2"/>
          <a:stretch>
            <a:fillRect/>
          </a:stretch>
        </p:blipFill>
        <p:spPr>
          <a:xfrm>
            <a:off x="361950" y="3044744"/>
            <a:ext cx="10807700" cy="3065831"/>
          </a:xfrm>
          <a:prstGeom prst="rect">
            <a:avLst/>
          </a:prstGeom>
        </p:spPr>
      </p:pic>
    </p:spTree>
    <p:extLst>
      <p:ext uri="{BB962C8B-B14F-4D97-AF65-F5344CB8AC3E}">
        <p14:creationId xmlns:p14="http://schemas.microsoft.com/office/powerpoint/2010/main" val="268327263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6612"/>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小亮设计了一个电压表的示数变化反映环境温度变化的电路</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其电路原理图如图甲所示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电源电压为</a:t>
            </a:r>
            <a:r>
              <a:rPr lang="en-US" altLang="zh-CN">
                <a:solidFill>
                  <a:srgbClr val="000000"/>
                </a:solidFill>
                <a:ea typeface="宋体" panose="02010600030101010101" pitchFamily="2" charset="-122"/>
                <a:cs typeface="Times New Roman" panose="02020603050405020304" pitchFamily="18" charset="0"/>
              </a:rPr>
              <a:t>4 V(</a:t>
            </a:r>
            <a:r>
              <a:rPr lang="zh-CN" altLang="zh-CN">
                <a:solidFill>
                  <a:srgbClr val="000000"/>
                </a:solidFill>
                <a:ea typeface="宋体" panose="02010600030101010101" pitchFamily="2" charset="-122"/>
                <a:cs typeface="Times New Roman" panose="02020603050405020304" pitchFamily="18" charset="0"/>
              </a:rPr>
              <a:t>恒定不变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电压表量程为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V,</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是阻值为</a:t>
            </a:r>
            <a:r>
              <a:rPr lang="en-US" altLang="zh-CN">
                <a:solidFill>
                  <a:srgbClr val="000000"/>
                </a:solidFill>
                <a:ea typeface="宋体" panose="02010600030101010101" pitchFamily="2" charset="-122"/>
                <a:cs typeface="Times New Roman" panose="02020603050405020304" pitchFamily="18" charset="0"/>
              </a:rPr>
              <a:t>300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的定值电阻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是热敏电阻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其电阻随环境温度变化的关系如图乙所示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后</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2572327" y="2882774"/>
            <a:ext cx="6377418" cy="3433993"/>
          </a:xfrm>
          <a:prstGeom prst="rect">
            <a:avLst/>
          </a:prstGeom>
        </p:spPr>
      </p:pic>
    </p:spTree>
    <p:extLst>
      <p:ext uri="{BB962C8B-B14F-4D97-AF65-F5344CB8AC3E}">
        <p14:creationId xmlns:p14="http://schemas.microsoft.com/office/powerpoint/2010/main" val="68597519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39463"/>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当环境温度为</a:t>
            </a:r>
            <a:r>
              <a:rPr lang="en-US" altLang="zh-CN">
                <a:solidFill>
                  <a:srgbClr val="000000"/>
                </a:solidFill>
                <a:ea typeface="宋体" panose="02010600030101010101" pitchFamily="2" charset="-122"/>
                <a:cs typeface="Times New Roman" panose="02020603050405020304" pitchFamily="18" charset="0"/>
              </a:rPr>
              <a:t>40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热敏电阻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的阻值是多少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当环境温度为</a:t>
            </a:r>
            <a:r>
              <a:rPr lang="en-US" altLang="zh-CN">
                <a:solidFill>
                  <a:srgbClr val="000000"/>
                </a:solidFill>
                <a:ea typeface="宋体" panose="02010600030101010101" pitchFamily="2" charset="-122"/>
                <a:cs typeface="Times New Roman" panose="02020603050405020304" pitchFamily="18" charset="0"/>
              </a:rPr>
              <a:t>40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电压表的示数是多少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电压表两端电压不能超过其最大测量值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则此电路允许的最高环境温度是多少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9256776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根据图</a:t>
            </a:r>
            <a:r>
              <a:rPr lang="en-US" altLang="zh-CN" i="1">
                <a:ea typeface="宋体" panose="02010600030101010101" pitchFamily="2" charset="-122"/>
                <a:cs typeface="Times New Roman" panose="02020603050405020304" pitchFamily="18" charset="0"/>
              </a:rPr>
              <a:t>b</a:t>
            </a:r>
            <a:r>
              <a:rPr lang="zh-CN" altLang="zh-CN">
                <a:ea typeface="宋体" panose="02010600030101010101" pitchFamily="2" charset="-122"/>
                <a:cs typeface="Times New Roman" panose="02020603050405020304" pitchFamily="18" charset="0"/>
              </a:rPr>
              <a:t>可读出环境温度为</a:t>
            </a:r>
            <a:r>
              <a:rPr lang="en-US" altLang="zh-CN">
                <a:ea typeface="宋体" panose="02010600030101010101" pitchFamily="2" charset="-122"/>
                <a:cs typeface="Times New Roman" panose="02020603050405020304" pitchFamily="18" charset="0"/>
              </a:rPr>
              <a:t>40 </a:t>
            </a:r>
            <a:r>
              <a:rPr lang="zh-CN" altLang="zh-CN">
                <a:latin typeface="Calibri" panose="020f0502020204030204" pitchFamily="34" charset="0"/>
                <a:ea typeface="宋体" panose="02010600030101010101" pitchFamily="2" charset="-122"/>
                <a:cs typeface="宋体" panose="02010600030101010101" pitchFamily="2" charset="-122"/>
              </a:rPr>
              <a:t>℃</a:t>
            </a:r>
            <a:r>
              <a:rPr lang="zh-CN" altLang="zh-CN">
                <a:ea typeface="宋体" panose="02010600030101010101" pitchFamily="2" charset="-122"/>
                <a:cs typeface="Times New Roman" panose="02020603050405020304" pitchFamily="18" charset="0"/>
              </a:rPr>
              <a:t>时对应的</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的阻值为</a:t>
            </a:r>
            <a:r>
              <a:rPr lang="en-US" altLang="zh-CN">
                <a:ea typeface="宋体" panose="02010600030101010101" pitchFamily="2" charset="-122"/>
                <a:cs typeface="Times New Roman" panose="02020603050405020304" pitchFamily="18" charset="0"/>
              </a:rPr>
              <a:t>200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当环境温度为</a:t>
            </a:r>
            <a:r>
              <a:rPr lang="en-US" altLang="zh-CN">
                <a:ea typeface="宋体" panose="02010600030101010101" pitchFamily="2" charset="-122"/>
                <a:cs typeface="Times New Roman" panose="02020603050405020304" pitchFamily="18" charset="0"/>
              </a:rPr>
              <a:t>40 </a:t>
            </a:r>
            <a:r>
              <a:rPr lang="zh-CN" altLang="zh-CN">
                <a:latin typeface="Calibri" panose="020f0502020204030204" pitchFamily="34" charset="0"/>
                <a:ea typeface="宋体" panose="02010600030101010101" pitchFamily="2" charset="-122"/>
                <a:cs typeface="宋体" panose="02010600030101010101" pitchFamily="2" charset="-122"/>
              </a:rPr>
              <a:t>℃</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=200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0</a:t>
            </a:r>
            <a:r>
              <a:rPr lang="en-US" altLang="zh-CN">
                <a:ea typeface="宋体" panose="02010600030101010101" pitchFamily="2" charset="-122"/>
                <a:cs typeface="Times New Roman" panose="02020603050405020304" pitchFamily="18" charset="0"/>
              </a:rPr>
              <a:t>=300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根据</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串联电路总电阻等于个电阻之和可知</a:t>
            </a:r>
            <a:r>
              <a:rPr lang="en-US" altLang="zh-CN">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670819073"/>
              </p:ext>
            </p:extLst>
          </p:nvPr>
        </p:nvGraphicFramePr>
        <p:xfrm>
          <a:off x="465273" y="3578782"/>
          <a:ext cx="10807700" cy="782668"/>
        </p:xfrm>
        <a:graphic>
          <a:graphicData uri="http://schemas.openxmlformats.org/presentationml/2006/ole">
            <mc:AlternateContent>
              <mc:Choice xmlns:v="urn:schemas-microsoft-com:vml" Requires="v">
                <p:oleObj spid="_x0000_s1057" name="文档" r:id="rId2" imgW="3826154" imgH="277081" progId="Word.Document.12">
                  <p:embed/>
                </p:oleObj>
              </mc:Choice>
              <mc:Fallback>
                <p:oleObj name="文档" r:id="rId2" imgW="3826154" imgH="277081" progId="Word.Document.12">
                  <p:embed/>
                  <p:pic>
                    <p:nvPicPr>
                      <p:cNvPr id="0" name="OLE substitute image"/>
                      <p:cNvPicPr/>
                      <p:nvPr/>
                    </p:nvPicPr>
                    <p:blipFill>
                      <a:blip r:embed="rId3"/>
                      <a:stretch>
                        <a:fillRect/>
                      </a:stretch>
                    </p:blipFill>
                    <p:spPr>
                      <a:xfrm>
                        <a:off x="465273" y="3578782"/>
                        <a:ext cx="10807700" cy="782668"/>
                      </a:xfrm>
                      <a:prstGeom prst="rect">
                        <a:avLst/>
                      </a:prstGeom>
                    </p:spPr>
                  </p:pic>
                </p:oleObj>
              </mc:Fallback>
            </mc:AlternateContent>
          </a:graphicData>
        </a:graphic>
      </p:graphicFrame>
      <p:sp>
        <p:nvSpPr>
          <p:cNvPr id="4" name="矩形 3"/>
          <p:cNvSpPr>
            <a:spLocks noChangeAspect="1"/>
          </p:cNvSpPr>
          <p:nvPr/>
        </p:nvSpPr>
        <p:spPr>
          <a:xfrm>
            <a:off x="361950" y="4369809"/>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由欧姆定律得</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0</a:t>
            </a:r>
            <a:r>
              <a:rPr lang="zh-CN" altLang="zh-CN">
                <a:ea typeface="宋体" panose="02010600030101010101" pitchFamily="2" charset="-122"/>
                <a:cs typeface="Times New Roman" panose="02020603050405020304" pitchFamily="18" charset="0"/>
              </a:rPr>
              <a:t>两端的电压</a:t>
            </a:r>
            <a:r>
              <a:rPr lang="en-US" altLang="zh-CN" i="1">
                <a:ea typeface="宋体" panose="02010600030101010101" pitchFamily="2" charset="-122"/>
                <a:cs typeface="Times New Roman" panose="02020603050405020304" pitchFamily="18" charset="0"/>
              </a:rPr>
              <a:t>U</a:t>
            </a:r>
            <a:r>
              <a:rPr lang="en-US" altLang="zh-CN" baseline="-25000">
                <a:ea typeface="宋体" panose="02010600030101010101" pitchFamily="2" charset="-122"/>
                <a:cs typeface="Times New Roman" panose="02020603050405020304" pitchFamily="18" charset="0"/>
              </a:rPr>
              <a:t>0</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IR</a:t>
            </a:r>
            <a:r>
              <a:rPr lang="en-US" altLang="zh-CN" baseline="-25000">
                <a:ea typeface="宋体" panose="02010600030101010101" pitchFamily="2" charset="-122"/>
                <a:cs typeface="Times New Roman" panose="02020603050405020304" pitchFamily="18" charset="0"/>
              </a:rPr>
              <a:t>0</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008 A×300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=2</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 V;</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0685287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开关闭合后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向右移动时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电流表的示数将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电压表的示数将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4135906" y="2940176"/>
            <a:ext cx="3259787" cy="3321963"/>
          </a:xfrm>
          <a:prstGeom prst="rect">
            <a:avLst/>
          </a:prstGeom>
        </p:spPr>
      </p:pic>
      <p:sp>
        <p:nvSpPr>
          <p:cNvPr id="4" name="矩形 3"/>
          <p:cNvSpPr/>
          <p:nvPr/>
        </p:nvSpPr>
        <p:spPr>
          <a:xfrm>
            <a:off x="6127725" y="173181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
        <p:nvSpPr>
          <p:cNvPr id="5" name="矩形 4"/>
          <p:cNvSpPr/>
          <p:nvPr/>
        </p:nvSpPr>
        <p:spPr>
          <a:xfrm>
            <a:off x="1008012" y="231691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Tree>
    <p:extLst>
      <p:ext uri="{BB962C8B-B14F-4D97-AF65-F5344CB8AC3E}">
        <p14:creationId xmlns:p14="http://schemas.microsoft.com/office/powerpoint/2010/main" val="628446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7" name="组合 6"/>
          <p:cNvGrpSpPr/>
          <p:nvPr/>
        </p:nvGrpSpPr>
        <p:grpSpPr>
          <a:xfrm>
            <a:off x="361950" y="647410"/>
            <a:ext cx="10911023" cy="5289653"/>
            <a:chOff x="361950" y="647410"/>
            <a:chExt cx="10911023" cy="5289653"/>
          </a:xfrm>
        </p:grpSpPr>
        <p:sp>
          <p:nvSpPr>
            <p:cNvPr id="2" name="矩形 1"/>
            <p:cNvSpPr>
              <a:spLocks noChangeAspect="1"/>
            </p:cNvSpPr>
            <p:nvPr/>
          </p:nvSpPr>
          <p:spPr>
            <a:xfrm>
              <a:off x="361950" y="647410"/>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由题意可知电压表示数最大值为</a:t>
              </a:r>
              <a:r>
                <a:rPr lang="en-US" altLang="zh-CN">
                  <a:ea typeface="宋体" panose="02010600030101010101" pitchFamily="2" charset="-122"/>
                  <a:cs typeface="Times New Roman" panose="02020603050405020304" pitchFamily="18" charset="0"/>
                </a:rPr>
                <a:t>3 V,</a:t>
              </a:r>
              <a:r>
                <a:rPr lang="zh-CN" altLang="zh-CN">
                  <a:ea typeface="宋体" panose="02010600030101010101" pitchFamily="2" charset="-122"/>
                  <a:cs typeface="Times New Roman" panose="02020603050405020304" pitchFamily="18" charset="0"/>
                </a:rPr>
                <a:t>且此时电路能够测量的温度最高</a:t>
              </a:r>
              <a:r>
                <a:rPr lang="en-US" altLang="zh-CN">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561227485"/>
                </p:ext>
              </p:extLst>
            </p:nvPr>
          </p:nvGraphicFramePr>
          <p:xfrm>
            <a:off x="465273" y="1884925"/>
            <a:ext cx="10807700" cy="842562"/>
          </p:xfrm>
          <a:graphic>
            <a:graphicData uri="http://schemas.openxmlformats.org/presentationml/2006/ole">
              <mc:AlternateContent>
                <mc:Choice xmlns:v="urn:schemas-microsoft-com:vml" Requires="v">
                  <p:oleObj spid="_x0000_s1058" name="文档" r:id="rId2" imgW="3826154" imgH="298285" progId="Word.Document.12">
                    <p:embed/>
                  </p:oleObj>
                </mc:Choice>
                <mc:Fallback>
                  <p:oleObj name="文档" r:id="rId2" imgW="3826154" imgH="298285" progId="Word.Document.12">
                    <p:embed/>
                    <p:pic>
                      <p:nvPicPr>
                        <p:cNvPr id="0" name="OLE substitute image"/>
                        <p:cNvPicPr/>
                        <p:nvPr/>
                      </p:nvPicPr>
                      <p:blipFill>
                        <a:blip r:embed="rId3"/>
                        <a:stretch>
                          <a:fillRect/>
                        </a:stretch>
                      </p:blipFill>
                      <p:spPr>
                        <a:xfrm>
                          <a:off x="465273" y="1884925"/>
                          <a:ext cx="10807700" cy="842562"/>
                        </a:xfrm>
                        <a:prstGeom prst="rect">
                          <a:avLst/>
                        </a:prstGeom>
                      </p:spPr>
                    </p:pic>
                  </p:oleObj>
                </mc:Fallback>
              </mc:AlternateContent>
            </a:graphicData>
          </a:graphic>
        </p:graphicFrame>
        <p:sp>
          <p:nvSpPr>
            <p:cNvPr id="4" name="矩形 3"/>
            <p:cNvSpPr>
              <a:spLocks noChangeAspect="1"/>
            </p:cNvSpPr>
            <p:nvPr/>
          </p:nvSpPr>
          <p:spPr>
            <a:xfrm>
              <a:off x="361950" y="2707823"/>
              <a:ext cx="10807700" cy="1232197"/>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由串联电路两端的电压等于各部分电路两端的电压之和</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得</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ea typeface="宋体" panose="02010600030101010101" pitchFamily="2" charset="-122"/>
                  <a:cs typeface="Times New Roman" panose="02020603050405020304" pitchFamily="18" charset="0"/>
                </a:rPr>
                <a:t>U</a:t>
              </a:r>
              <a:r>
                <a:rPr lang="en-US" altLang="zh-CN" baseline="-25000">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a:ea typeface="宋体" panose="02010600030101010101" pitchFamily="2" charset="-122"/>
                  <a:cs typeface="Times New Roman" panose="02020603050405020304" pitchFamily="18" charset="0"/>
                </a:rPr>
                <a:t>=4 V-3 V=1 V,</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145343935"/>
                </p:ext>
              </p:extLst>
            </p:nvPr>
          </p:nvGraphicFramePr>
          <p:xfrm>
            <a:off x="465273" y="3947503"/>
            <a:ext cx="10807700" cy="784699"/>
          </p:xfrm>
          <a:graphic>
            <a:graphicData uri="http://schemas.openxmlformats.org/presentationml/2006/ole">
              <mc:AlternateContent>
                <mc:Choice xmlns:v="urn:schemas-microsoft-com:vml" Requires="v">
                  <p:oleObj spid="_x0000_s1059" name="文档" r:id="rId4" imgW="3826154" imgH="277800" progId="Word.Document.12">
                    <p:embed/>
                  </p:oleObj>
                </mc:Choice>
                <mc:Fallback>
                  <p:oleObj name="文档" r:id="rId4" imgW="3826154" imgH="277800" progId="Word.Document.12">
                    <p:embed/>
                    <p:pic>
                      <p:nvPicPr>
                        <p:cNvPr id="0" name="OLE substitute image"/>
                        <p:cNvPicPr/>
                        <p:nvPr/>
                      </p:nvPicPr>
                      <p:blipFill>
                        <a:blip r:embed="rId5"/>
                        <a:stretch>
                          <a:fillRect/>
                        </a:stretch>
                      </p:blipFill>
                      <p:spPr>
                        <a:xfrm>
                          <a:off x="465273" y="3947503"/>
                          <a:ext cx="10807700" cy="784699"/>
                        </a:xfrm>
                        <a:prstGeom prst="rect">
                          <a:avLst/>
                        </a:prstGeom>
                      </p:spPr>
                    </p:pic>
                  </p:oleObj>
                </mc:Fallback>
              </mc:AlternateContent>
            </a:graphicData>
          </a:graphic>
        </p:graphicFrame>
        <p:sp>
          <p:nvSpPr>
            <p:cNvPr id="6" name="矩形 5"/>
            <p:cNvSpPr>
              <a:spLocks noChangeAspect="1"/>
            </p:cNvSpPr>
            <p:nvPr/>
          </p:nvSpPr>
          <p:spPr>
            <a:xfrm>
              <a:off x="361950" y="4710189"/>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根据图</a:t>
              </a:r>
              <a:r>
                <a:rPr lang="en-US" altLang="zh-CN">
                  <a:ea typeface="宋体" panose="02010600030101010101" pitchFamily="2" charset="-122"/>
                  <a:cs typeface="Times New Roman" panose="02020603050405020304" pitchFamily="18" charset="0"/>
                </a:rPr>
                <a:t>b</a:t>
              </a:r>
              <a:r>
                <a:rPr lang="zh-CN" altLang="zh-CN">
                  <a:ea typeface="宋体" panose="02010600030101010101" pitchFamily="2" charset="-122"/>
                  <a:cs typeface="Times New Roman" panose="02020603050405020304" pitchFamily="18" charset="0"/>
                </a:rPr>
                <a:t>可查得热敏电阻的阻值为</a:t>
              </a:r>
              <a:r>
                <a:rPr lang="en-US" altLang="zh-CN">
                  <a:ea typeface="宋体" panose="02010600030101010101" pitchFamily="2" charset="-122"/>
                  <a:cs typeface="Times New Roman" panose="02020603050405020304" pitchFamily="18" charset="0"/>
                </a:rPr>
                <a:t>100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zh-CN" altLang="zh-CN">
                  <a:ea typeface="宋体" panose="02010600030101010101" pitchFamily="2" charset="-122"/>
                  <a:cs typeface="Times New Roman" panose="02020603050405020304" pitchFamily="18" charset="0"/>
                </a:rPr>
                <a:t>时对应温度为</a:t>
              </a:r>
              <a:r>
                <a:rPr lang="en-US" altLang="zh-CN">
                  <a:ea typeface="宋体" panose="02010600030101010101" pitchFamily="2" charset="-122"/>
                  <a:cs typeface="Times New Roman" panose="02020603050405020304" pitchFamily="18" charset="0"/>
                </a:rPr>
                <a:t>80 </a:t>
              </a:r>
              <a:r>
                <a:rPr lang="zh-CN" altLang="zh-CN">
                  <a:latin typeface="Calibri" panose="020f0502020204030204" pitchFamily="34" charset="0"/>
                  <a:ea typeface="宋体" panose="02010600030101010101" pitchFamily="2" charset="-122"/>
                  <a:cs typeface="宋体" panose="02010600030101010101" pitchFamily="2" charset="-122"/>
                </a:rPr>
                <a:t>℃</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即最高温度为</a:t>
              </a:r>
              <a:r>
                <a:rPr lang="en-US" altLang="zh-CN">
                  <a:ea typeface="宋体" panose="02010600030101010101" pitchFamily="2" charset="-122"/>
                  <a:cs typeface="Times New Roman" panose="02020603050405020304" pitchFamily="18" charset="0"/>
                </a:rPr>
                <a:t>80 </a:t>
              </a:r>
              <a:r>
                <a:rPr lang="zh-CN" altLang="zh-CN">
                  <a:latin typeface="Calibri" panose="020f0502020204030204" pitchFamily="34" charset="0"/>
                  <a:ea typeface="宋体" panose="02010600030101010101" pitchFamily="2" charset="-122"/>
                  <a:cs typeface="宋体" panose="02010600030101010101" pitchFamily="2" charset="-122"/>
                </a:rPr>
                <a:t>℃</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262956513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矩形 7"/>
          <p:cNvSpPr>
            <a:spLocks noChangeAspect="1"/>
          </p:cNvSpPr>
          <p:nvPr/>
        </p:nvSpPr>
        <p:spPr>
          <a:xfrm>
            <a:off x="361950" y="197364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当环境温度为</a:t>
            </a:r>
            <a:r>
              <a:rPr lang="en-US" altLang="zh-CN">
                <a:ea typeface="宋体" panose="02010600030101010101" pitchFamily="2" charset="-122"/>
                <a:cs typeface="Times New Roman" panose="02020603050405020304" pitchFamily="18" charset="0"/>
              </a:rPr>
              <a:t>40 </a:t>
            </a:r>
            <a:r>
              <a:rPr lang="zh-CN" altLang="zh-CN">
                <a:latin typeface="Calibri" panose="020f0502020204030204" pitchFamily="34" charset="0"/>
                <a:ea typeface="宋体" panose="02010600030101010101" pitchFamily="2" charset="-122"/>
                <a:cs typeface="宋体" panose="02010600030101010101" pitchFamily="2" charset="-122"/>
              </a:rPr>
              <a:t>℃</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热敏电阻</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的阻值是</a:t>
            </a:r>
            <a:r>
              <a:rPr lang="en-US" altLang="zh-CN">
                <a:ea typeface="宋体" panose="02010600030101010101" pitchFamily="2" charset="-122"/>
                <a:cs typeface="Times New Roman" panose="02020603050405020304" pitchFamily="18" charset="0"/>
              </a:rPr>
              <a:t>200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当环境温度为</a:t>
            </a:r>
            <a:r>
              <a:rPr lang="en-US" altLang="zh-CN">
                <a:ea typeface="宋体" panose="02010600030101010101" pitchFamily="2" charset="-122"/>
                <a:cs typeface="Times New Roman" panose="02020603050405020304" pitchFamily="18" charset="0"/>
              </a:rPr>
              <a:t>40 </a:t>
            </a:r>
            <a:r>
              <a:rPr lang="zh-CN" altLang="zh-CN">
                <a:latin typeface="Calibri" panose="020f0502020204030204" pitchFamily="34" charset="0"/>
                <a:ea typeface="宋体" panose="02010600030101010101" pitchFamily="2" charset="-122"/>
                <a:cs typeface="宋体" panose="02010600030101010101" pitchFamily="2" charset="-122"/>
              </a:rPr>
              <a:t>℃</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电压表的示数是</a:t>
            </a:r>
            <a:r>
              <a:rPr lang="en-US" altLang="zh-CN">
                <a:ea typeface="宋体" panose="02010600030101010101" pitchFamily="2" charset="-122"/>
                <a:cs typeface="Times New Roman" panose="02020603050405020304" pitchFamily="18" charset="0"/>
              </a:rPr>
              <a:t>2</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 V;(3)</a:t>
            </a:r>
            <a:r>
              <a:rPr lang="zh-CN" altLang="zh-CN">
                <a:ea typeface="宋体" panose="02010600030101010101" pitchFamily="2" charset="-122"/>
                <a:cs typeface="Times New Roman" panose="02020603050405020304" pitchFamily="18" charset="0"/>
              </a:rPr>
              <a:t>电压表两端电压不能超过其最大测量值</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则此电路所允许的最高环境温度是</a:t>
            </a:r>
            <a:r>
              <a:rPr lang="en-US" altLang="zh-CN">
                <a:ea typeface="宋体" panose="02010600030101010101" pitchFamily="2" charset="-122"/>
                <a:cs typeface="Times New Roman" panose="02020603050405020304" pitchFamily="18" charset="0"/>
              </a:rPr>
              <a:t>80 </a:t>
            </a:r>
            <a:r>
              <a:rPr lang="zh-CN" altLang="zh-CN">
                <a:latin typeface="Calibri" panose="020f0502020204030204" pitchFamily="34" charset="0"/>
                <a:ea typeface="宋体" panose="02010600030101010101" pitchFamily="2" charset="-122"/>
                <a:cs typeface="宋体" panose="02010600030101010101" pitchFamily="2" charset="-122"/>
              </a:rPr>
              <a:t>℃</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2950209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如图甲所示为一个超声波加湿器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如图乙所示为其内部湿度监测装置的简化电路图</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已知电源电压为</a:t>
            </a:r>
            <a:r>
              <a:rPr lang="en-US" altLang="zh-CN">
                <a:solidFill>
                  <a:srgbClr val="000000"/>
                </a:solidFill>
                <a:ea typeface="宋体" panose="02010600030101010101" pitchFamily="2" charset="-122"/>
                <a:cs typeface="Times New Roman" panose="02020603050405020304" pitchFamily="18" charset="0"/>
              </a:rPr>
              <a:t>12 V,</a:t>
            </a:r>
            <a:r>
              <a:rPr lang="zh-CN" altLang="zh-CN">
                <a:solidFill>
                  <a:srgbClr val="000000"/>
                </a:solidFill>
                <a:ea typeface="宋体" panose="02010600030101010101" pitchFamily="2" charset="-122"/>
                <a:cs typeface="Times New Roman" panose="02020603050405020304" pitchFamily="18" charset="0"/>
              </a:rPr>
              <a:t>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的阻值为</a:t>
            </a:r>
            <a:r>
              <a:rPr lang="en-US" altLang="zh-CN">
                <a:solidFill>
                  <a:srgbClr val="000000"/>
                </a:solidFill>
                <a:ea typeface="宋体" panose="02010600030101010101" pitchFamily="2" charset="-122"/>
                <a:cs typeface="Times New Roman" panose="02020603050405020304" pitchFamily="18" charset="0"/>
              </a:rPr>
              <a:t>30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电流表的量程为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200 mA,</a:t>
            </a:r>
            <a:r>
              <a:rPr lang="zh-CN" altLang="zh-CN">
                <a:solidFill>
                  <a:srgbClr val="000000"/>
                </a:solidFill>
                <a:ea typeface="宋体" panose="02010600030101010101" pitchFamily="2" charset="-122"/>
                <a:cs typeface="Times New Roman" panose="02020603050405020304" pitchFamily="18" charset="0"/>
              </a:rPr>
              <a:t>电压表的量程为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9 V</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湿敏电阻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的阻值随湿度</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变化的关系图象如图丙所示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则在电路安全工作的前提下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请计算出</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79.jpeg"/>
          <p:cNvPicPr>
            <a:picLocks noChangeAspect="1"/>
          </p:cNvPicPr>
          <p:nvPr/>
        </p:nvPicPr>
        <p:blipFill>
          <a:blip r:embed="rId2"/>
          <a:stretch>
            <a:fillRect/>
          </a:stretch>
        </p:blipFill>
        <p:spPr>
          <a:xfrm>
            <a:off x="1705808" y="3410413"/>
            <a:ext cx="8119985" cy="2916186"/>
          </a:xfrm>
          <a:prstGeom prst="rect">
            <a:avLst/>
          </a:prstGeom>
        </p:spPr>
      </p:pic>
    </p:spTree>
    <p:extLst>
      <p:ext uri="{BB962C8B-B14F-4D97-AF65-F5344CB8AC3E}">
        <p14:creationId xmlns:p14="http://schemas.microsoft.com/office/powerpoint/2010/main" val="246746487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911471"/>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当电流表的示数为</a:t>
            </a:r>
            <a:r>
              <a:rPr lang="en-US" altLang="zh-CN">
                <a:solidFill>
                  <a:srgbClr val="000000"/>
                </a:solidFill>
                <a:ea typeface="宋体" panose="02010600030101010101" pitchFamily="2" charset="-122"/>
                <a:cs typeface="Times New Roman" panose="02020603050405020304" pitchFamily="18" charset="0"/>
              </a:rPr>
              <a:t>200 mA</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接入电路中的阻值</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接入电路中的阻值为</a:t>
            </a:r>
            <a:r>
              <a:rPr lang="en-US" altLang="zh-CN">
                <a:solidFill>
                  <a:srgbClr val="000000"/>
                </a:solidFill>
                <a:ea typeface="宋体" panose="02010600030101010101" pitchFamily="2" charset="-122"/>
                <a:cs typeface="Times New Roman" panose="02020603050405020304" pitchFamily="18" charset="0"/>
              </a:rPr>
              <a:t>70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求电压表示数</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当电压表示数为</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求通过</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的电流</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装置能监测湿度</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的最大值是</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9421589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7" name="组合 6"/>
          <p:cNvGrpSpPr/>
          <p:nvPr/>
        </p:nvGrpSpPr>
        <p:grpSpPr>
          <a:xfrm>
            <a:off x="361949" y="441607"/>
            <a:ext cx="11160125" cy="5889270"/>
            <a:chOff x="361949" y="441607"/>
            <a:chExt cx="11160125" cy="5889270"/>
          </a:xfrm>
        </p:grpSpPr>
        <p:sp>
          <p:nvSpPr>
            <p:cNvPr id="2" name="矩形 1"/>
            <p:cNvSpPr>
              <a:spLocks noChangeAspect="1"/>
            </p:cNvSpPr>
            <p:nvPr/>
          </p:nvSpPr>
          <p:spPr>
            <a:xfrm>
              <a:off x="361950" y="44160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由图可知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定值电阻</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0</a:t>
              </a:r>
              <a:r>
                <a:rPr lang="zh-CN" altLang="zh-CN">
                  <a:ea typeface="宋体" panose="02010600030101010101" pitchFamily="2" charset="-122"/>
                  <a:cs typeface="Times New Roman" panose="02020603050405020304" pitchFamily="18" charset="0"/>
                </a:rPr>
                <a:t>与湿敏电阻</a:t>
              </a:r>
              <a:r>
                <a:rPr lang="en-US" altLang="zh-CN" i="1">
                  <a:ea typeface="宋体" panose="02010600030101010101" pitchFamily="2" charset="-122"/>
                  <a:cs typeface="Times New Roman" panose="02020603050405020304" pitchFamily="18" charset="0"/>
                </a:rPr>
                <a:t>R</a:t>
              </a:r>
              <a:r>
                <a:rPr lang="zh-CN" altLang="zh-CN">
                  <a:ea typeface="宋体" panose="02010600030101010101" pitchFamily="2" charset="-122"/>
                  <a:cs typeface="Times New Roman" panose="02020603050405020304" pitchFamily="18" charset="0"/>
                </a:rPr>
                <a:t>串联</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电压表测量湿敏电阻</a:t>
              </a:r>
              <a:r>
                <a:rPr lang="en-US" altLang="zh-CN" i="1">
                  <a:ea typeface="宋体" panose="02010600030101010101" pitchFamily="2" charset="-122"/>
                  <a:cs typeface="Times New Roman" panose="02020603050405020304" pitchFamily="18" charset="0"/>
                </a:rPr>
                <a:t>R</a:t>
              </a:r>
              <a:r>
                <a:rPr lang="zh-CN" altLang="zh-CN">
                  <a:ea typeface="宋体" panose="02010600030101010101" pitchFamily="2" charset="-122"/>
                  <a:cs typeface="Times New Roman" panose="02020603050405020304" pitchFamily="18" charset="0"/>
                </a:rPr>
                <a:t>两端的电压</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电流表测量电路中的电流</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当电流表的示数为</a:t>
              </a:r>
              <a:r>
                <a:rPr lang="en-US" altLang="zh-CN">
                  <a:ea typeface="宋体" panose="02010600030101010101" pitchFamily="2" charset="-122"/>
                  <a:cs typeface="Times New Roman" panose="02020603050405020304" pitchFamily="18" charset="0"/>
                </a:rPr>
                <a:t>200 mA</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即</a:t>
              </a:r>
              <a:r>
                <a:rPr lang="en-US" altLang="zh-CN" i="1">
                  <a:ea typeface="宋体" panose="02010600030101010101" pitchFamily="2" charset="-122"/>
                  <a:cs typeface="Times New Roman" panose="02020603050405020304" pitchFamily="18" charset="0"/>
                </a:rPr>
                <a:t>I</a:t>
              </a:r>
              <a:r>
                <a:rPr lang="en-US" altLang="zh-CN">
                  <a:ea typeface="宋体" panose="02010600030101010101" pitchFamily="2" charset="-122"/>
                  <a:cs typeface="Times New Roman" panose="02020603050405020304" pitchFamily="18" charset="0"/>
                </a:rPr>
                <a:t>=200 mA=0.2 A,</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23970959"/>
                </p:ext>
              </p:extLst>
            </p:nvPr>
          </p:nvGraphicFramePr>
          <p:xfrm>
            <a:off x="465273" y="2251639"/>
            <a:ext cx="10807700" cy="784699"/>
          </p:xfrm>
          <a:graphic>
            <a:graphicData uri="http://schemas.openxmlformats.org/presentationml/2006/ole">
              <mc:AlternateContent>
                <mc:Choice xmlns:v="urn:schemas-microsoft-com:vml" Requires="v">
                  <p:oleObj spid="_x0000_s1060" name="文档" r:id="rId2" imgW="3826154" imgH="277800" progId="Word.Document.12">
                    <p:embed/>
                  </p:oleObj>
                </mc:Choice>
                <mc:Fallback>
                  <p:oleObj name="文档" r:id="rId2" imgW="3826154" imgH="277800" progId="Word.Document.12">
                    <p:embed/>
                    <p:pic>
                      <p:nvPicPr>
                        <p:cNvPr id="0" name="OLE substitute image"/>
                        <p:cNvPicPr/>
                        <p:nvPr/>
                      </p:nvPicPr>
                      <p:blipFill>
                        <a:blip r:embed="rId3"/>
                        <a:stretch>
                          <a:fillRect/>
                        </a:stretch>
                      </p:blipFill>
                      <p:spPr>
                        <a:xfrm>
                          <a:off x="465273" y="2251639"/>
                          <a:ext cx="10807700" cy="784699"/>
                        </a:xfrm>
                        <a:prstGeom prst="rect">
                          <a:avLst/>
                        </a:prstGeom>
                      </p:spPr>
                    </p:pic>
                  </p:oleObj>
                </mc:Fallback>
              </mc:AlternateContent>
            </a:graphicData>
          </a:graphic>
        </p:graphicFrame>
        <p:sp>
          <p:nvSpPr>
            <p:cNvPr id="4" name="矩形 3"/>
            <p:cNvSpPr>
              <a:spLocks noChangeAspect="1"/>
            </p:cNvSpPr>
            <p:nvPr/>
          </p:nvSpPr>
          <p:spPr>
            <a:xfrm>
              <a:off x="361950" y="2997010"/>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则</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zh-CN" altLang="zh-CN" baseline="-25000">
                  <a:ea typeface="宋体" panose="02010600030101010101" pitchFamily="2" charset="-122"/>
                  <a:cs typeface="Times New Roman" panose="02020603050405020304" pitchFamily="18" charset="0"/>
                </a:rPr>
                <a:t>总</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0</a:t>
              </a:r>
              <a:r>
                <a:rPr lang="en-US" altLang="zh-CN">
                  <a:ea typeface="宋体" panose="02010600030101010101" pitchFamily="2" charset="-122"/>
                  <a:cs typeface="Times New Roman" panose="02020603050405020304" pitchFamily="18" charset="0"/>
                </a:rPr>
                <a:t>=60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-30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=30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湿敏电阻</a:t>
              </a:r>
              <a:r>
                <a:rPr lang="en-US" altLang="zh-CN" i="1">
                  <a:ea typeface="宋体" panose="02010600030101010101" pitchFamily="2" charset="-122"/>
                  <a:cs typeface="Times New Roman" panose="02020603050405020304" pitchFamily="18" charset="0"/>
                </a:rPr>
                <a:t>R</a:t>
              </a:r>
              <a:r>
                <a:rPr lang="zh-CN" altLang="zh-CN">
                  <a:ea typeface="宋体" panose="02010600030101010101" pitchFamily="2" charset="-122"/>
                  <a:cs typeface="Times New Roman" panose="02020603050405020304" pitchFamily="18" charset="0"/>
                </a:rPr>
                <a:t>的阻值最大为</a:t>
              </a:r>
              <a:r>
                <a:rPr lang="en-US" altLang="zh-CN">
                  <a:ea typeface="宋体" panose="02010600030101010101" pitchFamily="2" charset="-122"/>
                  <a:cs typeface="Times New Roman" panose="02020603050405020304" pitchFamily="18" charset="0"/>
                </a:rPr>
                <a:t>70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则总电阻</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zh-CN" altLang="zh-CN" baseline="-25000">
                  <a:ea typeface="宋体" panose="02010600030101010101" pitchFamily="2" charset="-122"/>
                  <a:cs typeface="Times New Roman" panose="02020603050405020304" pitchFamily="18" charset="0"/>
                </a:rPr>
                <a:t>总</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0</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zh-CN" altLang="zh-CN" baseline="-25000">
                  <a:ea typeface="宋体" panose="02010600030101010101" pitchFamily="2" charset="-122"/>
                  <a:cs typeface="Times New Roman" panose="02020603050405020304" pitchFamily="18" charset="0"/>
                </a:rPr>
                <a:t>最大</a:t>
              </a:r>
              <a:r>
                <a:rPr lang="en-US" altLang="zh-CN">
                  <a:ea typeface="宋体" panose="02010600030101010101" pitchFamily="2" charset="-122"/>
                  <a:cs typeface="Times New Roman" panose="02020603050405020304" pitchFamily="18" charset="0"/>
                </a:rPr>
                <a:t>=30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+70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=100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945840326"/>
                </p:ext>
              </p:extLst>
            </p:nvPr>
          </p:nvGraphicFramePr>
          <p:xfrm>
            <a:off x="465273" y="4801746"/>
            <a:ext cx="10807700" cy="977574"/>
          </p:xfrm>
          <a:graphic>
            <a:graphicData uri="http://schemas.openxmlformats.org/presentationml/2006/ole">
              <mc:AlternateContent>
                <mc:Choice xmlns:v="urn:schemas-microsoft-com:vml" Requires="v">
                  <p:oleObj spid="_x0000_s1061" name="文档" r:id="rId4" imgW="3826154" imgH="346082" progId="Word.Document.12">
                    <p:embed/>
                  </p:oleObj>
                </mc:Choice>
                <mc:Fallback>
                  <p:oleObj name="文档" r:id="rId4" imgW="3826154" imgH="346082" progId="Word.Document.12">
                    <p:embed/>
                    <p:pic>
                      <p:nvPicPr>
                        <p:cNvPr id="0" name="OLE substitute image"/>
                        <p:cNvPicPr/>
                        <p:nvPr/>
                      </p:nvPicPr>
                      <p:blipFill>
                        <a:blip r:embed="rId5"/>
                        <a:stretch>
                          <a:fillRect/>
                        </a:stretch>
                      </p:blipFill>
                      <p:spPr>
                        <a:xfrm>
                          <a:off x="465273" y="4801746"/>
                          <a:ext cx="10807700" cy="977574"/>
                        </a:xfrm>
                        <a:prstGeom prst="rect">
                          <a:avLst/>
                        </a:prstGeom>
                      </p:spPr>
                    </p:pic>
                  </p:oleObj>
                </mc:Fallback>
              </mc:AlternateContent>
            </a:graphicData>
          </a:graphic>
        </p:graphicFrame>
        <p:sp>
          <p:nvSpPr>
            <p:cNvPr id="6" name="矩形 5"/>
            <p:cNvSpPr>
              <a:spLocks noChangeAspect="1"/>
            </p:cNvSpPr>
            <p:nvPr/>
          </p:nvSpPr>
          <p:spPr>
            <a:xfrm>
              <a:off x="361949" y="5647613"/>
              <a:ext cx="11160125" cy="683264"/>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此时湿敏电阻</a:t>
              </a:r>
              <a:r>
                <a:rPr lang="en-US" altLang="zh-CN" i="1">
                  <a:ea typeface="宋体" panose="02010600030101010101" pitchFamily="2" charset="-122"/>
                  <a:cs typeface="Times New Roman" panose="02020603050405020304" pitchFamily="18" charset="0"/>
                </a:rPr>
                <a:t>R</a:t>
              </a:r>
              <a:r>
                <a:rPr lang="zh-CN" altLang="zh-CN">
                  <a:ea typeface="宋体" panose="02010600030101010101" pitchFamily="2" charset="-122"/>
                  <a:cs typeface="Times New Roman" panose="02020603050405020304" pitchFamily="18" charset="0"/>
                </a:rPr>
                <a:t>两端的电压</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i="1" baseline="-25000">
                  <a:ea typeface="宋体" panose="02010600030101010101" pitchFamily="2" charset="-122"/>
                  <a:cs typeface="Times New Roman" panose="02020603050405020304" pitchFamily="18" charset="0"/>
                </a:rPr>
                <a:t>R</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zh-CN" altLang="zh-CN" baseline="-25000">
                  <a:ea typeface="宋体" panose="02010600030101010101" pitchFamily="2" charset="-122"/>
                  <a:cs typeface="Times New Roman" panose="02020603050405020304" pitchFamily="18" charset="0"/>
                </a:rPr>
                <a:t>最小</a:t>
              </a:r>
              <a:r>
                <a:rPr lang="en-US" altLang="zh-CN" i="1">
                  <a:ea typeface="宋体" panose="02010600030101010101" pitchFamily="2" charset="-122"/>
                  <a:cs typeface="Times New Roman" panose="02020603050405020304" pitchFamily="18" charset="0"/>
                </a:rPr>
                <a:t>R</a:t>
              </a:r>
              <a:r>
                <a:rPr lang="zh-CN" altLang="zh-CN" baseline="-25000">
                  <a:ea typeface="宋体" panose="02010600030101010101" pitchFamily="2" charset="-122"/>
                  <a:cs typeface="Times New Roman" panose="02020603050405020304" pitchFamily="18" charset="0"/>
                </a:rPr>
                <a:t>最大</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12 A×70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=8.4 V;</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33258809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048824"/>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当电压表示数为</a:t>
            </a:r>
            <a:r>
              <a:rPr lang="en-US" altLang="zh-CN">
                <a:ea typeface="宋体" panose="02010600030101010101" pitchFamily="2" charset="-122"/>
                <a:cs typeface="Times New Roman" panose="02020603050405020304" pitchFamily="18" charset="0"/>
              </a:rPr>
              <a:t>6 V</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由串联电路的电压特点可得</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0</a:t>
            </a:r>
            <a:r>
              <a:rPr lang="zh-CN" altLang="zh-CN">
                <a:ea typeface="宋体" panose="02010600030101010101" pitchFamily="2" charset="-122"/>
                <a:cs typeface="Times New Roman" panose="02020603050405020304" pitchFamily="18" charset="0"/>
              </a:rPr>
              <a:t>两端的电压</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baseline="-25000">
                <a:ea typeface="宋体" panose="02010600030101010101" pitchFamily="2" charset="-122"/>
                <a:cs typeface="Times New Roman" panose="02020603050405020304" pitchFamily="18" charset="0"/>
              </a:rPr>
              <a:t>0</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i="1" baseline="-25000">
                <a:ea typeface="宋体" panose="02010600030101010101" pitchFamily="2" charset="-122"/>
                <a:cs typeface="Times New Roman" panose="02020603050405020304" pitchFamily="18" charset="0"/>
              </a:rPr>
              <a:t>R</a:t>
            </a:r>
            <a:r>
              <a:rPr lang="en-US" altLang="zh-CN">
                <a:ea typeface="宋体" panose="02010600030101010101" pitchFamily="2" charset="-122"/>
                <a:cs typeface="Times New Roman" panose="02020603050405020304" pitchFamily="18" charset="0"/>
              </a:rPr>
              <a:t>=12 V-6 V=6 V,</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229493056"/>
              </p:ext>
            </p:extLst>
          </p:nvPr>
        </p:nvGraphicFramePr>
        <p:xfrm>
          <a:off x="465273" y="3333629"/>
          <a:ext cx="10807700" cy="842562"/>
        </p:xfrm>
        <a:graphic>
          <a:graphicData uri="http://schemas.openxmlformats.org/presentationml/2006/ole">
            <mc:AlternateContent>
              <mc:Choice xmlns:v="urn:schemas-microsoft-com:vml" Requires="v">
                <p:oleObj spid="_x0000_s1062" name="文档" r:id="rId2" imgW="3826154" imgH="298285" progId="Word.Document.12">
                  <p:embed/>
                </p:oleObj>
              </mc:Choice>
              <mc:Fallback>
                <p:oleObj name="文档" r:id="rId2" imgW="3826154" imgH="298285" progId="Word.Document.12">
                  <p:embed/>
                  <p:pic>
                    <p:nvPicPr>
                      <p:cNvPr id="0" name="OLE substitute image"/>
                      <p:cNvPicPr/>
                      <p:nvPr/>
                    </p:nvPicPr>
                    <p:blipFill>
                      <a:blip r:embed="rId3"/>
                      <a:stretch>
                        <a:fillRect/>
                      </a:stretch>
                    </p:blipFill>
                    <p:spPr>
                      <a:xfrm>
                        <a:off x="465273" y="3333629"/>
                        <a:ext cx="10807700" cy="842562"/>
                      </a:xfrm>
                      <a:prstGeom prst="rect">
                        <a:avLst/>
                      </a:prstGeom>
                    </p:spPr>
                  </p:pic>
                </p:oleObj>
              </mc:Fallback>
            </mc:AlternateContent>
          </a:graphicData>
        </a:graphic>
      </p:graphicFrame>
    </p:spTree>
    <p:extLst>
      <p:ext uri="{BB962C8B-B14F-4D97-AF65-F5344CB8AC3E}">
        <p14:creationId xmlns:p14="http://schemas.microsoft.com/office/powerpoint/2010/main" val="25813494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4716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(4)</a:t>
            </a:r>
            <a:r>
              <a:rPr lang="zh-CN" altLang="zh-CN">
                <a:ea typeface="宋体" panose="02010600030101010101" pitchFamily="2" charset="-122"/>
                <a:cs typeface="Times New Roman" panose="02020603050405020304" pitchFamily="18" charset="0"/>
              </a:rPr>
              <a:t>由图丙可知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湿度越大</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湿敏电阻</a:t>
            </a:r>
            <a:r>
              <a:rPr lang="en-US" altLang="zh-CN" i="1">
                <a:ea typeface="宋体" panose="02010600030101010101" pitchFamily="2" charset="-122"/>
                <a:cs typeface="Times New Roman" panose="02020603050405020304" pitchFamily="18" charset="0"/>
              </a:rPr>
              <a:t>R</a:t>
            </a:r>
            <a:r>
              <a:rPr lang="zh-CN" altLang="zh-CN">
                <a:ea typeface="宋体" panose="02010600030101010101" pitchFamily="2" charset="-122"/>
                <a:cs typeface="Times New Roman" panose="02020603050405020304" pitchFamily="18" charset="0"/>
              </a:rPr>
              <a:t>的阻值越大</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由串联分压规律可知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湿敏电阻两端的电压也越大</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即电压表示数越大</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由于电压表量程为</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9 V,</a:t>
            </a:r>
            <a:r>
              <a:rPr lang="zh-CN" altLang="zh-CN">
                <a:ea typeface="宋体" panose="02010600030101010101" pitchFamily="2" charset="-122"/>
                <a:cs typeface="Times New Roman" panose="02020603050405020304" pitchFamily="18" charset="0"/>
              </a:rPr>
              <a:t>所以湿敏电阻</a:t>
            </a:r>
            <a:r>
              <a:rPr lang="en-US" altLang="zh-CN" i="1">
                <a:ea typeface="宋体" panose="02010600030101010101" pitchFamily="2" charset="-122"/>
                <a:cs typeface="Times New Roman" panose="02020603050405020304" pitchFamily="18" charset="0"/>
              </a:rPr>
              <a:t>R</a:t>
            </a:r>
            <a:r>
              <a:rPr lang="zh-CN" altLang="zh-CN">
                <a:ea typeface="宋体" panose="02010600030101010101" pitchFamily="2" charset="-122"/>
                <a:cs typeface="Times New Roman" panose="02020603050405020304" pitchFamily="18" charset="0"/>
              </a:rPr>
              <a:t>两端的电压最大为</a:t>
            </a:r>
            <a:r>
              <a:rPr lang="en-US" altLang="zh-CN">
                <a:ea typeface="宋体" panose="02010600030101010101" pitchFamily="2" charset="-122"/>
                <a:cs typeface="Times New Roman" panose="02020603050405020304" pitchFamily="18" charset="0"/>
              </a:rPr>
              <a:t>9 V</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此时监测的湿度最大</a:t>
            </a:r>
            <a:r>
              <a:rPr lang="en-US" altLang="zh-CN" smtClean="0">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22373077"/>
              </p:ext>
            </p:extLst>
          </p:nvPr>
        </p:nvGraphicFramePr>
        <p:xfrm>
          <a:off x="465273" y="3479377"/>
          <a:ext cx="10807700" cy="1682078"/>
        </p:xfrm>
        <a:graphic>
          <a:graphicData uri="http://schemas.openxmlformats.org/presentationml/2006/ole">
            <mc:AlternateContent>
              <mc:Choice xmlns:v="urn:schemas-microsoft-com:vml" Requires="v">
                <p:oleObj spid="_x0000_s1063" name="文档" r:id="rId2" imgW="3826154" imgH="595491" progId="Word.Document.12">
                  <p:embed/>
                </p:oleObj>
              </mc:Choice>
              <mc:Fallback>
                <p:oleObj name="文档" r:id="rId2" imgW="3826154" imgH="595491" progId="Word.Document.12">
                  <p:embed/>
                  <p:pic>
                    <p:nvPicPr>
                      <p:cNvPr id="0" name="OLE substitute image"/>
                      <p:cNvPicPr/>
                      <p:nvPr/>
                    </p:nvPicPr>
                    <p:blipFill>
                      <a:blip r:embed="rId3"/>
                      <a:stretch>
                        <a:fillRect/>
                      </a:stretch>
                    </p:blipFill>
                    <p:spPr>
                      <a:xfrm>
                        <a:off x="465273" y="3479377"/>
                        <a:ext cx="10807700" cy="1682078"/>
                      </a:xfrm>
                      <a:prstGeom prst="rect">
                        <a:avLst/>
                      </a:prstGeom>
                    </p:spPr>
                  </p:pic>
                </p:oleObj>
              </mc:Fallback>
            </mc:AlternateContent>
          </a:graphicData>
        </a:graphic>
      </p:graphicFrame>
    </p:spTree>
    <p:extLst>
      <p:ext uri="{BB962C8B-B14F-4D97-AF65-F5344CB8AC3E}">
        <p14:creationId xmlns:p14="http://schemas.microsoft.com/office/powerpoint/2010/main" val="217665354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657775"/>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根据欧姆定律可得</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湿敏电阻</a:t>
            </a:r>
            <a:r>
              <a:rPr lang="en-US" altLang="zh-CN" i="1">
                <a:ea typeface="宋体" panose="02010600030101010101" pitchFamily="2" charset="-122"/>
                <a:cs typeface="Times New Roman" panose="02020603050405020304" pitchFamily="18" charset="0"/>
              </a:rPr>
              <a:t>R</a:t>
            </a:r>
            <a:r>
              <a:rPr lang="zh-CN" altLang="zh-CN">
                <a:ea typeface="宋体" panose="02010600030101010101" pitchFamily="2" charset="-122"/>
                <a:cs typeface="Times New Roman" panose="02020603050405020304" pitchFamily="18" charset="0"/>
              </a:rPr>
              <a:t>接入电路中的最大电阻为</a:t>
            </a:r>
            <a:r>
              <a:rPr lang="en-US" altLang="zh-CN">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956307119"/>
              </p:ext>
            </p:extLst>
          </p:nvPr>
        </p:nvGraphicFramePr>
        <p:xfrm>
          <a:off x="478289" y="1320834"/>
          <a:ext cx="10807700" cy="1091271"/>
        </p:xfrm>
        <a:graphic>
          <a:graphicData uri="http://schemas.openxmlformats.org/presentationml/2006/ole">
            <mc:AlternateContent>
              <mc:Choice xmlns:v="urn:schemas-microsoft-com:vml" Requires="v">
                <p:oleObj spid="_x0000_s1064" name="文档" r:id="rId2" imgW="3826154" imgH="386333" progId="Word.Document.12">
                  <p:embed/>
                </p:oleObj>
              </mc:Choice>
              <mc:Fallback>
                <p:oleObj name="文档" r:id="rId2" imgW="3826154" imgH="386333" progId="Word.Document.12">
                  <p:embed/>
                  <p:pic>
                    <p:nvPicPr>
                      <p:cNvPr id="0" name="OLE substitute image"/>
                      <p:cNvPicPr/>
                      <p:nvPr/>
                    </p:nvPicPr>
                    <p:blipFill>
                      <a:blip r:embed="rId3"/>
                      <a:stretch>
                        <a:fillRect/>
                      </a:stretch>
                    </p:blipFill>
                    <p:spPr>
                      <a:xfrm>
                        <a:off x="478289" y="1320834"/>
                        <a:ext cx="10807700" cy="1091271"/>
                      </a:xfrm>
                      <a:prstGeom prst="rect">
                        <a:avLst/>
                      </a:prstGeom>
                    </p:spPr>
                  </p:pic>
                </p:oleObj>
              </mc:Fallback>
            </mc:AlternateContent>
          </a:graphicData>
        </a:graphic>
      </p:graphicFrame>
      <p:sp>
        <p:nvSpPr>
          <p:cNvPr id="6" name="矩形 5"/>
          <p:cNvSpPr>
            <a:spLocks noChangeAspect="1"/>
          </p:cNvSpPr>
          <p:nvPr/>
        </p:nvSpPr>
        <p:spPr>
          <a:xfrm>
            <a:off x="361950" y="2300769"/>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由图乙可知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装置能监测湿度的最大值为</a:t>
            </a:r>
            <a:r>
              <a:rPr lang="en-US" altLang="zh-CN">
                <a:ea typeface="宋体" panose="02010600030101010101" pitchFamily="2" charset="-122"/>
                <a:cs typeface="Times New Roman" panose="02020603050405020304" pitchFamily="18" charset="0"/>
              </a:rPr>
              <a:t>80%</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当电流表的示数为</a:t>
            </a:r>
            <a:r>
              <a:rPr lang="en-US" altLang="zh-CN">
                <a:ea typeface="宋体" panose="02010600030101010101" pitchFamily="2" charset="-122"/>
                <a:cs typeface="Times New Roman" panose="02020603050405020304" pitchFamily="18" charset="0"/>
              </a:rPr>
              <a:t>200 mA</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zh-CN" altLang="zh-CN">
                <a:ea typeface="宋体" panose="02010600030101010101" pitchFamily="2" charset="-122"/>
                <a:cs typeface="Times New Roman" panose="02020603050405020304" pitchFamily="18" charset="0"/>
              </a:rPr>
              <a:t>接入电路中的阻值为</a:t>
            </a:r>
            <a:r>
              <a:rPr lang="en-US" altLang="zh-CN">
                <a:ea typeface="宋体" panose="02010600030101010101" pitchFamily="2" charset="-122"/>
                <a:cs typeface="Times New Roman" panose="02020603050405020304" pitchFamily="18" charset="0"/>
              </a:rPr>
              <a:t>30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en-US" altLang="zh-CN" i="1">
                <a:ea typeface="宋体" panose="02010600030101010101" pitchFamily="2" charset="-122"/>
                <a:cs typeface="Times New Roman" panose="02020603050405020304" pitchFamily="18" charset="0"/>
              </a:rPr>
              <a:t>R</a:t>
            </a:r>
            <a:r>
              <a:rPr lang="zh-CN" altLang="zh-CN">
                <a:ea typeface="宋体" panose="02010600030101010101" pitchFamily="2" charset="-122"/>
                <a:cs typeface="Times New Roman" panose="02020603050405020304" pitchFamily="18" charset="0"/>
              </a:rPr>
              <a:t>接入电路中的阻值为</a:t>
            </a:r>
            <a:r>
              <a:rPr lang="en-US" altLang="zh-CN">
                <a:ea typeface="宋体" panose="02010600030101010101" pitchFamily="2" charset="-122"/>
                <a:cs typeface="Times New Roman" panose="02020603050405020304" pitchFamily="18" charset="0"/>
              </a:rPr>
              <a:t>70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电压表示数为</a:t>
            </a:r>
            <a:r>
              <a:rPr lang="en-US" altLang="zh-CN">
                <a:ea typeface="宋体" panose="02010600030101010101" pitchFamily="2" charset="-122"/>
                <a:cs typeface="Times New Roman" panose="02020603050405020304" pitchFamily="18" charset="0"/>
              </a:rPr>
              <a:t>8</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 V;</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当电压表示数为</a:t>
            </a:r>
            <a:r>
              <a:rPr lang="en-US" altLang="zh-CN">
                <a:ea typeface="宋体" panose="02010600030101010101" pitchFamily="2" charset="-122"/>
                <a:cs typeface="Times New Roman" panose="02020603050405020304" pitchFamily="18" charset="0"/>
              </a:rPr>
              <a:t>6 V</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通过</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0</a:t>
            </a:r>
            <a:r>
              <a:rPr lang="zh-CN" altLang="zh-CN">
                <a:ea typeface="宋体" panose="02010600030101010101" pitchFamily="2" charset="-122"/>
                <a:cs typeface="Times New Roman" panose="02020603050405020304" pitchFamily="18" charset="0"/>
              </a:rPr>
              <a:t>的电流为</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(4)</a:t>
            </a:r>
            <a:r>
              <a:rPr lang="zh-CN" altLang="zh-CN">
                <a:ea typeface="宋体" panose="02010600030101010101" pitchFamily="2" charset="-122"/>
                <a:cs typeface="Times New Roman" panose="02020603050405020304" pitchFamily="18" charset="0"/>
              </a:rPr>
              <a:t>装置能监测湿度</a:t>
            </a:r>
            <a:r>
              <a:rPr lang="en-US" altLang="zh-CN" i="1">
                <a:ea typeface="宋体" panose="02010600030101010101" pitchFamily="2" charset="-122"/>
                <a:cs typeface="Times New Roman" panose="02020603050405020304" pitchFamily="18" charset="0"/>
              </a:rPr>
              <a:t>R</a:t>
            </a:r>
            <a:r>
              <a:rPr lang="en-US" altLang="zh-CN" i="1" baseline="-25000">
                <a:ea typeface="宋体" panose="02010600030101010101" pitchFamily="2" charset="-122"/>
                <a:cs typeface="Times New Roman" panose="02020603050405020304" pitchFamily="18" charset="0"/>
              </a:rPr>
              <a:t>H</a:t>
            </a:r>
            <a:r>
              <a:rPr lang="zh-CN" altLang="zh-CN">
                <a:ea typeface="宋体" panose="02010600030101010101" pitchFamily="2" charset="-122"/>
                <a:cs typeface="Times New Roman" panose="02020603050405020304" pitchFamily="18" charset="0"/>
              </a:rPr>
              <a:t>的最大值是</a:t>
            </a:r>
            <a:r>
              <a:rPr lang="en-US" altLang="zh-CN">
                <a:ea typeface="宋体" panose="02010600030101010101" pitchFamily="2" charset="-122"/>
                <a:cs typeface="Times New Roman" panose="02020603050405020304" pitchFamily="18" charset="0"/>
              </a:rPr>
              <a:t>80%</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8603177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8359"/>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潍坊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某型号汽车</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油</a:t>
            </a:r>
            <a:r>
              <a:rPr lang="zh-CN" altLang="zh-CN">
                <a:solidFill>
                  <a:srgbClr val="000000"/>
                </a:solidFill>
                <a:ea typeface="宋体" panose="02010600030101010101" pitchFamily="2" charset="-122"/>
                <a:cs typeface="Times New Roman" panose="02020603050405020304" pitchFamily="18" charset="0"/>
              </a:rPr>
              <a:t>量显示电路如图甲所示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其</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中</a:t>
            </a:r>
            <a:r>
              <a:rPr lang="zh-CN" altLang="zh-CN">
                <a:solidFill>
                  <a:srgbClr val="000000"/>
                </a:solidFill>
                <a:ea typeface="宋体" panose="02010600030101010101" pitchFamily="2" charset="-122"/>
                <a:cs typeface="Times New Roman" panose="02020603050405020304" pitchFamily="18" charset="0"/>
              </a:rPr>
              <a:t>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为</a:t>
            </a:r>
            <a:r>
              <a:rPr lang="zh-CN" altLang="zh-CN" smtClean="0">
                <a:solidFill>
                  <a:srgbClr val="000000"/>
                </a:solidFill>
                <a:ea typeface="宋体" panose="02010600030101010101" pitchFamily="2" charset="-122"/>
                <a:cs typeface="Times New Roman" panose="02020603050405020304" pitchFamily="18" charset="0"/>
              </a:rPr>
              <a:t>压</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敏</a:t>
            </a:r>
            <a:r>
              <a:rPr lang="zh-CN" altLang="zh-CN">
                <a:solidFill>
                  <a:srgbClr val="000000"/>
                </a:solidFill>
                <a:ea typeface="宋体" panose="02010600030101010101" pitchFamily="2" charset="-122"/>
                <a:cs typeface="Times New Roman" panose="02020603050405020304" pitchFamily="18" charset="0"/>
              </a:rPr>
              <a:t>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厚度不计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位于</a:t>
            </a:r>
            <a:r>
              <a:rPr lang="zh-CN" altLang="zh-CN" smtClean="0">
                <a:solidFill>
                  <a:srgbClr val="000000"/>
                </a:solidFill>
                <a:ea typeface="宋体" panose="02010600030101010101" pitchFamily="2" charset="-122"/>
                <a:cs typeface="Times New Roman" panose="02020603050405020304" pitchFamily="18" charset="0"/>
              </a:rPr>
              <a:t>油箱</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底部</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表是一量程为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 </a:t>
            </a:r>
            <a:r>
              <a:rPr lang="en-US" altLang="zh-CN" smtClean="0">
                <a:solidFill>
                  <a:srgbClr val="000000"/>
                </a:solidFill>
                <a:ea typeface="宋体" panose="02010600030101010101" pitchFamily="2" charset="-122"/>
                <a:cs typeface="Times New Roman" panose="02020603050405020304" pitchFamily="18" charset="0"/>
              </a:rPr>
              <a:t>A</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作为油量指示表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压敏电阻的电阻值随汽油产生的压强的变化而变化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其对应关系如图乙所示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已知加满汽油时油的深度为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 m,A</a:t>
            </a:r>
            <a:r>
              <a:rPr lang="zh-CN" altLang="zh-CN">
                <a:solidFill>
                  <a:srgbClr val="000000"/>
                </a:solidFill>
                <a:ea typeface="宋体" panose="02010600030101010101" pitchFamily="2" charset="-122"/>
                <a:cs typeface="Times New Roman" panose="02020603050405020304" pitchFamily="18" charset="0"/>
              </a:rPr>
              <a:t>表示数为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 A,</a:t>
            </a:r>
            <a:r>
              <a:rPr lang="zh-CN" altLang="zh-CN">
                <a:solidFill>
                  <a:srgbClr val="000000"/>
                </a:solidFill>
                <a:ea typeface="宋体" panose="02010600030101010101" pitchFamily="2" charset="-122"/>
                <a:cs typeface="Times New Roman" panose="02020603050405020304" pitchFamily="18" charset="0"/>
              </a:rPr>
              <a:t>汽油密度</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油</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7×10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取</a:t>
            </a:r>
            <a:r>
              <a:rPr lang="en-US" altLang="zh-CN">
                <a:solidFill>
                  <a:srgbClr val="000000"/>
                </a:solidFill>
                <a:ea typeface="宋体" panose="02010600030101010101" pitchFamily="2" charset="-122"/>
                <a:cs typeface="Times New Roman" panose="02020603050405020304" pitchFamily="18" charset="0"/>
              </a:rPr>
              <a:t>10 N/kg</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80.jpeg"/>
          <p:cNvPicPr/>
          <p:nvPr/>
        </p:nvPicPr>
        <p:blipFill>
          <a:blip r:embed="rId2"/>
          <a:stretch>
            <a:fillRect/>
          </a:stretch>
        </p:blipFill>
        <p:spPr>
          <a:xfrm>
            <a:off x="5617021" y="742375"/>
            <a:ext cx="5616624" cy="2808312"/>
          </a:xfrm>
          <a:prstGeom prst="rect">
            <a:avLst/>
          </a:prstGeom>
        </p:spPr>
      </p:pic>
    </p:spTree>
    <p:extLst>
      <p:ext uri="{BB962C8B-B14F-4D97-AF65-F5344CB8AC3E}">
        <p14:creationId xmlns:p14="http://schemas.microsoft.com/office/powerpoint/2010/main" val="302951679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95871"/>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加满汽油时汽油在油箱底部产生的压强</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电源的电压</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汽油耗尽时电流表的示数</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3123508"/>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加满汽油时油的深度为</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 m,</a:t>
            </a:r>
            <a:r>
              <a:rPr lang="zh-CN" altLang="zh-CN">
                <a:ea typeface="宋体" panose="02010600030101010101" pitchFamily="2" charset="-122"/>
                <a:cs typeface="Times New Roman" panose="02020603050405020304" pitchFamily="18" charset="0"/>
              </a:rPr>
              <a:t>所以加满汽油时汽油在油箱底部产生的压强为</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ea typeface="宋体" panose="02010600030101010101" pitchFamily="2" charset="-122"/>
                <a:cs typeface="Times New Roman" panose="02020603050405020304" pitchFamily="18" charset="0"/>
              </a:rPr>
              <a:t>p</a:t>
            </a:r>
            <a:r>
              <a:rPr lang="en-US" altLang="zh-CN">
                <a:ea typeface="宋体" panose="02010600030101010101" pitchFamily="2" charset="-122"/>
                <a:cs typeface="Times New Roman" panose="02020603050405020304" pitchFamily="18" charset="0"/>
              </a:rPr>
              <a:t>=</a:t>
            </a:r>
            <a:r>
              <a:rPr lang="en-US" altLang="zh-CN" i="1">
                <a:ea typeface="Microsoft Yi Baiti" panose="03000500000000000000" pitchFamily="66" charset="0"/>
                <a:cs typeface="Times New Roman" panose="02020603050405020304" pitchFamily="18" charset="0"/>
              </a:rPr>
              <a:t>ρ</a:t>
            </a:r>
            <a:r>
              <a:rPr lang="zh-CN" altLang="zh-CN" baseline="-25000">
                <a:ea typeface="宋体" panose="02010600030101010101" pitchFamily="2" charset="-122"/>
                <a:cs typeface="Times New Roman" panose="02020603050405020304" pitchFamily="18" charset="0"/>
              </a:rPr>
              <a:t>汽油</a:t>
            </a:r>
            <a:r>
              <a:rPr lang="en-US" altLang="zh-CN" i="1" err="1">
                <a:ea typeface="宋体" panose="02010600030101010101" pitchFamily="2" charset="-122"/>
                <a:cs typeface="Times New Roman" panose="02020603050405020304" pitchFamily="18" charset="0"/>
              </a:rPr>
              <a:t>gh</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7×10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kg/m</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×10 N/kg×0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 m=2</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8×10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Pa;</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8141304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95871"/>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zh-CN" altLang="zh-CN" smtClean="0">
                <a:solidFill>
                  <a:srgbClr val="FF00FF"/>
                </a:solidFill>
                <a:latin typeface="Arial" pitchFamily="34" charset="0"/>
                <a:cs typeface="Times New Roman" panose="02020603050405020304" pitchFamily="18" charset="0"/>
              </a:rPr>
              <a:t>【解析】</a:t>
            </a:r>
            <a:r>
              <a:rPr lang="zh-CN" altLang="zh-CN" smtClean="0">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首先识别电路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串联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电流表测量总电流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电压表测量</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两端的电压</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当滑片向右移动时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的电阻变大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即电路的总电阻也变大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则电路中的电流会变小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所以电流表的示数变小</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楷体" panose="02010609060101010101" pitchFamily="49" charset="-122"/>
                <a:cs typeface="Times New Roman" panose="02020603050405020304" pitchFamily="18" charset="0"/>
              </a:rPr>
              <a:t>结合串联电路的分压规律</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两端的电压也随之变大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所以电压表的示数变大</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388515"/>
      </p:ext>
    </p:extLst>
  </p:cSld>
  <p:clrMapOvr>
    <a:masterClrMapping/>
  </p:clrMapOvr>
  <p:transition spd="med">
    <p:pull/>
  </p:transition>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911471"/>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加满汽油时油的深度为</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 m,A</a:t>
            </a:r>
            <a:r>
              <a:rPr lang="zh-CN" altLang="zh-CN">
                <a:ea typeface="宋体" panose="02010600030101010101" pitchFamily="2" charset="-122"/>
                <a:cs typeface="Times New Roman" panose="02020603050405020304" pitchFamily="18" charset="0"/>
              </a:rPr>
              <a:t>表示数为</a:t>
            </a:r>
            <a:r>
              <a:rPr lang="en-US" altLang="zh-CN">
                <a:ea typeface="宋体" panose="02010600030101010101" pitchFamily="2" charset="-122"/>
                <a:cs typeface="Times New Roman" panose="02020603050405020304" pitchFamily="18" charset="0"/>
              </a:rPr>
              <a:t>0.6 A,</a:t>
            </a:r>
            <a:r>
              <a:rPr lang="zh-CN" altLang="zh-CN">
                <a:ea typeface="宋体" panose="02010600030101010101" pitchFamily="2" charset="-122"/>
                <a:cs typeface="Times New Roman" panose="02020603050405020304" pitchFamily="18" charset="0"/>
              </a:rPr>
              <a:t>汽油产生的压强为</a:t>
            </a:r>
            <a:r>
              <a:rPr lang="en-US" altLang="zh-CN">
                <a:ea typeface="宋体" panose="02010600030101010101" pitchFamily="2" charset="-122"/>
                <a:cs typeface="Times New Roman" panose="02020603050405020304" pitchFamily="18" charset="0"/>
              </a:rPr>
              <a:t>2</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8×10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Pa;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由乙图可知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此时压敏电阻的电阻值</a:t>
            </a:r>
            <a:r>
              <a:rPr lang="en-US" altLang="zh-CN" i="1">
                <a:ea typeface="宋体" panose="02010600030101010101" pitchFamily="2" charset="-122"/>
                <a:cs typeface="Times New Roman" panose="02020603050405020304" pitchFamily="18" charset="0"/>
              </a:rPr>
              <a:t>R</a:t>
            </a:r>
            <a:r>
              <a:rPr lang="en-US" altLang="zh-CN">
                <a:ea typeface="宋体" panose="02010600030101010101" pitchFamily="2" charset="-122"/>
                <a:cs typeface="Times New Roman" panose="02020603050405020304" pitchFamily="18" charset="0"/>
              </a:rPr>
              <a:t>=10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0</a:t>
            </a:r>
            <a:r>
              <a:rPr lang="en-US" altLang="zh-CN">
                <a:ea typeface="宋体" panose="02010600030101010101" pitchFamily="2" charset="-122"/>
                <a:cs typeface="Times New Roman" panose="02020603050405020304" pitchFamily="18" charset="0"/>
              </a:rPr>
              <a:t>=10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电源电压</a:t>
            </a:r>
            <a:r>
              <a:rPr lang="en-US" altLang="zh-CN" i="1">
                <a:ea typeface="宋体" panose="02010600030101010101" pitchFamily="2" charset="-122"/>
                <a:cs typeface="Times New Roman" panose="02020603050405020304" pitchFamily="18" charset="0"/>
              </a:rPr>
              <a:t>U</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0</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6 A×(10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+10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)=12 V;</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4718711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99511"/>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汽油耗尽时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压敏电阻受压强为</a:t>
            </a:r>
            <a:r>
              <a:rPr lang="en-US" altLang="zh-CN">
                <a:ea typeface="宋体" panose="02010600030101010101" pitchFamily="2" charset="-122"/>
                <a:cs typeface="Times New Roman" panose="02020603050405020304" pitchFamily="18" charset="0"/>
              </a:rPr>
              <a:t>0,</a:t>
            </a:r>
            <a:r>
              <a:rPr lang="zh-CN" altLang="zh-CN">
                <a:ea typeface="宋体" panose="02010600030101010101" pitchFamily="2" charset="-122"/>
                <a:cs typeface="Times New Roman" panose="02020603050405020304" pitchFamily="18" charset="0"/>
              </a:rPr>
              <a:t>由图象知此时压敏电阻连入电路的阻值</a:t>
            </a:r>
            <a:r>
              <a:rPr lang="en-US" altLang="zh-CN" i="1">
                <a:ea typeface="宋体" panose="02010600030101010101" pitchFamily="2" charset="-122"/>
                <a:cs typeface="Times New Roman" panose="02020603050405020304" pitchFamily="18" charset="0"/>
              </a:rPr>
              <a:t>R'</a:t>
            </a:r>
            <a:r>
              <a:rPr lang="en-US" altLang="zh-CN">
                <a:ea typeface="宋体" panose="02010600030101010101" pitchFamily="2" charset="-122"/>
                <a:cs typeface="Times New Roman" panose="02020603050405020304" pitchFamily="18" charset="0"/>
              </a:rPr>
              <a:t>=110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59437207"/>
              </p:ext>
            </p:extLst>
          </p:nvPr>
        </p:nvGraphicFramePr>
        <p:xfrm>
          <a:off x="465273" y="2376354"/>
          <a:ext cx="10807700" cy="842562"/>
        </p:xfrm>
        <a:graphic>
          <a:graphicData uri="http://schemas.openxmlformats.org/presentationml/2006/ole">
            <mc:AlternateContent>
              <mc:Choice xmlns:v="urn:schemas-microsoft-com:vml" Requires="v">
                <p:oleObj spid="_x0000_s1065" name="文档" r:id="rId2" imgW="3826154" imgH="298285" progId="Word.Document.12">
                  <p:embed/>
                </p:oleObj>
              </mc:Choice>
              <mc:Fallback>
                <p:oleObj name="文档" r:id="rId2" imgW="3826154" imgH="298285" progId="Word.Document.12">
                  <p:embed/>
                  <p:pic>
                    <p:nvPicPr>
                      <p:cNvPr id="0" name="OLE substitute image"/>
                      <p:cNvPicPr/>
                      <p:nvPr/>
                    </p:nvPicPr>
                    <p:blipFill>
                      <a:blip r:embed="rId3"/>
                      <a:stretch>
                        <a:fillRect/>
                      </a:stretch>
                    </p:blipFill>
                    <p:spPr>
                      <a:xfrm>
                        <a:off x="465273" y="2376354"/>
                        <a:ext cx="10807700" cy="842562"/>
                      </a:xfrm>
                      <a:prstGeom prst="rect">
                        <a:avLst/>
                      </a:prstGeom>
                    </p:spPr>
                  </p:pic>
                </p:oleObj>
              </mc:Fallback>
            </mc:AlternateContent>
          </a:graphicData>
        </a:graphic>
      </p:graphicFrame>
      <p:sp>
        <p:nvSpPr>
          <p:cNvPr id="4" name="矩形 3"/>
          <p:cNvSpPr>
            <a:spLocks noChangeAspect="1"/>
          </p:cNvSpPr>
          <p:nvPr/>
        </p:nvSpPr>
        <p:spPr>
          <a:xfrm>
            <a:off x="361950" y="3216643"/>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加满汽油时汽油在油箱底部产生的压强为</a:t>
            </a:r>
            <a:r>
              <a:rPr lang="en-US" altLang="zh-CN">
                <a:ea typeface="宋体" panose="02010600030101010101" pitchFamily="2" charset="-122"/>
                <a:cs typeface="Times New Roman" panose="02020603050405020304" pitchFamily="18" charset="0"/>
              </a:rPr>
              <a:t>2</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8×10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Pa;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电源的电压为</a:t>
            </a:r>
            <a:r>
              <a:rPr lang="en-US" altLang="zh-CN">
                <a:ea typeface="宋体" panose="02010600030101010101" pitchFamily="2" charset="-122"/>
                <a:cs typeface="Times New Roman" panose="02020603050405020304" pitchFamily="18" charset="0"/>
              </a:rPr>
              <a:t>12 V;</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汽油耗尽时电流表的示数为</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1 A</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2723702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New picture"/>
          <p:cNvPicPr/>
          <p:nvPr/>
        </p:nvPicPr>
        <p:blipFill>
          <a:blip r:embed="rId3"/>
          <a:stretch>
            <a:fillRect/>
          </a:stretch>
        </p:blipFill>
        <p:spPr>
          <a:xfrm>
            <a:off x="10782300" y="11747500"/>
            <a:ext cx="330200" cy="254000"/>
          </a:xfrm>
          <a:prstGeom prst="cube">
            <a:avLst/>
          </a:prstGeom>
        </p:spPr>
      </p:pic>
    </p:spTree>
    <p:extLst>
      <p:ext uri="{BB962C8B-B14F-4D97-AF65-F5344CB8AC3E}">
        <p14:creationId xmlns:p14="http://schemas.microsoft.com/office/powerpoint/2010/main" val="979081906"/>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专业教辅课件Q:251490010">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经典">
      <a:maj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演示文稿3" id="{7F1B58FA-3D69-4926-A2BA-EEBABBAD5E6B}" vid="{76CC91B4-AC1E-4E21-9BDB-923C2B156DCE}"/>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323</Paragraphs>
  <Slides>92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92</vt:i4>
      </vt:variant>
    </vt:vector>
  </HeadingPairs>
  <TitlesOfParts>
    <vt:vector size="105" baseType="lpstr">
      <vt:lpstr>Arial</vt:lpstr>
      <vt:lpstr>Times New Roman</vt:lpstr>
      <vt:lpstr>黑体</vt:lpstr>
      <vt:lpstr>隶书</vt:lpstr>
      <vt:lpstr>微软雅黑</vt:lpstr>
      <vt:lpstr>Calibri</vt:lpstr>
      <vt:lpstr>NEU-BZ-S92</vt:lpstr>
      <vt:lpstr>方正大黑_GBK</vt:lpstr>
      <vt:lpstr>华文新魏</vt:lpstr>
      <vt:lpstr>宋体</vt:lpstr>
      <vt:lpstr>楷体</vt:lpstr>
      <vt:lpstr>Microsoft Yi Baiti</vt:lpstr>
      <vt:lpstr>专业教辅课件Q:251490010</vt:lpstr>
      <vt:lpstr>第十六章　欧姆定律的应用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2021-03-06T18:15:36Z</cp:lastPrinted>
  <dcterms:created xsi:type="dcterms:W3CDTF">2021-03-06T18:15:36Z</dcterms:created>
  <dcterms:modified xsi:type="dcterms:W3CDTF">2021-03-06T10:15:54Z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