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1-20T14:58: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125905 11583,'0'15823,"0"0,-16001-15823,-1 15823,1 0,16001-633,0 634,-16001-15824,16001 15823,0 0,-15362-15823,15362 15823,0-633,0 633,0 0,0 0,-16001 0,16001-633,-16001 16456,16001-15823,0 1,0-634,0 633,0 0,0 0,16001-15823,0 31013,-639-15190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3F7CF-FDD9-4238-B340-36658002AD27}" type="datetimeFigureOut">
              <a:rPr lang="zh-MO" altLang="en-US" smtClean="0"/>
              <a:t>26/3/2021</a:t>
            </a:fld>
            <a:endParaRPr lang="zh-MO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MO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73E97-05F8-4BED-8BC6-F4FF6CB0EE1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92023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6758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4" name="文本占位符 67586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lvl="0" indent="0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819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b="0">
                <a:ea typeface="宋体" panose="02010600030101010101" pitchFamily="2" charset="-122"/>
              </a:rPr>
              <a:t>2</a:t>
            </a:fld>
            <a:endParaRPr lang="zh-CN" altLang="en-US" sz="12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hyperlink" Target="http://image.baidu.com/i?ct=503316480&amp;z=738373503&amp;tn=baiduimagedetail&amp;word=&#25176;&#30424;&#22825;&#24179;&amp;in=87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0805" y="1651643"/>
            <a:ext cx="9708804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en-US" altLang="zh-CN" sz="60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行书(繁)08" charset="-122"/>
                <a:ea typeface="叶根友行书(繁)08" charset="-122"/>
                <a:cs typeface="+mn-cs"/>
              </a:rPr>
              <a:t>10.1 </a:t>
            </a:r>
            <a:r>
              <a:rPr lang="zh-CN" altLang="en-US" sz="60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行书(繁)08" charset="-122"/>
                <a:ea typeface="叶根友行书(繁)08" charset="-122"/>
              </a:rPr>
              <a:t>杠杆的平衡条件</a:t>
            </a:r>
          </a:p>
        </p:txBody>
      </p:sp>
      <p:pic>
        <p:nvPicPr>
          <p:cNvPr id="3074" name="图片 2"/>
          <p:cNvPicPr>
            <a:picLocks noChangeAspect="1"/>
          </p:cNvPicPr>
          <p:nvPr/>
        </p:nvPicPr>
        <p:blipFill>
          <a:blip r:embed="rId2"/>
          <a:srcRect b="7425"/>
          <a:stretch>
            <a:fillRect/>
          </a:stretch>
        </p:blipFill>
        <p:spPr>
          <a:xfrm>
            <a:off x="7291243" y="3014609"/>
            <a:ext cx="4712199" cy="33921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7352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文本框 33795"/>
          <p:cNvSpPr txBox="1"/>
          <p:nvPr/>
        </p:nvSpPr>
        <p:spPr>
          <a:xfrm>
            <a:off x="910548" y="600660"/>
            <a:ext cx="38097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）设计思路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28357" y="1389360"/>
            <a:ext cx="7160649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>
                <a:latin typeface="宋体" panose="02010600030101010101" pitchFamily="2" charset="-122"/>
                <a:ea typeface="宋体" panose="02010600030101010101" pitchFamily="2" charset="-122"/>
              </a:rPr>
              <a:t>杠杆装置，钩码</a:t>
            </a:r>
          </a:p>
        </p:txBody>
      </p:sp>
      <p:pic>
        <p:nvPicPr>
          <p:cNvPr id="35842" name="内容占位符 35841" descr="DSC0132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283" y="2454994"/>
            <a:ext cx="3609691" cy="2608397"/>
          </a:xfrm>
        </p:spPr>
      </p:pic>
      <p:pic>
        <p:nvPicPr>
          <p:cNvPr id="35844" name="内容占位符 35843" descr="nEO_IMG_DSC01317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7737444" y="2560171"/>
            <a:ext cx="3485876" cy="2649674"/>
          </a:xfrm>
        </p:spPr>
      </p:pic>
      <p:sp>
        <p:nvSpPr>
          <p:cNvPr id="35850" name="文本框 35849"/>
          <p:cNvSpPr txBox="1"/>
          <p:nvPr/>
        </p:nvSpPr>
        <p:spPr>
          <a:xfrm>
            <a:off x="5107398" y="4154080"/>
            <a:ext cx="1694596" cy="521970"/>
          </a:xfrm>
          <a:prstGeom prst="rect">
            <a:avLst/>
          </a:prstGeom>
          <a:solidFill>
            <a:srgbClr val="FFFF99">
              <a:alpha val="57999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平衡螺母</a:t>
            </a:r>
          </a:p>
        </p:txBody>
      </p:sp>
      <p:sp>
        <p:nvSpPr>
          <p:cNvPr id="35851" name="直接连接符 35850"/>
          <p:cNvSpPr/>
          <p:nvPr/>
        </p:nvSpPr>
        <p:spPr>
          <a:xfrm flipH="1" flipV="1">
            <a:off x="5011685" y="3513282"/>
            <a:ext cx="792101" cy="43182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5846" name="文本框 35845"/>
          <p:cNvSpPr txBox="1"/>
          <p:nvPr/>
        </p:nvSpPr>
        <p:spPr>
          <a:xfrm>
            <a:off x="910688" y="5572919"/>
            <a:ext cx="1328083" cy="52197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铁架台</a:t>
            </a:r>
          </a:p>
        </p:txBody>
      </p:sp>
      <p:sp>
        <p:nvSpPr>
          <p:cNvPr id="35847" name="直接连接符 35846"/>
          <p:cNvSpPr/>
          <p:nvPr/>
        </p:nvSpPr>
        <p:spPr>
          <a:xfrm flipV="1">
            <a:off x="1738519" y="4660326"/>
            <a:ext cx="1220584" cy="82116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192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5" grpId="0"/>
      <p:bldP spid="35850" grpId="0" animBg="1"/>
      <p:bldP spid="358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内容占位符 36865" descr="nEO_IMG_DSC013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058" y="582453"/>
            <a:ext cx="2471542" cy="1857471"/>
          </a:xfrm>
        </p:spPr>
      </p:pic>
      <p:sp>
        <p:nvSpPr>
          <p:cNvPr id="14338" name="文本框 3"/>
          <p:cNvSpPr txBox="1"/>
          <p:nvPr/>
        </p:nvSpPr>
        <p:spPr>
          <a:xfrm>
            <a:off x="356329" y="595789"/>
            <a:ext cx="1433400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265" b="1">
                <a:latin typeface="黑体" panose="02010609060101010101" pitchFamily="2" charset="-122"/>
                <a:ea typeface="黑体" panose="02010609060101010101" pitchFamily="2" charset="-122"/>
              </a:rPr>
              <a:t>思考：</a:t>
            </a:r>
          </a:p>
        </p:txBody>
      </p:sp>
      <p:sp>
        <p:nvSpPr>
          <p:cNvPr id="14339" name="文本框 4"/>
          <p:cNvSpPr txBox="1"/>
          <p:nvPr/>
        </p:nvSpPr>
        <p:spPr>
          <a:xfrm>
            <a:off x="544174" y="5635565"/>
            <a:ext cx="8841191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提示：天平就是杠杆，回顾天平的使用</a:t>
            </a:r>
          </a:p>
        </p:txBody>
      </p:sp>
      <p:sp>
        <p:nvSpPr>
          <p:cNvPr id="2" name="文本框 14337"/>
          <p:cNvSpPr txBox="1"/>
          <p:nvPr/>
        </p:nvSpPr>
        <p:spPr>
          <a:xfrm>
            <a:off x="356262" y="1071748"/>
            <a:ext cx="9029103" cy="4692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如图所示的杠杆是平衡的吗？</a:t>
            </a:r>
          </a:p>
          <a:p>
            <a:pPr>
              <a:lnSpc>
                <a:spcPct val="130000"/>
              </a:lnSpc>
            </a:pPr>
            <a:r>
              <a:rPr lang="en-US" altLang="zh-CN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两个杠杆中选哪一个进行实验？</a:t>
            </a:r>
          </a:p>
          <a:p>
            <a:pPr>
              <a:lnSpc>
                <a:spcPct val="130000"/>
              </a:lnSpc>
            </a:pPr>
            <a:r>
              <a:rPr lang="en-US" altLang="zh-CN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3.</a:t>
            </a:r>
            <a:r>
              <a:rPr lang="zh-CN" altLang="en-US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如何调节杠杆在水平位置平衡呢？</a:t>
            </a:r>
          </a:p>
          <a:p>
            <a:pPr>
              <a:lnSpc>
                <a:spcPct val="130000"/>
              </a:lnSpc>
            </a:pPr>
            <a:r>
              <a:rPr lang="en-US" altLang="zh-CN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4.</a:t>
            </a:r>
            <a:r>
              <a:rPr lang="zh-CN" altLang="en-US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挂上钩码之后使杠杆在什么位置平衡呢？</a:t>
            </a:r>
          </a:p>
          <a:p>
            <a:pPr>
              <a:lnSpc>
                <a:spcPct val="130000"/>
              </a:lnSpc>
            </a:pPr>
            <a:r>
              <a:rPr lang="en-US" altLang="zh-CN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</a:t>
            </a:r>
            <a:r>
              <a:rPr lang="zh-CN" altLang="en-US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挂钩码后能否调节平衡螺母？</a:t>
            </a:r>
          </a:p>
          <a:p>
            <a:pPr>
              <a:lnSpc>
                <a:spcPct val="150000"/>
              </a:lnSpc>
            </a:pPr>
            <a:r>
              <a:rPr lang="zh-CN" altLang="en-US" sz="3735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735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4341" name="图片 36868" descr="nEO_IMG_DSC01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058" y="3149332"/>
            <a:ext cx="2471542" cy="18542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980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文本框 33795"/>
          <p:cNvSpPr txBox="1"/>
          <p:nvPr/>
        </p:nvSpPr>
        <p:spPr>
          <a:xfrm>
            <a:off x="693857" y="626057"/>
            <a:ext cx="38097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）实验步骤</a:t>
            </a:r>
          </a:p>
        </p:txBody>
      </p:sp>
      <p:sp>
        <p:nvSpPr>
          <p:cNvPr id="15362" name="标题 36866"/>
          <p:cNvSpPr>
            <a:spLocks noGrp="1"/>
          </p:cNvSpPr>
          <p:nvPr>
            <p:ph type="title"/>
          </p:nvPr>
        </p:nvSpPr>
        <p:spPr>
          <a:xfrm>
            <a:off x="693997" y="1610162"/>
            <a:ext cx="10572185" cy="937991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altLang="zh-CN" sz="3735" b="1"/>
              <a:t>1</a:t>
            </a:r>
            <a:r>
              <a:rPr lang="zh-CN" altLang="en-US" sz="3735" b="1"/>
              <a:t>、通过调节平衡螺母将没挂钩码的杠杆调节至在</a:t>
            </a:r>
            <a:r>
              <a:rPr lang="zh-CN" altLang="en-US" sz="3735" b="1">
                <a:solidFill>
                  <a:srgbClr val="FF0000"/>
                </a:solidFill>
              </a:rPr>
              <a:t>水平位置</a:t>
            </a:r>
            <a:r>
              <a:rPr lang="zh-CN" altLang="en-US" sz="3735" b="1"/>
              <a:t>平衡（左高左调）</a:t>
            </a:r>
          </a:p>
        </p:txBody>
      </p:sp>
      <p:sp>
        <p:nvSpPr>
          <p:cNvPr id="38926" name="矩形 38925"/>
          <p:cNvSpPr/>
          <p:nvPr/>
        </p:nvSpPr>
        <p:spPr>
          <a:xfrm>
            <a:off x="693997" y="2753020"/>
            <a:ext cx="10929388" cy="14874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735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735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、在杠杆两侧挂上钩码，通过增减钩码的个数，或者移动其悬挂的位置，使杠杆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水平平衡</a:t>
            </a:r>
            <a:r>
              <a:rPr lang="zh-CN" altLang="en-US" sz="3735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，将相应的数据填入表格。</a:t>
            </a:r>
          </a:p>
        </p:txBody>
      </p:sp>
      <p:sp>
        <p:nvSpPr>
          <p:cNvPr id="15364" name="矩形 39949"/>
          <p:cNvSpPr/>
          <p:nvPr/>
        </p:nvSpPr>
        <p:spPr>
          <a:xfrm>
            <a:off x="631359" y="4739056"/>
            <a:ext cx="10698306" cy="1160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735" b="1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735" b="1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、改变悬挂的钩码的个数，移动其悬挂的位置，使杠杆</a:t>
            </a:r>
            <a:r>
              <a:rPr lang="zh-CN" altLang="en-US" sz="3735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水平平衡</a:t>
            </a:r>
            <a:r>
              <a:rPr lang="zh-CN" altLang="en-US" sz="3735" b="1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，重复上述步骤，将相应的数据填入表格。</a:t>
            </a:r>
          </a:p>
        </p:txBody>
      </p:sp>
    </p:spTree>
    <p:extLst>
      <p:ext uri="{BB962C8B-B14F-4D97-AF65-F5344CB8AC3E}">
        <p14:creationId xmlns:p14="http://schemas.microsoft.com/office/powerpoint/2010/main" val="93296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8926" grpId="0"/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文本框 33795"/>
          <p:cNvSpPr txBox="1"/>
          <p:nvPr/>
        </p:nvSpPr>
        <p:spPr>
          <a:xfrm>
            <a:off x="147895" y="707326"/>
            <a:ext cx="3809700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265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4265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6</a:t>
            </a:r>
            <a:r>
              <a:rPr lang="zh-CN" altLang="en-US" sz="4265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）数据</a:t>
            </a:r>
          </a:p>
        </p:txBody>
      </p:sp>
      <p:graphicFrame>
        <p:nvGraphicFramePr>
          <p:cNvPr id="25603" name="表格 2560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74965" y="1046160"/>
          <a:ext cx="6934568" cy="2365381"/>
        </p:xfrm>
        <a:graphic>
          <a:graphicData uri="http://schemas.openxmlformats.org/drawingml/2006/table">
            <a:tbl>
              <a:tblPr/>
              <a:tblGrid>
                <a:gridCol w="1906022"/>
                <a:gridCol w="1300311"/>
                <a:gridCol w="1299676"/>
                <a:gridCol w="1213962"/>
                <a:gridCol w="1214597"/>
              </a:tblGrid>
              <a:tr h="81089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</a:rPr>
                        <a:t>实验次数</a:t>
                      </a:r>
                    </a:p>
                  </a:txBody>
                  <a:tcPr marL="91431" marR="91431"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F</a:t>
                      </a:r>
                      <a:r>
                        <a:rPr lang="en-US" altLang="zh-CN" sz="2800" b="1" baseline="-25000">
                          <a:latin typeface="宋体" panose="02010600030101010101" pitchFamily="2" charset="-122"/>
                        </a:rPr>
                        <a:t>1</a:t>
                      </a: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/N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L</a:t>
                      </a:r>
                      <a:r>
                        <a:rPr lang="en-US" altLang="zh-CN" sz="2800" b="1" baseline="-25000">
                          <a:latin typeface="宋体" panose="02010600030101010101" pitchFamily="2" charset="-122"/>
                        </a:rPr>
                        <a:t>1</a:t>
                      </a: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/cm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F</a:t>
                      </a:r>
                      <a:r>
                        <a:rPr lang="en-US" altLang="zh-CN" sz="2800" b="1" baseline="-25000">
                          <a:latin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/N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L</a:t>
                      </a:r>
                      <a:r>
                        <a:rPr lang="en-US" altLang="zh-CN" sz="2800" b="1" baseline="-25000">
                          <a:latin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/cm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1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2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3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1431" marR="91431"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35845" y="3729106"/>
            <a:ext cx="9870476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265" b="1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问、从数据中能得出什么结论？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9803" y="4720431"/>
            <a:ext cx="10360572" cy="1586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杠杆的平衡时：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动力×动力臂=阻力×阻力臂</a:t>
            </a:r>
          </a:p>
          <a:p>
            <a:pPr>
              <a:lnSpc>
                <a:spcPct val="130000"/>
              </a:lnSpc>
            </a:pP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               F</a:t>
            </a:r>
            <a:r>
              <a:rPr lang="zh-CN" altLang="en-US" sz="3735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3735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=F</a:t>
            </a:r>
            <a:r>
              <a:rPr lang="zh-CN" altLang="en-US" sz="3735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3735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643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33795"/>
          <p:cNvSpPr txBox="1"/>
          <p:nvPr/>
        </p:nvSpPr>
        <p:spPr>
          <a:xfrm>
            <a:off x="442601" y="881272"/>
            <a:ext cx="4972906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735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7</a:t>
            </a:r>
            <a:r>
              <a:rPr lang="zh-CN" altLang="en-US" sz="3735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）实验注意事项：</a:t>
            </a:r>
          </a:p>
        </p:txBody>
      </p:sp>
      <p:sp>
        <p:nvSpPr>
          <p:cNvPr id="14338" name="文本框 14337"/>
          <p:cNvSpPr txBox="1"/>
          <p:nvPr/>
        </p:nvSpPr>
        <p:spPr>
          <a:xfrm>
            <a:off x="983484" y="1694818"/>
            <a:ext cx="10791416" cy="4234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735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3735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实验前调节杠杆在</a:t>
            </a:r>
            <a:r>
              <a:rPr lang="zh-CN" altLang="en-US" sz="3735" u="sng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    </a:t>
            </a:r>
            <a:r>
              <a:rPr lang="zh-CN" altLang="en-US" sz="3735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平衡</a:t>
            </a:r>
          </a:p>
          <a:p>
            <a:pPr>
              <a:lnSpc>
                <a:spcPct val="120000"/>
              </a:lnSpc>
            </a:pPr>
            <a:r>
              <a:rPr lang="zh-CN" altLang="en-US" sz="3735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方式：</a:t>
            </a:r>
          </a:p>
          <a:p>
            <a:pPr>
              <a:lnSpc>
                <a:spcPct val="120000"/>
              </a:lnSpc>
            </a:pPr>
            <a:r>
              <a:rPr lang="zh-CN" altLang="en-US" sz="3735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目的：</a:t>
            </a:r>
          </a:p>
          <a:p>
            <a:pPr>
              <a:lnSpc>
                <a:spcPct val="120000"/>
              </a:lnSpc>
            </a:pPr>
            <a:r>
              <a:rPr lang="en-US" altLang="zh-CN" sz="3735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3735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实验时再次调节在水平位置平衡的目的？</a:t>
            </a:r>
          </a:p>
          <a:p>
            <a:pPr>
              <a:lnSpc>
                <a:spcPct val="120000"/>
              </a:lnSpc>
            </a:pPr>
            <a:r>
              <a:rPr lang="zh-CN" altLang="en-US" sz="3735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735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使力臂落在杠杆上，便于测量力臂，减少误差</a:t>
            </a:r>
          </a:p>
          <a:p>
            <a:pPr>
              <a:lnSpc>
                <a:spcPct val="120000"/>
              </a:lnSpc>
            </a:pPr>
            <a:endParaRPr lang="zh-CN" altLang="en-US" sz="3735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55170" y="1842120"/>
            <a:ext cx="2811913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solidFill>
                  <a:srgbClr val="FF0000"/>
                </a:solidFill>
                <a:latin typeface="Arial"/>
                <a:ea typeface="宋体" panose="02010600030101010101" pitchFamily="2" charset="-122"/>
              </a:rPr>
              <a:t>水平位置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69799" y="2464137"/>
            <a:ext cx="4704979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solidFill>
                  <a:srgbClr val="FF0000"/>
                </a:solidFill>
                <a:latin typeface="Arial"/>
                <a:ea typeface="宋体" panose="02010600030101010101" pitchFamily="2" charset="-122"/>
              </a:rPr>
              <a:t>左高左调，右高右调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69735" y="3160217"/>
            <a:ext cx="7223621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solidFill>
                  <a:srgbClr val="FF0000"/>
                </a:solidFill>
                <a:latin typeface="Arial"/>
                <a:ea typeface="宋体" panose="02010600030101010101" pitchFamily="2" charset="-122"/>
              </a:rPr>
              <a:t>消除杠杆自重对实验的影响</a:t>
            </a:r>
          </a:p>
        </p:txBody>
      </p:sp>
    </p:spTree>
    <p:extLst>
      <p:ext uri="{BB962C8B-B14F-4D97-AF65-F5344CB8AC3E}">
        <p14:creationId xmlns:p14="http://schemas.microsoft.com/office/powerpoint/2010/main" val="201065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53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7649"/>
          <p:cNvSpPr txBox="1"/>
          <p:nvPr/>
        </p:nvSpPr>
        <p:spPr>
          <a:xfrm>
            <a:off x="425672" y="4899056"/>
            <a:ext cx="11389011" cy="18167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（2）实验过程中出现图乙所示情况，为了使杠杆在水平位置平衡，这时应调节</a:t>
            </a:r>
            <a:r>
              <a:rPr lang="zh-CN" altLang="en-US" sz="3735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（钩码、平衡螺母）</a:t>
            </a:r>
          </a:p>
        </p:txBody>
      </p:sp>
      <p:pic>
        <p:nvPicPr>
          <p:cNvPr id="18434" name="图片 27651" descr="QQ截图201504092223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172" y="2628478"/>
            <a:ext cx="5765345" cy="22702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27652"/>
          <p:cNvSpPr txBox="1"/>
          <p:nvPr/>
        </p:nvSpPr>
        <p:spPr>
          <a:xfrm>
            <a:off x="660138" y="829632"/>
            <a:ext cx="11155391" cy="23945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例、在“研究杠杆平衡条件”实验中：</a:t>
            </a:r>
          </a:p>
          <a:p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（1）实验前出现图甲所示情况，为了使杠杆在水平位置平衡，应将杠杆左端的螺母向</a:t>
            </a:r>
            <a:r>
              <a:rPr lang="zh-CN" altLang="en-US" sz="3735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　     　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调（填“左”或“右”）</a:t>
            </a:r>
          </a:p>
        </p:txBody>
      </p:sp>
    </p:spTree>
    <p:extLst>
      <p:ext uri="{BB962C8B-B14F-4D97-AF65-F5344CB8AC3E}">
        <p14:creationId xmlns:p14="http://schemas.microsoft.com/office/powerpoint/2010/main" val="214939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28673"/>
          <p:cNvSpPr txBox="1"/>
          <p:nvPr/>
        </p:nvSpPr>
        <p:spPr>
          <a:xfrm>
            <a:off x="308862" y="3139899"/>
            <a:ext cx="11733517" cy="3542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（3）实验过程中出现图乙所示情况，为了使杠杆在水平位置平衡，这时应将右边的钩码向</a:t>
            </a:r>
            <a:r>
              <a:rPr lang="zh-CN" altLang="en-US" sz="3735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 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（填“左”或“右”）移动</a:t>
            </a:r>
            <a:r>
              <a:rPr lang="zh-CN" altLang="en-US" sz="3735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　　　　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格。</a:t>
            </a:r>
            <a:r>
              <a:rPr lang="zh-CN" altLang="en-US" sz="3735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</a:p>
          <a:p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（4）图丙中杠杆水平平衡后，在杠杆左右两边钩码下同时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加一个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相同的钩码，这时杠杆将</a:t>
            </a:r>
            <a:r>
              <a:rPr lang="zh-CN" altLang="en-US" sz="3735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　　　　　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。（填“保持水平平衡”、“顺时针转动”或“逆时针转动”）</a:t>
            </a:r>
          </a:p>
        </p:txBody>
      </p:sp>
      <p:pic>
        <p:nvPicPr>
          <p:cNvPr id="19458" name="图片 28674" descr="QQ截图201504092240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592" y="752043"/>
            <a:ext cx="3676360" cy="2400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03" y="766420"/>
            <a:ext cx="1920724" cy="16733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文本框 2"/>
          <p:cNvSpPr txBox="1"/>
          <p:nvPr/>
        </p:nvSpPr>
        <p:spPr>
          <a:xfrm>
            <a:off x="7701629" y="2232141"/>
            <a:ext cx="515897" cy="112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35">
                <a:latin typeface="Arial" panose="020B0604020202020204" pitchFamily="34" charset="0"/>
                <a:ea typeface="宋体" panose="02010600030101010101" pitchFamily="2" charset="-122"/>
              </a:rPr>
              <a:t>丙</a:t>
            </a:r>
          </a:p>
        </p:txBody>
      </p:sp>
    </p:spTree>
    <p:extLst>
      <p:ext uri="{BB962C8B-B14F-4D97-AF65-F5344CB8AC3E}">
        <p14:creationId xmlns:p14="http://schemas.microsoft.com/office/powerpoint/2010/main" val="397684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组合 116737"/>
          <p:cNvGrpSpPr/>
          <p:nvPr/>
        </p:nvGrpSpPr>
        <p:grpSpPr>
          <a:xfrm>
            <a:off x="3849570" y="3167837"/>
            <a:ext cx="3890294" cy="3135597"/>
            <a:chOff x="2640" y="1680"/>
            <a:chExt cx="2736" cy="2064"/>
          </a:xfrm>
        </p:grpSpPr>
        <p:pic>
          <p:nvPicPr>
            <p:cNvPr id="63490" name="图片 1167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0" y="1680"/>
              <a:ext cx="2736" cy="18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491" name="文本框 116739"/>
            <p:cNvSpPr txBox="1"/>
            <p:nvPr/>
          </p:nvSpPr>
          <p:spPr>
            <a:xfrm>
              <a:off x="3867" y="3360"/>
              <a:ext cx="597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F0000"/>
                  </a:solidFill>
                  <a:latin typeface="Cambria" panose="02040503050406030204" pitchFamily="18" charset="0"/>
                  <a:ea typeface="宋体" panose="02010600030101010101" pitchFamily="2" charset="-122"/>
                </a:rPr>
                <a:t>乙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53604" y="738202"/>
            <a:ext cx="11014554" cy="206210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）保持阻力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及左右两边距离不变，用弹簧测力计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斜拉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杠杆仍使其水平平衡，发现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en-US" altLang="zh-CN" sz="32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&gt;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，于是小明认为杠杆的</a:t>
            </a:r>
          </a:p>
          <a:p>
            <a:pPr algn="l"/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平衡条件不是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动力×动力臂=阻力×阻力臂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</a:p>
          <a:p>
            <a:pPr algn="l"/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你的看法是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__________________</a:t>
            </a:r>
          </a:p>
        </p:txBody>
      </p:sp>
      <p:sp>
        <p:nvSpPr>
          <p:cNvPr id="32795" name="直接连接符 50247"/>
          <p:cNvSpPr/>
          <p:nvPr/>
        </p:nvSpPr>
        <p:spPr>
          <a:xfrm rot="1140000" flipV="1">
            <a:off x="5882747" y="3552175"/>
            <a:ext cx="559505" cy="181164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" name="直接连接符 50247"/>
          <p:cNvSpPr/>
          <p:nvPr/>
        </p:nvSpPr>
        <p:spPr>
          <a:xfrm rot="1500000" flipV="1">
            <a:off x="4803521" y="3387095"/>
            <a:ext cx="1123242" cy="511324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5023598" y="3159371"/>
            <a:ext cx="585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L</a:t>
            </a:r>
            <a:r>
              <a:rPr lang="en-US" altLang="zh-CN" sz="2400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70897" y="3063709"/>
            <a:ext cx="585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L</a:t>
            </a:r>
            <a:r>
              <a:rPr lang="en-US" altLang="zh-CN" sz="2400" baseline="-25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934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9697"/>
          <p:cNvSpPr txBox="1"/>
          <p:nvPr/>
        </p:nvSpPr>
        <p:spPr>
          <a:xfrm>
            <a:off x="253842" y="655240"/>
            <a:ext cx="11774147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）下表是小华得到的一组实验数据，由此她得出</a:t>
            </a:r>
          </a:p>
        </p:txBody>
      </p:sp>
      <p:graphicFrame>
        <p:nvGraphicFramePr>
          <p:cNvPr id="29699" name="表格 2969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5965" y="1421378"/>
          <a:ext cx="10887563" cy="1275715"/>
        </p:xfrm>
        <a:graphic>
          <a:graphicData uri="http://schemas.openxmlformats.org/drawingml/2006/table">
            <a:tbl>
              <a:tblPr/>
              <a:tblGrid>
                <a:gridCol w="2055227"/>
                <a:gridCol w="2950461"/>
                <a:gridCol w="2959985"/>
                <a:gridCol w="2921890"/>
              </a:tblGrid>
              <a:tr h="77533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动力</a:t>
                      </a:r>
                      <a:r>
                        <a:rPr lang="en-US" altLang="zh-CN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F </a:t>
                      </a:r>
                      <a:r>
                        <a:rPr lang="en-US" altLang="zh-CN" sz="2665" b="1" u="none" baseline="-250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lang="en-US" altLang="zh-CN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 /N</a:t>
                      </a:r>
                    </a:p>
                  </a:txBody>
                  <a:tcPr marL="90162" marR="90162" marT="46991" marB="4699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动力臂L</a:t>
                      </a:r>
                      <a:r>
                        <a:rPr lang="zh-CN" altLang="en-US" sz="2665" b="1" u="none" baseline="-250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lang="zh-CN" altLang="en-US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／cm</a:t>
                      </a:r>
                    </a:p>
                  </a:txBody>
                  <a:tcPr marL="90162" marR="90162" marT="46991" marB="4699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阻力</a:t>
                      </a:r>
                      <a:r>
                        <a:rPr lang="en-US" altLang="zh-CN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F</a:t>
                      </a:r>
                      <a:r>
                        <a:rPr lang="en-US" altLang="zh-CN" sz="2665" b="1" u="none" baseline="-250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lang="en-US" altLang="zh-CN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/N</a:t>
                      </a:r>
                    </a:p>
                  </a:txBody>
                  <a:tcPr marL="90162" marR="90162" marT="46991" marB="4699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阻力臂L</a:t>
                      </a:r>
                      <a:r>
                        <a:rPr lang="zh-CN" altLang="en-US" sz="2665" b="1" u="none" baseline="-250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lang="zh-CN" altLang="en-US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／cm</a:t>
                      </a:r>
                    </a:p>
                  </a:txBody>
                  <a:tcPr marL="90162" marR="90162" marT="46991" marB="4699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   3</a:t>
                      </a:r>
                    </a:p>
                  </a:txBody>
                  <a:tcPr marL="90162" marR="90162" marT="46991" marB="4699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    4</a:t>
                      </a:r>
                    </a:p>
                  </a:txBody>
                  <a:tcPr marL="90162" marR="90162" marT="46991" marB="4699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    4</a:t>
                      </a:r>
                    </a:p>
                  </a:txBody>
                  <a:tcPr marL="90162" marR="90162" marT="46991" marB="4699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665" b="1" u="none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    3</a:t>
                      </a:r>
                    </a:p>
                  </a:txBody>
                  <a:tcPr marL="90162" marR="90162" marT="46991" marB="4699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9" name="文本框 29729"/>
          <p:cNvSpPr txBox="1"/>
          <p:nvPr/>
        </p:nvSpPr>
        <p:spPr>
          <a:xfrm>
            <a:off x="605965" y="3053551"/>
            <a:ext cx="11118992" cy="18167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①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动力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动力臂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阻力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阻力臂”的结论。你认为她的 实验结论是否正确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?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如果不正确，造成错误的原因是什么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? </a:t>
            </a:r>
            <a:r>
              <a:rPr lang="en-US" altLang="zh-CN" sz="3735" b="1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 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6685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9729"/>
          <p:cNvSpPr txBox="1"/>
          <p:nvPr/>
        </p:nvSpPr>
        <p:spPr>
          <a:xfrm>
            <a:off x="384195" y="767833"/>
            <a:ext cx="11422023" cy="2392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②小华根据实验得到了如下结论：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动力×支点到动力作用点的距离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阻力×支点到阻力作用点的距离”的结论。你认为她的实验结论是否正确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?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如果不正确，造成错误的原因是什么</a:t>
            </a:r>
            <a:r>
              <a:rPr lang="en-US" altLang="zh-CN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? </a:t>
            </a:r>
            <a:r>
              <a:rPr lang="en-US" altLang="zh-CN" sz="3735" b="1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 </a:t>
            </a:r>
            <a:r>
              <a:rPr lang="zh-CN" altLang="en-US" sz="3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0" y="3226248"/>
            <a:ext cx="2563056" cy="223407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6738" name="组合 116737"/>
          <p:cNvGrpSpPr/>
          <p:nvPr/>
        </p:nvGrpSpPr>
        <p:grpSpPr>
          <a:xfrm>
            <a:off x="5856507" y="3526779"/>
            <a:ext cx="3077699" cy="2364941"/>
            <a:chOff x="2640" y="1680"/>
            <a:chExt cx="2736" cy="2231"/>
          </a:xfrm>
        </p:grpSpPr>
        <p:pic>
          <p:nvPicPr>
            <p:cNvPr id="63490" name="图片 11673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0" y="1680"/>
              <a:ext cx="2736" cy="18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491" name="文本框 116739"/>
            <p:cNvSpPr txBox="1"/>
            <p:nvPr/>
          </p:nvSpPr>
          <p:spPr>
            <a:xfrm>
              <a:off x="3867" y="3360"/>
              <a:ext cx="597" cy="5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F0000"/>
                  </a:solidFill>
                  <a:latin typeface="Cambria" panose="02040503050406030204" pitchFamily="18" charset="0"/>
                  <a:ea typeface="宋体" panose="02010600030101010101" pitchFamily="2" charset="-122"/>
                </a:rPr>
                <a:t>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69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98" y="1839581"/>
            <a:ext cx="4289819" cy="2619263"/>
          </a:xfrm>
          <a:prstGeom prst="rect">
            <a:avLst/>
          </a:prstGeom>
        </p:spPr>
      </p:pic>
      <p:grpSp>
        <p:nvGrpSpPr>
          <p:cNvPr id="7170" name="组合 48201"/>
          <p:cNvGrpSpPr/>
          <p:nvPr/>
        </p:nvGrpSpPr>
        <p:grpSpPr>
          <a:xfrm>
            <a:off x="7226066" y="1711749"/>
            <a:ext cx="4173855" cy="2842756"/>
            <a:chOff x="3264" y="240"/>
            <a:chExt cx="2352" cy="1668"/>
          </a:xfrm>
        </p:grpSpPr>
        <p:grpSp>
          <p:nvGrpSpPr>
            <p:cNvPr id="7171" name="组合 48202"/>
            <p:cNvGrpSpPr/>
            <p:nvPr/>
          </p:nvGrpSpPr>
          <p:grpSpPr>
            <a:xfrm>
              <a:off x="3264" y="240"/>
              <a:ext cx="2352" cy="1668"/>
              <a:chOff x="3264" y="240"/>
              <a:chExt cx="2352" cy="1668"/>
            </a:xfrm>
          </p:grpSpPr>
          <p:pic>
            <p:nvPicPr>
              <p:cNvPr id="7172" name="图片 48203" descr="1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4" y="240"/>
                <a:ext cx="2352" cy="166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</p:pic>
          <p:pic>
            <p:nvPicPr>
              <p:cNvPr id="7173" name="图片 4820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6" y="1536"/>
                <a:ext cx="150" cy="9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7174" name="图片 482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6" y="816"/>
              <a:ext cx="720" cy="22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84" name="图片 48208" descr="未命名-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362" y="4458843"/>
            <a:ext cx="3486536" cy="22891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u=2365968142,2193140824&amp;fm=26&amp;gp=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823" y="4145616"/>
            <a:ext cx="4211099" cy="2679369"/>
          </a:xfrm>
          <a:prstGeom prst="rect">
            <a:avLst/>
          </a:prstGeom>
        </p:spPr>
      </p:pic>
      <p:sp>
        <p:nvSpPr>
          <p:cNvPr id="4098" name="文本框 3"/>
          <p:cNvSpPr txBox="1"/>
          <p:nvPr/>
        </p:nvSpPr>
        <p:spPr>
          <a:xfrm>
            <a:off x="189512" y="583282"/>
            <a:ext cx="11849481" cy="1241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lang="en-US" altLang="zh-CN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、生活中有很多的机械，回忆下列机械的使用过程，找出共同点</a:t>
            </a:r>
          </a:p>
        </p:txBody>
      </p:sp>
    </p:spTree>
    <p:extLst>
      <p:ext uri="{BB962C8B-B14F-4D97-AF65-F5344CB8AC3E}">
        <p14:creationId xmlns:p14="http://schemas.microsoft.com/office/powerpoint/2010/main" val="169370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7522" y="665398"/>
            <a:ext cx="11314523" cy="4526568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7</a:t>
            </a:r>
            <a:r>
              <a:rPr lang="zh-CN" altLang="en-US"/>
              <a:t>）实验结束后，小明提出了新的探究问题：“若支点</a:t>
            </a:r>
            <a:r>
              <a:rPr lang="zh-CN" altLang="en-US">
                <a:solidFill>
                  <a:srgbClr val="FF0000"/>
                </a:solidFill>
              </a:rPr>
              <a:t>不在杠杆的中点</a:t>
            </a:r>
            <a:r>
              <a:rPr lang="zh-CN" altLang="en-US"/>
              <a:t>时，杠杆的平衡条件是否仍然成立？”于是小组同学利用如图丁所示装置进行探究，发现在杠杆左端的不同位置，用弹簧测力计竖直向上拉使杠杆处于平衡状态时，测出的拉力大小都与杠杆平衡条件不相符．其原因是：</a:t>
            </a:r>
            <a:r>
              <a:rPr lang="en-US" altLang="zh-CN"/>
              <a:t>________________</a:t>
            </a:r>
            <a:r>
              <a:rPr lang="zh-CN" altLang="en-US"/>
              <a:t>．</a:t>
            </a:r>
          </a:p>
        </p:txBody>
      </p:sp>
      <p:pic>
        <p:nvPicPr>
          <p:cNvPr id="4" name="图片 3" descr="image038[1]"/>
          <p:cNvPicPr>
            <a:picLocks noChangeAspect="1"/>
          </p:cNvPicPr>
          <p:nvPr/>
        </p:nvPicPr>
        <p:blipFill>
          <a:blip r:embed="rId2"/>
          <a:srcRect l="78856" b="16182"/>
          <a:stretch>
            <a:fillRect/>
          </a:stretch>
        </p:blipFill>
        <p:spPr>
          <a:xfrm>
            <a:off x="7042387" y="3676620"/>
            <a:ext cx="2910102" cy="2368681"/>
          </a:xfrm>
          <a:prstGeom prst="rect">
            <a:avLst/>
          </a:prstGeom>
        </p:spPr>
      </p:pic>
      <p:pic>
        <p:nvPicPr>
          <p:cNvPr id="1945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8" y="3917043"/>
            <a:ext cx="2563056" cy="22340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337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30721"/>
          <p:cNvSpPr txBox="1"/>
          <p:nvPr/>
        </p:nvSpPr>
        <p:spPr>
          <a:xfrm>
            <a:off x="323252" y="600214"/>
            <a:ext cx="11664954" cy="3025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、如图是用铁棒撬起石头的情境。如果石头对铁棒的作用力大小700N，方向竖直向下，工人要撬起石头需要用多大的竖直向下的压力？</a:t>
            </a:r>
          </a:p>
          <a:p>
            <a:pPr>
              <a:lnSpc>
                <a:spcPct val="150000"/>
              </a:lnSpc>
            </a:pPr>
            <a:endParaRPr lang="zh-CN" altLang="en-US" sz="373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506" name="图片 30722" descr="QQ截图20150409223026"/>
          <p:cNvPicPr>
            <a:picLocks noChangeAspect="1"/>
          </p:cNvPicPr>
          <p:nvPr/>
        </p:nvPicPr>
        <p:blipFill>
          <a:blip r:embed="rId2"/>
          <a:srcRect b="1668"/>
          <a:stretch>
            <a:fillRect/>
          </a:stretch>
        </p:blipFill>
        <p:spPr>
          <a:xfrm>
            <a:off x="3292605" y="2894396"/>
            <a:ext cx="3982557" cy="34819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629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占位符 12289"/>
          <p:cNvSpPr>
            <a:spLocks noGrp="1"/>
          </p:cNvSpPr>
          <p:nvPr>
            <p:ph idx="1"/>
          </p:nvPr>
        </p:nvSpPr>
        <p:spPr>
          <a:xfrm>
            <a:off x="312247" y="728890"/>
            <a:ext cx="11441491" cy="2219686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zh-CN" altLang="en-US" sz="3735" b="1">
                <a:latin typeface="宋体" panose="02010600030101010101" pitchFamily="2" charset="-122"/>
              </a:rPr>
              <a:t>例</a:t>
            </a:r>
            <a:r>
              <a:rPr lang="en-US" altLang="zh-CN" sz="3735" b="1">
                <a:latin typeface="宋体" panose="02010600030101010101" pitchFamily="2" charset="-122"/>
              </a:rPr>
              <a:t>3</a:t>
            </a:r>
            <a:r>
              <a:rPr lang="zh-CN" altLang="en-US" sz="3735" b="1">
                <a:latin typeface="宋体" panose="02010600030101010101" pitchFamily="2" charset="-122"/>
              </a:rPr>
              <a:t>、一轻质杠杆OAB，物体重G=50N, B为AO的中点，在拉力F的作用下处于静止状态。</a:t>
            </a:r>
          </a:p>
          <a:p>
            <a:pPr lvl="1">
              <a:buNone/>
            </a:pPr>
            <a:r>
              <a:rPr lang="zh-CN" altLang="en-US" sz="3735" b="1">
                <a:latin typeface="宋体" panose="02010600030101010101" pitchFamily="2" charset="-122"/>
              </a:rPr>
              <a:t>求：（1）、画出阻力的示意图、动力臂、阻力臂</a:t>
            </a:r>
          </a:p>
          <a:p>
            <a:pPr lvl="1">
              <a:buNone/>
            </a:pPr>
            <a:r>
              <a:rPr lang="zh-CN" altLang="en-US" sz="3735" b="1">
                <a:latin typeface="宋体" panose="02010600030101010101" pitchFamily="2" charset="-122"/>
              </a:rPr>
              <a:t>    （2）、算出F的大小</a:t>
            </a:r>
          </a:p>
        </p:txBody>
      </p:sp>
      <p:grpSp>
        <p:nvGrpSpPr>
          <p:cNvPr id="22530" name="组合 2"/>
          <p:cNvGrpSpPr/>
          <p:nvPr/>
        </p:nvGrpSpPr>
        <p:grpSpPr>
          <a:xfrm>
            <a:off x="6394395" y="3369328"/>
            <a:ext cx="3576355" cy="2311519"/>
            <a:chOff x="7856" y="3889"/>
            <a:chExt cx="5632" cy="3640"/>
          </a:xfrm>
        </p:grpSpPr>
        <p:pic>
          <p:nvPicPr>
            <p:cNvPr id="22531" name="图片 12292" descr="image012[2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6" y="3889"/>
              <a:ext cx="5632" cy="3640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294" name="墨迹 12293"/>
                <p14:cNvContentPartPr/>
                <p14:nvPr/>
              </p14:nvContentPartPr>
              <p14:xfrm>
                <a:off x="9222642" y="4065958"/>
                <a:ext cx="63509" cy="231787"/>
              </p14:xfrm>
            </p:contentPart>
          </mc:Choice>
          <mc:Fallback>
            <p:pic>
              <p:nvPicPr>
                <p:cNvPr id="12294" name="墨迹 1229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22627" y="4065943"/>
                  <a:ext cx="63539" cy="23181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533" name="文本框 12294"/>
            <p:cNvSpPr txBox="1"/>
            <p:nvPr/>
          </p:nvSpPr>
          <p:spPr>
            <a:xfrm>
              <a:off x="11257" y="4808"/>
              <a:ext cx="1151" cy="1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35">
                  <a:latin typeface="Arial"/>
                  <a:ea typeface="宋体" panose="02010600030101010101" pitchFamily="2" charset="-122"/>
                </a:rPr>
                <a:t>30</a:t>
              </a:r>
              <a:r>
                <a:rPr lang="zh-CN" altLang="en-US" sz="135">
                  <a:latin typeface="Arial"/>
                  <a:ea typeface="宋体" panose="02010600030101010101" pitchFamily="2" charset="-122"/>
                  <a:sym typeface="Arial"/>
                </a:rPr>
                <a:t>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44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文本框 14342"/>
          <p:cNvSpPr txBox="1"/>
          <p:nvPr/>
        </p:nvSpPr>
        <p:spPr>
          <a:xfrm>
            <a:off x="575493" y="1471326"/>
            <a:ext cx="3241064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>
                <a:latin typeface="Arial" panose="020B0604020202020204" pitchFamily="34" charset="0"/>
                <a:ea typeface="楷体_GB2312" panose="02010609030101010101" pitchFamily="1" charset="-122"/>
              </a:rPr>
              <a:t>1</a:t>
            </a:r>
            <a:r>
              <a:rPr lang="zh-CN" altLang="en-US" sz="3735" b="1">
                <a:latin typeface="Arial" panose="020B0604020202020204" pitchFamily="34" charset="0"/>
                <a:ea typeface="楷体_GB2312" panose="02010609030101010101" pitchFamily="1" charset="-122"/>
              </a:rPr>
              <a:t>、省力杠杆</a:t>
            </a:r>
          </a:p>
        </p:txBody>
      </p:sp>
      <p:pic>
        <p:nvPicPr>
          <p:cNvPr id="23554" name="图片 1434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56" y="3981656"/>
            <a:ext cx="5049440" cy="140501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5" name="组合 14344"/>
          <p:cNvGrpSpPr/>
          <p:nvPr/>
        </p:nvGrpSpPr>
        <p:grpSpPr>
          <a:xfrm>
            <a:off x="6384109" y="4342036"/>
            <a:ext cx="647649" cy="719174"/>
            <a:chOff x="3198" y="2478"/>
            <a:chExt cx="408" cy="453"/>
          </a:xfrm>
        </p:grpSpPr>
        <p:sp>
          <p:nvSpPr>
            <p:cNvPr id="23556" name="等腰三角形 14345"/>
            <p:cNvSpPr/>
            <p:nvPr/>
          </p:nvSpPr>
          <p:spPr>
            <a:xfrm>
              <a:off x="3243" y="2704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AA3434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13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7" name="文本框 14346"/>
            <p:cNvSpPr txBox="1"/>
            <p:nvPr/>
          </p:nvSpPr>
          <p:spPr>
            <a:xfrm>
              <a:off x="3198" y="2478"/>
              <a:ext cx="408" cy="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35" b="1">
                  <a:latin typeface="Arial" panose="020B0604020202020204" pitchFamily="34" charset="0"/>
                  <a:ea typeface="宋体" panose="02010600030101010101" pitchFamily="2" charset="-122"/>
                </a:rPr>
                <a:t>O</a:t>
              </a:r>
            </a:p>
          </p:txBody>
        </p:sp>
      </p:grpSp>
      <p:grpSp>
        <p:nvGrpSpPr>
          <p:cNvPr id="14348" name="组合 14347"/>
          <p:cNvGrpSpPr/>
          <p:nvPr/>
        </p:nvGrpSpPr>
        <p:grpSpPr>
          <a:xfrm>
            <a:off x="9119157" y="4053098"/>
            <a:ext cx="576217" cy="1262127"/>
            <a:chOff x="4921" y="2296"/>
            <a:chExt cx="363" cy="795"/>
          </a:xfrm>
        </p:grpSpPr>
        <p:sp>
          <p:nvSpPr>
            <p:cNvPr id="23559" name="直接连接符 14348"/>
            <p:cNvSpPr/>
            <p:nvPr/>
          </p:nvSpPr>
          <p:spPr>
            <a:xfrm flipH="1">
              <a:off x="4967" y="2296"/>
              <a:ext cx="0" cy="5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560" name="文本框 14349"/>
            <p:cNvSpPr txBox="1"/>
            <p:nvPr/>
          </p:nvSpPr>
          <p:spPr>
            <a:xfrm>
              <a:off x="4921" y="2840"/>
              <a:ext cx="36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en-US" altLang="zh-CN" sz="2000" b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14351" name="组合 14350"/>
          <p:cNvGrpSpPr/>
          <p:nvPr/>
        </p:nvGrpSpPr>
        <p:grpSpPr>
          <a:xfrm>
            <a:off x="6526973" y="4700831"/>
            <a:ext cx="2665203" cy="471511"/>
            <a:chOff x="3288" y="2704"/>
            <a:chExt cx="1679" cy="297"/>
          </a:xfrm>
        </p:grpSpPr>
        <p:sp>
          <p:nvSpPr>
            <p:cNvPr id="23562" name="直接连接符 14351"/>
            <p:cNvSpPr/>
            <p:nvPr/>
          </p:nvSpPr>
          <p:spPr>
            <a:xfrm>
              <a:off x="3288" y="2704"/>
              <a:ext cx="16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563" name="文本框 14352"/>
            <p:cNvSpPr txBox="1"/>
            <p:nvPr/>
          </p:nvSpPr>
          <p:spPr>
            <a:xfrm>
              <a:off x="4059" y="2750"/>
              <a:ext cx="36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  <a:ea typeface="宋体" panose="02010600030101010101" pitchFamily="2" charset="-122"/>
                </a:rPr>
                <a:t>L</a:t>
              </a:r>
              <a:r>
                <a:rPr lang="en-US" altLang="zh-CN" sz="2000" b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14354" name="组合 14353"/>
          <p:cNvGrpSpPr/>
          <p:nvPr/>
        </p:nvGrpSpPr>
        <p:grpSpPr>
          <a:xfrm>
            <a:off x="4871341" y="4989770"/>
            <a:ext cx="576217" cy="1551067"/>
            <a:chOff x="2245" y="2886"/>
            <a:chExt cx="363" cy="977"/>
          </a:xfrm>
        </p:grpSpPr>
        <p:sp>
          <p:nvSpPr>
            <p:cNvPr id="23565" name="直接连接符 14354"/>
            <p:cNvSpPr/>
            <p:nvPr/>
          </p:nvSpPr>
          <p:spPr>
            <a:xfrm flipH="1">
              <a:off x="2472" y="2886"/>
              <a:ext cx="0" cy="86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566" name="文本框 14355"/>
            <p:cNvSpPr txBox="1"/>
            <p:nvPr/>
          </p:nvSpPr>
          <p:spPr>
            <a:xfrm>
              <a:off x="2245" y="3612"/>
              <a:ext cx="36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en-US" altLang="zh-CN" sz="2000" b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14357" name="直接连接符 14356"/>
          <p:cNvSpPr/>
          <p:nvPr/>
        </p:nvSpPr>
        <p:spPr>
          <a:xfrm flipH="1" flipV="1">
            <a:off x="5231675" y="4053097"/>
            <a:ext cx="0" cy="1008114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4358" name="组合 14357"/>
          <p:cNvGrpSpPr/>
          <p:nvPr/>
        </p:nvGrpSpPr>
        <p:grpSpPr>
          <a:xfrm>
            <a:off x="5231676" y="4311873"/>
            <a:ext cx="1295298" cy="398483"/>
            <a:chOff x="2472" y="2459"/>
            <a:chExt cx="816" cy="251"/>
          </a:xfrm>
        </p:grpSpPr>
        <p:sp>
          <p:nvSpPr>
            <p:cNvPr id="23569" name="直接连接符 14358"/>
            <p:cNvSpPr/>
            <p:nvPr/>
          </p:nvSpPr>
          <p:spPr>
            <a:xfrm flipH="1">
              <a:off x="2472" y="2704"/>
              <a:ext cx="81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570" name="文本框 14359"/>
            <p:cNvSpPr txBox="1"/>
            <p:nvPr/>
          </p:nvSpPr>
          <p:spPr>
            <a:xfrm>
              <a:off x="2789" y="2459"/>
              <a:ext cx="31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  <a:ea typeface="宋体" panose="02010600030101010101" pitchFamily="2" charset="-122"/>
                </a:rPr>
                <a:t>L</a:t>
              </a:r>
              <a:r>
                <a:rPr lang="en-US" altLang="zh-CN" sz="2000" b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14361" name="文本框 14360"/>
          <p:cNvSpPr txBox="1"/>
          <p:nvPr/>
        </p:nvSpPr>
        <p:spPr>
          <a:xfrm>
            <a:off x="3816558" y="1535665"/>
            <a:ext cx="2280341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L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4362" name="文本框 14361"/>
          <p:cNvSpPr txBox="1"/>
          <p:nvPr/>
        </p:nvSpPr>
        <p:spPr>
          <a:xfrm>
            <a:off x="4537546" y="1567390"/>
            <a:ext cx="649236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14363" name="文本框 14362"/>
          <p:cNvSpPr txBox="1"/>
          <p:nvPr/>
        </p:nvSpPr>
        <p:spPr>
          <a:xfrm>
            <a:off x="6385539" y="1550056"/>
            <a:ext cx="256898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F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4364" name="文本框 14363"/>
          <p:cNvSpPr txBox="1"/>
          <p:nvPr/>
        </p:nvSpPr>
        <p:spPr>
          <a:xfrm>
            <a:off x="6903182" y="1534052"/>
            <a:ext cx="64923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&lt;</a:t>
            </a:r>
          </a:p>
        </p:txBody>
      </p:sp>
      <p:pic>
        <p:nvPicPr>
          <p:cNvPr id="14365" name="图片 14364" descr="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582" y="4214486"/>
            <a:ext cx="2885848" cy="2244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6" name="图片 14365" descr="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241" y="4166233"/>
            <a:ext cx="2993790" cy="240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7" name="图片 14366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19" y="3858033"/>
            <a:ext cx="2792192" cy="25464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8" name="标题 33793"/>
          <p:cNvSpPr>
            <a:spLocks noGrp="1"/>
          </p:cNvSpPr>
          <p:nvPr>
            <p:ph type="title"/>
          </p:nvPr>
        </p:nvSpPr>
        <p:spPr>
          <a:xfrm>
            <a:off x="310554" y="811854"/>
            <a:ext cx="5626367" cy="540953"/>
          </a:xfrm>
        </p:spPr>
        <p:txBody>
          <a:bodyPr anchor="b">
            <a:normAutofit fontScale="90000"/>
          </a:bodyPr>
          <a:lstStyle/>
          <a:p>
            <a:pPr algn="l"/>
            <a:r>
              <a:rPr lang="zh-CN" altLang="en-US" sz="4265" b="1">
                <a:solidFill>
                  <a:schemeClr val="tx1"/>
                </a:solidFill>
                <a:latin typeface="宋体" panose="02010600030101010101" pitchFamily="2" charset="-122"/>
              </a:rPr>
              <a:t>四</a:t>
            </a:r>
            <a:r>
              <a:rPr lang="en-US" altLang="zh-CN" sz="4265" b="1">
                <a:solidFill>
                  <a:schemeClr val="tx1"/>
                </a:solidFill>
                <a:latin typeface="宋体" panose="02010600030101010101" pitchFamily="2" charset="-122"/>
              </a:rPr>
              <a:t>. </a:t>
            </a:r>
            <a:r>
              <a:rPr lang="zh-CN" altLang="en-US" sz="4265" b="1">
                <a:solidFill>
                  <a:schemeClr val="tx1"/>
                </a:solidFill>
                <a:latin typeface="宋体" panose="02010600030101010101" pitchFamily="2" charset="-122"/>
              </a:rPr>
              <a:t>杠杆的分类</a:t>
            </a:r>
          </a:p>
        </p:txBody>
      </p:sp>
      <p:graphicFrame>
        <p:nvGraphicFramePr>
          <p:cNvPr id="10256" name="对象 10255"/>
          <p:cNvGraphicFramePr>
            <a:graphicFrameLocks noChangeAspect="1"/>
          </p:cNvGraphicFramePr>
          <p:nvPr/>
        </p:nvGraphicFramePr>
        <p:xfrm>
          <a:off x="9897236" y="4214087"/>
          <a:ext cx="2033428" cy="199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7" imgW="2693670" imgH="2338070" progId="Photoshop.Image.5">
                  <p:embed/>
                </p:oleObj>
              </mc:Choice>
              <mc:Fallback>
                <p:oleObj r:id="rId7" imgW="2693670" imgH="2338070" progId="Photoshop.Image.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97236" y="4214087"/>
                        <a:ext cx="2033428" cy="19940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18602" y="2245181"/>
            <a:ext cx="4716090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特点：省力但费距离</a:t>
            </a:r>
          </a:p>
        </p:txBody>
      </p:sp>
    </p:spTree>
    <p:extLst>
      <p:ext uri="{BB962C8B-B14F-4D97-AF65-F5344CB8AC3E}">
        <p14:creationId xmlns:p14="http://schemas.microsoft.com/office/powerpoint/2010/main" val="3835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61" grpId="0"/>
      <p:bldP spid="14362" grpId="0"/>
      <p:bldP spid="14363" grpId="0"/>
      <p:bldP spid="1436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文本框 14342"/>
          <p:cNvSpPr txBox="1"/>
          <p:nvPr/>
        </p:nvSpPr>
        <p:spPr>
          <a:xfrm>
            <a:off x="575493" y="1471326"/>
            <a:ext cx="3241064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>
                <a:latin typeface="Arial" panose="020B0604020202020204" pitchFamily="34" charset="0"/>
                <a:ea typeface="楷体_GB2312" panose="02010609030101010101" pitchFamily="1" charset="-122"/>
              </a:rPr>
              <a:t>2</a:t>
            </a:r>
            <a:r>
              <a:rPr lang="zh-CN" altLang="en-US" sz="3735" b="1">
                <a:latin typeface="Arial" panose="020B0604020202020204" pitchFamily="34" charset="0"/>
                <a:ea typeface="楷体_GB2312" panose="02010609030101010101" pitchFamily="1" charset="-122"/>
              </a:rPr>
              <a:t>、费力杠杆</a:t>
            </a:r>
          </a:p>
        </p:txBody>
      </p:sp>
      <p:sp>
        <p:nvSpPr>
          <p:cNvPr id="14361" name="文本框 14360"/>
          <p:cNvSpPr txBox="1"/>
          <p:nvPr/>
        </p:nvSpPr>
        <p:spPr>
          <a:xfrm>
            <a:off x="3816558" y="1535665"/>
            <a:ext cx="2280341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L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4362" name="文本框 14361"/>
          <p:cNvSpPr txBox="1"/>
          <p:nvPr/>
        </p:nvSpPr>
        <p:spPr>
          <a:xfrm>
            <a:off x="4537546" y="1567390"/>
            <a:ext cx="649236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ym typeface="+mn-ea"/>
              </a:rPr>
              <a:t>&lt;</a:t>
            </a:r>
            <a:endParaRPr lang="en-US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3" name="文本框 14362"/>
          <p:cNvSpPr txBox="1"/>
          <p:nvPr/>
        </p:nvSpPr>
        <p:spPr>
          <a:xfrm>
            <a:off x="6385539" y="1550056"/>
            <a:ext cx="256898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F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4364" name="文本框 14363"/>
          <p:cNvSpPr txBox="1"/>
          <p:nvPr/>
        </p:nvSpPr>
        <p:spPr>
          <a:xfrm>
            <a:off x="6903182" y="1534052"/>
            <a:ext cx="64923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ym typeface="+mn-ea"/>
              </a:rPr>
              <a:t>&gt;</a:t>
            </a:r>
            <a:endParaRPr lang="en-US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8" name="标题 33793"/>
          <p:cNvSpPr>
            <a:spLocks noGrp="1"/>
          </p:cNvSpPr>
          <p:nvPr>
            <p:ph type="title"/>
          </p:nvPr>
        </p:nvSpPr>
        <p:spPr>
          <a:xfrm>
            <a:off x="310554" y="811854"/>
            <a:ext cx="5626367" cy="540953"/>
          </a:xfrm>
        </p:spPr>
        <p:txBody>
          <a:bodyPr anchor="b">
            <a:normAutofit fontScale="90000"/>
          </a:bodyPr>
          <a:lstStyle/>
          <a:p>
            <a:pPr algn="l"/>
            <a:r>
              <a:rPr lang="zh-CN" altLang="en-US" sz="4265" b="1">
                <a:solidFill>
                  <a:schemeClr val="tx1"/>
                </a:solidFill>
                <a:latin typeface="宋体" panose="02010600030101010101" pitchFamily="2" charset="-122"/>
              </a:rPr>
              <a:t>四</a:t>
            </a:r>
            <a:r>
              <a:rPr lang="en-US" altLang="zh-CN" sz="4265" b="1">
                <a:solidFill>
                  <a:schemeClr val="tx1"/>
                </a:solidFill>
                <a:latin typeface="宋体" panose="02010600030101010101" pitchFamily="2" charset="-122"/>
              </a:rPr>
              <a:t>. </a:t>
            </a:r>
            <a:r>
              <a:rPr lang="zh-CN" altLang="en-US" sz="4265" b="1">
                <a:solidFill>
                  <a:schemeClr val="tx1"/>
                </a:solidFill>
                <a:latin typeface="宋体" panose="02010600030101010101" pitchFamily="2" charset="-122"/>
              </a:rPr>
              <a:t>杠杆的分类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8602" y="2245181"/>
            <a:ext cx="4716090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特点：费力但省距离</a:t>
            </a:r>
          </a:p>
        </p:txBody>
      </p:sp>
      <p:pic>
        <p:nvPicPr>
          <p:cNvPr id="24577" name="图片 1536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556" y="3968955"/>
            <a:ext cx="5049440" cy="140501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9" name="组合 15368"/>
          <p:cNvGrpSpPr/>
          <p:nvPr/>
        </p:nvGrpSpPr>
        <p:grpSpPr>
          <a:xfrm>
            <a:off x="6384109" y="4329336"/>
            <a:ext cx="647649" cy="719174"/>
            <a:chOff x="3198" y="2478"/>
            <a:chExt cx="408" cy="453"/>
          </a:xfrm>
        </p:grpSpPr>
        <p:sp>
          <p:nvSpPr>
            <p:cNvPr id="24579" name="等腰三角形 15369"/>
            <p:cNvSpPr/>
            <p:nvPr/>
          </p:nvSpPr>
          <p:spPr>
            <a:xfrm>
              <a:off x="3243" y="2704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AA3434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13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0" name="文本框 15370"/>
            <p:cNvSpPr txBox="1"/>
            <p:nvPr/>
          </p:nvSpPr>
          <p:spPr>
            <a:xfrm>
              <a:off x="3198" y="2478"/>
              <a:ext cx="408" cy="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35" b="1">
                  <a:latin typeface="Arial" panose="020B0604020202020204" pitchFamily="34" charset="0"/>
                  <a:ea typeface="宋体" panose="02010600030101010101" pitchFamily="2" charset="-122"/>
                </a:rPr>
                <a:t>O</a:t>
              </a:r>
            </a:p>
          </p:txBody>
        </p:sp>
      </p:grpSp>
      <p:grpSp>
        <p:nvGrpSpPr>
          <p:cNvPr id="15372" name="组合 15371"/>
          <p:cNvGrpSpPr/>
          <p:nvPr/>
        </p:nvGrpSpPr>
        <p:grpSpPr>
          <a:xfrm>
            <a:off x="5158655" y="4977071"/>
            <a:ext cx="576218" cy="1262127"/>
            <a:chOff x="4921" y="2296"/>
            <a:chExt cx="363" cy="795"/>
          </a:xfrm>
        </p:grpSpPr>
        <p:sp>
          <p:nvSpPr>
            <p:cNvPr id="24582" name="直接连接符 15372"/>
            <p:cNvSpPr/>
            <p:nvPr/>
          </p:nvSpPr>
          <p:spPr>
            <a:xfrm flipH="1">
              <a:off x="4967" y="2296"/>
              <a:ext cx="0" cy="5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83" name="文本框 15373"/>
            <p:cNvSpPr txBox="1"/>
            <p:nvPr/>
          </p:nvSpPr>
          <p:spPr>
            <a:xfrm>
              <a:off x="4921" y="2840"/>
              <a:ext cx="36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en-US" altLang="zh-CN" sz="2000" b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15375" name="组合 15374"/>
          <p:cNvGrpSpPr/>
          <p:nvPr/>
        </p:nvGrpSpPr>
        <p:grpSpPr>
          <a:xfrm>
            <a:off x="5230087" y="3968954"/>
            <a:ext cx="2665203" cy="433410"/>
            <a:chOff x="2109" y="3339"/>
            <a:chExt cx="1679" cy="273"/>
          </a:xfrm>
        </p:grpSpPr>
        <p:sp>
          <p:nvSpPr>
            <p:cNvPr id="24585" name="直接连接符 15375"/>
            <p:cNvSpPr/>
            <p:nvPr/>
          </p:nvSpPr>
          <p:spPr>
            <a:xfrm>
              <a:off x="2109" y="3612"/>
              <a:ext cx="16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86" name="文本框 15376"/>
            <p:cNvSpPr txBox="1"/>
            <p:nvPr/>
          </p:nvSpPr>
          <p:spPr>
            <a:xfrm>
              <a:off x="2835" y="3339"/>
              <a:ext cx="36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  <a:ea typeface="宋体" panose="02010600030101010101" pitchFamily="2" charset="-122"/>
                </a:rPr>
                <a:t>L</a:t>
              </a:r>
              <a:r>
                <a:rPr lang="en-US" altLang="zh-CN" sz="2000" b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15378" name="组合 15377"/>
          <p:cNvGrpSpPr/>
          <p:nvPr/>
        </p:nvGrpSpPr>
        <p:grpSpPr>
          <a:xfrm>
            <a:off x="8830254" y="4113425"/>
            <a:ext cx="576217" cy="1551067"/>
            <a:chOff x="2245" y="2886"/>
            <a:chExt cx="363" cy="977"/>
          </a:xfrm>
        </p:grpSpPr>
        <p:sp>
          <p:nvSpPr>
            <p:cNvPr id="24588" name="直接连接符 15378"/>
            <p:cNvSpPr/>
            <p:nvPr/>
          </p:nvSpPr>
          <p:spPr>
            <a:xfrm flipH="1">
              <a:off x="2472" y="2886"/>
              <a:ext cx="0" cy="86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89" name="文本框 15379"/>
            <p:cNvSpPr txBox="1"/>
            <p:nvPr/>
          </p:nvSpPr>
          <p:spPr>
            <a:xfrm>
              <a:off x="2245" y="3612"/>
              <a:ext cx="36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en-US" altLang="zh-CN" sz="2000" b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sp>
        <p:nvSpPr>
          <p:cNvPr id="15381" name="直接连接符 15380"/>
          <p:cNvSpPr/>
          <p:nvPr/>
        </p:nvSpPr>
        <p:spPr>
          <a:xfrm flipH="1" flipV="1">
            <a:off x="5230087" y="3897513"/>
            <a:ext cx="0" cy="1008114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5382" name="组合 15381"/>
          <p:cNvGrpSpPr/>
          <p:nvPr/>
        </p:nvGrpSpPr>
        <p:grpSpPr>
          <a:xfrm>
            <a:off x="7893703" y="4400778"/>
            <a:ext cx="1295298" cy="398483"/>
            <a:chOff x="1112" y="3802"/>
            <a:chExt cx="816" cy="251"/>
          </a:xfrm>
        </p:grpSpPr>
        <p:sp>
          <p:nvSpPr>
            <p:cNvPr id="24592" name="直接连接符 15382"/>
            <p:cNvSpPr/>
            <p:nvPr/>
          </p:nvSpPr>
          <p:spPr>
            <a:xfrm flipH="1">
              <a:off x="1112" y="3811"/>
              <a:ext cx="81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93" name="文本框 15383"/>
            <p:cNvSpPr txBox="1"/>
            <p:nvPr/>
          </p:nvSpPr>
          <p:spPr>
            <a:xfrm>
              <a:off x="1384" y="3802"/>
              <a:ext cx="31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  <a:ea typeface="宋体" panose="02010600030101010101" pitchFamily="2" charset="-122"/>
                </a:rPr>
                <a:t>L</a:t>
              </a:r>
              <a:r>
                <a:rPr lang="en-US" altLang="zh-CN" sz="2000" b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pic>
        <p:nvPicPr>
          <p:cNvPr id="15399" name="图片 15398" descr="手臂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12000"/>
          </a:blip>
          <a:srcRect l="6451" t="10020" r="6451" b="3131"/>
          <a:stretch>
            <a:fillRect/>
          </a:stretch>
        </p:blipFill>
        <p:spPr>
          <a:xfrm>
            <a:off x="7893917" y="3063708"/>
            <a:ext cx="3336714" cy="321609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dist="107763" dir="2699999" algn="ctr" rotWithShape="0">
              <a:srgbClr val="808080"/>
            </a:outerShdw>
          </a:effectLst>
        </p:spPr>
      </p:pic>
      <p:pic>
        <p:nvPicPr>
          <p:cNvPr id="4" name="图片 3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395" y="3482757"/>
            <a:ext cx="2431011" cy="2252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t="30583"/>
          <a:stretch>
            <a:fillRect/>
          </a:stretch>
        </p:blipFill>
        <p:spPr>
          <a:xfrm>
            <a:off x="4536888" y="3552175"/>
            <a:ext cx="3143723" cy="24304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935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6 -1.11111E-06 L 0.14548 -0.05231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" fill="hold"/>
                                        <p:tgtEl>
                                          <p:spTgt spid="1539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61" grpId="0"/>
      <p:bldP spid="14362" grpId="0"/>
      <p:bldP spid="14363" grpId="0"/>
      <p:bldP spid="1436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文本框 14342"/>
          <p:cNvSpPr txBox="1"/>
          <p:nvPr/>
        </p:nvSpPr>
        <p:spPr>
          <a:xfrm>
            <a:off x="575493" y="1566988"/>
            <a:ext cx="3241064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>
                <a:latin typeface="Arial" panose="020B0604020202020204" pitchFamily="34" charset="0"/>
                <a:ea typeface="楷体_GB2312" panose="02010609030101010101" pitchFamily="1" charset="-122"/>
              </a:rPr>
              <a:t>3</a:t>
            </a:r>
            <a:r>
              <a:rPr lang="zh-CN" altLang="en-US" sz="3735" b="1">
                <a:latin typeface="Arial" panose="020B0604020202020204" pitchFamily="34" charset="0"/>
                <a:ea typeface="楷体_GB2312" panose="02010609030101010101" pitchFamily="1" charset="-122"/>
              </a:rPr>
              <a:t>、等臂杠杆</a:t>
            </a:r>
          </a:p>
        </p:txBody>
      </p:sp>
      <p:sp>
        <p:nvSpPr>
          <p:cNvPr id="14361" name="文本框 14360"/>
          <p:cNvSpPr txBox="1"/>
          <p:nvPr/>
        </p:nvSpPr>
        <p:spPr>
          <a:xfrm>
            <a:off x="3816558" y="1535665"/>
            <a:ext cx="2280341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L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4362" name="文本框 14361"/>
          <p:cNvSpPr txBox="1"/>
          <p:nvPr/>
        </p:nvSpPr>
        <p:spPr>
          <a:xfrm>
            <a:off x="4537546" y="1567390"/>
            <a:ext cx="649236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14363" name="文本框 14362"/>
          <p:cNvSpPr txBox="1"/>
          <p:nvPr/>
        </p:nvSpPr>
        <p:spPr>
          <a:xfrm>
            <a:off x="6385539" y="1550056"/>
            <a:ext cx="256898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F</a:t>
            </a:r>
            <a:r>
              <a:rPr lang="en-US" altLang="zh-CN" sz="3200" b="1" baseline="-25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4364" name="文本框 14363"/>
          <p:cNvSpPr txBox="1"/>
          <p:nvPr/>
        </p:nvSpPr>
        <p:spPr>
          <a:xfrm>
            <a:off x="6903182" y="1534052"/>
            <a:ext cx="64923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23578" name="标题 33793"/>
          <p:cNvSpPr>
            <a:spLocks noGrp="1"/>
          </p:cNvSpPr>
          <p:nvPr>
            <p:ph type="title"/>
          </p:nvPr>
        </p:nvSpPr>
        <p:spPr>
          <a:xfrm>
            <a:off x="310554" y="811854"/>
            <a:ext cx="5626367" cy="540953"/>
          </a:xfrm>
        </p:spPr>
        <p:txBody>
          <a:bodyPr anchor="b">
            <a:normAutofit fontScale="90000"/>
          </a:bodyPr>
          <a:lstStyle/>
          <a:p>
            <a:pPr algn="l"/>
            <a:r>
              <a:rPr lang="zh-CN" altLang="en-US" sz="4265" b="1">
                <a:solidFill>
                  <a:schemeClr val="tx1"/>
                </a:solidFill>
                <a:latin typeface="宋体" panose="02010600030101010101" pitchFamily="2" charset="-122"/>
              </a:rPr>
              <a:t>四</a:t>
            </a:r>
            <a:r>
              <a:rPr lang="en-US" altLang="zh-CN" sz="4265" b="1">
                <a:solidFill>
                  <a:schemeClr val="tx1"/>
                </a:solidFill>
                <a:latin typeface="宋体" panose="02010600030101010101" pitchFamily="2" charset="-122"/>
              </a:rPr>
              <a:t>. </a:t>
            </a:r>
            <a:r>
              <a:rPr lang="zh-CN" altLang="en-US" sz="4265" b="1">
                <a:solidFill>
                  <a:schemeClr val="tx1"/>
                </a:solidFill>
                <a:latin typeface="宋体" panose="02010600030101010101" pitchFamily="2" charset="-122"/>
              </a:rPr>
              <a:t>杠杆的分类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8188" y="2723391"/>
            <a:ext cx="6647188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特点：不省力也不费距离</a:t>
            </a:r>
          </a:p>
        </p:txBody>
      </p:sp>
      <p:pic>
        <p:nvPicPr>
          <p:cNvPr id="16428" name="图片 16427" descr="托盘天平"/>
          <p:cNvPicPr>
            <a:picLocks noChangeAspect="1"/>
          </p:cNvPicPr>
          <p:nvPr/>
        </p:nvPicPr>
        <p:blipFill>
          <a:blip r:embed="rId2"/>
          <a:srcRect b="57143"/>
          <a:stretch>
            <a:fillRect/>
          </a:stretch>
        </p:blipFill>
        <p:spPr>
          <a:xfrm>
            <a:off x="3987939" y="3737917"/>
            <a:ext cx="4216068" cy="26734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0614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61" grpId="0"/>
      <p:bldP spid="14362" grpId="0"/>
      <p:bldP spid="14363" grpId="0"/>
      <p:bldP spid="14364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1265"/>
          <p:cNvSpPr>
            <a:spLocks noGrp="1"/>
          </p:cNvSpPr>
          <p:nvPr>
            <p:ph type="ctrTitle"/>
          </p:nvPr>
        </p:nvSpPr>
        <p:spPr>
          <a:xfrm>
            <a:off x="584804" y="716192"/>
            <a:ext cx="10606043" cy="3837466"/>
          </a:xfrm>
        </p:spPr>
        <p:txBody>
          <a:bodyPr anchor="t">
            <a:normAutofit fontScale="90000"/>
          </a:bodyPr>
          <a:lstStyle/>
          <a:p>
            <a:pPr algn="l" defTabSz="914400">
              <a:lnSpc>
                <a:spcPct val="130000"/>
              </a:lnSpc>
              <a:buClrTx/>
              <a:buSzTx/>
              <a:buFontTx/>
            </a:pPr>
            <a:r>
              <a:rPr lang="zh-CN" altLang="en-US" sz="3735" b="1" kern="1200" baseline="0">
                <a:latin typeface="+mj-lt"/>
                <a:ea typeface="+mj-ea"/>
                <a:cs typeface="+mj-cs"/>
              </a:rPr>
              <a:t>例、图所示的工具中属于费力杠杆的一组是  （  ）</a:t>
            </a:r>
            <a:br>
              <a:rPr lang="zh-CN" altLang="en-US" sz="3735" b="1" kern="1200" baseline="0">
                <a:latin typeface="+mj-lt"/>
                <a:ea typeface="+mj-ea"/>
                <a:cs typeface="+mj-cs"/>
              </a:rPr>
            </a:b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/>
            </a:r>
            <a:br>
              <a:rPr lang="zh-CN" altLang="en-US" sz="2800" b="1" kern="1200" baseline="0">
                <a:latin typeface="+mj-lt"/>
                <a:ea typeface="+mj-ea"/>
                <a:cs typeface="+mj-cs"/>
              </a:rPr>
            </a:b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/>
            </a:r>
            <a:br>
              <a:rPr lang="zh-CN" altLang="en-US" sz="2800" b="1" kern="1200" baseline="0">
                <a:latin typeface="+mj-lt"/>
                <a:ea typeface="+mj-ea"/>
                <a:cs typeface="+mj-cs"/>
              </a:rPr>
            </a:b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/>
            </a:r>
            <a:br>
              <a:rPr lang="zh-CN" altLang="en-US" sz="2800" b="1" kern="1200" baseline="0">
                <a:latin typeface="+mj-lt"/>
                <a:ea typeface="+mj-ea"/>
                <a:cs typeface="+mj-cs"/>
              </a:rPr>
            </a:b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/>
            </a:r>
            <a:br>
              <a:rPr lang="zh-CN" altLang="en-US" sz="2800" b="1" kern="1200" baseline="0">
                <a:latin typeface="+mj-lt"/>
                <a:ea typeface="+mj-ea"/>
                <a:cs typeface="+mj-cs"/>
              </a:rPr>
            </a:b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/>
            </a:r>
            <a:br>
              <a:rPr lang="zh-CN" altLang="en-US" sz="2800" b="1" kern="1200" baseline="0">
                <a:latin typeface="+mj-lt"/>
                <a:ea typeface="+mj-ea"/>
                <a:cs typeface="+mj-cs"/>
              </a:rPr>
            </a:b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/>
            </a:r>
            <a:br>
              <a:rPr lang="zh-CN" altLang="en-US" sz="2800" b="1" kern="1200" baseline="0">
                <a:latin typeface="+mj-lt"/>
                <a:ea typeface="+mj-ea"/>
                <a:cs typeface="+mj-cs"/>
              </a:rPr>
            </a:br>
            <a:r>
              <a:rPr lang="en-US" altLang="zh-CN" sz="2800" b="1" kern="1200" baseline="0">
                <a:latin typeface="+mj-lt"/>
                <a:ea typeface="+mj-ea"/>
                <a:cs typeface="+mj-cs"/>
              </a:rPr>
              <a:t>A</a:t>
            </a: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>．</a:t>
            </a:r>
            <a:r>
              <a:rPr lang="en-US" altLang="zh-CN" sz="2800" b="1" kern="1200" baseline="0">
                <a:latin typeface="+mj-lt"/>
                <a:ea typeface="+mj-ea"/>
                <a:cs typeface="+mj-cs"/>
              </a:rPr>
              <a:t>①②          	B</a:t>
            </a: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>．</a:t>
            </a:r>
            <a:r>
              <a:rPr lang="en-US" altLang="zh-CN" sz="2800" b="1" kern="1200" baseline="0">
                <a:latin typeface="+mj-lt"/>
                <a:ea typeface="+mj-ea"/>
                <a:cs typeface="+mj-cs"/>
              </a:rPr>
              <a:t>②③     	C</a:t>
            </a: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>．</a:t>
            </a:r>
            <a:r>
              <a:rPr lang="en-US" altLang="zh-CN" sz="2800" b="1" kern="1200" baseline="0">
                <a:latin typeface="+mj-lt"/>
                <a:ea typeface="+mj-ea"/>
                <a:cs typeface="+mj-cs"/>
              </a:rPr>
              <a:t>②④      	D</a:t>
            </a:r>
            <a:r>
              <a:rPr lang="zh-CN" altLang="en-US" sz="2800" b="1" kern="1200" baseline="0">
                <a:latin typeface="+mj-lt"/>
                <a:ea typeface="+mj-ea"/>
                <a:cs typeface="+mj-cs"/>
              </a:rPr>
              <a:t>．</a:t>
            </a:r>
            <a:r>
              <a:rPr lang="en-US" altLang="zh-CN" sz="2800" b="1" kern="1200" baseline="0">
                <a:latin typeface="+mj-lt"/>
                <a:ea typeface="+mj-ea"/>
                <a:cs typeface="+mj-cs"/>
              </a:rPr>
              <a:t>③④</a:t>
            </a:r>
          </a:p>
        </p:txBody>
      </p:sp>
      <p:pic>
        <p:nvPicPr>
          <p:cNvPr id="27650" name="Picture 15" descr=" "/>
          <p:cNvPicPr>
            <a:picLocks noChangeAspect="1"/>
          </p:cNvPicPr>
          <p:nvPr/>
        </p:nvPicPr>
        <p:blipFill>
          <a:blip r:embed="rId2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6494" y="1785573"/>
            <a:ext cx="8594048" cy="21337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849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3073"/>
          <p:cNvSpPr>
            <a:spLocks noGrp="1"/>
          </p:cNvSpPr>
          <p:nvPr>
            <p:ph type="ctrTitle"/>
          </p:nvPr>
        </p:nvSpPr>
        <p:spPr>
          <a:xfrm>
            <a:off x="437522" y="1291855"/>
            <a:ext cx="10974249" cy="2479581"/>
          </a:xfrm>
        </p:spPr>
        <p:txBody>
          <a:bodyPr anchor="t"/>
          <a:lstStyle/>
          <a:p>
            <a:pPr algn="l" defTabSz="914400">
              <a:lnSpc>
                <a:spcPct val="100000"/>
              </a:lnSpc>
              <a:buClrTx/>
              <a:buSzTx/>
              <a:buFontTx/>
            </a:pPr>
            <a:r>
              <a:rPr lang="zh-CN" altLang="en-US" sz="3735" b="1" kern="1200" baseline="0">
                <a:latin typeface="+mj-lt"/>
                <a:ea typeface="+mj-ea"/>
                <a:cs typeface="+mj-cs"/>
              </a:rPr>
              <a:t>例、渔夫用绳子通过竹杠拉起渔网，如图所示．请在图上画出 </a:t>
            </a:r>
            <a:br>
              <a:rPr lang="zh-CN" altLang="en-US" sz="3735" b="1" kern="1200" baseline="0">
                <a:latin typeface="+mj-lt"/>
                <a:ea typeface="+mj-ea"/>
                <a:cs typeface="+mj-cs"/>
              </a:rPr>
            </a:br>
            <a:r>
              <a:rPr lang="zh-CN" altLang="en-US" sz="3735" b="1" kern="1200" baseline="0">
                <a:latin typeface="+mj-lt"/>
                <a:ea typeface="+mj-ea"/>
                <a:cs typeface="+mj-cs"/>
              </a:rPr>
              <a:t>（1）绳子AB对杆拉力</a:t>
            </a:r>
            <a:r>
              <a:rPr lang="zh-CN" altLang="en-US" sz="3735" b="1" i="1" kern="1200" baseline="0">
                <a:latin typeface="Times New Roman" panose="02020603050405020304" pitchFamily="2" charset="0"/>
                <a:ea typeface="+mj-ea"/>
                <a:cs typeface="+mj-cs"/>
              </a:rPr>
              <a:t>F</a:t>
            </a:r>
            <a:r>
              <a:rPr lang="zh-CN" altLang="en-US" sz="3735" b="1" kern="1200" baseline="-25000">
                <a:latin typeface="Times New Roman" panose="02020603050405020304" pitchFamily="2" charset="0"/>
                <a:ea typeface="+mj-ea"/>
                <a:cs typeface="+mj-cs"/>
              </a:rPr>
              <a:t>1</a:t>
            </a:r>
            <a:r>
              <a:rPr lang="zh-CN" altLang="en-US" sz="3735" b="1" kern="1200" baseline="0">
                <a:latin typeface="+mj-lt"/>
                <a:ea typeface="+mj-ea"/>
                <a:cs typeface="+mj-cs"/>
              </a:rPr>
              <a:t>的力臂</a:t>
            </a:r>
            <a:r>
              <a:rPr lang="zh-CN" altLang="en-US" sz="3735" b="1" kern="1200" baseline="0">
                <a:latin typeface="Monotype Corsiva" panose="03010101010201010101" charset="0"/>
                <a:ea typeface="+mj-ea"/>
                <a:cs typeface="+mj-cs"/>
              </a:rPr>
              <a:t>l</a:t>
            </a:r>
            <a:r>
              <a:rPr lang="zh-CN" altLang="en-US" sz="3735" b="1" kern="1200" baseline="-25000">
                <a:latin typeface="+mj-lt"/>
                <a:ea typeface="+mj-ea"/>
                <a:cs typeface="+mj-cs"/>
              </a:rPr>
              <a:t>1</a:t>
            </a:r>
            <a:r>
              <a:rPr lang="zh-CN" altLang="en-US" sz="3735" b="1" kern="1200" baseline="0">
                <a:latin typeface="+mj-lt"/>
                <a:ea typeface="+mj-ea"/>
                <a:cs typeface="+mj-cs"/>
              </a:rPr>
              <a:t>． </a:t>
            </a:r>
            <a:br>
              <a:rPr lang="zh-CN" altLang="en-US" sz="3735" b="1" kern="1200" baseline="0">
                <a:latin typeface="+mj-lt"/>
                <a:ea typeface="+mj-ea"/>
                <a:cs typeface="+mj-cs"/>
              </a:rPr>
            </a:br>
            <a:r>
              <a:rPr lang="zh-CN" altLang="en-US" sz="3735" b="1" kern="1200" baseline="0">
                <a:latin typeface="+mj-lt"/>
                <a:ea typeface="+mj-ea"/>
                <a:cs typeface="+mj-cs"/>
              </a:rPr>
              <a:t>（2）渔网对杆的拉力</a:t>
            </a:r>
            <a:r>
              <a:rPr lang="zh-CN" altLang="en-US" sz="3735" b="1" i="1" kern="1200" baseline="0">
                <a:latin typeface="Times New Roman" panose="02020603050405020304" pitchFamily="2" charset="0"/>
                <a:ea typeface="+mj-ea"/>
                <a:cs typeface="+mj-cs"/>
                <a:sym typeface="Arial" panose="020B0604020202020204" pitchFamily="34" charset="0"/>
              </a:rPr>
              <a:t>F</a:t>
            </a:r>
            <a:r>
              <a:rPr lang="zh-CN" altLang="en-US" sz="3735" b="1" i="1" kern="1200" baseline="-25000">
                <a:latin typeface="Times New Roman" panose="02020603050405020304" pitchFamily="2" charset="0"/>
                <a:ea typeface="+mj-ea"/>
                <a:cs typeface="+mj-cs"/>
                <a:sym typeface="Arial" panose="020B0604020202020204" pitchFamily="34" charset="0"/>
              </a:rPr>
              <a:t>2</a:t>
            </a:r>
            <a:r>
              <a:rPr lang="zh-CN" altLang="en-US" sz="3735" b="1" kern="1200" baseline="0">
                <a:latin typeface="+mj-lt"/>
                <a:ea typeface="+mj-ea"/>
                <a:cs typeface="+mj-cs"/>
              </a:rPr>
              <a:t>的示意图及该力的力臂</a:t>
            </a:r>
            <a:r>
              <a:rPr lang="zh-CN" altLang="en-US" sz="3735" b="1" kern="1200" baseline="0">
                <a:latin typeface="Monotype Corsiva" panose="03010101010201010101" charset="0"/>
                <a:ea typeface="+mj-ea"/>
                <a:cs typeface="+mj-cs"/>
              </a:rPr>
              <a:t>l</a:t>
            </a:r>
            <a:r>
              <a:rPr lang="zh-CN" altLang="en-US" sz="3735" b="1" kern="1200" baseline="-25000">
                <a:latin typeface="+mj-lt"/>
                <a:ea typeface="+mj-ea"/>
                <a:cs typeface="+mj-cs"/>
              </a:rPr>
              <a:t>2</a:t>
            </a:r>
            <a:r>
              <a:rPr lang="zh-CN" altLang="en-US" sz="3735" b="1" kern="1200" baseline="0">
                <a:latin typeface="+mj-lt"/>
                <a:ea typeface="+mj-ea"/>
                <a:cs typeface="+mj-cs"/>
              </a:rPr>
              <a:t>．</a:t>
            </a:r>
          </a:p>
        </p:txBody>
      </p:sp>
      <p:pic>
        <p:nvPicPr>
          <p:cNvPr id="28674" name="图片 3074" descr="截图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82" y="3544001"/>
            <a:ext cx="7924176" cy="26179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标题 33793"/>
          <p:cNvSpPr>
            <a:spLocks noGrp="1"/>
          </p:cNvSpPr>
          <p:nvPr/>
        </p:nvSpPr>
        <p:spPr>
          <a:xfrm>
            <a:off x="310554" y="744976"/>
            <a:ext cx="5346191" cy="54095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五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典型例题</a:t>
            </a:r>
          </a:p>
        </p:txBody>
      </p:sp>
    </p:spTree>
    <p:extLst>
      <p:ext uri="{BB962C8B-B14F-4D97-AF65-F5344CB8AC3E}">
        <p14:creationId xmlns:p14="http://schemas.microsoft.com/office/powerpoint/2010/main" val="231075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13313"/>
          <p:cNvSpPr>
            <a:spLocks noGrp="1"/>
          </p:cNvSpPr>
          <p:nvPr>
            <p:ph idx="1"/>
          </p:nvPr>
        </p:nvSpPr>
        <p:spPr>
          <a:xfrm>
            <a:off x="192898" y="4771224"/>
            <a:ext cx="11712356" cy="1416298"/>
          </a:xfrm>
        </p:spPr>
        <p:txBody>
          <a:bodyPr anchor="t">
            <a:normAutofit fontScale="90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zh-CN" altLang="en-US" sz="3735" b="1">
                <a:latin typeface="宋体" panose="02010600030101010101" pitchFamily="2" charset="-122"/>
              </a:rPr>
              <a:t>例、如图，在B点悬挂一重物G，A端用一力F使杠杆始终在水平位置平衡，在F从①到②转动的过程中，动力臂大小</a:t>
            </a:r>
            <a:r>
              <a:rPr lang="zh-CN" altLang="en-US" sz="3735" b="1" u="sng">
                <a:latin typeface="宋体" panose="02010600030101010101" pitchFamily="2" charset="-122"/>
              </a:rPr>
              <a:t>       </a:t>
            </a:r>
            <a:r>
              <a:rPr lang="zh-CN" altLang="en-US" sz="3735" b="1">
                <a:latin typeface="宋体" panose="02010600030101010101" pitchFamily="2" charset="-122"/>
              </a:rPr>
              <a:t>，F的大小</a:t>
            </a:r>
            <a:r>
              <a:rPr lang="zh-CN" altLang="en-US" sz="3735" b="1" u="sng">
                <a:latin typeface="宋体" panose="02010600030101010101" pitchFamily="2" charset="-122"/>
              </a:rPr>
              <a:t> _________</a:t>
            </a:r>
            <a:r>
              <a:rPr lang="zh-CN" altLang="en-US" sz="3735" b="1">
                <a:latin typeface="宋体" panose="02010600030101010101" pitchFamily="2" charset="-122"/>
              </a:rPr>
              <a:t>（填变化情况）</a:t>
            </a:r>
          </a:p>
        </p:txBody>
      </p:sp>
      <p:grpSp>
        <p:nvGrpSpPr>
          <p:cNvPr id="34818" name="组合 1"/>
          <p:cNvGrpSpPr/>
          <p:nvPr/>
        </p:nvGrpSpPr>
        <p:grpSpPr>
          <a:xfrm>
            <a:off x="5959702" y="2443162"/>
            <a:ext cx="4522114" cy="1772376"/>
            <a:chOff x="2407" y="6477"/>
            <a:chExt cx="7123" cy="2790"/>
          </a:xfrm>
        </p:grpSpPr>
        <p:pic>
          <p:nvPicPr>
            <p:cNvPr id="33795" name="图片 133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7" y="7212"/>
              <a:ext cx="5907" cy="20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6" name="箭头 136"/>
            <p:cNvSpPr/>
            <p:nvPr/>
          </p:nvSpPr>
          <p:spPr>
            <a:xfrm rot="5400000" flipH="1" flipV="1">
              <a:off x="7583" y="7193"/>
              <a:ext cx="977" cy="100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797" name="箭头 136"/>
            <p:cNvSpPr/>
            <p:nvPr/>
          </p:nvSpPr>
          <p:spPr>
            <a:xfrm flipH="1" flipV="1">
              <a:off x="6602" y="7225"/>
              <a:ext cx="977" cy="100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798" name="文本框 13319"/>
            <p:cNvSpPr txBox="1"/>
            <p:nvPr/>
          </p:nvSpPr>
          <p:spPr>
            <a:xfrm>
              <a:off x="6175" y="6480"/>
              <a:ext cx="85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>
                  <a:latin typeface="Arial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33799" name="文本框 13320"/>
            <p:cNvSpPr txBox="1"/>
            <p:nvPr/>
          </p:nvSpPr>
          <p:spPr>
            <a:xfrm>
              <a:off x="8535" y="6477"/>
              <a:ext cx="99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>
                  <a:latin typeface="Arial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33800" name="任意多边形 13321"/>
            <p:cNvSpPr/>
            <p:nvPr/>
          </p:nvSpPr>
          <p:spPr>
            <a:xfrm rot="-8400000" flipV="1">
              <a:off x="7252" y="7437"/>
              <a:ext cx="655" cy="527"/>
            </a:xfrm>
            <a:custGeom>
              <a:avLst/>
              <a:gdLst/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l" t="t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33801" name="直接连接符 13322"/>
            <p:cNvSpPr/>
            <p:nvPr/>
          </p:nvSpPr>
          <p:spPr>
            <a:xfrm>
              <a:off x="7577" y="6632"/>
              <a:ext cx="2" cy="143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3803" name="文本占位符 13313"/>
          <p:cNvSpPr>
            <a:spLocks noGrp="1"/>
          </p:cNvSpPr>
          <p:nvPr/>
        </p:nvSpPr>
        <p:spPr>
          <a:xfrm>
            <a:off x="298704" y="776297"/>
            <a:ext cx="11236650" cy="141629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例、如图，在B点悬挂一重物G，A端用竖直向上的力F使杠杆始终在水平位置平衡，在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点不断向右移动的过程中，F的大小 _________（填变化情况）</a:t>
            </a:r>
          </a:p>
        </p:txBody>
      </p:sp>
      <p:sp>
        <p:nvSpPr>
          <p:cNvPr id="33804" name="文本框 4"/>
          <p:cNvSpPr txBox="1"/>
          <p:nvPr/>
        </p:nvSpPr>
        <p:spPr>
          <a:xfrm>
            <a:off x="7954023" y="5218382"/>
            <a:ext cx="388906" cy="112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35" b="1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</a:p>
        </p:txBody>
      </p:sp>
      <p:sp>
        <p:nvSpPr>
          <p:cNvPr id="33805" name="文本框 5"/>
          <p:cNvSpPr txBox="1"/>
          <p:nvPr/>
        </p:nvSpPr>
        <p:spPr>
          <a:xfrm>
            <a:off x="9812839" y="5121539"/>
            <a:ext cx="387320" cy="112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35" b="1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</a:p>
        </p:txBody>
      </p:sp>
      <p:grpSp>
        <p:nvGrpSpPr>
          <p:cNvPr id="33806" name="组合 14"/>
          <p:cNvGrpSpPr/>
          <p:nvPr/>
        </p:nvGrpSpPr>
        <p:grpSpPr>
          <a:xfrm>
            <a:off x="1090145" y="2588578"/>
            <a:ext cx="3750014" cy="1627906"/>
            <a:chOff x="5675" y="3099"/>
            <a:chExt cx="5907" cy="2562"/>
          </a:xfrm>
        </p:grpSpPr>
        <p:pic>
          <p:nvPicPr>
            <p:cNvPr id="33807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5" y="3606"/>
              <a:ext cx="5907" cy="20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8" name="箭头 136"/>
            <p:cNvSpPr/>
            <p:nvPr/>
          </p:nvSpPr>
          <p:spPr>
            <a:xfrm rot="2700000" flipH="1" flipV="1">
              <a:off x="10315" y="3385"/>
              <a:ext cx="977" cy="100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09" name="文本框 10"/>
            <p:cNvSpPr txBox="1"/>
            <p:nvPr/>
          </p:nvSpPr>
          <p:spPr>
            <a:xfrm>
              <a:off x="9894" y="3099"/>
              <a:ext cx="855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>
                  <a:latin typeface="Arial"/>
                  <a:ea typeface="宋体" panose="02010600030101010101" pitchFamily="2" charset="-122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8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3"/>
          <p:cNvSpPr txBox="1"/>
          <p:nvPr/>
        </p:nvSpPr>
        <p:spPr>
          <a:xfrm>
            <a:off x="325790" y="610372"/>
            <a:ext cx="4317752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最小力问题</a:t>
            </a:r>
          </a:p>
        </p:txBody>
      </p:sp>
      <p:pic>
        <p:nvPicPr>
          <p:cNvPr id="30722" name="图片 1073742886" descr="点击查看源网页"/>
          <p:cNvPicPr>
            <a:picLocks noChangeAspect="1"/>
          </p:cNvPicPr>
          <p:nvPr/>
        </p:nvPicPr>
        <p:blipFill>
          <a:blip r:embed="rId2"/>
          <a:srcRect r="-1910" b="14473"/>
          <a:stretch>
            <a:fillRect/>
          </a:stretch>
        </p:blipFill>
        <p:spPr>
          <a:xfrm>
            <a:off x="7633209" y="2141803"/>
            <a:ext cx="2649395" cy="21545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文本占位符 13313"/>
          <p:cNvSpPr>
            <a:spLocks noGrp="1"/>
          </p:cNvSpPr>
          <p:nvPr>
            <p:ph idx="1"/>
          </p:nvPr>
        </p:nvSpPr>
        <p:spPr>
          <a:xfrm>
            <a:off x="740428" y="1306386"/>
            <a:ext cx="8863902" cy="919211"/>
          </a:xfrm>
        </p:spPr>
        <p:txBody>
          <a:bodyPr anchor="t">
            <a:normAutofit fontScale="60000"/>
          </a:bodyPr>
          <a:lstStyle/>
          <a:p>
            <a:pPr>
              <a:buNone/>
            </a:pPr>
            <a:r>
              <a:rPr lang="zh-CN" altLang="en-US" sz="3735" b="1">
                <a:latin typeface="宋体" panose="02010600030101010101" pitchFamily="2" charset="-122"/>
              </a:rPr>
              <a:t>例、（</a:t>
            </a:r>
            <a:r>
              <a:rPr lang="en-US" altLang="zh-CN" sz="3735" b="1">
                <a:latin typeface="宋体" panose="02010600030101010101" pitchFamily="2" charset="-122"/>
              </a:rPr>
              <a:t>1</a:t>
            </a:r>
            <a:r>
              <a:rPr lang="zh-CN" altLang="en-US" sz="3735" b="1">
                <a:latin typeface="宋体" panose="02010600030101010101" pitchFamily="2" charset="-122"/>
              </a:rPr>
              <a:t>）如图画出</a:t>
            </a:r>
            <a:r>
              <a:rPr lang="en-US" altLang="zh-CN" sz="3735" b="1">
                <a:latin typeface="宋体" panose="02010600030101010101" pitchFamily="2" charset="-122"/>
              </a:rPr>
              <a:t>F</a:t>
            </a:r>
            <a:r>
              <a:rPr lang="en-US" altLang="zh-CN" sz="3735" b="1" baseline="-25000">
                <a:latin typeface="宋体" panose="02010600030101010101" pitchFamily="2" charset="-122"/>
              </a:rPr>
              <a:t>2</a:t>
            </a:r>
            <a:r>
              <a:rPr lang="zh-CN" altLang="en-US" sz="3735" b="1">
                <a:latin typeface="宋体" panose="02010600030101010101" pitchFamily="2" charset="-122"/>
              </a:rPr>
              <a:t>的力臂</a:t>
            </a:r>
          </a:p>
          <a:p>
            <a:pPr>
              <a:buNone/>
            </a:pPr>
            <a:r>
              <a:rPr lang="zh-CN" altLang="en-US" sz="3735" b="1">
                <a:latin typeface="宋体" panose="02010600030101010101" pitchFamily="2" charset="-122"/>
              </a:rPr>
              <a:t>    （</a:t>
            </a:r>
            <a:r>
              <a:rPr lang="en-US" altLang="zh-CN" sz="3735" b="1">
                <a:latin typeface="宋体" panose="02010600030101010101" pitchFamily="2" charset="-122"/>
              </a:rPr>
              <a:t>2</a:t>
            </a:r>
            <a:r>
              <a:rPr lang="zh-CN" altLang="en-US" sz="3735" b="1">
                <a:latin typeface="宋体" panose="02010600030101010101" pitchFamily="2" charset="-122"/>
              </a:rPr>
              <a:t>）画出在</a:t>
            </a:r>
            <a:r>
              <a:rPr lang="en-US" altLang="zh-CN" sz="3735" b="1">
                <a:latin typeface="宋体" panose="02010600030101010101" pitchFamily="2" charset="-122"/>
              </a:rPr>
              <a:t>A</a:t>
            </a:r>
            <a:r>
              <a:rPr lang="zh-CN" altLang="en-US" sz="3735" b="1">
                <a:latin typeface="宋体" panose="02010600030101010101" pitchFamily="2" charset="-122"/>
              </a:rPr>
              <a:t>点施加的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</a:rPr>
              <a:t>最小</a:t>
            </a:r>
            <a:r>
              <a:rPr lang="zh-CN" altLang="en-US" sz="3735" b="1">
                <a:latin typeface="宋体" panose="02010600030101010101" pitchFamily="2" charset="-122"/>
              </a:rPr>
              <a:t>的力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0552" y="4755141"/>
            <a:ext cx="11090213" cy="18167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总结：最小的力找最长的力臂：将支点和作用点连起来，力臂最长，注意力的方向（阻力与动力的作用效果相反）</a:t>
            </a:r>
          </a:p>
        </p:txBody>
      </p:sp>
    </p:spTree>
    <p:extLst>
      <p:ext uri="{BB962C8B-B14F-4D97-AF65-F5344CB8AC3E}">
        <p14:creationId xmlns:p14="http://schemas.microsoft.com/office/powerpoint/2010/main" val="205108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0241"/>
          <p:cNvSpPr txBox="1"/>
          <p:nvPr/>
        </p:nvSpPr>
        <p:spPr>
          <a:xfrm>
            <a:off x="79473" y="725504"/>
            <a:ext cx="4602159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265" b="1">
                <a:latin typeface="Arial" panose="020B0604020202020204" pitchFamily="34" charset="0"/>
                <a:ea typeface="宋体" panose="02010600030101010101" pitchFamily="2" charset="-122"/>
              </a:rPr>
              <a:t>一、认识杠杆</a:t>
            </a:r>
          </a:p>
        </p:txBody>
      </p:sp>
      <p:sp>
        <p:nvSpPr>
          <p:cNvPr id="10243" name="文本框 10242"/>
          <p:cNvSpPr txBox="1"/>
          <p:nvPr/>
        </p:nvSpPr>
        <p:spPr>
          <a:xfrm>
            <a:off x="115023" y="1580532"/>
            <a:ext cx="11879953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1、定义：在力的作用下，能绕某一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固定点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转动的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硬棒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，叫做杠杆。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665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0356" y="2314502"/>
            <a:ext cx="11047891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lang="en-US" altLang="zh-CN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、生活中，你还能举出哪些杠杆的实例呢？</a:t>
            </a:r>
          </a:p>
        </p:txBody>
      </p:sp>
      <p:pic>
        <p:nvPicPr>
          <p:cNvPr id="31750" name="内容占位符 31749" descr="IMG_0869"/>
          <p:cNvPicPr>
            <a:picLocks noChangeAspect="1"/>
          </p:cNvPicPr>
          <p:nvPr/>
        </p:nvPicPr>
        <p:blipFill>
          <a:blip r:embed="rId4"/>
          <a:srcRect r="23" b="-11"/>
          <a:stretch>
            <a:fillRect/>
          </a:stretch>
        </p:blipFill>
        <p:spPr>
          <a:xfrm>
            <a:off x="1493048" y="3010376"/>
            <a:ext cx="2731500" cy="1826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15368" descr="u=3797554814,3074222370&amp;gp=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406" y="3010376"/>
            <a:ext cx="2718804" cy="194963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56" name="对象 10255"/>
          <p:cNvGraphicFramePr>
            <a:graphicFrameLocks noChangeAspect="1"/>
          </p:cNvGraphicFramePr>
          <p:nvPr/>
        </p:nvGraphicFramePr>
        <p:xfrm>
          <a:off x="9083182" y="3362546"/>
          <a:ext cx="2585064" cy="254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7" imgW="2693670" imgH="2338070" progId="Photoshop.Image.5">
                  <p:embed/>
                </p:oleObj>
              </mc:Choice>
              <mc:Fallback>
                <p:oleObj r:id="rId7" imgW="2693670" imgH="2338070" progId="Photoshop.Image.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83182" y="3362546"/>
                        <a:ext cx="2585064" cy="25405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293285" y="4973554"/>
            <a:ext cx="3349410" cy="1644633"/>
            <a:chOff x="0" y="0"/>
            <a:chExt cx="3976" cy="1495"/>
          </a:xfrm>
        </p:grpSpPr>
        <p:sp>
          <p:nvSpPr>
            <p:cNvPr id="5132" name="椭圆 2"/>
            <p:cNvSpPr/>
            <p:nvPr/>
          </p:nvSpPr>
          <p:spPr>
            <a:xfrm>
              <a:off x="1983" y="932"/>
              <a:ext cx="91" cy="4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 sz="13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3" name="文本框 3"/>
            <p:cNvSpPr txBox="1"/>
            <p:nvPr/>
          </p:nvSpPr>
          <p:spPr>
            <a:xfrm>
              <a:off x="3464" y="576"/>
              <a:ext cx="512" cy="8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7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 </a:t>
              </a:r>
              <a:r>
                <a:rPr lang="en-US" altLang="zh-CN" sz="27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F</a:t>
              </a:r>
            </a:p>
          </p:txBody>
        </p:sp>
        <p:grpSp>
          <p:nvGrpSpPr>
            <p:cNvPr id="5134" name="组合 4"/>
            <p:cNvGrpSpPr/>
            <p:nvPr/>
          </p:nvGrpSpPr>
          <p:grpSpPr>
            <a:xfrm>
              <a:off x="0" y="0"/>
              <a:ext cx="3653" cy="1495"/>
              <a:chOff x="0" y="0"/>
              <a:chExt cx="3653" cy="1495"/>
            </a:xfrm>
          </p:grpSpPr>
          <p:sp>
            <p:nvSpPr>
              <p:cNvPr id="5135" name="未知"/>
              <p:cNvSpPr/>
              <p:nvPr/>
            </p:nvSpPr>
            <p:spPr>
              <a:xfrm rot="-5400000">
                <a:off x="582" y="68"/>
                <a:ext cx="1342" cy="1206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206">
                    <a:moveTo>
                      <a:pt x="59" y="759"/>
                    </a:moveTo>
                    <a:cubicBezTo>
                      <a:pt x="68" y="785"/>
                      <a:pt x="65" y="819"/>
                      <a:pt x="85" y="838"/>
                    </a:cubicBezTo>
                    <a:cubicBezTo>
                      <a:pt x="107" y="860"/>
                      <a:pt x="129" y="881"/>
                      <a:pt x="151" y="903"/>
                    </a:cubicBezTo>
                    <a:cubicBezTo>
                      <a:pt x="180" y="931"/>
                      <a:pt x="185" y="959"/>
                      <a:pt x="216" y="982"/>
                    </a:cubicBezTo>
                    <a:cubicBezTo>
                      <a:pt x="377" y="1103"/>
                      <a:pt x="234" y="997"/>
                      <a:pt x="334" y="1047"/>
                    </a:cubicBezTo>
                    <a:cubicBezTo>
                      <a:pt x="419" y="1090"/>
                      <a:pt x="461" y="1128"/>
                      <a:pt x="557" y="1152"/>
                    </a:cubicBezTo>
                    <a:cubicBezTo>
                      <a:pt x="637" y="1206"/>
                      <a:pt x="675" y="1188"/>
                      <a:pt x="779" y="1178"/>
                    </a:cubicBezTo>
                    <a:cubicBezTo>
                      <a:pt x="859" y="1152"/>
                      <a:pt x="873" y="1102"/>
                      <a:pt x="936" y="1060"/>
                    </a:cubicBezTo>
                    <a:cubicBezTo>
                      <a:pt x="1008" y="954"/>
                      <a:pt x="1076" y="847"/>
                      <a:pt x="1133" y="733"/>
                    </a:cubicBezTo>
                    <a:cubicBezTo>
                      <a:pt x="1159" y="680"/>
                      <a:pt x="1178" y="626"/>
                      <a:pt x="1211" y="576"/>
                    </a:cubicBezTo>
                    <a:cubicBezTo>
                      <a:pt x="1235" y="501"/>
                      <a:pt x="1284" y="438"/>
                      <a:pt x="1316" y="366"/>
                    </a:cubicBezTo>
                    <a:cubicBezTo>
                      <a:pt x="1327" y="341"/>
                      <a:pt x="1342" y="288"/>
                      <a:pt x="1342" y="288"/>
                    </a:cubicBezTo>
                    <a:cubicBezTo>
                      <a:pt x="1335" y="239"/>
                      <a:pt x="1334" y="157"/>
                      <a:pt x="1290" y="118"/>
                    </a:cubicBezTo>
                    <a:cubicBezTo>
                      <a:pt x="1184" y="25"/>
                      <a:pt x="1003" y="12"/>
                      <a:pt x="871" y="0"/>
                    </a:cubicBezTo>
                    <a:cubicBezTo>
                      <a:pt x="771" y="4"/>
                      <a:pt x="670" y="3"/>
                      <a:pt x="570" y="13"/>
                    </a:cubicBezTo>
                    <a:cubicBezTo>
                      <a:pt x="542" y="16"/>
                      <a:pt x="491" y="39"/>
                      <a:pt x="491" y="39"/>
                    </a:cubicBezTo>
                    <a:cubicBezTo>
                      <a:pt x="478" y="48"/>
                      <a:pt x="466" y="59"/>
                      <a:pt x="452" y="65"/>
                    </a:cubicBezTo>
                    <a:cubicBezTo>
                      <a:pt x="427" y="76"/>
                      <a:pt x="373" y="91"/>
                      <a:pt x="373" y="91"/>
                    </a:cubicBezTo>
                    <a:cubicBezTo>
                      <a:pt x="326" y="140"/>
                      <a:pt x="253" y="149"/>
                      <a:pt x="190" y="170"/>
                    </a:cubicBezTo>
                    <a:cubicBezTo>
                      <a:pt x="175" y="175"/>
                      <a:pt x="163" y="186"/>
                      <a:pt x="151" y="196"/>
                    </a:cubicBezTo>
                    <a:cubicBezTo>
                      <a:pt x="128" y="217"/>
                      <a:pt x="85" y="262"/>
                      <a:pt x="85" y="262"/>
                    </a:cubicBezTo>
                    <a:cubicBezTo>
                      <a:pt x="0" y="516"/>
                      <a:pt x="22" y="215"/>
                      <a:pt x="59" y="75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5136" name="直接连接符 6"/>
              <p:cNvSpPr/>
              <p:nvPr/>
            </p:nvSpPr>
            <p:spPr>
              <a:xfrm flipV="1">
                <a:off x="1253" y="142"/>
                <a:ext cx="2400" cy="1200"/>
              </a:xfrm>
              <a:prstGeom prst="line">
                <a:avLst/>
              </a:prstGeom>
              <a:ln w="76200" cap="flat" cmpd="sng">
                <a:pattFill prst="pct80">
                  <a:fgClr>
                    <a:srgbClr val="FF9933"/>
                  </a:fgClr>
                  <a:bgClr>
                    <a:srgbClr val="FFFFFF"/>
                  </a:bgClr>
                </a:patt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37" name="等腰三角形 7"/>
              <p:cNvSpPr/>
              <p:nvPr/>
            </p:nvSpPr>
            <p:spPr>
              <a:xfrm>
                <a:off x="1856" y="980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35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8" name="直接连接符 8"/>
              <p:cNvSpPr/>
              <p:nvPr/>
            </p:nvSpPr>
            <p:spPr>
              <a:xfrm flipH="1">
                <a:off x="3464" y="190"/>
                <a:ext cx="0" cy="790"/>
              </a:xfrm>
              <a:prstGeom prst="line">
                <a:avLst/>
              </a:prstGeom>
              <a:ln w="28575" cap="flat" cmpd="sng">
                <a:solidFill>
                  <a:srgbClr val="41719C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5139" name="组合 9"/>
              <p:cNvGrpSpPr/>
              <p:nvPr/>
            </p:nvGrpSpPr>
            <p:grpSpPr>
              <a:xfrm>
                <a:off x="0" y="1302"/>
                <a:ext cx="2688" cy="193"/>
                <a:chOff x="0" y="0"/>
                <a:chExt cx="2688" cy="193"/>
              </a:xfrm>
            </p:grpSpPr>
            <p:sp>
              <p:nvSpPr>
                <p:cNvPr id="5140" name="直接连接符 10"/>
                <p:cNvSpPr/>
                <p:nvPr/>
              </p:nvSpPr>
              <p:spPr>
                <a:xfrm>
                  <a:off x="0" y="12"/>
                  <a:ext cx="268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41" name="直接连接符 11"/>
                <p:cNvSpPr/>
                <p:nvPr/>
              </p:nvSpPr>
              <p:spPr>
                <a:xfrm flipH="1">
                  <a:off x="166" y="0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42" name="直接连接符 12"/>
                <p:cNvSpPr/>
                <p:nvPr/>
              </p:nvSpPr>
              <p:spPr>
                <a:xfrm flipH="1">
                  <a:off x="371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43" name="直接连接符 13"/>
                <p:cNvSpPr/>
                <p:nvPr/>
              </p:nvSpPr>
              <p:spPr>
                <a:xfrm flipH="1">
                  <a:off x="556" y="1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44" name="直接连接符 14"/>
                <p:cNvSpPr/>
                <p:nvPr/>
              </p:nvSpPr>
              <p:spPr>
                <a:xfrm flipH="1">
                  <a:off x="741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45" name="直接连接符 15"/>
                <p:cNvSpPr/>
                <p:nvPr/>
              </p:nvSpPr>
              <p:spPr>
                <a:xfrm flipH="1">
                  <a:off x="974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46" name="直接连接符 16"/>
                <p:cNvSpPr/>
                <p:nvPr/>
              </p:nvSpPr>
              <p:spPr>
                <a:xfrm flipH="1">
                  <a:off x="1159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47" name="直接连接符 17"/>
                <p:cNvSpPr/>
                <p:nvPr/>
              </p:nvSpPr>
              <p:spPr>
                <a:xfrm flipH="1">
                  <a:off x="1344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48" name="直接连接符 18"/>
                <p:cNvSpPr/>
                <p:nvPr/>
              </p:nvSpPr>
              <p:spPr>
                <a:xfrm flipH="1">
                  <a:off x="1543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49" name="直接连接符 19"/>
                <p:cNvSpPr/>
                <p:nvPr/>
              </p:nvSpPr>
              <p:spPr>
                <a:xfrm flipH="1">
                  <a:off x="1728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50" name="直接连接符 20"/>
                <p:cNvSpPr/>
                <p:nvPr/>
              </p:nvSpPr>
              <p:spPr>
                <a:xfrm flipH="1">
                  <a:off x="1913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51" name="直接连接符 21"/>
                <p:cNvSpPr/>
                <p:nvPr/>
              </p:nvSpPr>
              <p:spPr>
                <a:xfrm flipH="1">
                  <a:off x="2098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52" name="直接连接符 22"/>
                <p:cNvSpPr/>
                <p:nvPr/>
              </p:nvSpPr>
              <p:spPr>
                <a:xfrm flipH="1">
                  <a:off x="2322" y="1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</p:grpSp>
      <p:pic>
        <p:nvPicPr>
          <p:cNvPr id="18433" name="图片 58400" descr="剪刀"/>
          <p:cNvPicPr>
            <a:picLocks noChangeAspect="1"/>
          </p:cNvPicPr>
          <p:nvPr/>
        </p:nvPicPr>
        <p:blipFill>
          <a:blip r:embed="rId9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086" y="4973554"/>
            <a:ext cx="2775516" cy="1809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2152318" y="11709400"/>
            <a:ext cx="317459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81291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89" y="4855559"/>
            <a:ext cx="2514403" cy="169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图片 132" descr="点击查看源网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600" y="2014378"/>
            <a:ext cx="2698538" cy="19463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文本框 4"/>
          <p:cNvSpPr txBox="1"/>
          <p:nvPr/>
        </p:nvSpPr>
        <p:spPr>
          <a:xfrm>
            <a:off x="994357" y="1318520"/>
            <a:ext cx="6620918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例、画出在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点施加的最小的力</a:t>
            </a:r>
          </a:p>
        </p:txBody>
      </p:sp>
      <p:sp>
        <p:nvSpPr>
          <p:cNvPr id="32772" name="文本框 5"/>
          <p:cNvSpPr txBox="1"/>
          <p:nvPr/>
        </p:nvSpPr>
        <p:spPr>
          <a:xfrm>
            <a:off x="1224789" y="3942600"/>
            <a:ext cx="73339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例、画出</a:t>
            </a:r>
            <a:r>
              <a:rPr lang="zh-CN" altLang="zh-CN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使杠杆AB在图位置静止时所用最小力</a:t>
            </a:r>
          </a:p>
        </p:txBody>
      </p:sp>
      <p:sp>
        <p:nvSpPr>
          <p:cNvPr id="31749" name="文本框 6"/>
          <p:cNvSpPr txBox="1"/>
          <p:nvPr/>
        </p:nvSpPr>
        <p:spPr>
          <a:xfrm>
            <a:off x="458683" y="622223"/>
            <a:ext cx="3168270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最小力问题</a:t>
            </a:r>
          </a:p>
        </p:txBody>
      </p:sp>
    </p:spTree>
    <p:extLst>
      <p:ext uri="{BB962C8B-B14F-4D97-AF65-F5344CB8AC3E}">
        <p14:creationId xmlns:p14="http://schemas.microsoft.com/office/powerpoint/2010/main" val="261193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占位符 15361"/>
          <p:cNvSpPr>
            <a:spLocks noGrp="1"/>
          </p:cNvSpPr>
          <p:nvPr>
            <p:ph idx="1"/>
          </p:nvPr>
        </p:nvSpPr>
        <p:spPr>
          <a:xfrm>
            <a:off x="467994" y="2178204"/>
            <a:ext cx="11254425" cy="3831540"/>
          </a:xfrm>
        </p:spPr>
        <p:txBody>
          <a:bodyPr anchor="t"/>
          <a:lstStyle/>
          <a:p>
            <a:pPr>
              <a:lnSpc>
                <a:spcPct val="90000"/>
              </a:lnSpc>
              <a:buNone/>
            </a:pPr>
            <a:r>
              <a:rPr lang="zh-CN" altLang="en-US" sz="3735" b="1">
                <a:latin typeface="宋体" panose="02010600030101010101" pitchFamily="2" charset="-122"/>
              </a:rPr>
              <a:t>例、如图所示，用始终与杠杆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</a:rPr>
              <a:t>垂直</a:t>
            </a:r>
            <a:r>
              <a:rPr lang="zh-CN" altLang="en-US" sz="3735" b="1">
                <a:latin typeface="宋体" panose="02010600030101010101" pitchFamily="2" charset="-122"/>
              </a:rPr>
              <a:t>的力Ｆ将杠杆缓慢地由位置Ａ拉到位置Ｂ，使杠杆转动的动力Ｆ____（选填＂增大＂＂不变＂或＂减小＂）．</a:t>
            </a:r>
          </a:p>
          <a:p>
            <a:pPr>
              <a:lnSpc>
                <a:spcPct val="90000"/>
              </a:lnSpc>
              <a:buNone/>
            </a:pPr>
            <a:endParaRPr lang="zh-CN" altLang="en-US" b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b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b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b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b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b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b="1">
              <a:latin typeface="宋体" panose="02010600030101010101" pitchFamily="2" charset="-122"/>
            </a:endParaRPr>
          </a:p>
        </p:txBody>
      </p:sp>
      <p:pic>
        <p:nvPicPr>
          <p:cNvPr id="35842" name="图片 15362" descr="image033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88" y="4015676"/>
            <a:ext cx="3477938" cy="24607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文本框 2"/>
          <p:cNvSpPr txBox="1"/>
          <p:nvPr/>
        </p:nvSpPr>
        <p:spPr>
          <a:xfrm>
            <a:off x="267261" y="743196"/>
            <a:ext cx="2357253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动态平衡</a:t>
            </a:r>
          </a:p>
        </p:txBody>
      </p:sp>
    </p:spTree>
    <p:extLst>
      <p:ext uri="{BB962C8B-B14F-4D97-AF65-F5344CB8AC3E}">
        <p14:creationId xmlns:p14="http://schemas.microsoft.com/office/powerpoint/2010/main" val="267279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6145"/>
          <p:cNvSpPr>
            <a:spLocks noGrp="1"/>
          </p:cNvSpPr>
          <p:nvPr>
            <p:ph type="ctrTitle"/>
          </p:nvPr>
        </p:nvSpPr>
        <p:spPr>
          <a:xfrm>
            <a:off x="232681" y="1409526"/>
            <a:ext cx="11488892" cy="3491222"/>
          </a:xfrm>
        </p:spPr>
        <p:txBody>
          <a:bodyPr anchor="ctr">
            <a:normAutofit fontScale="90000"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</a:pP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例（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2014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安徽）身高相同的兄弟二人用一根重力不计的均匀扁担抬起一个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900N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的重物．已知扁担长为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1.8m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，重物悬挂点与哥哥的肩之间的距离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OA=0.8m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，如图所示．则（　　）</a:t>
            </a:r>
            <a:b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</a:b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A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．以哥哥的肩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A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为支点，可计算出弟弟承担的压力为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400N</a:t>
            </a:r>
            <a:b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</a:b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B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．以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O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为支点，可计算出兄弟二人承担的压力之比为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9</a:t>
            </a:r>
            <a:b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</a:b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C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．以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O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为支点，可计算出兄弟二人承担的压力之比为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9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</a:t>
            </a:r>
            <a:b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</a:b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D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．以弟弟的肩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B</a:t>
            </a:r>
            <a:r>
              <a:rPr lang="zh-CN" altLang="en-US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为支点，可计算处哥哥承担的压力为</a:t>
            </a:r>
            <a:r>
              <a:rPr lang="en-US" altLang="zh-CN" sz="3200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600N</a:t>
            </a:r>
          </a:p>
        </p:txBody>
      </p:sp>
      <p:pic>
        <p:nvPicPr>
          <p:cNvPr id="35842" name="图片 6146" descr="4afbfbedab64034f064983b1acc379310b551d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21" y="4998480"/>
            <a:ext cx="7727341" cy="1612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文本框 2"/>
          <p:cNvSpPr txBox="1"/>
          <p:nvPr/>
        </p:nvSpPr>
        <p:spPr>
          <a:xfrm>
            <a:off x="310430" y="617050"/>
            <a:ext cx="2357253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拓展</a:t>
            </a:r>
          </a:p>
        </p:txBody>
      </p:sp>
    </p:spTree>
    <p:extLst>
      <p:ext uri="{BB962C8B-B14F-4D97-AF65-F5344CB8AC3E}">
        <p14:creationId xmlns:p14="http://schemas.microsoft.com/office/powerpoint/2010/main" val="291119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7169"/>
          <p:cNvSpPr>
            <a:spLocks noGrp="1"/>
          </p:cNvSpPr>
          <p:nvPr>
            <p:ph type="ctrTitle"/>
          </p:nvPr>
        </p:nvSpPr>
        <p:spPr>
          <a:xfrm>
            <a:off x="171736" y="765292"/>
            <a:ext cx="11846095" cy="2132490"/>
          </a:xfrm>
        </p:spPr>
        <p:txBody>
          <a:bodyPr anchor="ctr">
            <a:normAutofit fontScale="90000"/>
          </a:bodyPr>
          <a:lstStyle/>
          <a:p>
            <a:pPr algn="l" defTabSz="914400">
              <a:lnSpc>
                <a:spcPct val="130000"/>
              </a:lnSpc>
              <a:buClrTx/>
              <a:buSzTx/>
              <a:buFontTx/>
            </a:pPr>
            <a:r>
              <a:rPr lang="zh-CN" altLang="en-US" sz="3200" b="1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如图，长1.6m、粗细均匀的金属杆可以绕O点在竖直平面内自由转动，一拉力位置传感器竖直作用在杆上，并能使杆始终保持水平平衡。该传感器显示其拉力F的大小与作用点到O点距离x的变化关系如图所示。据图可知金属杆重</a:t>
            </a:r>
            <a:r>
              <a:rPr lang="zh-CN" altLang="en-US" sz="3200" b="1" u="sng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</a:t>
            </a:r>
            <a:r>
              <a:rPr lang="zh-CN" altLang="en-US" sz="3200" b="1" kern="1200" baseline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N</a:t>
            </a:r>
          </a:p>
        </p:txBody>
      </p:sp>
      <p:pic>
        <p:nvPicPr>
          <p:cNvPr id="36866" name="图片 7170" descr="image0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9" t="11346" r="4932"/>
          <a:stretch>
            <a:fillRect/>
          </a:stretch>
        </p:blipFill>
        <p:spPr>
          <a:xfrm>
            <a:off x="1029252" y="3808264"/>
            <a:ext cx="4138287" cy="1593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图片 7171" descr="image00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859" y="3117888"/>
            <a:ext cx="3676140" cy="33710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1172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4337"/>
          <p:cNvSpPr txBox="1"/>
          <p:nvPr/>
        </p:nvSpPr>
        <p:spPr>
          <a:xfrm>
            <a:off x="290239" y="1492489"/>
            <a:ext cx="10588268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Arial"/>
                <a:ea typeface="宋体" panose="02010600030101010101" pitchFamily="2" charset="-122"/>
              </a:rPr>
              <a:t>例、物体M在以O点为支点的轻质杠杆AOB作用下</a:t>
            </a:r>
          </a:p>
          <a:p>
            <a:r>
              <a:rPr lang="zh-CN" altLang="en-US" sz="2800" b="1">
                <a:latin typeface="Arial"/>
                <a:ea typeface="宋体" panose="02010600030101010101" pitchFamily="2" charset="-122"/>
              </a:rPr>
              <a:t>     在如图所示位置静止。已知重物G=10N，</a:t>
            </a:r>
          </a:p>
          <a:p>
            <a:r>
              <a:rPr lang="zh-CN" altLang="en-US" sz="2800" b="1">
                <a:latin typeface="Arial"/>
                <a:ea typeface="宋体" panose="02010600030101010101" pitchFamily="2" charset="-122"/>
              </a:rPr>
              <a:t>     0A=7cm，OC=4cm，BC=3cm</a:t>
            </a:r>
          </a:p>
          <a:p>
            <a:r>
              <a:rPr lang="zh-CN" altLang="en-US" sz="2800" b="1">
                <a:latin typeface="Arial"/>
                <a:ea typeface="宋体" panose="02010600030101010101" pitchFamily="2" charset="-122"/>
              </a:rPr>
              <a:t>（1）、画出在B点施加的最小的力F的示意图</a:t>
            </a:r>
          </a:p>
          <a:p>
            <a:r>
              <a:rPr lang="zh-CN" altLang="en-US" sz="2800" b="1">
                <a:latin typeface="Arial"/>
                <a:ea typeface="宋体" panose="02010600030101010101" pitchFamily="2" charset="-122"/>
              </a:rPr>
              <a:t>（2）、求出F的大小</a:t>
            </a:r>
          </a:p>
        </p:txBody>
      </p:sp>
      <p:grpSp>
        <p:nvGrpSpPr>
          <p:cNvPr id="32770" name="组合 14338"/>
          <p:cNvGrpSpPr/>
          <p:nvPr/>
        </p:nvGrpSpPr>
        <p:grpSpPr>
          <a:xfrm>
            <a:off x="5161108" y="3514158"/>
            <a:ext cx="4261150" cy="2831293"/>
            <a:chOff x="0" y="0"/>
            <a:chExt cx="6711" cy="4459"/>
          </a:xfrm>
        </p:grpSpPr>
        <p:pic>
          <p:nvPicPr>
            <p:cNvPr id="32771" name="图片 14339" descr="image018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711" cy="44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2" name="文本框 14340"/>
            <p:cNvSpPr txBox="1"/>
            <p:nvPr/>
          </p:nvSpPr>
          <p:spPr>
            <a:xfrm>
              <a:off x="3355" y="0"/>
              <a:ext cx="123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b="1">
                  <a:latin typeface="Arial"/>
                  <a:ea typeface="宋体" panose="02010600030101010101" pitchFamily="2" charset="-122"/>
                </a:rPr>
                <a:t>C</a:t>
              </a:r>
            </a:p>
          </p:txBody>
        </p:sp>
      </p:grpSp>
      <p:sp>
        <p:nvSpPr>
          <p:cNvPr id="32773" name="文本框 2"/>
          <p:cNvSpPr txBox="1"/>
          <p:nvPr/>
        </p:nvSpPr>
        <p:spPr>
          <a:xfrm>
            <a:off x="605841" y="718645"/>
            <a:ext cx="235725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最小力问题</a:t>
            </a:r>
          </a:p>
        </p:txBody>
      </p:sp>
    </p:spTree>
    <p:extLst>
      <p:ext uri="{BB962C8B-B14F-4D97-AF65-F5344CB8AC3E}">
        <p14:creationId xmlns:p14="http://schemas.microsoft.com/office/powerpoint/2010/main" val="114890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框 10242"/>
          <p:cNvSpPr txBox="1"/>
          <p:nvPr/>
        </p:nvSpPr>
        <p:spPr>
          <a:xfrm>
            <a:off x="395593" y="240333"/>
            <a:ext cx="8797233" cy="1142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4265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4265" b="1">
                <a:latin typeface="宋体" panose="02010600030101010101" pitchFamily="2" charset="-122"/>
                <a:ea typeface="宋体" panose="02010600030101010101" pitchFamily="2" charset="-122"/>
              </a:rPr>
              <a:t>、杠杆的五要素 </a:t>
            </a:r>
            <a:r>
              <a:rPr lang="zh-CN" altLang="en-US" sz="4265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60081" y="1470101"/>
            <a:ext cx="3349361" cy="1401004"/>
            <a:chOff x="0" y="0"/>
            <a:chExt cx="3976" cy="1685"/>
          </a:xfrm>
        </p:grpSpPr>
        <p:sp>
          <p:nvSpPr>
            <p:cNvPr id="6147" name="椭圆 2"/>
            <p:cNvSpPr/>
            <p:nvPr/>
          </p:nvSpPr>
          <p:spPr>
            <a:xfrm>
              <a:off x="1983" y="932"/>
              <a:ext cx="91" cy="4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 sz="13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8" name="文本框 3"/>
            <p:cNvSpPr txBox="1"/>
            <p:nvPr/>
          </p:nvSpPr>
          <p:spPr>
            <a:xfrm>
              <a:off x="3464" y="576"/>
              <a:ext cx="512" cy="11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7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 </a:t>
              </a:r>
              <a:r>
                <a:rPr lang="en-US" altLang="zh-CN" sz="27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F</a:t>
              </a:r>
            </a:p>
          </p:txBody>
        </p:sp>
        <p:grpSp>
          <p:nvGrpSpPr>
            <p:cNvPr id="6149" name="组合 4"/>
            <p:cNvGrpSpPr/>
            <p:nvPr/>
          </p:nvGrpSpPr>
          <p:grpSpPr>
            <a:xfrm>
              <a:off x="0" y="0"/>
              <a:ext cx="3653" cy="1495"/>
              <a:chOff x="0" y="0"/>
              <a:chExt cx="3653" cy="1495"/>
            </a:xfrm>
          </p:grpSpPr>
          <p:sp>
            <p:nvSpPr>
              <p:cNvPr id="6150" name="未知"/>
              <p:cNvSpPr/>
              <p:nvPr/>
            </p:nvSpPr>
            <p:spPr>
              <a:xfrm rot="-5400000">
                <a:off x="582" y="68"/>
                <a:ext cx="1342" cy="1206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206">
                    <a:moveTo>
                      <a:pt x="59" y="759"/>
                    </a:moveTo>
                    <a:cubicBezTo>
                      <a:pt x="68" y="785"/>
                      <a:pt x="65" y="819"/>
                      <a:pt x="85" y="838"/>
                    </a:cubicBezTo>
                    <a:cubicBezTo>
                      <a:pt x="107" y="860"/>
                      <a:pt x="129" y="881"/>
                      <a:pt x="151" y="903"/>
                    </a:cubicBezTo>
                    <a:cubicBezTo>
                      <a:pt x="180" y="931"/>
                      <a:pt x="185" y="959"/>
                      <a:pt x="216" y="982"/>
                    </a:cubicBezTo>
                    <a:cubicBezTo>
                      <a:pt x="377" y="1103"/>
                      <a:pt x="234" y="997"/>
                      <a:pt x="334" y="1047"/>
                    </a:cubicBezTo>
                    <a:cubicBezTo>
                      <a:pt x="419" y="1090"/>
                      <a:pt x="461" y="1128"/>
                      <a:pt x="557" y="1152"/>
                    </a:cubicBezTo>
                    <a:cubicBezTo>
                      <a:pt x="637" y="1206"/>
                      <a:pt x="675" y="1188"/>
                      <a:pt x="779" y="1178"/>
                    </a:cubicBezTo>
                    <a:cubicBezTo>
                      <a:pt x="859" y="1152"/>
                      <a:pt x="873" y="1102"/>
                      <a:pt x="936" y="1060"/>
                    </a:cubicBezTo>
                    <a:cubicBezTo>
                      <a:pt x="1008" y="954"/>
                      <a:pt x="1076" y="847"/>
                      <a:pt x="1133" y="733"/>
                    </a:cubicBezTo>
                    <a:cubicBezTo>
                      <a:pt x="1159" y="680"/>
                      <a:pt x="1178" y="626"/>
                      <a:pt x="1211" y="576"/>
                    </a:cubicBezTo>
                    <a:cubicBezTo>
                      <a:pt x="1235" y="501"/>
                      <a:pt x="1284" y="438"/>
                      <a:pt x="1316" y="366"/>
                    </a:cubicBezTo>
                    <a:cubicBezTo>
                      <a:pt x="1327" y="341"/>
                      <a:pt x="1342" y="288"/>
                      <a:pt x="1342" y="288"/>
                    </a:cubicBezTo>
                    <a:cubicBezTo>
                      <a:pt x="1335" y="239"/>
                      <a:pt x="1334" y="157"/>
                      <a:pt x="1290" y="118"/>
                    </a:cubicBezTo>
                    <a:cubicBezTo>
                      <a:pt x="1184" y="25"/>
                      <a:pt x="1003" y="12"/>
                      <a:pt x="871" y="0"/>
                    </a:cubicBezTo>
                    <a:cubicBezTo>
                      <a:pt x="771" y="4"/>
                      <a:pt x="670" y="3"/>
                      <a:pt x="570" y="13"/>
                    </a:cubicBezTo>
                    <a:cubicBezTo>
                      <a:pt x="542" y="16"/>
                      <a:pt x="491" y="39"/>
                      <a:pt x="491" y="39"/>
                    </a:cubicBezTo>
                    <a:cubicBezTo>
                      <a:pt x="478" y="48"/>
                      <a:pt x="466" y="59"/>
                      <a:pt x="452" y="65"/>
                    </a:cubicBezTo>
                    <a:cubicBezTo>
                      <a:pt x="427" y="76"/>
                      <a:pt x="373" y="91"/>
                      <a:pt x="373" y="91"/>
                    </a:cubicBezTo>
                    <a:cubicBezTo>
                      <a:pt x="326" y="140"/>
                      <a:pt x="253" y="149"/>
                      <a:pt x="190" y="170"/>
                    </a:cubicBezTo>
                    <a:cubicBezTo>
                      <a:pt x="175" y="175"/>
                      <a:pt x="163" y="186"/>
                      <a:pt x="151" y="196"/>
                    </a:cubicBezTo>
                    <a:cubicBezTo>
                      <a:pt x="128" y="217"/>
                      <a:pt x="85" y="262"/>
                      <a:pt x="85" y="262"/>
                    </a:cubicBezTo>
                    <a:cubicBezTo>
                      <a:pt x="0" y="516"/>
                      <a:pt x="22" y="215"/>
                      <a:pt x="59" y="75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6151" name="直接连接符 6"/>
              <p:cNvSpPr/>
              <p:nvPr/>
            </p:nvSpPr>
            <p:spPr>
              <a:xfrm flipV="1">
                <a:off x="1253" y="142"/>
                <a:ext cx="2400" cy="1200"/>
              </a:xfrm>
              <a:prstGeom prst="line">
                <a:avLst/>
              </a:prstGeom>
              <a:ln w="76200" cap="flat" cmpd="sng">
                <a:pattFill prst="pct80">
                  <a:fgClr>
                    <a:srgbClr val="FF9933"/>
                  </a:fgClr>
                  <a:bgClr>
                    <a:srgbClr val="FFFFFF"/>
                  </a:bgClr>
                </a:patt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152" name="等腰三角形 7"/>
              <p:cNvSpPr/>
              <p:nvPr/>
            </p:nvSpPr>
            <p:spPr>
              <a:xfrm>
                <a:off x="1856" y="980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35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3" name="直接连接符 8"/>
              <p:cNvSpPr/>
              <p:nvPr/>
            </p:nvSpPr>
            <p:spPr>
              <a:xfrm flipH="1">
                <a:off x="3464" y="190"/>
                <a:ext cx="0" cy="790"/>
              </a:xfrm>
              <a:prstGeom prst="line">
                <a:avLst/>
              </a:prstGeom>
              <a:ln w="28575" cap="flat" cmpd="sng">
                <a:solidFill>
                  <a:srgbClr val="41719C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6154" name="组合 9"/>
              <p:cNvGrpSpPr/>
              <p:nvPr/>
            </p:nvGrpSpPr>
            <p:grpSpPr>
              <a:xfrm>
                <a:off x="0" y="1302"/>
                <a:ext cx="2688" cy="193"/>
                <a:chOff x="0" y="0"/>
                <a:chExt cx="2688" cy="193"/>
              </a:xfrm>
            </p:grpSpPr>
            <p:sp>
              <p:nvSpPr>
                <p:cNvPr id="6155" name="直接连接符 10"/>
                <p:cNvSpPr/>
                <p:nvPr/>
              </p:nvSpPr>
              <p:spPr>
                <a:xfrm>
                  <a:off x="0" y="12"/>
                  <a:ext cx="268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56" name="直接连接符 11"/>
                <p:cNvSpPr/>
                <p:nvPr/>
              </p:nvSpPr>
              <p:spPr>
                <a:xfrm flipH="1">
                  <a:off x="166" y="0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57" name="直接连接符 12"/>
                <p:cNvSpPr/>
                <p:nvPr/>
              </p:nvSpPr>
              <p:spPr>
                <a:xfrm flipH="1">
                  <a:off x="371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58" name="直接连接符 13"/>
                <p:cNvSpPr/>
                <p:nvPr/>
              </p:nvSpPr>
              <p:spPr>
                <a:xfrm flipH="1">
                  <a:off x="556" y="1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59" name="直接连接符 14"/>
                <p:cNvSpPr/>
                <p:nvPr/>
              </p:nvSpPr>
              <p:spPr>
                <a:xfrm flipH="1">
                  <a:off x="741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60" name="直接连接符 15"/>
                <p:cNvSpPr/>
                <p:nvPr/>
              </p:nvSpPr>
              <p:spPr>
                <a:xfrm flipH="1">
                  <a:off x="974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61" name="直接连接符 16"/>
                <p:cNvSpPr/>
                <p:nvPr/>
              </p:nvSpPr>
              <p:spPr>
                <a:xfrm flipH="1">
                  <a:off x="1159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62" name="直接连接符 17"/>
                <p:cNvSpPr/>
                <p:nvPr/>
              </p:nvSpPr>
              <p:spPr>
                <a:xfrm flipH="1">
                  <a:off x="1344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63" name="直接连接符 18"/>
                <p:cNvSpPr/>
                <p:nvPr/>
              </p:nvSpPr>
              <p:spPr>
                <a:xfrm flipH="1">
                  <a:off x="1543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64" name="直接连接符 19"/>
                <p:cNvSpPr/>
                <p:nvPr/>
              </p:nvSpPr>
              <p:spPr>
                <a:xfrm flipH="1">
                  <a:off x="1728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65" name="直接连接符 20"/>
                <p:cNvSpPr/>
                <p:nvPr/>
              </p:nvSpPr>
              <p:spPr>
                <a:xfrm flipH="1">
                  <a:off x="1913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66" name="直接连接符 21"/>
                <p:cNvSpPr/>
                <p:nvPr/>
              </p:nvSpPr>
              <p:spPr>
                <a:xfrm flipH="1">
                  <a:off x="2098" y="2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67" name="直接连接符 22"/>
                <p:cNvSpPr/>
                <p:nvPr/>
              </p:nvSpPr>
              <p:spPr>
                <a:xfrm flipH="1">
                  <a:off x="2322" y="1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</p:grpSp>
      <p:sp>
        <p:nvSpPr>
          <p:cNvPr id="24" name="直接连接符 23"/>
          <p:cNvSpPr/>
          <p:nvPr/>
        </p:nvSpPr>
        <p:spPr>
          <a:xfrm flipV="1">
            <a:off x="7041283" y="776328"/>
            <a:ext cx="2857275" cy="1428824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5" name="文本框 24"/>
          <p:cNvSpPr txBox="1"/>
          <p:nvPr/>
        </p:nvSpPr>
        <p:spPr>
          <a:xfrm>
            <a:off x="7634960" y="1262129"/>
            <a:ext cx="4873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6" name="椭圆 25"/>
          <p:cNvSpPr/>
          <p:nvPr/>
        </p:nvSpPr>
        <p:spPr>
          <a:xfrm>
            <a:off x="7904814" y="1693951"/>
            <a:ext cx="66669" cy="57153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42903" y="1747929"/>
            <a:ext cx="452402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支</a:t>
            </a:r>
          </a:p>
          <a:p>
            <a:pPr eaLnBrk="0" hangingPunct="0"/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点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373090" y="722352"/>
            <a:ext cx="2008030" cy="1112895"/>
            <a:chOff x="-768" y="-123"/>
            <a:chExt cx="1280" cy="935"/>
          </a:xfrm>
        </p:grpSpPr>
        <p:grpSp>
          <p:nvGrpSpPr>
            <p:cNvPr id="6173" name="组合 28"/>
            <p:cNvGrpSpPr/>
            <p:nvPr/>
          </p:nvGrpSpPr>
          <p:grpSpPr>
            <a:xfrm>
              <a:off x="0" y="0"/>
              <a:ext cx="512" cy="812"/>
              <a:chOff x="0" y="0"/>
              <a:chExt cx="512" cy="812"/>
            </a:xfrm>
          </p:grpSpPr>
          <p:sp>
            <p:nvSpPr>
              <p:cNvPr id="6174" name="直接连接符 29"/>
              <p:cNvSpPr/>
              <p:nvPr/>
            </p:nvSpPr>
            <p:spPr>
              <a:xfrm flipH="1">
                <a:off x="0" y="0"/>
                <a:ext cx="0" cy="790"/>
              </a:xfrm>
              <a:prstGeom prst="line">
                <a:avLst/>
              </a:prstGeom>
              <a:ln w="28575" cap="flat" cmpd="sng">
                <a:solidFill>
                  <a:srgbClr val="41719C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175" name="文本框 30"/>
              <p:cNvSpPr txBox="1"/>
              <p:nvPr/>
            </p:nvSpPr>
            <p:spPr>
              <a:xfrm>
                <a:off x="0" y="386"/>
                <a:ext cx="512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700">
                    <a:solidFill>
                      <a:srgbClr val="FF3300"/>
                    </a:solidFill>
                    <a:latin typeface="Times New Roman" panose="02020603050405020304" pitchFamily="2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700">
                    <a:solidFill>
                      <a:srgbClr val="FF3300"/>
                    </a:solidFill>
                    <a:latin typeface="Times New Roman" panose="02020603050405020304" pitchFamily="2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2700" baseline="-25000">
                    <a:solidFill>
                      <a:srgbClr val="FF3300"/>
                    </a:solidFill>
                    <a:latin typeface="Times New Roman" panose="02020603050405020304" pitchFamily="2" charset="0"/>
                    <a:ea typeface="宋体" panose="02010600030101010101" pitchFamily="2" charset="-122"/>
                  </a:rPr>
                  <a:t>1</a:t>
                </a:r>
                <a:endParaRPr lang="en-US" altLang="zh-CN" sz="27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176" name="文本框 31"/>
            <p:cNvSpPr txBox="1"/>
            <p:nvPr/>
          </p:nvSpPr>
          <p:spPr>
            <a:xfrm>
              <a:off x="-768" y="-123"/>
              <a:ext cx="63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400" b="1">
                  <a:latin typeface="Times New Roman" panose="02020603050405020304" pitchFamily="2" charset="0"/>
                  <a:ea typeface="宋体" panose="02010600030101010101" pitchFamily="2" charset="-122"/>
                </a:rPr>
                <a:t>动力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517448" y="2140061"/>
            <a:ext cx="1676268" cy="1225613"/>
            <a:chOff x="0" y="0"/>
            <a:chExt cx="1408" cy="1030"/>
          </a:xfrm>
        </p:grpSpPr>
        <p:grpSp>
          <p:nvGrpSpPr>
            <p:cNvPr id="6178" name="组合 33"/>
            <p:cNvGrpSpPr/>
            <p:nvPr/>
          </p:nvGrpSpPr>
          <p:grpSpPr>
            <a:xfrm>
              <a:off x="723" y="0"/>
              <a:ext cx="685" cy="1030"/>
              <a:chOff x="0" y="0"/>
              <a:chExt cx="685" cy="1030"/>
            </a:xfrm>
          </p:grpSpPr>
          <p:sp>
            <p:nvSpPr>
              <p:cNvPr id="6179" name="直接连接符 34"/>
              <p:cNvSpPr/>
              <p:nvPr/>
            </p:nvSpPr>
            <p:spPr>
              <a:xfrm rot="-1740610">
                <a:off x="0" y="0"/>
                <a:ext cx="1" cy="1008"/>
              </a:xfrm>
              <a:prstGeom prst="line">
                <a:avLst/>
              </a:prstGeom>
              <a:ln w="28575" cap="flat" cmpd="sng">
                <a:solidFill>
                  <a:srgbClr val="41719C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180" name="文本框 35"/>
              <p:cNvSpPr txBox="1"/>
              <p:nvPr/>
            </p:nvSpPr>
            <p:spPr>
              <a:xfrm>
                <a:off x="264" y="604"/>
                <a:ext cx="421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700">
                    <a:solidFill>
                      <a:srgbClr val="FF3300"/>
                    </a:solidFill>
                    <a:latin typeface="Times New Roman" panose="02020603050405020304" pitchFamily="2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2700" baseline="-25000">
                    <a:solidFill>
                      <a:srgbClr val="FF3300"/>
                    </a:solidFill>
                    <a:latin typeface="Times New Roman" panose="02020603050405020304" pitchFamily="2" charset="0"/>
                    <a:ea typeface="宋体" panose="02010600030101010101" pitchFamily="2" charset="-122"/>
                  </a:rPr>
                  <a:t>2</a:t>
                </a:r>
              </a:p>
            </p:txBody>
          </p:sp>
        </p:grpSp>
        <p:sp>
          <p:nvSpPr>
            <p:cNvPr id="6181" name="文本框 36"/>
            <p:cNvSpPr txBox="1"/>
            <p:nvPr/>
          </p:nvSpPr>
          <p:spPr>
            <a:xfrm>
              <a:off x="0" y="239"/>
              <a:ext cx="632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400" b="1">
                  <a:latin typeface="Times New Roman" panose="02020603050405020304" pitchFamily="2" charset="0"/>
                  <a:ea typeface="宋体" panose="02010600030101010101" pitchFamily="2" charset="-122"/>
                </a:rPr>
                <a:t>阻力</a:t>
              </a:r>
            </a:p>
          </p:txBody>
        </p:sp>
      </p:grpSp>
      <p:sp>
        <p:nvSpPr>
          <p:cNvPr id="38" name="直接连接符 37"/>
          <p:cNvSpPr/>
          <p:nvPr/>
        </p:nvSpPr>
        <p:spPr>
          <a:xfrm flipH="1">
            <a:off x="9579495" y="560417"/>
            <a:ext cx="0" cy="251473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9" name="直接连接符 38"/>
          <p:cNvSpPr/>
          <p:nvPr/>
        </p:nvSpPr>
        <p:spPr>
          <a:xfrm rot="-1726051">
            <a:off x="7149223" y="992240"/>
            <a:ext cx="1588" cy="2676663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0" name="直接连接符 39"/>
          <p:cNvSpPr/>
          <p:nvPr/>
        </p:nvSpPr>
        <p:spPr>
          <a:xfrm rot="137071" flipV="1">
            <a:off x="7960372" y="1693950"/>
            <a:ext cx="1565152" cy="84142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41" name="组合 40"/>
          <p:cNvGrpSpPr/>
          <p:nvPr/>
        </p:nvGrpSpPr>
        <p:grpSpPr>
          <a:xfrm>
            <a:off x="9363612" y="1532016"/>
            <a:ext cx="212708" cy="195272"/>
            <a:chOff x="0" y="0"/>
            <a:chExt cx="179" cy="164"/>
          </a:xfrm>
        </p:grpSpPr>
        <p:sp>
          <p:nvSpPr>
            <p:cNvPr id="6187" name="直接连接符 41"/>
            <p:cNvSpPr/>
            <p:nvPr/>
          </p:nvSpPr>
          <p:spPr>
            <a:xfrm>
              <a:off x="0" y="0"/>
              <a:ext cx="179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88" name="直接连接符 42"/>
            <p:cNvSpPr/>
            <p:nvPr/>
          </p:nvSpPr>
          <p:spPr>
            <a:xfrm flipH="1">
              <a:off x="0" y="0"/>
              <a:ext cx="0" cy="164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69893" y="1693951"/>
            <a:ext cx="1709603" cy="617569"/>
            <a:chOff x="0" y="0"/>
            <a:chExt cx="1286" cy="521"/>
          </a:xfrm>
        </p:grpSpPr>
        <p:sp>
          <p:nvSpPr>
            <p:cNvPr id="6190" name="右大括号 44"/>
            <p:cNvSpPr/>
            <p:nvPr/>
          </p:nvSpPr>
          <p:spPr>
            <a:xfrm rot="5400000">
              <a:off x="547" y="-547"/>
              <a:ext cx="192" cy="1286"/>
            </a:xfrm>
            <a:prstGeom prst="rightBrace">
              <a:avLst>
                <a:gd name="adj1" fmla="val 55567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135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91" name="文本框 45"/>
            <p:cNvSpPr txBox="1"/>
            <p:nvPr/>
          </p:nvSpPr>
          <p:spPr>
            <a:xfrm>
              <a:off x="439" y="133"/>
              <a:ext cx="43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>
                  <a:latin typeface="Times New Roman" panose="02020603050405020304" pitchFamily="2" charset="0"/>
                  <a:ea typeface="宋体" panose="02010600030101010101" pitchFamily="2" charset="-122"/>
                </a:rPr>
                <a:t>L</a:t>
              </a:r>
              <a:r>
                <a:rPr lang="en-US" altLang="zh-CN" sz="2400" baseline="-25000">
                  <a:latin typeface="Times New Roman" panose="02020603050405020304" pitchFamily="2" charset="0"/>
                  <a:ea typeface="宋体" panose="02010600030101010101" pitchFamily="2" charset="-122"/>
                </a:rPr>
                <a:t>1</a:t>
              </a:r>
              <a:endParaRPr lang="en-US" altLang="zh-CN" sz="240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7" name="直接连接符 46"/>
          <p:cNvSpPr/>
          <p:nvPr/>
        </p:nvSpPr>
        <p:spPr>
          <a:xfrm rot="305667" flipV="1">
            <a:off x="7095254" y="1693951"/>
            <a:ext cx="809562" cy="539777"/>
          </a:xfrm>
          <a:prstGeom prst="line">
            <a:avLst/>
          </a:prstGeom>
          <a:ln w="571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48" name="组合 47"/>
          <p:cNvGrpSpPr/>
          <p:nvPr/>
        </p:nvGrpSpPr>
        <p:grpSpPr>
          <a:xfrm rot="3755612" flipH="1">
            <a:off x="7138099" y="2132135"/>
            <a:ext cx="212736" cy="193660"/>
            <a:chOff x="0" y="0"/>
            <a:chExt cx="179" cy="164"/>
          </a:xfrm>
        </p:grpSpPr>
        <p:sp>
          <p:nvSpPr>
            <p:cNvPr id="6194" name="直接连接符 48"/>
            <p:cNvSpPr/>
            <p:nvPr/>
          </p:nvSpPr>
          <p:spPr>
            <a:xfrm>
              <a:off x="0" y="0"/>
              <a:ext cx="179" cy="0"/>
            </a:xfrm>
            <a:prstGeom prst="line">
              <a:avLst/>
            </a:prstGeom>
            <a:ln w="381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95" name="直接连接符 49"/>
            <p:cNvSpPr/>
            <p:nvPr/>
          </p:nvSpPr>
          <p:spPr>
            <a:xfrm flipH="1">
              <a:off x="0" y="0"/>
              <a:ext cx="0" cy="164"/>
            </a:xfrm>
            <a:prstGeom prst="line">
              <a:avLst/>
            </a:prstGeom>
            <a:ln w="381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52" name="左大括号 51"/>
          <p:cNvSpPr/>
          <p:nvPr/>
        </p:nvSpPr>
        <p:spPr>
          <a:xfrm rot="-7058673" flipH="1">
            <a:off x="7331760" y="1401894"/>
            <a:ext cx="196860" cy="887341"/>
          </a:xfrm>
          <a:prstGeom prst="leftBrace">
            <a:avLst>
              <a:gd name="adj1" fmla="val 37400"/>
              <a:gd name="adj2" fmla="val 50000"/>
            </a:avLst>
          </a:prstGeom>
          <a:noFill/>
          <a:ln w="28575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149040" y="1316405"/>
            <a:ext cx="5942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2" charset="0"/>
                <a:ea typeface="宋体" panose="02010600030101010101" pitchFamily="2" charset="-122"/>
              </a:rPr>
              <a:t>L</a:t>
            </a:r>
            <a:r>
              <a:rPr lang="en-US" altLang="zh-CN" sz="2400" baseline="-25000"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endParaRPr lang="en-US" altLang="zh-CN" sz="240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3555" name="文本占位符 23554"/>
          <p:cNvSpPr>
            <a:spLocks noGrp="1"/>
          </p:cNvSpPr>
          <p:nvPr/>
        </p:nvSpPr>
        <p:spPr>
          <a:xfrm>
            <a:off x="722776" y="3713868"/>
            <a:ext cx="10187896" cy="242116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1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）支点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O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：杠杆绕着转动的固定点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2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）动力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F1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：使杠杆转动的力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3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）阻力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F2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：阻碍杠杆转动的力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4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）动力臂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L1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：从支点到动力作用线的距离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5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）阻力臂</a:t>
            </a:r>
            <a:r>
              <a:rPr lang="en-US" altLang="zh-CN" sz="3735" b="1">
                <a:latin typeface="Calibri"/>
                <a:ea typeface="宋体" panose="02010600030101010101" pitchFamily="2" charset="-122"/>
              </a:rPr>
              <a:t>L2</a:t>
            </a:r>
            <a:r>
              <a:rPr lang="zh-CN" altLang="en-US" sz="3735" b="1">
                <a:latin typeface="Calibri"/>
                <a:ea typeface="宋体" panose="02010600030101010101" pitchFamily="2" charset="-122"/>
              </a:rPr>
              <a:t>：从支点到阻力作用线的距离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endParaRPr lang="zh-CN" altLang="en-US" sz="3735" b="1"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8483056" y="4586280"/>
            <a:ext cx="3043794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一定在杠杆上</a:t>
            </a:r>
          </a:p>
        </p:txBody>
      </p:sp>
      <p:sp>
        <p:nvSpPr>
          <p:cNvPr id="13316" name="右大括号 13315"/>
          <p:cNvSpPr/>
          <p:nvPr/>
        </p:nvSpPr>
        <p:spPr>
          <a:xfrm>
            <a:off x="7923542" y="4467308"/>
            <a:ext cx="270865" cy="933758"/>
          </a:xfrm>
          <a:prstGeom prst="rightBrace">
            <a:avLst>
              <a:gd name="adj1" fmla="val 2171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58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39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5">
                                            <p:txEl>
                                              <p:charRg st="39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5">
                                            <p:txEl>
                                              <p:charRg st="39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6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55">
                                            <p:txEl>
                                              <p:charRg st="6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555">
                                            <p:txEl>
                                              <p:charRg st="6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53" grpId="0"/>
      <p:bldP spid="133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直接连接符 35841"/>
          <p:cNvSpPr/>
          <p:nvPr/>
        </p:nvSpPr>
        <p:spPr>
          <a:xfrm>
            <a:off x="2794044" y="2410163"/>
            <a:ext cx="3770097" cy="847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7170" name="组合 35842"/>
          <p:cNvGrpSpPr/>
          <p:nvPr/>
        </p:nvGrpSpPr>
        <p:grpSpPr>
          <a:xfrm>
            <a:off x="2818591" y="2475348"/>
            <a:ext cx="920334" cy="1671468"/>
            <a:chOff x="816" y="1680"/>
            <a:chExt cx="961" cy="1421"/>
          </a:xfrm>
        </p:grpSpPr>
        <p:sp>
          <p:nvSpPr>
            <p:cNvPr id="7171" name="直接连接符 35843"/>
            <p:cNvSpPr/>
            <p:nvPr/>
          </p:nvSpPr>
          <p:spPr>
            <a:xfrm flipH="1">
              <a:off x="816" y="1680"/>
              <a:ext cx="0" cy="105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72" name="文本框 35844"/>
            <p:cNvSpPr txBox="1"/>
            <p:nvPr/>
          </p:nvSpPr>
          <p:spPr>
            <a:xfrm>
              <a:off x="864" y="2448"/>
              <a:ext cx="913" cy="6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44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F</a:t>
              </a:r>
              <a:r>
                <a:rPr lang="en-US" altLang="zh-CN" sz="28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7173" name="组合 35845"/>
          <p:cNvGrpSpPr/>
          <p:nvPr/>
        </p:nvGrpSpPr>
        <p:grpSpPr>
          <a:xfrm>
            <a:off x="4403432" y="2410313"/>
            <a:ext cx="551887" cy="994119"/>
            <a:chOff x="1776" y="1680"/>
            <a:chExt cx="576" cy="845"/>
          </a:xfrm>
        </p:grpSpPr>
        <p:sp>
          <p:nvSpPr>
            <p:cNvPr id="7174" name="等腰三角形 35846"/>
            <p:cNvSpPr/>
            <p:nvPr/>
          </p:nvSpPr>
          <p:spPr>
            <a:xfrm>
              <a:off x="1968" y="1680"/>
              <a:ext cx="192" cy="19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13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5" name="文本框 35847"/>
            <p:cNvSpPr txBox="1"/>
            <p:nvPr/>
          </p:nvSpPr>
          <p:spPr>
            <a:xfrm>
              <a:off x="1776" y="1872"/>
              <a:ext cx="576" cy="6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44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O</a:t>
              </a:r>
              <a:endParaRPr lang="en-US" altLang="zh-CN" sz="280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49" name="组合 35848"/>
          <p:cNvGrpSpPr/>
          <p:nvPr/>
        </p:nvGrpSpPr>
        <p:grpSpPr>
          <a:xfrm>
            <a:off x="2818591" y="1142859"/>
            <a:ext cx="1810560" cy="1222436"/>
            <a:chOff x="816" y="720"/>
            <a:chExt cx="1248" cy="1040"/>
          </a:xfrm>
        </p:grpSpPr>
        <p:sp>
          <p:nvSpPr>
            <p:cNvPr id="7177" name="文本框 35849"/>
            <p:cNvSpPr txBox="1"/>
            <p:nvPr/>
          </p:nvSpPr>
          <p:spPr>
            <a:xfrm>
              <a:off x="1200" y="720"/>
              <a:ext cx="576" cy="6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44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L</a:t>
              </a:r>
              <a:r>
                <a:rPr lang="en-US" altLang="zh-CN" sz="2800">
                  <a:solidFill>
                    <a:srgbClr val="FF33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178" name="左大括号 35850"/>
            <p:cNvSpPr/>
            <p:nvPr/>
          </p:nvSpPr>
          <p:spPr>
            <a:xfrm rot="5390591">
              <a:off x="1248" y="944"/>
              <a:ext cx="384" cy="1248"/>
            </a:xfrm>
            <a:prstGeom prst="leftBrace">
              <a:avLst>
                <a:gd name="adj1" fmla="val 18266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13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83" name="直接连接符 35855"/>
          <p:cNvSpPr/>
          <p:nvPr/>
        </p:nvSpPr>
        <p:spPr>
          <a:xfrm rot="19897742">
            <a:off x="6844317" y="2323814"/>
            <a:ext cx="61791" cy="1197039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7184" name="文本框 35856"/>
          <p:cNvSpPr txBox="1"/>
          <p:nvPr/>
        </p:nvSpPr>
        <p:spPr>
          <a:xfrm rot="20940000">
            <a:off x="7308173" y="2930798"/>
            <a:ext cx="928558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40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35858" name="直接连接符 35857"/>
          <p:cNvSpPr/>
          <p:nvPr/>
        </p:nvSpPr>
        <p:spPr>
          <a:xfrm rot="2135075" flipH="1" flipV="1">
            <a:off x="5943692" y="1808257"/>
            <a:ext cx="829523" cy="421588"/>
          </a:xfrm>
          <a:prstGeom prst="line">
            <a:avLst/>
          </a:prstGeom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59" name="直接连接符 35858"/>
          <p:cNvSpPr/>
          <p:nvPr/>
        </p:nvSpPr>
        <p:spPr>
          <a:xfrm flipV="1">
            <a:off x="4733265" y="1677041"/>
            <a:ext cx="1411882" cy="690795"/>
          </a:xfrm>
          <a:prstGeom prst="line">
            <a:avLst/>
          </a:prstGeom>
          <a:ln w="381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60" name="直接连接符 35859"/>
          <p:cNvSpPr/>
          <p:nvPr/>
        </p:nvSpPr>
        <p:spPr>
          <a:xfrm>
            <a:off x="2864299" y="2380534"/>
            <a:ext cx="1676822" cy="847"/>
          </a:xfrm>
          <a:prstGeom prst="line">
            <a:avLst/>
          </a:prstGeom>
          <a:ln w="381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61" name="任意多边形 35860"/>
          <p:cNvSpPr/>
          <p:nvPr/>
        </p:nvSpPr>
        <p:spPr>
          <a:xfrm>
            <a:off x="2818592" y="2476194"/>
            <a:ext cx="184527" cy="226032"/>
          </a:xfrm>
          <a:custGeom>
            <a:avLst/>
            <a:gdLst/>
            <a:ahLst/>
            <a:cxnLst/>
            <a:rect l="l" t="t" r="r" b="b"/>
            <a:pathLst>
              <a:path w="336" h="288">
                <a:moveTo>
                  <a:pt x="336" y="0"/>
                </a:moveTo>
                <a:lnTo>
                  <a:pt x="336" y="288"/>
                </a:lnTo>
                <a:lnTo>
                  <a:pt x="0" y="288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35862" name="任意多边形 35861"/>
          <p:cNvSpPr/>
          <p:nvPr/>
        </p:nvSpPr>
        <p:spPr>
          <a:xfrm rot="-1593903" flipH="1">
            <a:off x="6002944" y="1742225"/>
            <a:ext cx="184527" cy="226032"/>
          </a:xfrm>
          <a:custGeom>
            <a:avLst/>
            <a:gdLst/>
            <a:ahLst/>
            <a:cxnLst/>
            <a:rect l="l" t="t" r="r" b="b"/>
            <a:pathLst>
              <a:path w="336" h="288">
                <a:moveTo>
                  <a:pt x="336" y="0"/>
                </a:moveTo>
                <a:lnTo>
                  <a:pt x="336" y="288"/>
                </a:lnTo>
                <a:lnTo>
                  <a:pt x="0" y="288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35863" name="文本框 35862"/>
          <p:cNvSpPr txBox="1"/>
          <p:nvPr/>
        </p:nvSpPr>
        <p:spPr>
          <a:xfrm>
            <a:off x="1165518" y="3971997"/>
            <a:ext cx="5255799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、找支点</a:t>
            </a:r>
          </a:p>
        </p:txBody>
      </p:sp>
      <p:sp>
        <p:nvSpPr>
          <p:cNvPr id="35864" name="文本框 35863"/>
          <p:cNvSpPr txBox="1"/>
          <p:nvPr/>
        </p:nvSpPr>
        <p:spPr>
          <a:xfrm>
            <a:off x="1115577" y="4542660"/>
            <a:ext cx="7128902" cy="66611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、画出力的作用线</a:t>
            </a:r>
          </a:p>
        </p:txBody>
      </p:sp>
      <p:sp>
        <p:nvSpPr>
          <p:cNvPr id="35865" name="文本框 35864"/>
          <p:cNvSpPr txBox="1"/>
          <p:nvPr/>
        </p:nvSpPr>
        <p:spPr>
          <a:xfrm>
            <a:off x="1156160" y="5160644"/>
            <a:ext cx="8239363" cy="66611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、过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支点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向力的作用线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引垂线</a:t>
            </a:r>
          </a:p>
        </p:txBody>
      </p:sp>
      <p:sp>
        <p:nvSpPr>
          <p:cNvPr id="35866" name="文本框 35865"/>
          <p:cNvSpPr txBox="1"/>
          <p:nvPr/>
        </p:nvSpPr>
        <p:spPr>
          <a:xfrm>
            <a:off x="1115530" y="5732073"/>
            <a:ext cx="9143374" cy="66611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、标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垂足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，画大括号，标力臂</a:t>
            </a:r>
          </a:p>
        </p:txBody>
      </p:sp>
      <p:sp>
        <p:nvSpPr>
          <p:cNvPr id="7194" name="文本框 3"/>
          <p:cNvSpPr txBox="1"/>
          <p:nvPr/>
        </p:nvSpPr>
        <p:spPr>
          <a:xfrm>
            <a:off x="135339" y="555345"/>
            <a:ext cx="5174360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265" b="1">
                <a:latin typeface="Arial" panose="020B0604020202020204" pitchFamily="34" charset="0"/>
                <a:ea typeface="宋体" panose="02010600030101010101" pitchFamily="2" charset="-122"/>
              </a:rPr>
              <a:t>二、力臂的画法</a:t>
            </a:r>
          </a:p>
        </p:txBody>
      </p:sp>
      <p:sp>
        <p:nvSpPr>
          <p:cNvPr id="7180" name="左大括号 35852"/>
          <p:cNvSpPr/>
          <p:nvPr/>
        </p:nvSpPr>
        <p:spPr>
          <a:xfrm rot="3917628">
            <a:off x="5224188" y="1151430"/>
            <a:ext cx="317461" cy="1597255"/>
          </a:xfrm>
          <a:prstGeom prst="leftBrace">
            <a:avLst>
              <a:gd name="adj1" fmla="val 3566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1" name="文本框 35853"/>
          <p:cNvSpPr txBox="1"/>
          <p:nvPr/>
        </p:nvSpPr>
        <p:spPr>
          <a:xfrm rot="21405504">
            <a:off x="4755273" y="878732"/>
            <a:ext cx="849837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40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</a:t>
            </a: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303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" grpId="0"/>
      <p:bldP spid="35864" grpId="0"/>
      <p:bldP spid="35865" grpId="0"/>
      <p:bldP spid="35866" grpId="0"/>
      <p:bldP spid="7180" grpId="0" animBg="1"/>
      <p:bldP spid="7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1" descr="IMG_256"/>
          <p:cNvPicPr>
            <a:picLocks noChangeAspect="1"/>
          </p:cNvPicPr>
          <p:nvPr/>
        </p:nvPicPr>
        <p:blipFill>
          <a:blip r:embed="rId2"/>
          <a:srcRect t="13110" b="13694"/>
          <a:stretch>
            <a:fillRect/>
          </a:stretch>
        </p:blipFill>
        <p:spPr>
          <a:xfrm>
            <a:off x="868366" y="2073232"/>
            <a:ext cx="3506004" cy="11674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029" descr="点击查看源网页"/>
          <p:cNvPicPr>
            <a:picLocks noChangeAspect="1"/>
          </p:cNvPicPr>
          <p:nvPr/>
        </p:nvPicPr>
        <p:blipFill>
          <a:blip r:embed="rId3"/>
          <a:srcRect t="13296"/>
          <a:stretch>
            <a:fillRect/>
          </a:stretch>
        </p:blipFill>
        <p:spPr>
          <a:xfrm>
            <a:off x="7955708" y="1975031"/>
            <a:ext cx="2631619" cy="18328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27" descr="ZG@TT%1]2KXEMY5ZAT[5[5F"/>
          <p:cNvPicPr>
            <a:picLocks noChangeAspect="1"/>
          </p:cNvPicPr>
          <p:nvPr/>
        </p:nvPicPr>
        <p:blipFill>
          <a:blip r:embed="rId4"/>
          <a:srcRect t="8916" r="6058" b="15790"/>
          <a:stretch>
            <a:fillRect/>
          </a:stretch>
        </p:blipFill>
        <p:spPr>
          <a:xfrm>
            <a:off x="4703640" y="1988575"/>
            <a:ext cx="2783981" cy="18302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6145"/>
          <p:cNvSpPr txBox="1"/>
          <p:nvPr/>
        </p:nvSpPr>
        <p:spPr>
          <a:xfrm>
            <a:off x="418054" y="823705"/>
            <a:ext cx="11073284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265" b="1">
                <a:latin typeface="宋体" panose="02010600030101010101" pitchFamily="2" charset="-122"/>
                <a:ea typeface="宋体" panose="02010600030101010101" pitchFamily="2" charset="-122"/>
              </a:rPr>
              <a:t>例、在图中作出力</a:t>
            </a:r>
            <a:r>
              <a:rPr lang="en-US" altLang="zh-CN" sz="4265" b="1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4265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4265" b="1">
                <a:latin typeface="宋体" panose="02010600030101010101" pitchFamily="2" charset="-122"/>
                <a:ea typeface="宋体" panose="02010600030101010101" pitchFamily="2" charset="-122"/>
              </a:rPr>
              <a:t>的力臂</a:t>
            </a:r>
            <a:r>
              <a:rPr lang="en-US" altLang="zh-CN" sz="4265" b="1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4265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4265" b="1">
                <a:latin typeface="宋体" panose="02010600030101010101" pitchFamily="2" charset="-122"/>
                <a:ea typeface="宋体" panose="02010600030101010101" pitchFamily="2" charset="-122"/>
              </a:rPr>
              <a:t>和力</a:t>
            </a:r>
            <a:r>
              <a:rPr lang="en-US" altLang="zh-CN" sz="4265" b="1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4265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4265" b="1">
                <a:latin typeface="宋体" panose="02010600030101010101" pitchFamily="2" charset="-122"/>
                <a:ea typeface="宋体" panose="02010600030101010101" pitchFamily="2" charset="-122"/>
              </a:rPr>
              <a:t>的力臂</a:t>
            </a:r>
            <a:r>
              <a:rPr lang="en-US" altLang="zh-CN" sz="4265" b="1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4265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4338" name="文本框 14337"/>
          <p:cNvSpPr txBox="1"/>
          <p:nvPr/>
        </p:nvSpPr>
        <p:spPr>
          <a:xfrm>
            <a:off x="622896" y="3706250"/>
            <a:ext cx="9568293" cy="2853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735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想一想：</a:t>
            </a:r>
          </a:p>
          <a:p>
            <a:pPr>
              <a:lnSpc>
                <a:spcPct val="110000"/>
              </a:lnSpc>
            </a:pPr>
            <a:r>
              <a:rPr lang="en-US" altLang="zh-CN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力臂是一定在杠杆上吗？</a:t>
            </a:r>
          </a:p>
          <a:p>
            <a:pPr>
              <a:lnSpc>
                <a:spcPct val="110000"/>
              </a:lnSpc>
            </a:pPr>
            <a:r>
              <a:rPr lang="en-US" altLang="zh-CN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杠杆是否都是直的？</a:t>
            </a:r>
          </a:p>
          <a:p>
            <a:pPr>
              <a:lnSpc>
                <a:spcPct val="110000"/>
              </a:lnSpc>
            </a:pPr>
            <a:r>
              <a:rPr lang="en-US" altLang="zh-CN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3.</a:t>
            </a:r>
            <a:r>
              <a:rPr lang="zh-CN" altLang="en-US" sz="3735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如果力的作用线过支点，力臂为多少？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886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6145"/>
          <p:cNvSpPr txBox="1"/>
          <p:nvPr/>
        </p:nvSpPr>
        <p:spPr>
          <a:xfrm>
            <a:off x="644057" y="741589"/>
            <a:ext cx="10336871" cy="1241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拓展：在图中作出力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3735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的力臂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3735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和力臂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3735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对应的力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3735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的示意图． </a:t>
            </a:r>
          </a:p>
        </p:txBody>
      </p:sp>
      <p:pic>
        <p:nvPicPr>
          <p:cNvPr id="10242" name="图片 6146" descr="fd4e78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509" y="2344978"/>
            <a:ext cx="3611811" cy="19928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2972" y="5077681"/>
            <a:ext cx="9640241" cy="1241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注意：①力的作用点一定在杠杆上</a:t>
            </a:r>
          </a:p>
          <a:p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②动力与阻力的作用效果不同</a:t>
            </a:r>
          </a:p>
        </p:txBody>
      </p:sp>
      <p:pic>
        <p:nvPicPr>
          <p:cNvPr id="10244" name="图片 135" descr="C1%JK%N_O%(0XUP_SJY45[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143" y="2543920"/>
            <a:ext cx="4516668" cy="15830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0142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0481"/>
          <p:cNvSpPr txBox="1"/>
          <p:nvPr/>
        </p:nvSpPr>
        <p:spPr>
          <a:xfrm>
            <a:off x="435829" y="94815"/>
            <a:ext cx="6467739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265" b="1">
                <a:latin typeface="Arial" panose="020B0604020202020204" pitchFamily="34" charset="0"/>
                <a:ea typeface="宋体" panose="02010600030101010101" pitchFamily="2" charset="-122"/>
              </a:rPr>
              <a:t>三、杠杆的平衡条件</a:t>
            </a:r>
          </a:p>
        </p:txBody>
      </p:sp>
      <p:sp>
        <p:nvSpPr>
          <p:cNvPr id="20483" name="文本框 20482"/>
          <p:cNvSpPr txBox="1"/>
          <p:nvPr/>
        </p:nvSpPr>
        <p:spPr>
          <a:xfrm>
            <a:off x="435829" y="4018631"/>
            <a:ext cx="11234956" cy="1586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1、杠杆平衡：当杠杆在动力和阻力的作用下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静止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或做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匀速转动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时，我们就说杠杆平衡了。</a:t>
            </a:r>
          </a:p>
        </p:txBody>
      </p:sp>
      <p:grpSp>
        <p:nvGrpSpPr>
          <p:cNvPr id="32772" name="组合 32771"/>
          <p:cNvGrpSpPr/>
          <p:nvPr/>
        </p:nvGrpSpPr>
        <p:grpSpPr>
          <a:xfrm>
            <a:off x="3151791" y="1725255"/>
            <a:ext cx="3885894" cy="1752690"/>
            <a:chOff x="0" y="0"/>
            <a:chExt cx="2448" cy="1104"/>
          </a:xfrm>
        </p:grpSpPr>
        <p:grpSp>
          <p:nvGrpSpPr>
            <p:cNvPr id="11268" name="组合 32772"/>
            <p:cNvGrpSpPr/>
            <p:nvPr/>
          </p:nvGrpSpPr>
          <p:grpSpPr>
            <a:xfrm>
              <a:off x="0" y="0"/>
              <a:ext cx="2448" cy="768"/>
              <a:chOff x="0" y="0"/>
              <a:chExt cx="6421" cy="2294"/>
            </a:xfrm>
          </p:grpSpPr>
          <p:grpSp>
            <p:nvGrpSpPr>
              <p:cNvPr id="11269" name="组合 32773"/>
              <p:cNvGrpSpPr/>
              <p:nvPr/>
            </p:nvGrpSpPr>
            <p:grpSpPr>
              <a:xfrm>
                <a:off x="520" y="820"/>
                <a:ext cx="338" cy="1474"/>
                <a:chOff x="0" y="0"/>
                <a:chExt cx="338" cy="1474"/>
              </a:xfrm>
            </p:grpSpPr>
            <p:sp>
              <p:nvSpPr>
                <p:cNvPr id="11270" name="未知"/>
                <p:cNvSpPr/>
                <p:nvPr/>
              </p:nvSpPr>
              <p:spPr>
                <a:xfrm>
                  <a:off x="0" y="1040"/>
                  <a:ext cx="338" cy="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271" name="矩形 32775"/>
                <p:cNvSpPr/>
                <p:nvPr/>
              </p:nvSpPr>
              <p:spPr>
                <a:xfrm>
                  <a:off x="100" y="240"/>
                  <a:ext cx="54" cy="810"/>
                </a:xfrm>
                <a:prstGeom prst="rect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72" name="椭圆 32776"/>
                <p:cNvSpPr/>
                <p:nvPr/>
              </p:nvSpPr>
              <p:spPr>
                <a:xfrm>
                  <a:off x="40" y="0"/>
                  <a:ext cx="160" cy="10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73" name="椭圆 32777"/>
                <p:cNvSpPr/>
                <p:nvPr/>
              </p:nvSpPr>
              <p:spPr>
                <a:xfrm>
                  <a:off x="40" y="1000"/>
                  <a:ext cx="160" cy="10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274" name="组合 32778"/>
              <p:cNvGrpSpPr/>
              <p:nvPr/>
            </p:nvGrpSpPr>
            <p:grpSpPr>
              <a:xfrm>
                <a:off x="0" y="0"/>
                <a:ext cx="6421" cy="1131"/>
                <a:chOff x="0" y="0"/>
                <a:chExt cx="6421" cy="1131"/>
              </a:xfrm>
            </p:grpSpPr>
            <p:sp>
              <p:nvSpPr>
                <p:cNvPr id="11275" name="流程图: 手动操作 32779" descr="栎木"/>
                <p:cNvSpPr/>
                <p:nvPr/>
              </p:nvSpPr>
              <p:spPr>
                <a:xfrm rot="-5400000">
                  <a:off x="3190" y="-1950"/>
                  <a:ext cx="180" cy="5840"/>
                </a:xfrm>
                <a:prstGeom prst="flowChartManualOperation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76" name="流程图: 延期 32780"/>
                <p:cNvSpPr/>
                <p:nvPr/>
              </p:nvSpPr>
              <p:spPr>
                <a:xfrm>
                  <a:off x="6195" y="896"/>
                  <a:ext cx="226" cy="140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77" name="流程图: 延期 32781"/>
                <p:cNvSpPr/>
                <p:nvPr/>
              </p:nvSpPr>
              <p:spPr>
                <a:xfrm flipH="1">
                  <a:off x="0" y="860"/>
                  <a:ext cx="433" cy="213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1278" name="组合 32782"/>
                <p:cNvGrpSpPr/>
                <p:nvPr/>
              </p:nvGrpSpPr>
              <p:grpSpPr>
                <a:xfrm>
                  <a:off x="940" y="900"/>
                  <a:ext cx="5260" cy="125"/>
                  <a:chOff x="0" y="0"/>
                  <a:chExt cx="3200" cy="240"/>
                </a:xfrm>
              </p:grpSpPr>
              <p:sp>
                <p:nvSpPr>
                  <p:cNvPr id="11279" name="直接连接符 32783"/>
                  <p:cNvSpPr/>
                  <p:nvPr/>
                </p:nvSpPr>
                <p:spPr>
                  <a:xfrm flipH="1">
                    <a:off x="0" y="0"/>
                    <a:ext cx="0" cy="240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0" name="直接连接符 32784"/>
                  <p:cNvSpPr/>
                  <p:nvPr/>
                </p:nvSpPr>
                <p:spPr>
                  <a:xfrm flipH="1">
                    <a:off x="16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1" name="直接连接符 32785"/>
                  <p:cNvSpPr/>
                  <p:nvPr/>
                </p:nvSpPr>
                <p:spPr>
                  <a:xfrm flipH="1">
                    <a:off x="32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2" name="直接连接符 32786"/>
                  <p:cNvSpPr/>
                  <p:nvPr/>
                </p:nvSpPr>
                <p:spPr>
                  <a:xfrm flipH="1">
                    <a:off x="48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3" name="直接连接符 32787"/>
                  <p:cNvSpPr/>
                  <p:nvPr/>
                </p:nvSpPr>
                <p:spPr>
                  <a:xfrm flipH="1">
                    <a:off x="64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4" name="直接连接符 32788"/>
                  <p:cNvSpPr/>
                  <p:nvPr/>
                </p:nvSpPr>
                <p:spPr>
                  <a:xfrm flipH="1">
                    <a:off x="800" y="60"/>
                    <a:ext cx="0" cy="180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5" name="直接连接符 32789"/>
                  <p:cNvSpPr/>
                  <p:nvPr/>
                </p:nvSpPr>
                <p:spPr>
                  <a:xfrm flipH="1">
                    <a:off x="96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6" name="直接连接符 32790"/>
                  <p:cNvSpPr/>
                  <p:nvPr/>
                </p:nvSpPr>
                <p:spPr>
                  <a:xfrm flipH="1">
                    <a:off x="112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7" name="直接连接符 32791"/>
                  <p:cNvSpPr/>
                  <p:nvPr/>
                </p:nvSpPr>
                <p:spPr>
                  <a:xfrm flipH="1">
                    <a:off x="128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8" name="直接连接符 32792"/>
                  <p:cNvSpPr/>
                  <p:nvPr/>
                </p:nvSpPr>
                <p:spPr>
                  <a:xfrm flipH="1">
                    <a:off x="144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89" name="直接连接符 32793"/>
                  <p:cNvSpPr/>
                  <p:nvPr/>
                </p:nvSpPr>
                <p:spPr>
                  <a:xfrm flipH="1">
                    <a:off x="1600" y="0"/>
                    <a:ext cx="0" cy="240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0" name="直接连接符 32794"/>
                  <p:cNvSpPr/>
                  <p:nvPr/>
                </p:nvSpPr>
                <p:spPr>
                  <a:xfrm flipH="1">
                    <a:off x="176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1" name="直接连接符 32795"/>
                  <p:cNvSpPr/>
                  <p:nvPr/>
                </p:nvSpPr>
                <p:spPr>
                  <a:xfrm flipH="1">
                    <a:off x="192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2" name="直接连接符 32796"/>
                  <p:cNvSpPr/>
                  <p:nvPr/>
                </p:nvSpPr>
                <p:spPr>
                  <a:xfrm flipH="1">
                    <a:off x="208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3" name="直接连接符 32797"/>
                  <p:cNvSpPr/>
                  <p:nvPr/>
                </p:nvSpPr>
                <p:spPr>
                  <a:xfrm flipH="1">
                    <a:off x="224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4" name="直接连接符 32798"/>
                  <p:cNvSpPr/>
                  <p:nvPr/>
                </p:nvSpPr>
                <p:spPr>
                  <a:xfrm flipH="1">
                    <a:off x="2400" y="60"/>
                    <a:ext cx="0" cy="180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5" name="直接连接符 32799"/>
                  <p:cNvSpPr/>
                  <p:nvPr/>
                </p:nvSpPr>
                <p:spPr>
                  <a:xfrm flipH="1">
                    <a:off x="256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6" name="直接连接符 32800"/>
                  <p:cNvSpPr/>
                  <p:nvPr/>
                </p:nvSpPr>
                <p:spPr>
                  <a:xfrm flipH="1">
                    <a:off x="272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7" name="直接连接符 32801"/>
                  <p:cNvSpPr/>
                  <p:nvPr/>
                </p:nvSpPr>
                <p:spPr>
                  <a:xfrm flipH="1">
                    <a:off x="288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8" name="直接连接符 32802"/>
                  <p:cNvSpPr/>
                  <p:nvPr/>
                </p:nvSpPr>
                <p:spPr>
                  <a:xfrm flipH="1">
                    <a:off x="3040" y="120"/>
                    <a:ext cx="0" cy="1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299" name="直接连接符 32803"/>
                  <p:cNvSpPr/>
                  <p:nvPr/>
                </p:nvSpPr>
                <p:spPr>
                  <a:xfrm flipH="1">
                    <a:off x="3200" y="0"/>
                    <a:ext cx="0" cy="240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300" name="组合 32804"/>
                <p:cNvGrpSpPr/>
                <p:nvPr/>
              </p:nvGrpSpPr>
              <p:grpSpPr>
                <a:xfrm>
                  <a:off x="1040" y="0"/>
                  <a:ext cx="130" cy="1131"/>
                  <a:chOff x="0" y="0"/>
                  <a:chExt cx="130" cy="1131"/>
                </a:xfrm>
              </p:grpSpPr>
              <p:sp>
                <p:nvSpPr>
                  <p:cNvPr id="11301" name="未知"/>
                  <p:cNvSpPr/>
                  <p:nvPr/>
                </p:nvSpPr>
                <p:spPr>
                  <a:xfrm rot="-5400000" flipV="1">
                    <a:off x="-384" y="384"/>
                    <a:ext cx="899" cy="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0" h="3154">
                        <a:moveTo>
                          <a:pt x="8000" y="1577"/>
                        </a:moveTo>
                        <a:cubicBezTo>
                          <a:pt x="8000" y="1818"/>
                          <a:pt x="7931" y="2087"/>
                          <a:pt x="7804" y="2300"/>
                        </a:cubicBezTo>
                        <a:cubicBezTo>
                          <a:pt x="7677" y="2513"/>
                          <a:pt x="7478" y="2717"/>
                          <a:pt x="7236" y="2853"/>
                        </a:cubicBezTo>
                        <a:cubicBezTo>
                          <a:pt x="6994" y="2989"/>
                          <a:pt x="6684" y="3082"/>
                          <a:pt x="6351" y="3118"/>
                        </a:cubicBezTo>
                        <a:cubicBezTo>
                          <a:pt x="6018" y="3154"/>
                          <a:pt x="5628" y="3128"/>
                          <a:pt x="5236" y="3071"/>
                        </a:cubicBezTo>
                        <a:cubicBezTo>
                          <a:pt x="4844" y="3014"/>
                          <a:pt x="4412" y="2895"/>
                          <a:pt x="4000" y="2777"/>
                        </a:cubicBezTo>
                        <a:cubicBezTo>
                          <a:pt x="3588" y="2659"/>
                          <a:pt x="3156" y="2499"/>
                          <a:pt x="2764" y="2366"/>
                        </a:cubicBezTo>
                        <a:cubicBezTo>
                          <a:pt x="2372" y="2233"/>
                          <a:pt x="1982" y="2086"/>
                          <a:pt x="1649" y="1977"/>
                        </a:cubicBezTo>
                        <a:cubicBezTo>
                          <a:pt x="1316" y="1868"/>
                          <a:pt x="1006" y="1776"/>
                          <a:pt x="764" y="1712"/>
                        </a:cubicBezTo>
                        <a:cubicBezTo>
                          <a:pt x="522" y="1648"/>
                          <a:pt x="323" y="1617"/>
                          <a:pt x="196" y="1595"/>
                        </a:cubicBezTo>
                        <a:cubicBezTo>
                          <a:pt x="69" y="1573"/>
                          <a:pt x="0" y="1571"/>
                          <a:pt x="0" y="1577"/>
                        </a:cubicBezTo>
                        <a:cubicBezTo>
                          <a:pt x="0" y="1583"/>
                          <a:pt x="69" y="1581"/>
                          <a:pt x="196" y="1559"/>
                        </a:cubicBezTo>
                        <a:cubicBezTo>
                          <a:pt x="323" y="1537"/>
                          <a:pt x="522" y="1506"/>
                          <a:pt x="764" y="1442"/>
                        </a:cubicBezTo>
                        <a:cubicBezTo>
                          <a:pt x="1006" y="1378"/>
                          <a:pt x="1316" y="1286"/>
                          <a:pt x="1649" y="1177"/>
                        </a:cubicBezTo>
                        <a:cubicBezTo>
                          <a:pt x="1982" y="1068"/>
                          <a:pt x="2372" y="921"/>
                          <a:pt x="2764" y="788"/>
                        </a:cubicBezTo>
                        <a:cubicBezTo>
                          <a:pt x="3156" y="655"/>
                          <a:pt x="3588" y="495"/>
                          <a:pt x="4000" y="377"/>
                        </a:cubicBezTo>
                        <a:cubicBezTo>
                          <a:pt x="4412" y="259"/>
                          <a:pt x="4844" y="140"/>
                          <a:pt x="5236" y="83"/>
                        </a:cubicBezTo>
                        <a:cubicBezTo>
                          <a:pt x="5628" y="26"/>
                          <a:pt x="6018" y="0"/>
                          <a:pt x="6351" y="36"/>
                        </a:cubicBezTo>
                        <a:cubicBezTo>
                          <a:pt x="6684" y="72"/>
                          <a:pt x="6994" y="165"/>
                          <a:pt x="7236" y="301"/>
                        </a:cubicBezTo>
                        <a:cubicBezTo>
                          <a:pt x="7478" y="437"/>
                          <a:pt x="7677" y="641"/>
                          <a:pt x="7804" y="854"/>
                        </a:cubicBezTo>
                        <a:cubicBezTo>
                          <a:pt x="7931" y="1067"/>
                          <a:pt x="8000" y="1336"/>
                          <a:pt x="8000" y="1577"/>
                        </a:cubicBezTo>
                        <a:close/>
                      </a:path>
                    </a:pathLst>
                  </a:custGeom>
                  <a:noFill/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11302" name="椭圆 32806"/>
                  <p:cNvSpPr/>
                  <p:nvPr/>
                </p:nvSpPr>
                <p:spPr>
                  <a:xfrm>
                    <a:off x="15" y="1056"/>
                    <a:ext cx="101" cy="7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1303" name="组合 32807"/>
              <p:cNvGrpSpPr>
                <a:grpSpLocks noChangeAspect="1"/>
              </p:cNvGrpSpPr>
              <p:nvPr/>
            </p:nvGrpSpPr>
            <p:grpSpPr>
              <a:xfrm>
                <a:off x="4020" y="860"/>
                <a:ext cx="272" cy="1287"/>
                <a:chOff x="0" y="0"/>
                <a:chExt cx="317" cy="1500"/>
              </a:xfrm>
            </p:grpSpPr>
            <p:sp>
              <p:nvSpPr>
                <p:cNvPr id="11304" name="任意多边形 32808"/>
                <p:cNvSpPr>
                  <a:spLocks noChangeAspect="1"/>
                </p:cNvSpPr>
                <p:nvPr/>
              </p:nvSpPr>
              <p:spPr>
                <a:xfrm flipH="1">
                  <a:off x="40" y="220"/>
                  <a:ext cx="220" cy="891"/>
                </a:xfrm>
                <a:custGeom>
                  <a:avLst/>
                  <a:gdLst/>
                  <a:ahLst/>
                  <a:cxnLst>
                    <a:cxn ang="90">
                      <a:pos x="11918" y="26823"/>
                    </a:cxn>
                    <a:cxn ang="270">
                      <a:pos x="1349" y="0"/>
                    </a:cxn>
                    <a:cxn ang="0">
                      <a:pos x="21600" y="7515"/>
                    </a:cxn>
                  </a:cxnLst>
                  <a:rect l="l" t="t" r="r" b="b"/>
                  <a:pathLst>
                    <a:path w="21600" h="26824" fill="none">
                      <a:moveTo>
                        <a:pt x="11918" y="26823"/>
                      </a:moveTo>
                      <a:cubicBezTo>
                        <a:pt x="4848" y="23275"/>
                        <a:pt x="0" y="15961"/>
                        <a:pt x="0" y="7515"/>
                      </a:cubicBezTo>
                      <a:cubicBezTo>
                        <a:pt x="0" y="4869"/>
                        <a:pt x="476" y="2334"/>
                        <a:pt x="1345" y="-5"/>
                      </a:cubicBezTo>
                    </a:path>
                    <a:path w="21600" h="26824" stroke="0">
                      <a:moveTo>
                        <a:pt x="11918" y="26823"/>
                      </a:moveTo>
                      <a:cubicBezTo>
                        <a:pt x="4848" y="23275"/>
                        <a:pt x="0" y="15961"/>
                        <a:pt x="0" y="7515"/>
                      </a:cubicBezTo>
                      <a:cubicBezTo>
                        <a:pt x="0" y="4869"/>
                        <a:pt x="476" y="2334"/>
                        <a:pt x="1345" y="-5"/>
                      </a:cubicBezTo>
                      <a:lnTo>
                        <a:pt x="21600" y="7515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grpSp>
              <p:nvGrpSpPr>
                <p:cNvPr id="11305" name="组合 32809"/>
                <p:cNvGrpSpPr>
                  <a:grpSpLocks noChangeAspect="1"/>
                </p:cNvGrpSpPr>
                <p:nvPr/>
              </p:nvGrpSpPr>
              <p:grpSpPr>
                <a:xfrm>
                  <a:off x="0" y="1060"/>
                  <a:ext cx="317" cy="440"/>
                  <a:chOff x="0" y="0"/>
                  <a:chExt cx="2340" cy="2808"/>
                </a:xfrm>
              </p:grpSpPr>
              <p:sp>
                <p:nvSpPr>
                  <p:cNvPr id="11306" name="椭圆 32810"/>
                  <p:cNvSpPr>
                    <a:spLocks noChangeAspect="1"/>
                  </p:cNvSpPr>
                  <p:nvPr/>
                </p:nvSpPr>
                <p:spPr>
                  <a:xfrm>
                    <a:off x="540" y="0"/>
                    <a:ext cx="1260" cy="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222222"/>
                      </a:gs>
                      <a:gs pos="50000">
                        <a:srgbClr val="FFFFFF"/>
                      </a:gs>
                      <a:gs pos="100000">
                        <a:srgbClr val="222222"/>
                      </a:gs>
                    </a:gsLst>
                    <a:lin ang="0" scaled="1"/>
                  </a:gradFill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307" name="矩形 32811"/>
                  <p:cNvSpPr>
                    <a:spLocks noChangeAspect="1"/>
                  </p:cNvSpPr>
                  <p:nvPr/>
                </p:nvSpPr>
                <p:spPr>
                  <a:xfrm>
                    <a:off x="0" y="1092"/>
                    <a:ext cx="2340" cy="17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222222"/>
                      </a:gs>
                      <a:gs pos="50000">
                        <a:srgbClr val="FFFFFF"/>
                      </a:gs>
                      <a:gs pos="100000">
                        <a:srgbClr val="222222"/>
                      </a:gs>
                    </a:gsLst>
                    <a:lin ang="0" scaled="1"/>
                  </a:gradFill>
                  <a:ln w="1905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308" name="未知"/>
                  <p:cNvSpPr>
                    <a:spLocks noChangeAspect="1"/>
                  </p:cNvSpPr>
                  <p:nvPr/>
                </p:nvSpPr>
                <p:spPr>
                  <a:xfrm>
                    <a:off x="540" y="312"/>
                    <a:ext cx="1260" cy="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780">
                        <a:moveTo>
                          <a:pt x="360" y="0"/>
                        </a:moveTo>
                        <a:lnTo>
                          <a:pt x="0" y="780"/>
                        </a:lnTo>
                        <a:lnTo>
                          <a:pt x="1260" y="780"/>
                        </a:lnTo>
                        <a:lnTo>
                          <a:pt x="90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22222"/>
                      </a:gs>
                      <a:gs pos="50000">
                        <a:srgbClr val="FFFFFF"/>
                      </a:gs>
                      <a:gs pos="100000">
                        <a:srgbClr val="222222"/>
                      </a:gs>
                    </a:gsLst>
                    <a:lin ang="0" scaled="1"/>
                  </a:gradFill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  <p:sp>
              <p:nvSpPr>
                <p:cNvPr id="11309" name="任意多边形 32813"/>
                <p:cNvSpPr>
                  <a:spLocks noChangeAspect="1"/>
                </p:cNvSpPr>
                <p:nvPr/>
              </p:nvSpPr>
              <p:spPr>
                <a:xfrm>
                  <a:off x="84" y="0"/>
                  <a:ext cx="147" cy="1102"/>
                </a:xfrm>
                <a:custGeom>
                  <a:avLst/>
                  <a:gdLst/>
                  <a:ahLst/>
                  <a:cxnLst>
                    <a:cxn ang="90">
                      <a:pos x="11560" y="40725"/>
                    </a:cxn>
                    <a:cxn ang="0">
                      <a:pos x="29888" y="1653"/>
                    </a:cxn>
                    <a:cxn ang="90">
                      <a:pos x="21600" y="21600"/>
                    </a:cxn>
                  </a:cxnLst>
                  <a:rect l="l" t="t" r="r" b="b"/>
                  <a:pathLst>
                    <a:path w="29888" h="40725" fill="none">
                      <a:moveTo>
                        <a:pt x="11560" y="40725"/>
                      </a:moveTo>
                      <a:cubicBezTo>
                        <a:pt x="4685" y="37112"/>
                        <a:pt x="0" y="29903"/>
                        <a:pt x="0" y="21600"/>
                      </a:cubicBezTo>
                      <a:cubicBezTo>
                        <a:pt x="0" y="9671"/>
                        <a:pt x="9671" y="0"/>
                        <a:pt x="21600" y="0"/>
                      </a:cubicBezTo>
                      <a:cubicBezTo>
                        <a:pt x="24539" y="0"/>
                        <a:pt x="27341" y="587"/>
                        <a:pt x="29892" y="1649"/>
                      </a:cubicBezTo>
                    </a:path>
                    <a:path w="29888" h="40725" stroke="0">
                      <a:moveTo>
                        <a:pt x="11560" y="40725"/>
                      </a:moveTo>
                      <a:cubicBezTo>
                        <a:pt x="4685" y="37112"/>
                        <a:pt x="0" y="29903"/>
                        <a:pt x="0" y="21600"/>
                      </a:cubicBezTo>
                      <a:cubicBezTo>
                        <a:pt x="0" y="9671"/>
                        <a:pt x="9671" y="0"/>
                        <a:pt x="21600" y="0"/>
                      </a:cubicBezTo>
                      <a:cubicBezTo>
                        <a:pt x="24539" y="0"/>
                        <a:pt x="27341" y="587"/>
                        <a:pt x="29892" y="164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</p:grpSp>
        <p:grpSp>
          <p:nvGrpSpPr>
            <p:cNvPr id="11310" name="组合 32814"/>
            <p:cNvGrpSpPr/>
            <p:nvPr/>
          </p:nvGrpSpPr>
          <p:grpSpPr>
            <a:xfrm>
              <a:off x="96" y="720"/>
              <a:ext cx="288" cy="384"/>
              <a:chOff x="0" y="0"/>
              <a:chExt cx="1155" cy="1154"/>
            </a:xfrm>
          </p:grpSpPr>
          <p:sp>
            <p:nvSpPr>
              <p:cNvPr id="11311" name="未知"/>
              <p:cNvSpPr/>
              <p:nvPr/>
            </p:nvSpPr>
            <p:spPr>
              <a:xfrm flipH="1" flipV="1">
                <a:off x="375" y="0"/>
                <a:ext cx="338" cy="434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11312" name="矩形 32816"/>
              <p:cNvSpPr/>
              <p:nvPr/>
            </p:nvSpPr>
            <p:spPr>
              <a:xfrm>
                <a:off x="0" y="39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135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529785" y="922754"/>
            <a:ext cx="10924309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lang="en-US" altLang="zh-CN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：生活中的杆秤就是一个杠杆，是怎样使用的？</a:t>
            </a:r>
          </a:p>
        </p:txBody>
      </p:sp>
    </p:spTree>
    <p:extLst>
      <p:ext uri="{BB962C8B-B14F-4D97-AF65-F5344CB8AC3E}">
        <p14:creationId xmlns:p14="http://schemas.microsoft.com/office/powerpoint/2010/main" val="112501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33793"/>
          <p:cNvSpPr>
            <a:spLocks noGrp="1"/>
          </p:cNvSpPr>
          <p:nvPr>
            <p:ph type="title"/>
          </p:nvPr>
        </p:nvSpPr>
        <p:spPr>
          <a:xfrm>
            <a:off x="590677" y="958962"/>
            <a:ext cx="8228953" cy="541366"/>
          </a:xfrm>
        </p:spPr>
        <p:txBody>
          <a:bodyPr anchor="b">
            <a:normAutofit fontScale="90000"/>
          </a:bodyPr>
          <a:lstStyle/>
          <a:p>
            <a:pPr algn="l"/>
            <a:r>
              <a:rPr lang="zh-CN" altLang="en-US" sz="4265" b="1">
                <a:solidFill>
                  <a:schemeClr val="tx1"/>
                </a:solidFill>
                <a:latin typeface="宋体" panose="02010600030101010101" pitchFamily="2" charset="-122"/>
              </a:rPr>
              <a:t>三</a:t>
            </a:r>
            <a:r>
              <a:rPr lang="en-US" altLang="zh-CN" sz="4265" b="1">
                <a:solidFill>
                  <a:schemeClr val="tx1"/>
                </a:solidFill>
                <a:latin typeface="宋体" panose="02010600030101010101" pitchFamily="2" charset="-122"/>
              </a:rPr>
              <a:t>. </a:t>
            </a:r>
            <a:r>
              <a:rPr lang="zh-CN" altLang="en-US" sz="4265" b="1">
                <a:solidFill>
                  <a:schemeClr val="tx1"/>
                </a:solidFill>
                <a:latin typeface="宋体" panose="02010600030101010101" pitchFamily="2" charset="-122"/>
              </a:rPr>
              <a:t>杠杆的平衡条件</a:t>
            </a:r>
          </a:p>
        </p:txBody>
      </p:sp>
      <p:sp>
        <p:nvSpPr>
          <p:cNvPr id="33795" name="文本框 33794"/>
          <p:cNvSpPr txBox="1"/>
          <p:nvPr/>
        </p:nvSpPr>
        <p:spPr>
          <a:xfrm>
            <a:off x="924325" y="1823716"/>
            <a:ext cx="38097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） 提出问题：</a:t>
            </a:r>
          </a:p>
        </p:txBody>
      </p:sp>
      <p:sp>
        <p:nvSpPr>
          <p:cNvPr id="33796" name="文本框 33795"/>
          <p:cNvSpPr txBox="1"/>
          <p:nvPr/>
        </p:nvSpPr>
        <p:spPr>
          <a:xfrm>
            <a:off x="924232" y="4215881"/>
            <a:ext cx="5298789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735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）猜想与假设：</a:t>
            </a:r>
          </a:p>
        </p:txBody>
      </p:sp>
      <p:sp>
        <p:nvSpPr>
          <p:cNvPr id="33806" name="文本框 33805"/>
          <p:cNvSpPr txBox="1"/>
          <p:nvPr/>
        </p:nvSpPr>
        <p:spPr>
          <a:xfrm>
            <a:off x="1141770" y="2747095"/>
            <a:ext cx="10166734" cy="1241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杠杆平衡时，</a:t>
            </a:r>
            <a:r>
              <a:rPr lang="zh-CN" alt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动力、动力臂、阻力、阻力臂</a:t>
            </a:r>
            <a:endParaRPr lang="zh-CN" altLang="en-US" sz="373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之间存在着怎样的关系？</a:t>
            </a:r>
          </a:p>
        </p:txBody>
      </p:sp>
    </p:spTree>
    <p:extLst>
      <p:ext uri="{BB962C8B-B14F-4D97-AF65-F5344CB8AC3E}">
        <p14:creationId xmlns:p14="http://schemas.microsoft.com/office/powerpoint/2010/main" val="341785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8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d60679-77fe-4d0e-a38a-71f4e48486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0b2ad58-3bd0-4397-a9db-1b97fe2b734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1700</Words>
  <Application>Microsoft Office PowerPoint</Application>
  <PresentationFormat>自定义</PresentationFormat>
  <Paragraphs>183</Paragraphs>
  <Slides>34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Office 主题</vt:lpstr>
      <vt:lpstr>Photoshop.Image.5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三. 杠杆的平衡条件</vt:lpstr>
      <vt:lpstr>PowerPoint 演示文稿</vt:lpstr>
      <vt:lpstr>PowerPoint 演示文稿</vt:lpstr>
      <vt:lpstr>1、通过调节平衡螺母将没挂钩码的杠杆调节至在水平位置平衡（左高左调）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四. 杠杆的分类</vt:lpstr>
      <vt:lpstr>四. 杠杆的分类</vt:lpstr>
      <vt:lpstr>四. 杠杆的分类</vt:lpstr>
      <vt:lpstr>例、图所示的工具中属于费力杠杆的一组是  （  ）       A．①②           B．②③      C．②④       D．③④</vt:lpstr>
      <vt:lpstr>例、渔夫用绳子通过竹杠拉起渔网，如图所示．请在图上画出  （1）绳子AB对杆拉力F1的力臂l1．  （2）渔网对杆的拉力F2的示意图及该力的力臂l2．</vt:lpstr>
      <vt:lpstr>PowerPoint 演示文稿</vt:lpstr>
      <vt:lpstr>PowerPoint 演示文稿</vt:lpstr>
      <vt:lpstr>PowerPoint 演示文稿</vt:lpstr>
      <vt:lpstr>PowerPoint 演示文稿</vt:lpstr>
      <vt:lpstr>例（2014安徽）身高相同的兄弟二人用一根重力不计的均匀扁担抬起一个900N的重物．已知扁担长为1.8m，重物悬挂点与哥哥的肩之间的距离OA=0.8m，如图所示．则（　　） A．以哥哥的肩A为支点，可计算出弟弟承担的压力为400N B．以O为支点，可计算出兄弟二人承担的压力之比为4：9 C．以O为支点，可计算出兄弟二人承担的压力之比为9：5 D．以弟弟的肩B为支点，可计算处哥哥承担的压力为600N</vt:lpstr>
      <vt:lpstr>如图，长1.6m、粗细均匀的金属杆可以绕O点在竖直平面内自由转动，一拉力位置传感器竖直作用在杆上，并能使杆始终保持水平平衡。该传感器显示其拉力F的大小与作用点到O点距离x的变化关系如图所示。据图可知金属杆重       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2</cp:revision>
  <dcterms:created xsi:type="dcterms:W3CDTF">2021-03-02T14:37:37Z</dcterms:created>
  <dcterms:modified xsi:type="dcterms:W3CDTF">2021-03-26T01:31:38Z</dcterms:modified>
</cp:coreProperties>
</file>