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D51AE-2106-4922-9A3B-2C698CDBF431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F4D4B-AC89-46D3-8A37-F58ED925D7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831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3" y="2130430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4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43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3" y="274643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исунок 10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0412" cy="686207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0758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09521" y="1600201"/>
            <a:ext cx="10971372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zh-CN">
                <a:latin typeface="Arial" panose="020B0604020202020204" pitchFamily="34" charset="0"/>
              </a:rPr>
              <a:t>‹#›</a:t>
            </a:fld>
            <a:endParaRPr lang="zh-CN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8786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61" y="4406905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61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3" y="1600205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5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5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3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5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0" y="6356355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60" y="6356355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5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矩形 5121"/>
          <p:cNvSpPr/>
          <p:nvPr/>
        </p:nvSpPr>
        <p:spPr>
          <a:xfrm>
            <a:off x="5509496" y="3048000"/>
            <a:ext cx="914281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algn="ctr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3074" name="图片 5122" descr="滚钉板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276" y="1530034"/>
            <a:ext cx="8076149" cy="4891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文本框 1"/>
          <p:cNvSpPr txBox="1"/>
          <p:nvPr/>
        </p:nvSpPr>
        <p:spPr>
          <a:xfrm>
            <a:off x="464443" y="658813"/>
            <a:ext cx="8490432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600" b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思考：他为什么会“安然无恙”呢？</a:t>
            </a:r>
          </a:p>
        </p:txBody>
      </p:sp>
    </p:spTree>
    <p:extLst>
      <p:ext uri="{BB962C8B-B14F-4D97-AF65-F5344CB8AC3E}">
        <p14:creationId xmlns:p14="http://schemas.microsoft.com/office/powerpoint/2010/main" val="1148843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/>
          <p:nvPr/>
        </p:nvSpPr>
        <p:spPr>
          <a:xfrm>
            <a:off x="431427" y="664846"/>
            <a:ext cx="8207893" cy="58610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二、压力的作用效果的影响因素</a:t>
            </a:r>
            <a:endParaRPr lang="zh-CN" altLang="en-US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grpSp>
        <p:nvGrpSpPr>
          <p:cNvPr id="2" name="组合 6"/>
          <p:cNvGrpSpPr/>
          <p:nvPr/>
        </p:nvGrpSpPr>
        <p:grpSpPr>
          <a:xfrm>
            <a:off x="3252365" y="3199448"/>
            <a:ext cx="5688859" cy="1900308"/>
            <a:chOff x="611560" y="3573016"/>
            <a:chExt cx="5688632" cy="1900607"/>
          </a:xfrm>
        </p:grpSpPr>
        <p:pic>
          <p:nvPicPr>
            <p:cNvPr id="14342" name="Picture 2" descr="压强5"/>
            <p:cNvPicPr>
              <a:picLocks noChangeAspect="1"/>
            </p:cNvPicPr>
            <p:nvPr/>
          </p:nvPicPr>
          <p:blipFill>
            <a:blip r:embed="rId2">
              <a:lum contrast="60000"/>
            </a:blip>
            <a:srcRect t="29436" r="25957"/>
            <a:stretch>
              <a:fillRect/>
            </a:stretch>
          </p:blipFill>
          <p:spPr>
            <a:xfrm>
              <a:off x="755576" y="3573016"/>
              <a:ext cx="5544616" cy="172625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43" name="Text Box 4"/>
            <p:cNvSpPr txBox="1"/>
            <p:nvPr/>
          </p:nvSpPr>
          <p:spPr>
            <a:xfrm>
              <a:off x="611560" y="5013176"/>
              <a:ext cx="5256584" cy="46044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latin typeface="黑体" panose="02010609060101010101" pitchFamily="2" charset="-122"/>
                  <a:ea typeface="黑体" panose="02010609060101010101" pitchFamily="2" charset="-122"/>
                </a:rPr>
                <a:t>      （a）             （b）</a:t>
              </a:r>
            </a:p>
          </p:txBody>
        </p:sp>
      </p:grpSp>
      <p:sp>
        <p:nvSpPr>
          <p:cNvPr id="6149" name="Text Box 5"/>
          <p:cNvSpPr txBox="1"/>
          <p:nvPr/>
        </p:nvSpPr>
        <p:spPr>
          <a:xfrm>
            <a:off x="250158" y="1624965"/>
            <a:ext cx="11772002" cy="1666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</a:rPr>
              <a:t>实验</a:t>
            </a:r>
            <a:r>
              <a:rPr lang="en-US" altLang="zh-CN" sz="3200" b="1">
                <a:latin typeface="Arial" panose="020B0604020202020204" pitchFamily="34" charset="0"/>
              </a:rPr>
              <a:t>1</a:t>
            </a:r>
            <a:r>
              <a:rPr lang="zh-CN" altLang="en-US" sz="3200" b="1">
                <a:latin typeface="Arial" panose="020B0604020202020204" pitchFamily="34" charset="0"/>
              </a:rPr>
              <a:t>：探究压力作用效果与压力大小的关系：</a:t>
            </a:r>
          </a:p>
          <a:p>
            <a:pPr>
              <a:lnSpc>
                <a:spcPct val="110000"/>
              </a:lnSpc>
            </a:pP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操作：控制接触面积大小相同，改变压力大小，比较两次实验中海绵的凹陷程度</a:t>
            </a:r>
          </a:p>
        </p:txBody>
      </p:sp>
      <p:sp>
        <p:nvSpPr>
          <p:cNvPr id="8" name="Text Box 5"/>
          <p:cNvSpPr txBox="1"/>
          <p:nvPr/>
        </p:nvSpPr>
        <p:spPr>
          <a:xfrm>
            <a:off x="392379" y="5410836"/>
            <a:ext cx="11421528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结论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：当受力面积相同时，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压力越大，压力的作用效果越明显</a:t>
            </a:r>
          </a:p>
        </p:txBody>
      </p:sp>
    </p:spTree>
    <p:extLst>
      <p:ext uri="{BB962C8B-B14F-4D97-AF65-F5344CB8AC3E}">
        <p14:creationId xmlns:p14="http://schemas.microsoft.com/office/powerpoint/2010/main" val="2924431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/>
          <p:nvPr/>
        </p:nvSpPr>
        <p:spPr>
          <a:xfrm>
            <a:off x="349523" y="716916"/>
            <a:ext cx="8207893" cy="58610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二、压力的作用效果的影响因素</a:t>
            </a:r>
            <a:endParaRPr lang="zh-CN" altLang="en-US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8" name="Text Box 5"/>
          <p:cNvSpPr txBox="1"/>
          <p:nvPr/>
        </p:nvSpPr>
        <p:spPr>
          <a:xfrm>
            <a:off x="228571" y="5579746"/>
            <a:ext cx="11733907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结论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：当压力相同时，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受力面积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越小，压力的作用效果越明显；</a:t>
            </a:r>
          </a:p>
        </p:txBody>
      </p:sp>
      <p:grpSp>
        <p:nvGrpSpPr>
          <p:cNvPr id="2" name="组合 12"/>
          <p:cNvGrpSpPr/>
          <p:nvPr/>
        </p:nvGrpSpPr>
        <p:grpSpPr>
          <a:xfrm>
            <a:off x="2064116" y="3235961"/>
            <a:ext cx="7942816" cy="2149875"/>
            <a:chOff x="827584" y="1916832"/>
            <a:chExt cx="7943850" cy="2565629"/>
          </a:xfrm>
        </p:grpSpPr>
        <p:pic>
          <p:nvPicPr>
            <p:cNvPr id="15366" name="Picture 2" descr="压强5"/>
            <p:cNvPicPr>
              <a:picLocks noChangeAspect="1"/>
            </p:cNvPicPr>
            <p:nvPr/>
          </p:nvPicPr>
          <p:blipFill>
            <a:blip r:embed="rId2">
              <a:lum contrast="60000"/>
            </a:blip>
            <a:srcRect l="71159"/>
            <a:stretch>
              <a:fillRect/>
            </a:stretch>
          </p:blipFill>
          <p:spPr>
            <a:xfrm>
              <a:off x="5724128" y="1916832"/>
              <a:ext cx="2159645" cy="244633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67" name="Picture 2" descr="压强5"/>
            <p:cNvPicPr>
              <a:picLocks noChangeAspect="1"/>
            </p:cNvPicPr>
            <p:nvPr/>
          </p:nvPicPr>
          <p:blipFill>
            <a:blip r:embed="rId2">
              <a:lum contrast="60000"/>
            </a:blip>
            <a:srcRect t="35242" r="72108"/>
            <a:stretch>
              <a:fillRect/>
            </a:stretch>
          </p:blipFill>
          <p:spPr>
            <a:xfrm>
              <a:off x="1547664" y="2564904"/>
              <a:ext cx="2088604" cy="15842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368" name="Text Box 4"/>
            <p:cNvSpPr txBox="1"/>
            <p:nvPr/>
          </p:nvSpPr>
          <p:spPr>
            <a:xfrm>
              <a:off x="827584" y="3933056"/>
              <a:ext cx="7943850" cy="5494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latin typeface="黑体" panose="02010609060101010101" pitchFamily="2" charset="-122"/>
                  <a:ea typeface="黑体" panose="02010609060101010101" pitchFamily="2" charset="-122"/>
                </a:rPr>
                <a:t>      （a）                        （c）</a:t>
              </a:r>
            </a:p>
          </p:txBody>
        </p:sp>
      </p:grpSp>
      <p:sp>
        <p:nvSpPr>
          <p:cNvPr id="12" name="Text Box 5"/>
          <p:cNvSpPr txBox="1"/>
          <p:nvPr/>
        </p:nvSpPr>
        <p:spPr>
          <a:xfrm>
            <a:off x="349840" y="1569720"/>
            <a:ext cx="11612638" cy="1666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</a:rPr>
              <a:t>实验</a:t>
            </a:r>
            <a:r>
              <a:rPr lang="en-US" altLang="zh-CN" sz="3200" b="1">
                <a:latin typeface="Arial" panose="020B0604020202020204" pitchFamily="34" charset="0"/>
              </a:rPr>
              <a:t>2</a:t>
            </a:r>
            <a:r>
              <a:rPr lang="zh-CN" altLang="en-US" sz="3200" b="1">
                <a:latin typeface="Arial" panose="020B0604020202020204" pitchFamily="34" charset="0"/>
              </a:rPr>
              <a:t>：探究压力作用效果与受力面积大小的关系：</a:t>
            </a:r>
          </a:p>
          <a:p>
            <a:pPr>
              <a:lnSpc>
                <a:spcPct val="110000"/>
              </a:lnSpc>
            </a:pP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操作：控制压力大小相同，改变接触面积大小大小，比较两次实验中海绵的凹陷程度</a:t>
            </a:r>
          </a:p>
        </p:txBody>
      </p:sp>
    </p:spTree>
    <p:extLst>
      <p:ext uri="{BB962C8B-B14F-4D97-AF65-F5344CB8AC3E}">
        <p14:creationId xmlns:p14="http://schemas.microsoft.com/office/powerpoint/2010/main" val="2793129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/>
          <p:nvPr/>
        </p:nvSpPr>
        <p:spPr>
          <a:xfrm>
            <a:off x="184762" y="1017271"/>
            <a:ext cx="9215825" cy="58610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二、压力的作用效果的影响因素：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压力、受力面积</a:t>
            </a:r>
            <a:endParaRPr lang="zh-CN" altLang="en-US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7173" name="Text Box 5"/>
          <p:cNvSpPr txBox="1"/>
          <p:nvPr/>
        </p:nvSpPr>
        <p:spPr>
          <a:xfrm>
            <a:off x="221586" y="2361565"/>
            <a:ext cx="11747241" cy="31432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、当受力面积相同时，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压力越大，压力的作用效果越明显；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、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当压力相同时，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受力面积越小，压力的作用效果越明显；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  <a:sym typeface="Arial" panose="020B0604020202020204" pitchFamily="34" charset="0"/>
            </a:endParaRPr>
          </a:p>
          <a:p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sym typeface="Arial" panose="020B0604020202020204" pitchFamily="34" charset="0"/>
            </a:endParaRPr>
          </a:p>
          <a:p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注：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①实验中采用</a:t>
            </a:r>
            <a:r>
              <a:rPr lang="zh-CN" altLang="en-US" sz="3200" b="1">
                <a:solidFill>
                  <a:srgbClr val="CC0000"/>
                </a:solidFill>
                <a:latin typeface="宋体" panose="02010600030101010101" pitchFamily="2" charset="-122"/>
              </a:rPr>
              <a:t>海绵的凹陷程度</a:t>
            </a: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</a:rPr>
              <a:t>来反映压力的作用效果（转换法）</a:t>
            </a:r>
            <a:endParaRPr lang="en-US" altLang="zh-CN" sz="3200" b="1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②实验中</a:t>
            </a:r>
            <a:r>
              <a:rPr lang="zh-CN" altLang="en-US" sz="3200" b="1">
                <a:solidFill>
                  <a:srgbClr val="CC0000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受力面</a:t>
            </a: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要相同，且要易发生形变</a:t>
            </a:r>
          </a:p>
        </p:txBody>
      </p:sp>
    </p:spTree>
    <p:extLst>
      <p:ext uri="{BB962C8B-B14F-4D97-AF65-F5344CB8AC3E}">
        <p14:creationId xmlns:p14="http://schemas.microsoft.com/office/powerpoint/2010/main" val="1979853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63165" y="4098608"/>
            <a:ext cx="1844435" cy="590550"/>
            <a:chOff x="0" y="0"/>
            <a:chExt cx="1225" cy="408"/>
          </a:xfrm>
        </p:grpSpPr>
        <p:sp>
          <p:nvSpPr>
            <p:cNvPr id="18460" name="Line 3"/>
            <p:cNvSpPr/>
            <p:nvPr/>
          </p:nvSpPr>
          <p:spPr>
            <a:xfrm>
              <a:off x="0" y="408"/>
              <a:ext cx="122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61" name="Rectangle 4"/>
            <p:cNvSpPr/>
            <p:nvPr/>
          </p:nvSpPr>
          <p:spPr>
            <a:xfrm>
              <a:off x="272" y="0"/>
              <a:ext cx="635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11269" name="Text Box 5"/>
          <p:cNvSpPr txBox="1"/>
          <p:nvPr/>
        </p:nvSpPr>
        <p:spPr>
          <a:xfrm>
            <a:off x="408252" y="762000"/>
            <a:ext cx="9072969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当受力面积相同时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，压力越大，压力的作用效果越明显；</a:t>
            </a:r>
          </a:p>
        </p:txBody>
      </p:sp>
      <p:sp>
        <p:nvSpPr>
          <p:cNvPr id="11270" name="Text Box 6"/>
          <p:cNvSpPr txBox="1"/>
          <p:nvPr/>
        </p:nvSpPr>
        <p:spPr>
          <a:xfrm>
            <a:off x="408252" y="1533208"/>
            <a:ext cx="92158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当压力相同时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，受力面积越小，压力的作用效果越明显；</a:t>
            </a:r>
          </a:p>
        </p:txBody>
      </p:sp>
      <p:sp>
        <p:nvSpPr>
          <p:cNvPr id="11271" name="Text Box 7"/>
          <p:cNvSpPr txBox="1"/>
          <p:nvPr/>
        </p:nvSpPr>
        <p:spPr>
          <a:xfrm>
            <a:off x="262856" y="2694941"/>
            <a:ext cx="11664067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CC0000"/>
                </a:solidFill>
                <a:latin typeface="隶书" pitchFamily="1" charset="-122"/>
                <a:ea typeface="华文行楷" pitchFamily="2" charset="-122"/>
              </a:rPr>
              <a:t>当压力和受力面积都不相同时，如何比较力的作用效果？</a:t>
            </a:r>
          </a:p>
        </p:txBody>
      </p:sp>
      <p:sp>
        <p:nvSpPr>
          <p:cNvPr id="11272" name="Text Box 8"/>
          <p:cNvSpPr txBox="1"/>
          <p:nvPr/>
        </p:nvSpPr>
        <p:spPr>
          <a:xfrm>
            <a:off x="2218084" y="4914900"/>
            <a:ext cx="3744425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</a:rPr>
              <a:t>A:</a:t>
            </a:r>
          </a:p>
          <a:p>
            <a:r>
              <a:rPr lang="zh-CN" altLang="en-US" sz="3200" b="1">
                <a:latin typeface="Arial" panose="020B0604020202020204" pitchFamily="34" charset="0"/>
              </a:rPr>
              <a:t>压力10N，</a:t>
            </a:r>
          </a:p>
          <a:p>
            <a:r>
              <a:rPr lang="zh-CN" altLang="en-US" sz="3200" b="1">
                <a:latin typeface="Arial" panose="020B0604020202020204" pitchFamily="34" charset="0"/>
              </a:rPr>
              <a:t>受力面积5m</a:t>
            </a:r>
            <a:r>
              <a:rPr lang="zh-CN" altLang="en-US" sz="3200" b="1" baseline="30000">
                <a:latin typeface="Arial" panose="020B0604020202020204" pitchFamily="34" charset="0"/>
              </a:rPr>
              <a:t>2</a:t>
            </a:r>
            <a:endParaRPr lang="zh-CN" altLang="en-US" sz="3200" b="1">
              <a:latin typeface="Arial" panose="020B0604020202020204" pitchFamily="34" charset="0"/>
            </a:endParaRPr>
          </a:p>
        </p:txBody>
      </p:sp>
      <p:sp>
        <p:nvSpPr>
          <p:cNvPr id="11273" name="Text Box 9"/>
          <p:cNvSpPr txBox="1"/>
          <p:nvPr/>
        </p:nvSpPr>
        <p:spPr>
          <a:xfrm>
            <a:off x="2755224" y="4182745"/>
            <a:ext cx="34126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b="1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1274" name="Line 10"/>
          <p:cNvSpPr/>
          <p:nvPr/>
        </p:nvSpPr>
        <p:spPr>
          <a:xfrm flipH="1">
            <a:off x="2144116" y="4701858"/>
            <a:ext cx="165079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75" name="Line 11"/>
          <p:cNvSpPr/>
          <p:nvPr/>
        </p:nvSpPr>
        <p:spPr>
          <a:xfrm flipH="1">
            <a:off x="2388560" y="4701858"/>
            <a:ext cx="161904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76" name="Line 12"/>
          <p:cNvSpPr/>
          <p:nvPr/>
        </p:nvSpPr>
        <p:spPr>
          <a:xfrm flipH="1">
            <a:off x="2631415" y="4701858"/>
            <a:ext cx="163491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77" name="Line 13"/>
          <p:cNvSpPr/>
          <p:nvPr/>
        </p:nvSpPr>
        <p:spPr>
          <a:xfrm flipH="1">
            <a:off x="2875858" y="4701858"/>
            <a:ext cx="163491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78" name="Line 14"/>
          <p:cNvSpPr/>
          <p:nvPr/>
        </p:nvSpPr>
        <p:spPr>
          <a:xfrm flipH="1">
            <a:off x="3120302" y="4701858"/>
            <a:ext cx="163491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79" name="Line 15"/>
          <p:cNvSpPr/>
          <p:nvPr/>
        </p:nvSpPr>
        <p:spPr>
          <a:xfrm flipH="1">
            <a:off x="3607601" y="4701858"/>
            <a:ext cx="163492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80" name="Line 16"/>
          <p:cNvSpPr/>
          <p:nvPr/>
        </p:nvSpPr>
        <p:spPr>
          <a:xfrm flipH="1">
            <a:off x="3363158" y="4701858"/>
            <a:ext cx="163492" cy="68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1281" name="Text Box 17"/>
          <p:cNvSpPr txBox="1"/>
          <p:nvPr/>
        </p:nvSpPr>
        <p:spPr>
          <a:xfrm>
            <a:off x="7690119" y="4914900"/>
            <a:ext cx="3734902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</a:rPr>
              <a:t>B：</a:t>
            </a:r>
          </a:p>
          <a:p>
            <a:r>
              <a:rPr lang="zh-CN" altLang="en-US" sz="3200" b="1">
                <a:latin typeface="Arial" panose="020B0604020202020204" pitchFamily="34" charset="0"/>
              </a:rPr>
              <a:t>压力9N</a:t>
            </a:r>
          </a:p>
          <a:p>
            <a:r>
              <a:rPr lang="zh-CN" altLang="en-US" sz="3200" b="1">
                <a:latin typeface="Arial" panose="020B0604020202020204" pitchFamily="34" charset="0"/>
              </a:rPr>
              <a:t>受力面积3m</a:t>
            </a:r>
            <a:r>
              <a:rPr lang="zh-CN" altLang="en-US" sz="3200" b="1" baseline="30000">
                <a:latin typeface="Arial" panose="020B0604020202020204" pitchFamily="34" charset="0"/>
              </a:rPr>
              <a:t>2</a:t>
            </a:r>
            <a:endParaRPr lang="zh-CN" altLang="en-US" sz="3200" b="1">
              <a:latin typeface="Arial" panose="020B0604020202020204" pitchFamily="34" charset="0"/>
            </a:endParaRPr>
          </a:p>
        </p:txBody>
      </p:sp>
      <p:grpSp>
        <p:nvGrpSpPr>
          <p:cNvPr id="3" name="Group 18"/>
          <p:cNvGrpSpPr/>
          <p:nvPr/>
        </p:nvGrpSpPr>
        <p:grpSpPr>
          <a:xfrm>
            <a:off x="7369804" y="4070351"/>
            <a:ext cx="1583166" cy="648335"/>
            <a:chOff x="0" y="0"/>
            <a:chExt cx="2495" cy="1021"/>
          </a:xfrm>
        </p:grpSpPr>
        <p:grpSp>
          <p:nvGrpSpPr>
            <p:cNvPr id="18449" name="Group 19"/>
            <p:cNvGrpSpPr/>
            <p:nvPr/>
          </p:nvGrpSpPr>
          <p:grpSpPr>
            <a:xfrm>
              <a:off x="0" y="0"/>
              <a:ext cx="2495" cy="906"/>
              <a:chOff x="0" y="0"/>
              <a:chExt cx="1089" cy="499"/>
            </a:xfrm>
          </p:grpSpPr>
          <p:sp>
            <p:nvSpPr>
              <p:cNvPr id="18458" name="Line 20"/>
              <p:cNvSpPr/>
              <p:nvPr/>
            </p:nvSpPr>
            <p:spPr>
              <a:xfrm>
                <a:off x="0" y="499"/>
                <a:ext cx="1089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8459" name="Rectangle 21"/>
              <p:cNvSpPr/>
              <p:nvPr/>
            </p:nvSpPr>
            <p:spPr>
              <a:xfrm>
                <a:off x="318" y="0"/>
                <a:ext cx="408" cy="499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8450" name="Text Box 22"/>
            <p:cNvSpPr txBox="1"/>
            <p:nvPr/>
          </p:nvSpPr>
          <p:spPr>
            <a:xfrm>
              <a:off x="861" y="60"/>
              <a:ext cx="700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zh-CN" sz="2800" b="1">
                  <a:solidFill>
                    <a:srgbClr val="000000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18451" name="Line 23"/>
            <p:cNvSpPr/>
            <p:nvPr/>
          </p:nvSpPr>
          <p:spPr>
            <a:xfrm flipH="1">
              <a:off x="2196" y="906"/>
              <a:ext cx="243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2" name="Line 24"/>
            <p:cNvSpPr/>
            <p:nvPr/>
          </p:nvSpPr>
          <p:spPr>
            <a:xfrm flipH="1">
              <a:off x="1833" y="906"/>
              <a:ext cx="243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3" name="Line 25"/>
            <p:cNvSpPr/>
            <p:nvPr/>
          </p:nvSpPr>
          <p:spPr>
            <a:xfrm flipH="1">
              <a:off x="1469" y="906"/>
              <a:ext cx="243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4" name="Line 26"/>
            <p:cNvSpPr/>
            <p:nvPr/>
          </p:nvSpPr>
          <p:spPr>
            <a:xfrm flipH="1">
              <a:off x="1106" y="906"/>
              <a:ext cx="244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5" name="Line 27"/>
            <p:cNvSpPr/>
            <p:nvPr/>
          </p:nvSpPr>
          <p:spPr>
            <a:xfrm flipH="1">
              <a:off x="742" y="906"/>
              <a:ext cx="243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6" name="Line 28"/>
            <p:cNvSpPr/>
            <p:nvPr/>
          </p:nvSpPr>
          <p:spPr>
            <a:xfrm flipH="1">
              <a:off x="379" y="906"/>
              <a:ext cx="244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57" name="Line 29"/>
            <p:cNvSpPr/>
            <p:nvPr/>
          </p:nvSpPr>
          <p:spPr>
            <a:xfrm flipH="1">
              <a:off x="12" y="906"/>
              <a:ext cx="243" cy="1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0618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  <p:bldP spid="11272" grpId="0"/>
      <p:bldP spid="11273" grpId="0"/>
      <p:bldP spid="112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/>
          <p:nvPr/>
        </p:nvSpPr>
        <p:spPr>
          <a:xfrm>
            <a:off x="1756181" y="2606676"/>
            <a:ext cx="8496782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</a:rPr>
              <a:t>、定义：物体所受的压力与受力面积的比</a:t>
            </a:r>
          </a:p>
        </p:txBody>
      </p:sp>
      <p:sp>
        <p:nvSpPr>
          <p:cNvPr id="12291" name="Text Box 3"/>
          <p:cNvSpPr txBox="1"/>
          <p:nvPr/>
        </p:nvSpPr>
        <p:spPr>
          <a:xfrm>
            <a:off x="1756181" y="3255963"/>
            <a:ext cx="2376179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宋体" panose="02010600030101010101" pitchFamily="2" charset="-122"/>
                <a:sym typeface="Arial" panose="020B0604020202020204" pitchFamily="34" charset="0"/>
              </a:rPr>
              <a:t>3</a:t>
            </a:r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、公式：</a:t>
            </a:r>
          </a:p>
        </p:txBody>
      </p:sp>
      <p:sp>
        <p:nvSpPr>
          <p:cNvPr id="2053" name="Text Box 4"/>
          <p:cNvSpPr txBox="1"/>
          <p:nvPr/>
        </p:nvSpPr>
        <p:spPr>
          <a:xfrm>
            <a:off x="210793" y="768351"/>
            <a:ext cx="8226942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000" b="1">
                <a:latin typeface="Arial" panose="020B0604020202020204" pitchFamily="34" charset="0"/>
                <a:ea typeface="黑体" panose="02010609060101010101" pitchFamily="2" charset="-122"/>
              </a:rPr>
              <a:t>三、压强</a:t>
            </a:r>
          </a:p>
        </p:txBody>
      </p:sp>
      <p:sp>
        <p:nvSpPr>
          <p:cNvPr id="12293" name="Text Box 5"/>
          <p:cNvSpPr txBox="1"/>
          <p:nvPr/>
        </p:nvSpPr>
        <p:spPr>
          <a:xfrm>
            <a:off x="1791103" y="5559426"/>
            <a:ext cx="8784081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宋体" panose="02010600030101010101" pitchFamily="2" charset="-122"/>
                <a:sym typeface="Arial" panose="020B0604020202020204" pitchFamily="34" charset="0"/>
              </a:rPr>
              <a:t>4</a:t>
            </a:r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、单位： 帕斯卡，简称“帕” 符号“</a:t>
            </a:r>
            <a:r>
              <a:rPr lang="zh-CN" altLang="en-US" sz="3200" b="1" i="1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Pa</a:t>
            </a:r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 ”</a:t>
            </a:r>
          </a:p>
          <a:p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          1 </a:t>
            </a:r>
            <a:r>
              <a:rPr lang="zh-CN" altLang="en-US" sz="3200" b="1" i="1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Pa</a:t>
            </a:r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  = 1 </a:t>
            </a:r>
            <a:r>
              <a:rPr lang="zh-CN" altLang="en-US" sz="3200" b="1" i="1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N</a:t>
            </a:r>
            <a:r>
              <a:rPr lang="zh-CN" altLang="en-US" sz="3200" b="1">
                <a:latin typeface="宋体" panose="02010600030101010101" pitchFamily="2" charset="-122"/>
                <a:sym typeface="Arial" panose="020B0604020202020204" pitchFamily="34" charset="0"/>
              </a:rPr>
              <a:t> / </a:t>
            </a:r>
            <a:r>
              <a:rPr lang="zh-CN" altLang="en-US" sz="3200" b="1" i="1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m</a:t>
            </a:r>
            <a:r>
              <a:rPr lang="zh-CN" altLang="en-US" sz="3200" b="1" i="1" baseline="30000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endParaRPr lang="zh-CN" altLang="en-US" sz="3200" b="1" i="1" baseline="30000">
              <a:latin typeface="Times New Roman" panose="02020603050405020304" pitchFamily="18" charset="0"/>
              <a:ea typeface="Times New Roman" panose="02020603050405020304" pitchFamily="18" charset="0"/>
              <a:sym typeface="Arial" panose="020B0604020202020204" pitchFamily="34" charset="0"/>
            </a:endParaRPr>
          </a:p>
        </p:txBody>
      </p:sp>
      <p:graphicFrame>
        <p:nvGraphicFramePr>
          <p:cNvPr id="12295" name="Object 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475226" y="3830639"/>
          <a:ext cx="1584119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r:id="rId3" imgW="446405" imgH="395605" progId="Equations">
                  <p:embed/>
                </p:oleObj>
              </mc:Choice>
              <mc:Fallback>
                <p:oleObj r:id="rId3" imgW="446405" imgH="395605" progId="Equations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75226" y="3830639"/>
                        <a:ext cx="1584119" cy="1404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/>
          <p:nvPr/>
        </p:nvSpPr>
        <p:spPr>
          <a:xfrm>
            <a:off x="3574585" y="0"/>
            <a:ext cx="2088878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4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）：</a:t>
            </a:r>
            <a:endParaRPr lang="zh-CN" altLang="en-US" sz="4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6" name="矩形 8"/>
          <p:cNvSpPr/>
          <p:nvPr/>
        </p:nvSpPr>
        <p:spPr>
          <a:xfrm>
            <a:off x="1756182" y="1885951"/>
            <a:ext cx="6918059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、压强是表示压力作用效果的物理量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左大括号 10"/>
          <p:cNvSpPr/>
          <p:nvPr/>
        </p:nvSpPr>
        <p:spPr bwMode="auto">
          <a:xfrm>
            <a:off x="4203788" y="3686175"/>
            <a:ext cx="504759" cy="1728788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solidFill>
                  <a:schemeClr val="bg1"/>
                </a:solidFill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4779976" y="3759200"/>
            <a:ext cx="5255528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宋体" panose="02010600030101010101" pitchFamily="2" charset="-122"/>
              </a:rPr>
              <a:t>F   </a:t>
            </a:r>
            <a:r>
              <a:rPr lang="zh-CN" altLang="en-US" sz="3200" b="1">
                <a:latin typeface="宋体" panose="02010600030101010101" pitchFamily="2" charset="-122"/>
              </a:rPr>
              <a:t>压力        </a:t>
            </a:r>
            <a:r>
              <a:rPr lang="en-US" altLang="zh-CN" sz="3200" b="1">
                <a:latin typeface="宋体" panose="02010600030101010101" pitchFamily="2" charset="-122"/>
              </a:rPr>
              <a:t>N</a:t>
            </a:r>
          </a:p>
          <a:p>
            <a:r>
              <a:rPr lang="en-US" altLang="zh-CN" sz="3200" b="1">
                <a:latin typeface="宋体" panose="02010600030101010101" pitchFamily="2" charset="-122"/>
              </a:rPr>
              <a:t>S   </a:t>
            </a:r>
            <a:r>
              <a:rPr lang="zh-CN" altLang="en-US" sz="3200" b="1">
                <a:latin typeface="宋体" panose="02010600030101010101" pitchFamily="2" charset="-122"/>
              </a:rPr>
              <a:t>受力面积    </a:t>
            </a:r>
            <a:r>
              <a:rPr lang="en-US" altLang="zh-CN" sz="3200" b="1">
                <a:latin typeface="宋体" panose="02010600030101010101" pitchFamily="2" charset="-122"/>
              </a:rPr>
              <a:t>m</a:t>
            </a:r>
            <a:r>
              <a:rPr lang="en-US" altLang="zh-CN" sz="3200" b="1" baseline="30000">
                <a:latin typeface="宋体" panose="02010600030101010101" pitchFamily="2" charset="-122"/>
              </a:rPr>
              <a:t>2</a:t>
            </a:r>
          </a:p>
          <a:p>
            <a:r>
              <a:rPr lang="en-US" altLang="zh-CN" sz="3200" b="1">
                <a:latin typeface="宋体" panose="02010600030101010101" pitchFamily="2" charset="-122"/>
              </a:rPr>
              <a:t>P   </a:t>
            </a:r>
            <a:r>
              <a:rPr lang="zh-CN" altLang="en-US" sz="3200" b="1">
                <a:latin typeface="宋体" panose="02010600030101010101" pitchFamily="2" charset="-122"/>
              </a:rPr>
              <a:t>压强        </a:t>
            </a:r>
            <a:r>
              <a:rPr lang="en-US" altLang="zh-CN" sz="3200" b="1">
                <a:latin typeface="宋体" panose="02010600030101010101" pitchFamily="2" charset="-122"/>
              </a:rPr>
              <a:t>N/m</a:t>
            </a:r>
            <a:r>
              <a:rPr lang="en-US" altLang="zh-CN" sz="3200" b="1" baseline="30000">
                <a:latin typeface="宋体" panose="02010600030101010101" pitchFamily="2" charset="-122"/>
              </a:rPr>
              <a:t>2</a:t>
            </a:r>
            <a:endParaRPr lang="zh-CN" altLang="en-US" sz="3200" b="1" baseline="30000"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2257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3" grpId="0"/>
      <p:bldP spid="12296" grpId="0"/>
      <p:bldP spid="11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/>
          <p:cNvSpPr txBox="1"/>
          <p:nvPr/>
        </p:nvSpPr>
        <p:spPr>
          <a:xfrm>
            <a:off x="184761" y="701041"/>
            <a:ext cx="8226942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三、压强</a:t>
            </a:r>
          </a:p>
        </p:txBody>
      </p:sp>
      <p:sp>
        <p:nvSpPr>
          <p:cNvPr id="13316" name="Text Box 4"/>
          <p:cNvSpPr txBox="1"/>
          <p:nvPr/>
        </p:nvSpPr>
        <p:spPr>
          <a:xfrm>
            <a:off x="654601" y="1453834"/>
            <a:ext cx="8784081" cy="1174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200" b="1"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pa</a:t>
            </a:r>
            <a:r>
              <a:rPr lang="zh-CN" altLang="en-US" sz="32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物理意义是：</a:t>
            </a: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          1m</a:t>
            </a:r>
            <a:r>
              <a:rPr lang="zh-CN" altLang="en-US" sz="3200" b="1" baseline="30000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2</a:t>
            </a:r>
            <a:r>
              <a:rPr lang="zh-CN" altLang="en-US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的面积上所受压力为</a:t>
            </a:r>
            <a:r>
              <a:rPr lang="en-US" altLang="zh-CN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1</a:t>
            </a:r>
            <a:r>
              <a:rPr lang="zh-CN" altLang="en-US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N</a:t>
            </a:r>
          </a:p>
        </p:txBody>
      </p:sp>
      <p:sp>
        <p:nvSpPr>
          <p:cNvPr id="3079" name="Text Box 5"/>
          <p:cNvSpPr txBox="1"/>
          <p:nvPr/>
        </p:nvSpPr>
        <p:spPr>
          <a:xfrm>
            <a:off x="3576173" y="117476"/>
            <a:ext cx="1849196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58" name="Text Box 2"/>
          <p:cNvSpPr txBox="1"/>
          <p:nvPr/>
        </p:nvSpPr>
        <p:spPr>
          <a:xfrm>
            <a:off x="654600" y="3851910"/>
            <a:ext cx="9816457" cy="265303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800" b="1" baseline="30000">
                <a:solidFill>
                  <a:schemeClr val="accent2"/>
                </a:solidFill>
                <a:latin typeface="宋体" panose="02010600030101010101" pitchFamily="2" charset="-122"/>
              </a:rPr>
              <a:t>下面关于压力和压强，说法正确的是（  ）</a:t>
            </a:r>
            <a:endParaRPr lang="zh-CN" altLang="en-US" sz="5400" b="1" baseline="30000">
              <a:solidFill>
                <a:schemeClr val="accent2"/>
              </a:solidFill>
              <a:latin typeface="宋体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4800" b="1" baseline="30000">
                <a:latin typeface="宋体" panose="02010600030101010101" pitchFamily="2" charset="-122"/>
              </a:rPr>
              <a:t>A、单位面积上受到的压力越大，压强越大</a:t>
            </a:r>
          </a:p>
          <a:p>
            <a:pPr>
              <a:lnSpc>
                <a:spcPct val="100000"/>
              </a:lnSpc>
            </a:pPr>
            <a:r>
              <a:rPr lang="zh-CN" altLang="en-US" sz="4800" b="1" baseline="30000">
                <a:latin typeface="宋体" panose="02010600030101010101" pitchFamily="2" charset="-122"/>
              </a:rPr>
              <a:t>B、受力面积越大，压强越小</a:t>
            </a:r>
          </a:p>
          <a:p>
            <a:pPr>
              <a:lnSpc>
                <a:spcPct val="100000"/>
              </a:lnSpc>
            </a:pPr>
            <a:r>
              <a:rPr lang="zh-CN" altLang="en-US" sz="4800" b="1" baseline="30000">
                <a:latin typeface="宋体" panose="02010600030101010101" pitchFamily="2" charset="-122"/>
              </a:rPr>
              <a:t>C、受力面积相等时，重力大的物体产生的压强一定大</a:t>
            </a:r>
            <a:endParaRPr lang="zh-CN" altLang="en-US" sz="5400" b="1" baseline="30000">
              <a:latin typeface="宋体" panose="02010600030101010101" pitchFamily="2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4800" b="1" baseline="30000">
                <a:latin typeface="宋体" panose="02010600030101010101" pitchFamily="2" charset="-122"/>
              </a:rPr>
              <a:t>D、压力越小，压强越小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377765" y="2798446"/>
            <a:ext cx="6647974" cy="5847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eaLnBrk="1" hangingPunct="1">
              <a:spcBef>
                <a:spcPct val="50000"/>
              </a:spcBef>
              <a:buClrTx/>
              <a:buSzTx/>
              <a:buFont typeface="Wingdings" panose="05000000000000000000" charset="0"/>
            </a:pPr>
            <a:r>
              <a:rPr lang="zh-CN" altLang="en-US" sz="320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一张报纸平放时对桌面的压强约</a:t>
            </a:r>
            <a:r>
              <a:rPr lang="en-US" altLang="zh-CN" sz="320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1 Pa</a:t>
            </a:r>
          </a:p>
        </p:txBody>
      </p:sp>
    </p:spTree>
    <p:extLst>
      <p:ext uri="{BB962C8B-B14F-4D97-AF65-F5344CB8AC3E}">
        <p14:creationId xmlns:p14="http://schemas.microsoft.com/office/powerpoint/2010/main" val="3710225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char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6">
                                            <p:txEl>
                                              <p:char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0317" y="773430"/>
            <a:ext cx="119097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None/>
            </a:pP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例</a:t>
            </a: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：</a:t>
            </a:r>
            <a:r>
              <a:rPr lang="zh-CN" altLang="en-US" sz="3200" b="1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某同学站立在水平地面上，其体重为</a:t>
            </a:r>
            <a:r>
              <a:rPr lang="en-US" altLang="zh-CN" sz="3200" b="1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50kg</a:t>
            </a:r>
            <a:r>
              <a:rPr lang="zh-CN" altLang="en-US" sz="3200" b="1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，每只脚与地面的接触面积约为</a:t>
            </a:r>
            <a:r>
              <a:rPr lang="en-US" altLang="zh-CN" sz="3200" b="1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0.0125m</a:t>
            </a:r>
            <a:r>
              <a:rPr lang="en-US" altLang="zh-CN" sz="3200" b="1" baseline="3000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2</a:t>
            </a:r>
            <a:r>
              <a:rPr lang="zh-CN" altLang="en-US" sz="3200" b="1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，求：该同学双脚站立时对地面产生压强的大小。</a:t>
            </a:r>
          </a:p>
        </p:txBody>
      </p:sp>
      <p:sp>
        <p:nvSpPr>
          <p:cNvPr id="69640" name="文本框 69639"/>
          <p:cNvSpPr txBox="1"/>
          <p:nvPr/>
        </p:nvSpPr>
        <p:spPr>
          <a:xfrm>
            <a:off x="1883166" y="5864543"/>
            <a:ext cx="8423766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3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思考：行走时和站立时的压强一样吗？</a:t>
            </a:r>
          </a:p>
        </p:txBody>
      </p:sp>
      <p:sp>
        <p:nvSpPr>
          <p:cNvPr id="15363" name="文本框 15362"/>
          <p:cNvSpPr txBox="1"/>
          <p:nvPr/>
        </p:nvSpPr>
        <p:spPr>
          <a:xfrm>
            <a:off x="2650463" y="2419986"/>
            <a:ext cx="7736468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en-US" sz="3200" b="1" i="1">
                <a:latin typeface="Times New Roman" panose="02020603050405020304" pitchFamily="18" charset="0"/>
                <a:ea typeface="宋体" panose="02010600030101010101" pitchFamily="2" charset="-122"/>
              </a:rPr>
              <a:t>G=mg</a:t>
            </a:r>
            <a:r>
              <a:rPr lang="zh-CN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=5</a:t>
            </a:r>
            <a:r>
              <a:rPr lang="en-US" altLang="zh-CN" sz="3200" b="1"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r>
              <a:rPr lang="zh-CN" altLang="en-US" sz="32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kg</a:t>
            </a:r>
            <a:r>
              <a:rPr lang="zh-CN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×10</a:t>
            </a:r>
            <a:r>
              <a:rPr lang="zh-CN" altLang="en-US" sz="32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N/kg</a:t>
            </a:r>
            <a:r>
              <a:rPr lang="zh-CN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=5</a:t>
            </a:r>
            <a:r>
              <a:rPr lang="en-US" altLang="zh-CN" sz="3200" b="1">
                <a:latin typeface="Arial" panose="020B0604020202020204" pitchFamily="34" charset="0"/>
                <a:ea typeface="宋体" panose="02010600030101010101" pitchFamily="2" charset="-122"/>
              </a:rPr>
              <a:t>00</a:t>
            </a:r>
            <a:r>
              <a:rPr lang="zh-CN" altLang="en-US" sz="32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N</a:t>
            </a:r>
          </a:p>
        </p:txBody>
      </p:sp>
      <p:sp>
        <p:nvSpPr>
          <p:cNvPr id="15364" name="文本框 15363"/>
          <p:cNvSpPr txBox="1"/>
          <p:nvPr/>
        </p:nvSpPr>
        <p:spPr>
          <a:xfrm>
            <a:off x="2738717" y="3070860"/>
            <a:ext cx="4752356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zh-CN" sz="36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F=G=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500</a:t>
            </a:r>
            <a:r>
              <a:rPr lang="en-US" altLang="zh-CN" sz="36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N</a:t>
            </a:r>
          </a:p>
        </p:txBody>
      </p:sp>
      <p:sp>
        <p:nvSpPr>
          <p:cNvPr id="15365" name="文本框 15364"/>
          <p:cNvSpPr txBox="1"/>
          <p:nvPr/>
        </p:nvSpPr>
        <p:spPr>
          <a:xfrm>
            <a:off x="2739034" y="3772535"/>
            <a:ext cx="5314258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en-US" sz="36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S</a:t>
            </a:r>
            <a:r>
              <a:rPr lang="zh-CN" altLang="en-US" sz="3600" b="1">
                <a:latin typeface="Arial" panose="020B0604020202020204" pitchFamily="34" charset="0"/>
                <a:ea typeface="宋体" panose="02010600030101010101" pitchFamily="2" charset="-122"/>
              </a:rPr>
              <a:t>=2×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r>
              <a:rPr lang="zh-CN" altLang="en-US" sz="3600" b="1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012</a:t>
            </a:r>
            <a:r>
              <a:rPr lang="zh-CN" altLang="en-US" sz="3600" b="1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36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m</a:t>
            </a:r>
            <a:r>
              <a:rPr lang="zh-CN" altLang="en-US" sz="3600" b="1" baseline="300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600" b="1"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0.025</a:t>
            </a:r>
            <a:r>
              <a:rPr lang="zh-CN" altLang="en-US" sz="36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m</a:t>
            </a:r>
            <a:r>
              <a:rPr lang="zh-CN" altLang="en-US" sz="3600" b="1" baseline="300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</a:p>
        </p:txBody>
      </p:sp>
      <p:graphicFrame>
        <p:nvGraphicFramePr>
          <p:cNvPr id="15373" name="对象 1537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742208" y="4415790"/>
          <a:ext cx="157777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r:id="rId3" imgW="444500" imgH="393700" progId="Equation.3">
                  <p:embed/>
                </p:oleObj>
              </mc:Choice>
              <mc:Fallback>
                <p:oleObj r:id="rId3" imgW="4445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2208" y="4415790"/>
                        <a:ext cx="1577770" cy="1397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6" name="组合 15365"/>
          <p:cNvGrpSpPr/>
          <p:nvPr/>
        </p:nvGrpSpPr>
        <p:grpSpPr>
          <a:xfrm>
            <a:off x="4161566" y="4630420"/>
            <a:ext cx="2615859" cy="1163638"/>
            <a:chOff x="0" y="0"/>
            <a:chExt cx="1648" cy="733"/>
          </a:xfrm>
        </p:grpSpPr>
        <p:sp>
          <p:nvSpPr>
            <p:cNvPr id="15367" name="矩形 15366"/>
            <p:cNvSpPr/>
            <p:nvPr/>
          </p:nvSpPr>
          <p:spPr>
            <a:xfrm>
              <a:off x="353" y="0"/>
              <a:ext cx="122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altLang="zh-CN" sz="2800" b="1">
                  <a:latin typeface="Arial" panose="020B0604020202020204" pitchFamily="34" charset="0"/>
                  <a:ea typeface="宋体" panose="02010600030101010101" pitchFamily="2" charset="-122"/>
                </a:rPr>
                <a:t>500</a:t>
              </a:r>
              <a:r>
                <a:rPr lang="en-US" altLang="zh-CN" sz="3200" b="1" i="1">
                  <a:latin typeface="Times New Roman" panose="02020603050405020304" pitchFamily="18" charset="0"/>
                  <a:ea typeface="宋体" panose="02010600030101010101" pitchFamily="2" charset="-122"/>
                  <a:sym typeface="Arial" panose="020B0604020202020204" pitchFamily="34" charset="0"/>
                </a:rPr>
                <a:t>N</a:t>
              </a:r>
            </a:p>
          </p:txBody>
        </p:sp>
        <p:sp>
          <p:nvSpPr>
            <p:cNvPr id="15368" name="矩形 15367"/>
            <p:cNvSpPr/>
            <p:nvPr/>
          </p:nvSpPr>
          <p:spPr>
            <a:xfrm>
              <a:off x="194" y="189"/>
              <a:ext cx="1394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altLang="zh-CN">
                  <a:latin typeface="Arial" panose="020B0604020202020204" pitchFamily="34" charset="0"/>
                  <a:ea typeface="宋体" panose="02010600030101010101" pitchFamily="2" charset="-122"/>
                </a:rPr>
                <a:t>   ______________</a:t>
              </a:r>
            </a:p>
          </p:txBody>
        </p:sp>
        <p:sp>
          <p:nvSpPr>
            <p:cNvPr id="15369" name="矩形 15368"/>
            <p:cNvSpPr/>
            <p:nvPr/>
          </p:nvSpPr>
          <p:spPr>
            <a:xfrm>
              <a:off x="425" y="365"/>
              <a:ext cx="122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altLang="zh-CN" sz="2800" b="1">
                  <a:latin typeface="Arial" panose="020B0604020202020204" pitchFamily="34" charset="0"/>
                  <a:ea typeface="宋体" panose="02010600030101010101" pitchFamily="2" charset="-122"/>
                </a:rPr>
                <a:t>0.02</a:t>
              </a:r>
              <a:r>
                <a:rPr lang="zh-CN" altLang="en-US" sz="2800" b="1">
                  <a:latin typeface="Arial" panose="020B0604020202020204" pitchFamily="34" charset="0"/>
                  <a:ea typeface="宋体" panose="02010600030101010101" pitchFamily="2" charset="-122"/>
                </a:rPr>
                <a:t>5</a:t>
              </a:r>
              <a:r>
                <a:rPr lang="zh-CN" altLang="en-US" sz="3200" b="1" i="1">
                  <a:latin typeface="Times New Roman" panose="02020603050405020304" pitchFamily="18" charset="0"/>
                  <a:ea typeface="宋体" panose="02010600030101010101" pitchFamily="2" charset="-122"/>
                  <a:sym typeface="Arial" panose="020B0604020202020204" pitchFamily="34" charset="0"/>
                </a:rPr>
                <a:t>m</a:t>
              </a:r>
              <a:r>
                <a:rPr lang="zh-CN" altLang="en-US" sz="2800" b="1" baseline="30000"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15370" name="文本框 15369"/>
            <p:cNvSpPr txBox="1"/>
            <p:nvPr/>
          </p:nvSpPr>
          <p:spPr>
            <a:xfrm>
              <a:off x="0" y="198"/>
              <a:ext cx="359" cy="3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lvl="0">
                <a:buClrTx/>
              </a:pPr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rPr>
                <a:t>  =</a:t>
              </a:r>
            </a:p>
          </p:txBody>
        </p:sp>
      </p:grpSp>
      <p:sp>
        <p:nvSpPr>
          <p:cNvPr id="15371" name="文本框 15370"/>
          <p:cNvSpPr txBox="1"/>
          <p:nvPr/>
        </p:nvSpPr>
        <p:spPr>
          <a:xfrm>
            <a:off x="6492665" y="4953001"/>
            <a:ext cx="2952366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×10</a:t>
            </a:r>
            <a:r>
              <a:rPr lang="en-US" altLang="zh-CN" sz="2800" b="1" baseline="300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 b="1" i="1">
                <a:latin typeface="Times New Roman" panose="02020603050405020304" pitchFamily="18" charset="0"/>
                <a:ea typeface="宋体" panose="02010600030101010101" pitchFamily="2" charset="-122"/>
                <a:sym typeface="Arial" panose="020B0604020202020204" pitchFamily="34" charset="0"/>
              </a:rPr>
              <a:t>Pa</a:t>
            </a:r>
          </a:p>
        </p:txBody>
      </p:sp>
    </p:spTree>
    <p:extLst>
      <p:ext uri="{BB962C8B-B14F-4D97-AF65-F5344CB8AC3E}">
        <p14:creationId xmlns:p14="http://schemas.microsoft.com/office/powerpoint/2010/main" val="1385503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0" grpId="0"/>
      <p:bldP spid="15363" grpId="0"/>
      <p:bldP spid="15364" grpId="0"/>
      <p:bldP spid="15365" grpId="0"/>
      <p:bldP spid="153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/>
          <p:nvPr/>
        </p:nvSpPr>
        <p:spPr>
          <a:xfrm>
            <a:off x="1631737" y="189231"/>
            <a:ext cx="8689479" cy="2256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、一个盛水的平底茶杯，茶杯质量为</a:t>
            </a: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200g,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杯中水的质量为</a:t>
            </a: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50g，茶杯底面积为50cm</a:t>
            </a:r>
            <a:r>
              <a:rPr lang="zh-CN" altLang="en-US" sz="3200" b="1" baseline="30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，放在1m</a:t>
            </a:r>
            <a:r>
              <a:rPr lang="zh-CN" altLang="en-US" sz="3200" b="1" baseline="30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的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水平桌面上，杯子对桌面的压强为多少？（g取10N／kg）</a:t>
            </a:r>
          </a:p>
        </p:txBody>
      </p:sp>
    </p:spTree>
    <p:extLst>
      <p:ext uri="{BB962C8B-B14F-4D97-AF65-F5344CB8AC3E}">
        <p14:creationId xmlns:p14="http://schemas.microsoft.com/office/powerpoint/2010/main" val="4171865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占位符 18433"/>
          <p:cNvSpPr>
            <a:spLocks noGrp="1"/>
          </p:cNvSpPr>
          <p:nvPr>
            <p:ph type="body" idx="1"/>
          </p:nvPr>
        </p:nvSpPr>
        <p:spPr>
          <a:xfrm>
            <a:off x="206983" y="868681"/>
            <a:ext cx="11810098" cy="1800225"/>
          </a:xfrm>
        </p:spPr>
        <p:txBody>
          <a:bodyPr/>
          <a:lstStyle/>
          <a:p>
            <a:pPr marL="1905" indent="-344805">
              <a:buNone/>
            </a:pPr>
            <a:r>
              <a:rPr lang="en-US" altLang="zh-CN" b="1">
                <a:solidFill>
                  <a:schemeClr val="accent2"/>
                </a:solidFill>
              </a:rPr>
              <a:t>3</a:t>
            </a:r>
            <a:r>
              <a:rPr lang="zh-CN" altLang="en-US" b="1">
                <a:solidFill>
                  <a:schemeClr val="accent2"/>
                </a:solidFill>
              </a:rPr>
              <a:t>、切割大理石、钢板的“水刀”可以切割表面产生高大10</a:t>
            </a:r>
            <a:r>
              <a:rPr lang="zh-CN" altLang="en-US" b="1" baseline="30000">
                <a:solidFill>
                  <a:schemeClr val="accent2"/>
                </a:solidFill>
              </a:rPr>
              <a:t>8</a:t>
            </a:r>
            <a:r>
              <a:rPr lang="zh-CN" altLang="en-US" b="1">
                <a:solidFill>
                  <a:schemeClr val="accent2"/>
                </a:solidFill>
              </a:rPr>
              <a:t>P</a:t>
            </a:r>
            <a:r>
              <a:rPr lang="en-US" altLang="zh-CN" b="1">
                <a:solidFill>
                  <a:schemeClr val="accent2"/>
                </a:solidFill>
              </a:rPr>
              <a:t>a</a:t>
            </a:r>
            <a:r>
              <a:rPr lang="zh-CN" altLang="en-US" b="1">
                <a:solidFill>
                  <a:schemeClr val="accent2"/>
                </a:solidFill>
              </a:rPr>
              <a:t>的压强，那么“水刀”作用在10</a:t>
            </a:r>
            <a:r>
              <a:rPr lang="zh-CN" altLang="en-US" b="1" baseline="30000">
                <a:solidFill>
                  <a:schemeClr val="accent2"/>
                </a:solidFill>
              </a:rPr>
              <a:t>-7</a:t>
            </a:r>
            <a:r>
              <a:rPr lang="zh-CN" altLang="en-US" b="1">
                <a:solidFill>
                  <a:schemeClr val="accent2"/>
                </a:solidFill>
              </a:rPr>
              <a:t>m</a:t>
            </a:r>
            <a:r>
              <a:rPr lang="zh-CN" altLang="en-US" b="1" baseline="30000">
                <a:solidFill>
                  <a:schemeClr val="accent2"/>
                </a:solidFill>
              </a:rPr>
              <a:t>2</a:t>
            </a:r>
            <a:r>
              <a:rPr lang="zh-CN" altLang="en-US" b="1">
                <a:solidFill>
                  <a:schemeClr val="accent2"/>
                </a:solidFill>
              </a:rPr>
              <a:t>的面积上时，产生的压力为____N。</a:t>
            </a:r>
          </a:p>
          <a:p>
            <a:pPr marL="1905" indent="-1905"/>
            <a:endParaRPr lang="zh-CN" altLang="en-US" b="1">
              <a:solidFill>
                <a:schemeClr val="accent2"/>
              </a:solidFill>
            </a:endParaRPr>
          </a:p>
        </p:txBody>
      </p:sp>
      <p:graphicFrame>
        <p:nvGraphicFramePr>
          <p:cNvPr id="18435" name="对象 1843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896171" y="3077845"/>
          <a:ext cx="3515854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r:id="rId3" imgW="990600" imgH="660400" progId="Equation.3">
                  <p:embed/>
                </p:oleObj>
              </mc:Choice>
              <mc:Fallback>
                <p:oleObj r:id="rId3" imgW="990600" imgH="660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96171" y="3077845"/>
                        <a:ext cx="3515854" cy="234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651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/>
          <p:nvPr/>
        </p:nvSpPr>
        <p:spPr>
          <a:xfrm>
            <a:off x="295872" y="847725"/>
            <a:ext cx="11559940" cy="40665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、如图，一块长木板放在水平桌面上。现用一水平力F，向右缓慢地推木板，使其一部分露出桌面。此过程中，木板对桌面的压力</a:t>
            </a:r>
            <a:r>
              <a:rPr lang="zh-CN" altLang="en-US" sz="3600" b="1" i="1">
                <a:solidFill>
                  <a:schemeClr val="accent2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F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、压强</a:t>
            </a:r>
            <a:r>
              <a:rPr lang="zh-CN" altLang="en-US" sz="3600" b="1" i="1">
                <a:solidFill>
                  <a:schemeClr val="accent2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p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和摩擦力</a:t>
            </a:r>
            <a:r>
              <a:rPr lang="zh-CN" altLang="en-US" sz="3600" b="1" i="1">
                <a:solidFill>
                  <a:schemeClr val="accent2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f</a:t>
            </a:r>
            <a:r>
              <a:rPr lang="zh-CN" altLang="en-US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的变化情况为（    ）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zh-CN" altLang="en-US" sz="3600" b="1">
                <a:latin typeface="Times New Roman" panose="02020603050405020304" pitchFamily="18" charset="0"/>
                <a:sym typeface="Arial" panose="020B0604020202020204" pitchFamily="34" charset="0"/>
              </a:rPr>
              <a:t>A.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F、P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不变 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f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变大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zh-CN" altLang="en-US" sz="3600" b="1">
                <a:latin typeface="Times New Roman" panose="02020603050405020304" pitchFamily="18" charset="0"/>
                <a:sym typeface="Arial" panose="020B0604020202020204" pitchFamily="34" charset="0"/>
              </a:rPr>
              <a:t>B.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F、f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不变 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P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变大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zh-CN" altLang="en-US" sz="3600" b="1">
                <a:latin typeface="Times New Roman" panose="02020603050405020304" pitchFamily="18" charset="0"/>
                <a:sym typeface="Arial" panose="020B0604020202020204" pitchFamily="34" charset="0"/>
              </a:rPr>
              <a:t>C.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F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变小 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P、f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变大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zh-CN" altLang="en-US" sz="3600" b="1">
                <a:latin typeface="Times New Roman" panose="02020603050405020304" pitchFamily="18" charset="0"/>
                <a:sym typeface="Arial" panose="020B0604020202020204" pitchFamily="34" charset="0"/>
              </a:rPr>
              <a:t>D.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F、f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不变  </a:t>
            </a:r>
            <a:r>
              <a:rPr lang="zh-CN" altLang="en-US" sz="3600" b="1" i="1">
                <a:latin typeface="Times New Roman" panose="02020603050405020304" pitchFamily="18" charset="0"/>
                <a:sym typeface="Arial" panose="020B0604020202020204" pitchFamily="34" charset="0"/>
              </a:rPr>
              <a:t>P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变小</a:t>
            </a:r>
          </a:p>
        </p:txBody>
      </p:sp>
      <p:pic>
        <p:nvPicPr>
          <p:cNvPr id="22531" name="Picture 3" descr="QQ截图201502011210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125" y="3276918"/>
            <a:ext cx="4580929" cy="13636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0" name="Text Box 4"/>
          <p:cNvSpPr txBox="1"/>
          <p:nvPr/>
        </p:nvSpPr>
        <p:spPr>
          <a:xfrm>
            <a:off x="8105355" y="1824355"/>
            <a:ext cx="753965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CC0000"/>
                </a:solidFill>
                <a:latin typeface="Arial Black" panose="020B0A04020102020204" pitchFamily="34" charset="0"/>
                <a:ea typeface="华文行楷" pitchFamily="2" charset="-122"/>
              </a:rPr>
              <a:t>B</a:t>
            </a:r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58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ctrTitle"/>
          </p:nvPr>
        </p:nvSpPr>
        <p:spPr>
          <a:xfrm>
            <a:off x="2070149" y="567691"/>
            <a:ext cx="7771388" cy="1470025"/>
          </a:xfrm>
        </p:spPr>
        <p:txBody>
          <a:bodyPr vert="horz" wrap="square" lIns="91440" tIns="45720" rIns="91440" bIns="45720" anchor="ctr">
            <a:normAutofit/>
          </a:bodyPr>
          <a:lstStyle/>
          <a:p>
            <a:pPr eaLnBrk="1" hangingPunct="1"/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8.1压力的作用效果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814589" y="2037716"/>
          <a:ext cx="6561236" cy="4402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r:id="rId3" imgW="5229225" imgH="2257425" progId="PBrush">
                  <p:embed/>
                </p:oleObj>
              </mc:Choice>
              <mc:Fallback>
                <p:oleObj r:id="rId3" imgW="5229225" imgH="2257425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rcRect r="60461" b="20172"/>
                      <a:stretch>
                        <a:fillRect/>
                      </a:stretch>
                    </p:blipFill>
                    <p:spPr>
                      <a:xfrm>
                        <a:off x="2814589" y="2037716"/>
                        <a:ext cx="6561236" cy="44024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8338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155066"/>
            <a:ext cx="12190413" cy="2934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例</a:t>
            </a:r>
            <a:r>
              <a:rPr lang="en-US" altLang="zh-CN" sz="2800" b="1">
                <a:solidFill>
                  <a:schemeClr val="accent2"/>
                </a:solidFill>
                <a:latin typeface="Calibri"/>
              </a:rPr>
              <a:t>5</a:t>
            </a: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：一块实心正方体铁块，放在水平桌面的中央，它对水平桌面的压强为p．</a:t>
            </a:r>
          </a:p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（1）若沿水平方向切去一半，则剩余部分对水平桌面的压强为</a:t>
            </a:r>
            <a:r>
              <a:rPr lang="zh-CN" altLang="en-US" sz="2800" b="1" u="sng">
                <a:solidFill>
                  <a:schemeClr val="accent2"/>
                </a:solidFill>
                <a:latin typeface="Calibri"/>
              </a:rPr>
              <a:t>         </a:t>
            </a: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；</a:t>
            </a:r>
          </a:p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（2）若沿竖直方向切去一半，则剩余部分对水平桌面的压强为</a:t>
            </a:r>
            <a:r>
              <a:rPr lang="zh-CN" altLang="en-US" sz="2800" b="1" u="sng">
                <a:solidFill>
                  <a:schemeClr val="accent2"/>
                </a:solidFill>
                <a:latin typeface="Calibri"/>
              </a:rPr>
              <a:t>         </a:t>
            </a: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；</a:t>
            </a:r>
          </a:p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（3）若沿竖直方向切去一半后把切下部分叠放在剩余部分的上方，则此时铁块对水平桌面的压强为</a:t>
            </a:r>
            <a:r>
              <a:rPr lang="zh-CN" altLang="en-US" sz="2800" b="1" u="sng">
                <a:solidFill>
                  <a:schemeClr val="accent2"/>
                </a:solidFill>
                <a:latin typeface="Calibri"/>
              </a:rPr>
              <a:t>         </a:t>
            </a:r>
            <a:r>
              <a:rPr lang="zh-CN" altLang="en-US" sz="2800" b="1">
                <a:solidFill>
                  <a:schemeClr val="accent2"/>
                </a:solidFill>
                <a:latin typeface="Calibri"/>
              </a:rPr>
              <a:t>．</a:t>
            </a:r>
          </a:p>
        </p:txBody>
      </p:sp>
    </p:spTree>
    <p:extLst>
      <p:ext uri="{BB962C8B-B14F-4D97-AF65-F5344CB8AC3E}">
        <p14:creationId xmlns:p14="http://schemas.microsoft.com/office/powerpoint/2010/main" val="30447813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2"/>
          <p:cNvGrpSpPr/>
          <p:nvPr/>
        </p:nvGrpSpPr>
        <p:grpSpPr>
          <a:xfrm>
            <a:off x="8758685" y="2852420"/>
            <a:ext cx="2231734" cy="215900"/>
            <a:chOff x="0" y="0"/>
            <a:chExt cx="3514" cy="340"/>
          </a:xfrm>
        </p:grpSpPr>
        <p:sp>
          <p:nvSpPr>
            <p:cNvPr id="5128" name="Line 3"/>
            <p:cNvSpPr/>
            <p:nvPr/>
          </p:nvSpPr>
          <p:spPr>
            <a:xfrm>
              <a:off x="0" y="0"/>
              <a:ext cx="3515" cy="1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29" name="Line 4"/>
            <p:cNvSpPr/>
            <p:nvPr/>
          </p:nvSpPr>
          <p:spPr>
            <a:xfrm flipH="1">
              <a:off x="2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0" name="Line 5"/>
            <p:cNvSpPr/>
            <p:nvPr/>
          </p:nvSpPr>
          <p:spPr>
            <a:xfrm flipH="1">
              <a:off x="343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1" name="Line 6"/>
            <p:cNvSpPr/>
            <p:nvPr/>
          </p:nvSpPr>
          <p:spPr>
            <a:xfrm flipH="1">
              <a:off x="683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2" name="Line 7"/>
            <p:cNvSpPr/>
            <p:nvPr/>
          </p:nvSpPr>
          <p:spPr>
            <a:xfrm flipH="1">
              <a:off x="1023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3" name="Line 8"/>
            <p:cNvSpPr/>
            <p:nvPr/>
          </p:nvSpPr>
          <p:spPr>
            <a:xfrm flipH="1">
              <a:off x="1363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4" name="Line 9"/>
            <p:cNvSpPr/>
            <p:nvPr/>
          </p:nvSpPr>
          <p:spPr>
            <a:xfrm flipH="1">
              <a:off x="1703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5" name="Line 10"/>
            <p:cNvSpPr/>
            <p:nvPr/>
          </p:nvSpPr>
          <p:spPr>
            <a:xfrm flipH="1">
              <a:off x="2044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6" name="Line 11"/>
            <p:cNvSpPr/>
            <p:nvPr/>
          </p:nvSpPr>
          <p:spPr>
            <a:xfrm flipH="1">
              <a:off x="2497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7" name="Line 12"/>
            <p:cNvSpPr/>
            <p:nvPr/>
          </p:nvSpPr>
          <p:spPr>
            <a:xfrm flipH="1">
              <a:off x="2951" y="0"/>
              <a:ext cx="341" cy="34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5125" name="Rectangle 13"/>
          <p:cNvSpPr/>
          <p:nvPr/>
        </p:nvSpPr>
        <p:spPr>
          <a:xfrm>
            <a:off x="9406301" y="836295"/>
            <a:ext cx="936503" cy="2016125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126" name="Text Box 14"/>
          <p:cNvSpPr txBox="1"/>
          <p:nvPr/>
        </p:nvSpPr>
        <p:spPr>
          <a:xfrm>
            <a:off x="459364" y="836930"/>
            <a:ext cx="7487262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现有一圆柱体金属块放在水平地面上。</a:t>
            </a: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密度为     ，底面积为</a:t>
            </a:r>
            <a:r>
              <a:rPr lang="zh-CN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S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，高为</a:t>
            </a:r>
            <a:r>
              <a:rPr lang="zh-CN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求金属块：</a:t>
            </a: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（</a:t>
            </a:r>
            <a:r>
              <a:rPr lang="en-US" altLang="zh-CN" sz="3200" b="1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）所受重力（</a:t>
            </a:r>
            <a:r>
              <a:rPr lang="en-US" altLang="zh-CN" sz="3200" b="1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）对地面压强</a:t>
            </a:r>
            <a:endParaRPr lang="zh-CN" altLang="en-US" sz="32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122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775229" y="1331913"/>
          <a:ext cx="50952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r:id="rId3" imgW="153670" imgH="166370" progId="Equation.3">
                  <p:embed/>
                </p:oleObj>
              </mc:Choice>
              <mc:Fallback>
                <p:oleObj r:id="rId3" imgW="153670" imgH="16637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5229" y="1331913"/>
                        <a:ext cx="509522" cy="55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16"/>
          <p:cNvSpPr txBox="1"/>
          <p:nvPr/>
        </p:nvSpPr>
        <p:spPr>
          <a:xfrm>
            <a:off x="354919" y="3627755"/>
            <a:ext cx="11378989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结论：</a:t>
            </a:r>
          </a:p>
          <a:p>
            <a:r>
              <a:rPr lang="zh-CN" altLang="en-US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类似于长方体、圆柱体这样上下粗细均匀的柱形物体，对水平地面的压强为</a:t>
            </a:r>
          </a:p>
        </p:txBody>
      </p:sp>
      <p:graphicFrame>
        <p:nvGraphicFramePr>
          <p:cNvPr id="8209" name="Object 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747923" y="5387975"/>
          <a:ext cx="6517427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r:id="rId5" imgW="2463165" imgH="393700" progId="Equation.3">
                  <p:embed/>
                </p:oleObj>
              </mc:Choice>
              <mc:Fallback>
                <p:oleObj r:id="rId5" imgW="2463165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47923" y="5387975"/>
                        <a:ext cx="6517427" cy="1042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385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3"/>
          <p:cNvSpPr/>
          <p:nvPr/>
        </p:nvSpPr>
        <p:spPr>
          <a:xfrm>
            <a:off x="1919038" y="765175"/>
            <a:ext cx="8228529" cy="156845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变形：三个高相等的铝、铁、铜柱体，如图所示，其中对桌面压强最大的是 </a:t>
            </a:r>
            <a:r>
              <a:rPr lang="en-US" altLang="zh-CN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(     )</a:t>
            </a:r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　　</a:t>
            </a:r>
          </a:p>
          <a:p>
            <a:r>
              <a:rPr lang="en-US" altLang="zh-CN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A.</a:t>
            </a:r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铝     </a:t>
            </a:r>
            <a:r>
              <a:rPr lang="en-US" altLang="zh-CN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B.</a:t>
            </a:r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铁     </a:t>
            </a:r>
            <a:r>
              <a:rPr lang="en-US" altLang="zh-CN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C.</a:t>
            </a:r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铜      </a:t>
            </a:r>
            <a:r>
              <a:rPr lang="en-US" altLang="zh-CN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D.</a:t>
            </a:r>
            <a:r>
              <a:rPr lang="zh-CN" altLang="en-US" sz="32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无法确定 </a:t>
            </a: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2"/>
          <a:srcRect t="4523" b="14058"/>
          <a:stretch>
            <a:fillRect/>
          </a:stretch>
        </p:blipFill>
        <p:spPr>
          <a:xfrm>
            <a:off x="3047604" y="2667000"/>
            <a:ext cx="5052355" cy="2274888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45279826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/>
          <p:nvPr/>
        </p:nvSpPr>
        <p:spPr>
          <a:xfrm>
            <a:off x="1199359" y="3938906"/>
            <a:ext cx="3885694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2.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减小压强</a:t>
            </a:r>
          </a:p>
        </p:txBody>
      </p:sp>
      <p:sp>
        <p:nvSpPr>
          <p:cNvPr id="3075" name="Text Box 3"/>
          <p:cNvSpPr txBox="1"/>
          <p:nvPr/>
        </p:nvSpPr>
        <p:spPr>
          <a:xfrm>
            <a:off x="4107280" y="3240406"/>
            <a:ext cx="270474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减小压力</a:t>
            </a:r>
          </a:p>
        </p:txBody>
      </p:sp>
      <p:sp>
        <p:nvSpPr>
          <p:cNvPr id="3076" name="Text Box 4"/>
          <p:cNvSpPr txBox="1"/>
          <p:nvPr/>
        </p:nvSpPr>
        <p:spPr>
          <a:xfrm>
            <a:off x="4069185" y="4250056"/>
            <a:ext cx="3638076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增大受力面积</a:t>
            </a:r>
          </a:p>
        </p:txBody>
      </p:sp>
      <p:sp>
        <p:nvSpPr>
          <p:cNvPr id="3077" name="AutoShape 5"/>
          <p:cNvSpPr/>
          <p:nvPr/>
        </p:nvSpPr>
        <p:spPr>
          <a:xfrm>
            <a:off x="3831092" y="3939057"/>
            <a:ext cx="400633" cy="431496"/>
          </a:xfrm>
          <a:prstGeom prst="leftBrace">
            <a:avLst>
              <a:gd name="adj1" fmla="val 34210"/>
              <a:gd name="adj2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>
            <a:spAutoFit/>
          </a:bodyPr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8" name="Text Box 6"/>
          <p:cNvSpPr txBox="1"/>
          <p:nvPr/>
        </p:nvSpPr>
        <p:spPr>
          <a:xfrm>
            <a:off x="1266025" y="2202181"/>
            <a:ext cx="3752362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1.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增大压强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9" name="Text Box 7"/>
          <p:cNvSpPr txBox="1"/>
          <p:nvPr/>
        </p:nvSpPr>
        <p:spPr>
          <a:xfrm>
            <a:off x="3997757" y="1576706"/>
            <a:ext cx="270474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latin typeface="黑体" panose="02010609060101010101" pitchFamily="2" charset="-122"/>
                <a:ea typeface="黑体" panose="02010609060101010101" pitchFamily="2" charset="-122"/>
              </a:rPr>
              <a:t>增大压力</a:t>
            </a:r>
          </a:p>
        </p:txBody>
      </p:sp>
      <p:sp>
        <p:nvSpPr>
          <p:cNvPr id="3080" name="Text Box 8"/>
          <p:cNvSpPr txBox="1"/>
          <p:nvPr/>
        </p:nvSpPr>
        <p:spPr>
          <a:xfrm>
            <a:off x="3997758" y="2510156"/>
            <a:ext cx="3638076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latin typeface="黑体" panose="02010609060101010101" pitchFamily="2" charset="-122"/>
                <a:ea typeface="黑体" panose="02010609060101010101" pitchFamily="2" charset="-122"/>
              </a:rPr>
              <a:t>减小受力面积</a:t>
            </a:r>
          </a:p>
        </p:txBody>
      </p:sp>
      <p:sp>
        <p:nvSpPr>
          <p:cNvPr id="3081" name="AutoShape 9"/>
          <p:cNvSpPr/>
          <p:nvPr/>
        </p:nvSpPr>
        <p:spPr>
          <a:xfrm>
            <a:off x="3635855" y="2250678"/>
            <a:ext cx="518818" cy="430054"/>
          </a:xfrm>
          <a:prstGeom prst="leftBrace">
            <a:avLst>
              <a:gd name="adj1" fmla="val 34210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6634" name="Text Box 10"/>
          <p:cNvSpPr txBox="1"/>
          <p:nvPr/>
        </p:nvSpPr>
        <p:spPr>
          <a:xfrm>
            <a:off x="412380" y="821055"/>
            <a:ext cx="8111069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>
                <a:latin typeface="Arial" panose="020B0604020202020204" pitchFamily="34" charset="0"/>
                <a:ea typeface="黑体" panose="02010609060101010101" pitchFamily="2" charset="-122"/>
              </a:rPr>
              <a:t>四、压强的增大与减小</a:t>
            </a:r>
          </a:p>
        </p:txBody>
      </p:sp>
    </p:spTree>
    <p:extLst>
      <p:ext uri="{BB962C8B-B14F-4D97-AF65-F5344CB8AC3E}">
        <p14:creationId xmlns:p14="http://schemas.microsoft.com/office/powerpoint/2010/main" val="2032347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  <p:bldP spid="3076" grpId="0"/>
      <p:bldP spid="3077" grpId="0" animBg="1"/>
      <p:bldP spid="3078" grpId="0"/>
      <p:bldP spid="3079" grpId="0"/>
      <p:bldP spid="3080" grpId="0"/>
      <p:bldP spid="308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/>
          <p:nvPr/>
        </p:nvSpPr>
        <p:spPr>
          <a:xfrm>
            <a:off x="1206978" y="3697605"/>
            <a:ext cx="266347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</a:rPr>
              <a:t>宽宽的履带</a:t>
            </a:r>
          </a:p>
        </p:txBody>
      </p:sp>
      <p:sp>
        <p:nvSpPr>
          <p:cNvPr id="4099" name="Text Box 3"/>
          <p:cNvSpPr txBox="1"/>
          <p:nvPr/>
        </p:nvSpPr>
        <p:spPr>
          <a:xfrm>
            <a:off x="4700293" y="3642995"/>
            <a:ext cx="2161894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</a:rPr>
              <a:t>宽背带</a:t>
            </a:r>
          </a:p>
        </p:txBody>
      </p:sp>
      <p:pic>
        <p:nvPicPr>
          <p:cNvPr id="4100" name="Picture 4" descr="liningbaobaoyousongwazibeibaodiannaobaonannvshuangjianbaoyundongbaoshubaolvyoubaolvxing36820120210135240"/>
          <p:cNvPicPr/>
          <p:nvPr/>
        </p:nvPicPr>
        <p:blipFill>
          <a:blip r:embed="rId2"/>
          <a:stretch>
            <a:fillRect/>
          </a:stretch>
        </p:blipFill>
        <p:spPr>
          <a:xfrm>
            <a:off x="3982520" y="763271"/>
            <a:ext cx="2879350" cy="2879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1" name="Picture 5" descr="2008123015241216315"/>
          <p:cNvPicPr/>
          <p:nvPr/>
        </p:nvPicPr>
        <p:blipFill>
          <a:blip r:embed="rId3"/>
          <a:stretch>
            <a:fillRect/>
          </a:stretch>
        </p:blipFill>
        <p:spPr>
          <a:xfrm>
            <a:off x="862218" y="690246"/>
            <a:ext cx="2879350" cy="2879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2" name="Picture 6" descr="xin_5103020911230461075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5038" y="690246"/>
            <a:ext cx="3552363" cy="2879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3" name="Rectangle 7"/>
          <p:cNvSpPr/>
          <p:nvPr/>
        </p:nvSpPr>
        <p:spPr>
          <a:xfrm>
            <a:off x="8454878" y="3697605"/>
            <a:ext cx="301268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钢轨铺在枕木上</a:t>
            </a:r>
          </a:p>
        </p:txBody>
      </p:sp>
      <p:grpSp>
        <p:nvGrpSpPr>
          <p:cNvPr id="2" name="Group 8"/>
          <p:cNvGrpSpPr/>
          <p:nvPr/>
        </p:nvGrpSpPr>
        <p:grpSpPr>
          <a:xfrm>
            <a:off x="1913006" y="4307740"/>
            <a:ext cx="3146650" cy="2309956"/>
            <a:chOff x="0" y="-17"/>
            <a:chExt cx="2352" cy="2560"/>
          </a:xfrm>
        </p:grpSpPr>
        <p:sp>
          <p:nvSpPr>
            <p:cNvPr id="27660" name="Text Box 9"/>
            <p:cNvSpPr txBox="1"/>
            <p:nvPr/>
          </p:nvSpPr>
          <p:spPr>
            <a:xfrm>
              <a:off x="280" y="1896"/>
              <a:ext cx="1904" cy="6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latin typeface="Arial" panose="020B0604020202020204" pitchFamily="34" charset="0"/>
                </a:rPr>
                <a:t>薄薄</a:t>
              </a:r>
              <a:r>
                <a:rPr lang="zh-CN" altLang="en-US" sz="3200" b="1">
                  <a:latin typeface="Arial" panose="020B0604020202020204" pitchFamily="34" charset="0"/>
                </a:rPr>
                <a:t>的刀刃</a:t>
              </a:r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27661" name="Group 10"/>
            <p:cNvGrpSpPr/>
            <p:nvPr/>
          </p:nvGrpSpPr>
          <p:grpSpPr>
            <a:xfrm>
              <a:off x="0" y="-17"/>
              <a:ext cx="2352" cy="1913"/>
              <a:chOff x="0" y="-17"/>
              <a:chExt cx="2352" cy="1913"/>
            </a:xfrm>
          </p:grpSpPr>
          <p:pic>
            <p:nvPicPr>
              <p:cNvPr id="27662" name="Picture 11" descr="未标题-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-17"/>
                <a:ext cx="2352" cy="1913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7663" name="Oval 12"/>
              <p:cNvSpPr/>
              <p:nvPr/>
            </p:nvSpPr>
            <p:spPr>
              <a:xfrm rot="-2264275">
                <a:off x="1415" y="807"/>
                <a:ext cx="817" cy="181"/>
              </a:xfrm>
              <a:prstGeom prst="ellipse">
                <a:avLst/>
              </a:prstGeom>
              <a:noFill/>
              <a:ln w="285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" name="Group 13"/>
          <p:cNvGrpSpPr/>
          <p:nvPr/>
        </p:nvGrpSpPr>
        <p:grpSpPr>
          <a:xfrm>
            <a:off x="6989805" y="4164649"/>
            <a:ext cx="3526966" cy="2596363"/>
            <a:chOff x="0" y="0"/>
            <a:chExt cx="2585" cy="2599"/>
          </a:xfrm>
        </p:grpSpPr>
        <p:pic>
          <p:nvPicPr>
            <p:cNvPr id="27658" name="Picture 14" descr="桥梁限重"/>
            <p:cNvPicPr>
              <a:picLocks noChangeAspect="1"/>
            </p:cNvPicPr>
            <p:nvPr/>
          </p:nvPicPr>
          <p:blipFill>
            <a:blip r:embed="rId6">
              <a:lum bright="-6000" contrast="36000"/>
            </a:blip>
            <a:stretch>
              <a:fillRect/>
            </a:stretch>
          </p:blipFill>
          <p:spPr>
            <a:xfrm>
              <a:off x="0" y="0"/>
              <a:ext cx="2585" cy="193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7659" name="Text Box 15"/>
            <p:cNvSpPr txBox="1"/>
            <p:nvPr/>
          </p:nvSpPr>
          <p:spPr>
            <a:xfrm>
              <a:off x="453" y="2015"/>
              <a:ext cx="1950" cy="58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latin typeface="Arial" panose="020B0604020202020204" pitchFamily="34" charset="0"/>
                </a:rPr>
                <a:t>桥梁限重标志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4253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  <p:bldP spid="410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/>
          <p:nvPr/>
        </p:nvSpPr>
        <p:spPr>
          <a:xfrm>
            <a:off x="321904" y="828675"/>
            <a:ext cx="10739627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600" b="1">
                <a:solidFill>
                  <a:schemeClr val="accent2"/>
                </a:solidFill>
                <a:latin typeface="宋体" panose="02010600030101010101" pitchFamily="2" charset="-122"/>
              </a:rPr>
              <a:t>下列措施中，为了减小压强的是（  ）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A</a:t>
            </a:r>
            <a:r>
              <a:rPr lang="zh-CN" altLang="en-US" sz="3600" b="1">
                <a:latin typeface="宋体" panose="02010600030101010101" pitchFamily="2" charset="-122"/>
              </a:rPr>
              <a:t>、缝衣针头做得很尖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B</a:t>
            </a:r>
            <a:r>
              <a:rPr lang="zh-CN" altLang="en-US" sz="3600" b="1">
                <a:latin typeface="宋体" panose="02010600030101010101" pitchFamily="2" charset="-122"/>
              </a:rPr>
              <a:t>、坦克车上有两条履带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C</a:t>
            </a:r>
            <a:r>
              <a:rPr lang="zh-CN" altLang="en-US" sz="3600" b="1">
                <a:latin typeface="宋体" panose="02010600030101010101" pitchFamily="2" charset="-122"/>
              </a:rPr>
              <a:t>、鸡蛋在桌边易敲碎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D</a:t>
            </a:r>
            <a:r>
              <a:rPr lang="zh-CN" altLang="en-US" sz="3600" b="1">
                <a:latin typeface="宋体" panose="02010600030101010101" pitchFamily="2" charset="-122"/>
              </a:rPr>
              <a:t>、用订书机订书时要用力按</a:t>
            </a:r>
          </a:p>
          <a:p>
            <a:r>
              <a:rPr lang="zh-CN" altLang="en-US" sz="3600" b="1">
                <a:latin typeface="宋体" panose="02010600030101010101" pitchFamily="2" charset="-122"/>
              </a:rPr>
              <a:t>E、压路机前面的碾子很宽大</a:t>
            </a:r>
          </a:p>
        </p:txBody>
      </p:sp>
      <p:sp>
        <p:nvSpPr>
          <p:cNvPr id="5123" name="Text Box 3"/>
          <p:cNvSpPr txBox="1"/>
          <p:nvPr/>
        </p:nvSpPr>
        <p:spPr>
          <a:xfrm>
            <a:off x="7130122" y="828675"/>
            <a:ext cx="910471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9961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/>
          <p:nvPr/>
        </p:nvSpPr>
        <p:spPr>
          <a:xfrm>
            <a:off x="2063481" y="200025"/>
            <a:ext cx="860313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6147" name="Text Box 3"/>
          <p:cNvSpPr txBox="1"/>
          <p:nvPr/>
        </p:nvSpPr>
        <p:spPr>
          <a:xfrm>
            <a:off x="470474" y="1027430"/>
            <a:ext cx="9145984" cy="3415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>
                <a:solidFill>
                  <a:schemeClr val="accent2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下列几种现象中</a:t>
            </a:r>
            <a:r>
              <a:rPr lang="zh-CN" altLang="zh-CN" sz="3600" b="1">
                <a:solidFill>
                  <a:schemeClr val="accent2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, </a:t>
            </a:r>
            <a:r>
              <a:rPr lang="zh-CN" altLang="en-US" sz="3600" b="1">
                <a:solidFill>
                  <a:schemeClr val="accent2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为了增大压强的是</a:t>
            </a:r>
            <a:r>
              <a:rPr lang="zh-CN" altLang="zh-CN" sz="3600" b="1">
                <a:latin typeface="宋体" panose="02010600030101010101" pitchFamily="2" charset="-122"/>
              </a:rPr>
              <a:t>(   )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A</a:t>
            </a:r>
            <a:r>
              <a:rPr lang="zh-CN" altLang="en-US" sz="3600" b="1">
                <a:latin typeface="宋体" panose="02010600030101010101" pitchFamily="2" charset="-122"/>
              </a:rPr>
              <a:t>、坦克装有履带　　　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B</a:t>
            </a:r>
            <a:r>
              <a:rPr lang="zh-CN" altLang="en-US" sz="3600" b="1">
                <a:latin typeface="宋体" panose="02010600030101010101" pitchFamily="2" charset="-122"/>
              </a:rPr>
              <a:t>、自行车轮胎上刻有粗花纹　　　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C</a:t>
            </a:r>
            <a:r>
              <a:rPr lang="zh-CN" altLang="en-US" sz="3600" b="1">
                <a:latin typeface="宋体" panose="02010600030101010101" pitchFamily="2" charset="-122"/>
              </a:rPr>
              <a:t>、用细线切开剥了皮的松花蛋　　　　</a:t>
            </a:r>
          </a:p>
          <a:p>
            <a:r>
              <a:rPr lang="zh-CN" altLang="zh-CN" sz="3600" b="1">
                <a:latin typeface="宋体" panose="02010600030101010101" pitchFamily="2" charset="-122"/>
              </a:rPr>
              <a:t>D</a:t>
            </a:r>
            <a:r>
              <a:rPr lang="zh-CN" altLang="en-US" sz="3600" b="1">
                <a:latin typeface="宋体" panose="02010600030101010101" pitchFamily="2" charset="-122"/>
              </a:rPr>
              <a:t>、用宽带背书包</a:t>
            </a:r>
          </a:p>
          <a:p>
            <a:r>
              <a:rPr lang="zh-CN" altLang="en-US" sz="3600" b="1">
                <a:latin typeface="宋体" panose="02010600030101010101" pitchFamily="2" charset="-122"/>
              </a:rPr>
              <a:t>E、压路机的质量很大</a:t>
            </a:r>
          </a:p>
        </p:txBody>
      </p:sp>
      <p:sp>
        <p:nvSpPr>
          <p:cNvPr id="6148" name="Text Box 4"/>
          <p:cNvSpPr txBox="1"/>
          <p:nvPr/>
        </p:nvSpPr>
        <p:spPr>
          <a:xfrm>
            <a:off x="9291381" y="44450"/>
            <a:ext cx="1102851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179651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idx="1"/>
          </p:nvPr>
        </p:nvSpPr>
        <p:spPr>
          <a:xfrm>
            <a:off x="339046" y="978535"/>
            <a:ext cx="11658987" cy="2087880"/>
          </a:xfrm>
        </p:spPr>
        <p:txBody>
          <a:bodyPr vert="horz" wrap="square" lIns="91440" tIns="45720" rIns="91440" bIns="45720" anchor="t"/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zh-CN" altLang="en-US" b="1">
                <a:solidFill>
                  <a:schemeClr val="accent2"/>
                </a:solidFill>
              </a:rPr>
              <a:t>细心的小玲同学发现，较重的衣服挂在图中左边的衣挂上时更不容易变形，这是因为压力一定时，左边的衣挂能增大与衣服的</a:t>
            </a:r>
            <a:r>
              <a:rPr lang="zh-CN" altLang="en-US" b="1" u="sng">
                <a:solidFill>
                  <a:schemeClr val="accent2"/>
                </a:solidFill>
              </a:rPr>
              <a:t>                 </a:t>
            </a:r>
            <a:r>
              <a:rPr lang="zh-CN" altLang="en-US" b="1">
                <a:solidFill>
                  <a:schemeClr val="accent2"/>
                </a:solidFill>
              </a:rPr>
              <a:t>，从而减小了对衣服的</a:t>
            </a:r>
            <a:r>
              <a:rPr lang="zh-CN" altLang="en-US" b="1" u="sng">
                <a:solidFill>
                  <a:schemeClr val="accent2"/>
                </a:solidFill>
              </a:rPr>
              <a:t>              </a:t>
            </a:r>
            <a:r>
              <a:rPr lang="zh-CN" altLang="en-US" b="1">
                <a:solidFill>
                  <a:schemeClr val="accent2"/>
                </a:solidFill>
              </a:rPr>
              <a:t>。 </a:t>
            </a:r>
          </a:p>
        </p:txBody>
      </p:sp>
      <p:pic>
        <p:nvPicPr>
          <p:cNvPr id="30723" name="Picture 3" descr="QQ截图20150203102109"/>
          <p:cNvPicPr>
            <a:picLocks noChangeAspect="1"/>
          </p:cNvPicPr>
          <p:nvPr/>
        </p:nvPicPr>
        <p:blipFill>
          <a:blip r:embed="rId2"/>
          <a:srcRect t="3191"/>
          <a:stretch>
            <a:fillRect/>
          </a:stretch>
        </p:blipFill>
        <p:spPr>
          <a:xfrm>
            <a:off x="2558400" y="3066099"/>
            <a:ext cx="7220597" cy="2890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6" name="Text Box 4"/>
          <p:cNvSpPr txBox="1"/>
          <p:nvPr/>
        </p:nvSpPr>
        <p:spPr>
          <a:xfrm>
            <a:off x="1186661" y="1730376"/>
            <a:ext cx="20158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CC0000"/>
                </a:solidFill>
                <a:latin typeface="Arial Black" panose="020B0A04020102020204" pitchFamily="34" charset="0"/>
                <a:ea typeface="黑体" panose="02010609060101010101" pitchFamily="2" charset="-122"/>
              </a:rPr>
              <a:t>受力面积</a:t>
            </a:r>
          </a:p>
        </p:txBody>
      </p:sp>
      <p:sp>
        <p:nvSpPr>
          <p:cNvPr id="18437" name="Text Box 5"/>
          <p:cNvSpPr txBox="1"/>
          <p:nvPr/>
        </p:nvSpPr>
        <p:spPr>
          <a:xfrm>
            <a:off x="7238693" y="1730693"/>
            <a:ext cx="309681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CC0000"/>
                </a:solidFill>
                <a:latin typeface="Arial Black" panose="020B0A04020102020204" pitchFamily="34" charset="0"/>
                <a:ea typeface="黑体" panose="02010609060101010101" pitchFamily="2" charset="-122"/>
              </a:rPr>
              <a:t>压强</a:t>
            </a:r>
          </a:p>
        </p:txBody>
      </p:sp>
    </p:spTree>
    <p:extLst>
      <p:ext uri="{BB962C8B-B14F-4D97-AF65-F5344CB8AC3E}">
        <p14:creationId xmlns:p14="http://schemas.microsoft.com/office/powerpoint/2010/main" val="197419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/>
          <p:nvPr/>
        </p:nvSpPr>
        <p:spPr>
          <a:xfrm>
            <a:off x="340951" y="981075"/>
            <a:ext cx="11526924" cy="2338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zh-CN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zh-CN" alt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冬天河面结冰，某同学在结冰的河面上行走时突然冰面即将破裂，他应采取措施                        （     ）</a:t>
            </a:r>
          </a:p>
          <a:p>
            <a:r>
              <a:rPr lang="zh-CN" altLang="zh-CN" sz="3200" b="1">
                <a:latin typeface="Arial" panose="020B0604020202020204" pitchFamily="34" charset="0"/>
              </a:rPr>
              <a:t>A.</a:t>
            </a:r>
            <a:r>
              <a:rPr lang="zh-CN" altLang="en-US" sz="3200" b="1">
                <a:latin typeface="Arial" panose="020B0604020202020204" pitchFamily="34" charset="0"/>
              </a:rPr>
              <a:t>原处站立不动    </a:t>
            </a:r>
            <a:r>
              <a:rPr lang="zh-CN" altLang="zh-CN" sz="3200" b="1">
                <a:latin typeface="Arial" panose="020B0604020202020204" pitchFamily="34" charset="0"/>
              </a:rPr>
              <a:t>B.</a:t>
            </a:r>
            <a:r>
              <a:rPr lang="zh-CN" altLang="en-US" sz="3200" b="1">
                <a:latin typeface="Arial" panose="020B0604020202020204" pitchFamily="34" charset="0"/>
              </a:rPr>
              <a:t>立即改成单脚站立   </a:t>
            </a:r>
          </a:p>
          <a:p>
            <a:r>
              <a:rPr lang="zh-CN" altLang="zh-CN" sz="3200" b="1">
                <a:latin typeface="Arial" panose="020B0604020202020204" pitchFamily="34" charset="0"/>
              </a:rPr>
              <a:t>C.</a:t>
            </a:r>
            <a:r>
              <a:rPr lang="zh-CN" altLang="en-US" sz="3200" b="1">
                <a:latin typeface="Arial" panose="020B0604020202020204" pitchFamily="34" charset="0"/>
              </a:rPr>
              <a:t>赶快向岸边跑    </a:t>
            </a:r>
            <a:r>
              <a:rPr lang="zh-CN" altLang="zh-CN" sz="3200" b="1">
                <a:latin typeface="Arial" panose="020B0604020202020204" pitchFamily="34" charset="0"/>
              </a:rPr>
              <a:t>D.</a:t>
            </a:r>
            <a:r>
              <a:rPr lang="zh-CN" altLang="en-US" sz="3200" b="1">
                <a:latin typeface="Arial" panose="020B0604020202020204" pitchFamily="34" charset="0"/>
              </a:rPr>
              <a:t>就地趴下并向岸边爬行</a:t>
            </a:r>
          </a:p>
          <a:p>
            <a:endParaRPr lang="zh-CN" altLang="zh-CN" b="1">
              <a:latin typeface="Arial" panose="020B0604020202020204" pitchFamily="34" charset="0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6893298" y="1485583"/>
            <a:ext cx="50317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  <p:pic>
        <p:nvPicPr>
          <p:cNvPr id="31747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685649" y="10807700"/>
            <a:ext cx="368252" cy="2667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411260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8053" y="2058988"/>
            <a:ext cx="2376178" cy="1655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1" name="Picture 3" descr="图片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074" y="1987550"/>
            <a:ext cx="2923794" cy="16779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2" name="Picture 4" descr="图片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335" y="1770064"/>
            <a:ext cx="2204751" cy="26638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5"/>
          <p:cNvGrpSpPr/>
          <p:nvPr/>
        </p:nvGrpSpPr>
        <p:grpSpPr>
          <a:xfrm>
            <a:off x="2533320" y="2873375"/>
            <a:ext cx="1619039" cy="1623378"/>
            <a:chOff x="0" y="0"/>
            <a:chExt cx="2552" cy="2556"/>
          </a:xfrm>
        </p:grpSpPr>
        <p:sp>
          <p:nvSpPr>
            <p:cNvPr id="7181" name="箭头 443"/>
            <p:cNvSpPr/>
            <p:nvPr/>
          </p:nvSpPr>
          <p:spPr>
            <a:xfrm>
              <a:off x="0" y="0"/>
              <a:ext cx="1" cy="2041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82" name="Text Box 7"/>
            <p:cNvSpPr txBox="1"/>
            <p:nvPr/>
          </p:nvSpPr>
          <p:spPr>
            <a:xfrm>
              <a:off x="108" y="1346"/>
              <a:ext cx="2444" cy="12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4400" b="1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r>
                <a:rPr lang="zh-CN" altLang="en-US" sz="4400" b="1" i="1" baseline="-25000">
                  <a:solidFill>
                    <a:srgbClr val="FF0000"/>
                  </a:solidFill>
                  <a:latin typeface="Times New Roman" panose="02020603050405020304" pitchFamily="18" charset="0"/>
                </a:rPr>
                <a:t>压</a:t>
              </a:r>
            </a:p>
          </p:txBody>
        </p:sp>
      </p:grpSp>
      <p:sp>
        <p:nvSpPr>
          <p:cNvPr id="4104" name="箭头 443"/>
          <p:cNvSpPr/>
          <p:nvPr/>
        </p:nvSpPr>
        <p:spPr>
          <a:xfrm rot="5340000" flipH="1">
            <a:off x="5263465" y="2344823"/>
            <a:ext cx="0" cy="1296818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4105" name="Text Box 9"/>
          <p:cNvSpPr txBox="1"/>
          <p:nvPr/>
        </p:nvSpPr>
        <p:spPr>
          <a:xfrm>
            <a:off x="4688864" y="2130425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zh-CN" altLang="en-US" sz="44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压</a:t>
            </a:r>
          </a:p>
        </p:txBody>
      </p:sp>
      <p:sp>
        <p:nvSpPr>
          <p:cNvPr id="4106" name="箭头 443"/>
          <p:cNvSpPr/>
          <p:nvPr/>
        </p:nvSpPr>
        <p:spPr>
          <a:xfrm rot="5340000" flipV="1">
            <a:off x="9216403" y="3071851"/>
            <a:ext cx="871538" cy="568251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4107" name="Text Box 11"/>
          <p:cNvSpPr txBox="1"/>
          <p:nvPr/>
        </p:nvSpPr>
        <p:spPr>
          <a:xfrm>
            <a:off x="9368840" y="3714750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zh-CN" altLang="en-US" sz="44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压</a:t>
            </a:r>
          </a:p>
        </p:txBody>
      </p:sp>
      <p:sp>
        <p:nvSpPr>
          <p:cNvPr id="7178" name="Text Box 12"/>
          <p:cNvSpPr txBox="1"/>
          <p:nvPr/>
        </p:nvSpPr>
        <p:spPr>
          <a:xfrm>
            <a:off x="238095" y="899796"/>
            <a:ext cx="11952319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一木块，分别如图所示放置，画出木块对接触面的压力示意图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109" name="Text Box 13"/>
          <p:cNvSpPr txBox="1"/>
          <p:nvPr/>
        </p:nvSpPr>
        <p:spPr>
          <a:xfrm>
            <a:off x="1739673" y="5009516"/>
            <a:ext cx="8926938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请指出三种情况下的压力有什么相同点？</a:t>
            </a:r>
          </a:p>
        </p:txBody>
      </p:sp>
      <p:sp>
        <p:nvSpPr>
          <p:cNvPr id="6156" name="矩形 21"/>
          <p:cNvSpPr/>
          <p:nvPr/>
        </p:nvSpPr>
        <p:spPr>
          <a:xfrm>
            <a:off x="3915218" y="5782946"/>
            <a:ext cx="2632367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垂直于接触面</a:t>
            </a:r>
            <a:endParaRPr lang="zh-CN" altLang="en-US" sz="3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9075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7" grpId="0"/>
      <p:bldP spid="61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/>
          <p:nvPr/>
        </p:nvSpPr>
        <p:spPr>
          <a:xfrm>
            <a:off x="887615" y="992505"/>
            <a:ext cx="10596770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一、压力：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、定义：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垂直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作用在物体表面上的力。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 方向：垂直于接触面，指向受力物体</a:t>
            </a:r>
          </a:p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作用点：受力物体表面上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 大小：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0575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7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37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54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54" end="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1228" y="1270001"/>
            <a:ext cx="2376179" cy="1655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9" name="Picture 3" descr="图片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198" y="1557339"/>
            <a:ext cx="2923794" cy="16779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Picture 4" descr="图片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6636" y="981076"/>
            <a:ext cx="2204750" cy="26638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221" name="Group 5"/>
          <p:cNvGrpSpPr/>
          <p:nvPr/>
        </p:nvGrpSpPr>
        <p:grpSpPr>
          <a:xfrm>
            <a:off x="3215857" y="2492375"/>
            <a:ext cx="1655547" cy="1623378"/>
            <a:chOff x="0" y="0"/>
            <a:chExt cx="2609" cy="2556"/>
          </a:xfrm>
        </p:grpSpPr>
        <p:sp>
          <p:nvSpPr>
            <p:cNvPr id="9235" name="箭头 443"/>
            <p:cNvSpPr/>
            <p:nvPr/>
          </p:nvSpPr>
          <p:spPr>
            <a:xfrm>
              <a:off x="0" y="0"/>
              <a:ext cx="1" cy="2041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36" name="Text Box 7"/>
            <p:cNvSpPr txBox="1"/>
            <p:nvPr/>
          </p:nvSpPr>
          <p:spPr>
            <a:xfrm>
              <a:off x="108" y="1346"/>
              <a:ext cx="2501" cy="12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4400" b="1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r>
                <a:rPr lang="zh-CN" altLang="en-US" sz="4400" b="1" i="1" baseline="-25000">
                  <a:solidFill>
                    <a:srgbClr val="FF0000"/>
                  </a:solidFill>
                  <a:latin typeface="Times New Roman" panose="02020603050405020304" pitchFamily="18" charset="0"/>
                </a:rPr>
                <a:t>压</a:t>
              </a:r>
            </a:p>
          </p:txBody>
        </p:sp>
      </p:grpSp>
      <p:sp>
        <p:nvSpPr>
          <p:cNvPr id="9222" name="箭头 443"/>
          <p:cNvSpPr/>
          <p:nvPr/>
        </p:nvSpPr>
        <p:spPr>
          <a:xfrm rot="5340000" flipH="1">
            <a:off x="5588860" y="1555835"/>
            <a:ext cx="0" cy="1296819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9223" name="Text Box 9"/>
          <p:cNvSpPr txBox="1"/>
          <p:nvPr/>
        </p:nvSpPr>
        <p:spPr>
          <a:xfrm>
            <a:off x="5014260" y="1341438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zh-CN" altLang="en-US" sz="44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压</a:t>
            </a:r>
          </a:p>
        </p:txBody>
      </p:sp>
      <p:sp>
        <p:nvSpPr>
          <p:cNvPr id="9224" name="箭头 443"/>
          <p:cNvSpPr/>
          <p:nvPr/>
        </p:nvSpPr>
        <p:spPr>
          <a:xfrm rot="5340000" flipV="1">
            <a:off x="9039580" y="2282863"/>
            <a:ext cx="871537" cy="568251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9225" name="Text Box 11"/>
          <p:cNvSpPr txBox="1"/>
          <p:nvPr/>
        </p:nvSpPr>
        <p:spPr>
          <a:xfrm>
            <a:off x="9192016" y="2925763"/>
            <a:ext cx="1223803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zh-CN" altLang="en-US" sz="44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压</a:t>
            </a:r>
          </a:p>
        </p:txBody>
      </p:sp>
      <p:sp>
        <p:nvSpPr>
          <p:cNvPr id="4109" name="Text Box 13"/>
          <p:cNvSpPr txBox="1"/>
          <p:nvPr/>
        </p:nvSpPr>
        <p:spPr>
          <a:xfrm>
            <a:off x="1523801" y="4077336"/>
            <a:ext cx="8674559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物体对接触面的压力是否一定与物体的重力大小相等？</a:t>
            </a:r>
          </a:p>
        </p:txBody>
      </p:sp>
      <p:sp>
        <p:nvSpPr>
          <p:cNvPr id="4110" name="箭头 443"/>
          <p:cNvSpPr/>
          <p:nvPr/>
        </p:nvSpPr>
        <p:spPr>
          <a:xfrm rot="5340000">
            <a:off x="2641182" y="2557464"/>
            <a:ext cx="1152525" cy="1904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4111" name="Text Box 15"/>
          <p:cNvSpPr txBox="1"/>
          <p:nvPr/>
        </p:nvSpPr>
        <p:spPr>
          <a:xfrm>
            <a:off x="3360300" y="2565400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4112" name="箭头 443"/>
          <p:cNvSpPr/>
          <p:nvPr/>
        </p:nvSpPr>
        <p:spPr>
          <a:xfrm rot="5340000">
            <a:off x="6096720" y="2771777"/>
            <a:ext cx="1152525" cy="20635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4113" name="Text Box 17"/>
          <p:cNvSpPr txBox="1"/>
          <p:nvPr/>
        </p:nvSpPr>
        <p:spPr>
          <a:xfrm>
            <a:off x="6817425" y="2781300"/>
            <a:ext cx="1084121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G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14" name="箭头 443"/>
          <p:cNvSpPr/>
          <p:nvPr/>
        </p:nvSpPr>
        <p:spPr>
          <a:xfrm rot="5340000">
            <a:off x="8434802" y="2438401"/>
            <a:ext cx="1152525" cy="1904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4115" name="Text Box 19"/>
          <p:cNvSpPr txBox="1"/>
          <p:nvPr/>
        </p:nvSpPr>
        <p:spPr>
          <a:xfrm>
            <a:off x="9153921" y="2447925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G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153639" y="5193666"/>
            <a:ext cx="7415835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只有当物体静止在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水平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地面时，压力大小才等于物体所受重力大小</a:t>
            </a:r>
            <a:endParaRPr lang="zh-CN" altLang="en-US" sz="320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092667" y="2236470"/>
            <a:ext cx="148571" cy="153670"/>
            <a:chOff x="13432" y="8055"/>
            <a:chExt cx="234" cy="242"/>
          </a:xfrm>
        </p:grpSpPr>
        <p:sp>
          <p:nvSpPr>
            <p:cNvPr id="3" name="Line 42"/>
            <p:cNvSpPr/>
            <p:nvPr/>
          </p:nvSpPr>
          <p:spPr>
            <a:xfrm rot="180000" flipH="1" flipV="1">
              <a:off x="13451" y="8055"/>
              <a:ext cx="11" cy="24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" name="Line 42"/>
            <p:cNvSpPr/>
            <p:nvPr/>
          </p:nvSpPr>
          <p:spPr>
            <a:xfrm rot="5400000" flipH="1" flipV="1">
              <a:off x="13547" y="8151"/>
              <a:ext cx="5" cy="23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5" name="组合 4"/>
          <p:cNvGrpSpPr/>
          <p:nvPr/>
        </p:nvGrpSpPr>
        <p:grpSpPr>
          <a:xfrm rot="13500000">
            <a:off x="9248831" y="2055505"/>
            <a:ext cx="148590" cy="153650"/>
            <a:chOff x="13432" y="8055"/>
            <a:chExt cx="234" cy="242"/>
          </a:xfrm>
        </p:grpSpPr>
        <p:sp>
          <p:nvSpPr>
            <p:cNvPr id="6" name="Line 42"/>
            <p:cNvSpPr/>
            <p:nvPr/>
          </p:nvSpPr>
          <p:spPr>
            <a:xfrm rot="180000" flipH="1" flipV="1">
              <a:off x="13451" y="8055"/>
              <a:ext cx="11" cy="24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Line 42"/>
            <p:cNvSpPr/>
            <p:nvPr/>
          </p:nvSpPr>
          <p:spPr>
            <a:xfrm rot="5400000" flipH="1" flipV="1">
              <a:off x="13547" y="8151"/>
              <a:ext cx="5" cy="23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062206" y="2473325"/>
            <a:ext cx="148571" cy="153670"/>
            <a:chOff x="13432" y="8055"/>
            <a:chExt cx="234" cy="242"/>
          </a:xfrm>
        </p:grpSpPr>
        <p:sp>
          <p:nvSpPr>
            <p:cNvPr id="9" name="Line 42"/>
            <p:cNvSpPr/>
            <p:nvPr/>
          </p:nvSpPr>
          <p:spPr>
            <a:xfrm rot="180000" flipH="1" flipV="1">
              <a:off x="13451" y="8055"/>
              <a:ext cx="11" cy="24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Line 42"/>
            <p:cNvSpPr/>
            <p:nvPr/>
          </p:nvSpPr>
          <p:spPr>
            <a:xfrm rot="5400000" flipH="1" flipV="1">
              <a:off x="13547" y="8151"/>
              <a:ext cx="5" cy="23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222156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3" grpId="0"/>
      <p:bldP spid="4115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文本框 98305"/>
          <p:cNvSpPr txBox="1"/>
          <p:nvPr/>
        </p:nvSpPr>
        <p:spPr>
          <a:xfrm>
            <a:off x="482537" y="967741"/>
            <a:ext cx="8061546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b="1">
                <a:latin typeface="Times New Roman" panose="02020603050405020304" pitchFamily="18" charset="0"/>
              </a:rPr>
              <a:t>1. </a:t>
            </a:r>
            <a:r>
              <a:rPr lang="zh-CN" altLang="en-US" b="1">
                <a:latin typeface="Times New Roman" panose="02020603050405020304" pitchFamily="18" charset="0"/>
              </a:rPr>
              <a:t>已知：</a:t>
            </a:r>
            <a:r>
              <a:rPr lang="en-US" altLang="zh-CN" b="1" i="1">
                <a:latin typeface="Times New Roman" panose="02020603050405020304" pitchFamily="18" charset="0"/>
              </a:rPr>
              <a:t>G</a:t>
            </a:r>
            <a:r>
              <a:rPr lang="en-US" altLang="zh-CN" b="1" i="1" baseline="-25000">
                <a:latin typeface="Times New Roman" panose="02020603050405020304" pitchFamily="18" charset="0"/>
              </a:rPr>
              <a:t>A</a:t>
            </a:r>
            <a:r>
              <a:rPr lang="en-US" altLang="zh-CN" b="1">
                <a:latin typeface="Times New Roman" panose="02020603050405020304" pitchFamily="18" charset="0"/>
              </a:rPr>
              <a:t>=5 N       </a:t>
            </a:r>
            <a:r>
              <a:rPr lang="en-US" altLang="zh-CN" b="1" i="1">
                <a:latin typeface="Times New Roman" panose="02020603050405020304" pitchFamily="18" charset="0"/>
              </a:rPr>
              <a:t>G</a:t>
            </a:r>
            <a:r>
              <a:rPr lang="en-US" altLang="zh-CN" b="1" i="1" baseline="-25000">
                <a:latin typeface="Times New Roman" panose="02020603050405020304" pitchFamily="18" charset="0"/>
              </a:rPr>
              <a:t>B</a:t>
            </a:r>
            <a:r>
              <a:rPr lang="en-US" altLang="zh-CN" b="1">
                <a:latin typeface="Times New Roman" panose="02020603050405020304" pitchFamily="18" charset="0"/>
              </a:rPr>
              <a:t>=10 N      </a:t>
            </a:r>
            <a:r>
              <a:rPr lang="en-US" altLang="zh-CN" b="1" i="1">
                <a:latin typeface="Times New Roman" panose="02020603050405020304" pitchFamily="18" charset="0"/>
              </a:rPr>
              <a:t>F</a:t>
            </a:r>
            <a:r>
              <a:rPr lang="en-US" altLang="zh-CN" b="1">
                <a:latin typeface="Times New Roman" panose="02020603050405020304" pitchFamily="18" charset="0"/>
              </a:rPr>
              <a:t> =15 N</a:t>
            </a:r>
          </a:p>
        </p:txBody>
      </p:sp>
      <p:sp>
        <p:nvSpPr>
          <p:cNvPr id="26632" name="文本框 98320"/>
          <p:cNvSpPr txBox="1"/>
          <p:nvPr/>
        </p:nvSpPr>
        <p:spPr>
          <a:xfrm>
            <a:off x="2099037" y="4172744"/>
            <a:ext cx="310236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</a:rPr>
              <a:t>对</a:t>
            </a: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压力</a:t>
            </a:r>
            <a:r>
              <a:rPr lang="en-US" altLang="zh-CN" sz="2800" b="1">
                <a:latin typeface="Times New Roman" panose="02020603050405020304" pitchFamily="18" charset="0"/>
              </a:rPr>
              <a:t>______</a:t>
            </a:r>
            <a:r>
              <a:rPr lang="en-US" altLang="zh-CN" sz="2800" b="1" u="sng">
                <a:latin typeface="Times New Roman" panose="02020603050405020304" pitchFamily="18" charset="0"/>
              </a:rPr>
              <a:t>            </a:t>
            </a:r>
          </a:p>
        </p:txBody>
      </p:sp>
      <p:sp>
        <p:nvSpPr>
          <p:cNvPr id="26633" name="文本框 98321"/>
          <p:cNvSpPr txBox="1"/>
          <p:nvPr/>
        </p:nvSpPr>
        <p:spPr>
          <a:xfrm>
            <a:off x="2106022" y="4862830"/>
            <a:ext cx="40298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对地面的压力为</a:t>
            </a:r>
            <a:r>
              <a:rPr lang="en-US" altLang="zh-CN" sz="2800" b="1">
                <a:latin typeface="Times New Roman" panose="02020603050405020304" pitchFamily="18" charset="0"/>
              </a:rPr>
              <a:t>______</a:t>
            </a:r>
          </a:p>
        </p:txBody>
      </p:sp>
      <p:grpSp>
        <p:nvGrpSpPr>
          <p:cNvPr id="26634" name="组合 98322"/>
          <p:cNvGrpSpPr/>
          <p:nvPr/>
        </p:nvGrpSpPr>
        <p:grpSpPr>
          <a:xfrm>
            <a:off x="6135841" y="2926239"/>
            <a:ext cx="1657134" cy="628650"/>
            <a:chOff x="0" y="0"/>
            <a:chExt cx="1392" cy="528"/>
          </a:xfrm>
        </p:grpSpPr>
        <p:grpSp>
          <p:nvGrpSpPr>
            <p:cNvPr id="26641" name="组合 98323"/>
            <p:cNvGrpSpPr/>
            <p:nvPr/>
          </p:nvGrpSpPr>
          <p:grpSpPr>
            <a:xfrm>
              <a:off x="288" y="0"/>
              <a:ext cx="624" cy="432"/>
              <a:chOff x="0" y="0"/>
              <a:chExt cx="624" cy="432"/>
            </a:xfrm>
          </p:grpSpPr>
          <p:sp>
            <p:nvSpPr>
              <p:cNvPr id="26652" name="矩形 98324"/>
              <p:cNvSpPr/>
              <p:nvPr/>
            </p:nvSpPr>
            <p:spPr>
              <a:xfrm>
                <a:off x="0" y="0"/>
                <a:ext cx="624" cy="432"/>
              </a:xfrm>
              <a:prstGeom prst="rect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ClrTx/>
                  <a:buSzTx/>
                  <a:buFont typeface="Arial" panose="020B0604020202020204" pitchFamily="34" charset="0"/>
                  <a:buNone/>
                </a:pPr>
                <a:endParaRPr lang="zh-CN" altLang="en-US" sz="1350"/>
              </a:p>
            </p:txBody>
          </p:sp>
          <p:sp>
            <p:nvSpPr>
              <p:cNvPr id="26653" name="文本框 98325"/>
              <p:cNvSpPr txBox="1"/>
              <p:nvPr/>
            </p:nvSpPr>
            <p:spPr>
              <a:xfrm>
                <a:off x="192" y="48"/>
                <a:ext cx="288" cy="30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</a:pPr>
                <a:r>
                  <a:rPr lang="en-US" altLang="zh-CN" sz="1800" b="1">
                    <a:latin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26642" name="组合 98326"/>
            <p:cNvGrpSpPr/>
            <p:nvPr/>
          </p:nvGrpSpPr>
          <p:grpSpPr>
            <a:xfrm>
              <a:off x="0" y="432"/>
              <a:ext cx="1392" cy="96"/>
              <a:chOff x="0" y="0"/>
              <a:chExt cx="1392" cy="96"/>
            </a:xfrm>
          </p:grpSpPr>
          <p:sp>
            <p:nvSpPr>
              <p:cNvPr id="26643" name="直接连接符 98327"/>
              <p:cNvSpPr/>
              <p:nvPr/>
            </p:nvSpPr>
            <p:spPr>
              <a:xfrm>
                <a:off x="0" y="0"/>
                <a:ext cx="1392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4" name="直接连接符 98328"/>
              <p:cNvSpPr/>
              <p:nvPr/>
            </p:nvSpPr>
            <p:spPr>
              <a:xfrm flipV="1">
                <a:off x="144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5" name="直接连接符 98329"/>
              <p:cNvSpPr/>
              <p:nvPr/>
            </p:nvSpPr>
            <p:spPr>
              <a:xfrm flipV="1">
                <a:off x="288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6" name="直接连接符 98330"/>
              <p:cNvSpPr/>
              <p:nvPr/>
            </p:nvSpPr>
            <p:spPr>
              <a:xfrm flipV="1">
                <a:off x="432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7" name="直接连接符 98331"/>
              <p:cNvSpPr/>
              <p:nvPr/>
            </p:nvSpPr>
            <p:spPr>
              <a:xfrm flipV="1">
                <a:off x="720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8" name="直接连接符 98332"/>
              <p:cNvSpPr/>
              <p:nvPr/>
            </p:nvSpPr>
            <p:spPr>
              <a:xfrm flipV="1">
                <a:off x="1056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49" name="直接连接符 98333"/>
              <p:cNvSpPr/>
              <p:nvPr/>
            </p:nvSpPr>
            <p:spPr>
              <a:xfrm flipV="1">
                <a:off x="864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50" name="直接连接符 98334"/>
              <p:cNvSpPr/>
              <p:nvPr/>
            </p:nvSpPr>
            <p:spPr>
              <a:xfrm flipV="1">
                <a:off x="576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6651" name="直接连接符 98335"/>
              <p:cNvSpPr/>
              <p:nvPr/>
            </p:nvSpPr>
            <p:spPr>
              <a:xfrm flipV="1">
                <a:off x="1200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</p:grpSp>
      <p:sp>
        <p:nvSpPr>
          <p:cNvPr id="26635" name="直接连接符 98336"/>
          <p:cNvSpPr/>
          <p:nvPr/>
        </p:nvSpPr>
        <p:spPr>
          <a:xfrm>
            <a:off x="5695209" y="3183414"/>
            <a:ext cx="799996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26636" name="文本框 98337"/>
          <p:cNvSpPr txBox="1"/>
          <p:nvPr/>
        </p:nvSpPr>
        <p:spPr>
          <a:xfrm>
            <a:off x="6135842" y="4326890"/>
            <a:ext cx="3904107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对地面的压力</a:t>
            </a:r>
            <a:r>
              <a:rPr lang="en-US" altLang="zh-CN" sz="2800" b="1">
                <a:latin typeface="Times New Roman" panose="02020603050405020304" pitchFamily="18" charset="0"/>
              </a:rPr>
              <a:t>______</a:t>
            </a:r>
          </a:p>
        </p:txBody>
      </p:sp>
      <p:sp>
        <p:nvSpPr>
          <p:cNvPr id="98339" name="文本框 98338"/>
          <p:cNvSpPr txBox="1"/>
          <p:nvPr/>
        </p:nvSpPr>
        <p:spPr>
          <a:xfrm>
            <a:off x="3885694" y="4172744"/>
            <a:ext cx="8166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F8081F"/>
                </a:solidFill>
                <a:latin typeface="Times New Roman" panose="02020603050405020304" pitchFamily="18" charset="0"/>
              </a:rPr>
              <a:t>5N</a:t>
            </a:r>
          </a:p>
        </p:txBody>
      </p:sp>
      <p:sp>
        <p:nvSpPr>
          <p:cNvPr id="98340" name="文本框 98339"/>
          <p:cNvSpPr txBox="1"/>
          <p:nvPr/>
        </p:nvSpPr>
        <p:spPr>
          <a:xfrm>
            <a:off x="4992990" y="4848701"/>
            <a:ext cx="1142851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F8081F"/>
                </a:solidFill>
                <a:latin typeface="Times New Roman" panose="02020603050405020304" pitchFamily="18" charset="0"/>
              </a:rPr>
              <a:t>15N</a:t>
            </a:r>
          </a:p>
        </p:txBody>
      </p:sp>
      <p:sp>
        <p:nvSpPr>
          <p:cNvPr id="98341" name="文本框 98340"/>
          <p:cNvSpPr txBox="1"/>
          <p:nvPr/>
        </p:nvSpPr>
        <p:spPr>
          <a:xfrm>
            <a:off x="8709162" y="4279425"/>
            <a:ext cx="897614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F8081F"/>
                </a:solidFill>
                <a:latin typeface="Times New Roman" panose="02020603050405020304" pitchFamily="18" charset="0"/>
              </a:rPr>
              <a:t>10N</a:t>
            </a:r>
          </a:p>
        </p:txBody>
      </p:sp>
      <p:sp>
        <p:nvSpPr>
          <p:cNvPr id="26640" name="文本框 98341"/>
          <p:cNvSpPr txBox="1"/>
          <p:nvPr/>
        </p:nvSpPr>
        <p:spPr>
          <a:xfrm>
            <a:off x="5866636" y="2769394"/>
            <a:ext cx="628568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100" b="1" i="1">
                <a:solidFill>
                  <a:srgbClr val="FF3300"/>
                </a:solidFill>
                <a:latin typeface="Times New Roman" panose="02020603050405020304" pitchFamily="18" charset="0"/>
              </a:rPr>
              <a:t>F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748" y="2318385"/>
            <a:ext cx="1891419" cy="133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474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9" grpId="0"/>
      <p:bldP spid="98340" grpId="0"/>
      <p:bldP spid="983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组合 99329"/>
          <p:cNvGrpSpPr/>
          <p:nvPr/>
        </p:nvGrpSpPr>
        <p:grpSpPr>
          <a:xfrm>
            <a:off x="7424089" y="2390775"/>
            <a:ext cx="742853" cy="514350"/>
            <a:chOff x="0" y="0"/>
            <a:chExt cx="624" cy="432"/>
          </a:xfrm>
        </p:grpSpPr>
        <p:sp>
          <p:nvSpPr>
            <p:cNvPr id="27684" name="矩形 99330"/>
            <p:cNvSpPr/>
            <p:nvPr/>
          </p:nvSpPr>
          <p:spPr>
            <a:xfrm>
              <a:off x="0" y="0"/>
              <a:ext cx="624" cy="43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CN" altLang="en-US" sz="1350"/>
            </a:p>
          </p:txBody>
        </p:sp>
        <p:sp>
          <p:nvSpPr>
            <p:cNvPr id="27685" name="文本框 99331"/>
            <p:cNvSpPr txBox="1"/>
            <p:nvPr/>
          </p:nvSpPr>
          <p:spPr>
            <a:xfrm>
              <a:off x="192" y="48"/>
              <a:ext cx="288" cy="30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CN" sz="1800" b="1">
                  <a:latin typeface="Times New Roman" panose="02020603050405020304" pitchFamily="18" charset="0"/>
                </a:rPr>
                <a:t>B</a:t>
              </a:r>
            </a:p>
          </p:txBody>
        </p:sp>
      </p:grpSp>
      <p:grpSp>
        <p:nvGrpSpPr>
          <p:cNvPr id="27651" name="组合 99332"/>
          <p:cNvGrpSpPr/>
          <p:nvPr/>
        </p:nvGrpSpPr>
        <p:grpSpPr>
          <a:xfrm>
            <a:off x="7024091" y="2276475"/>
            <a:ext cx="1657134" cy="114300"/>
            <a:chOff x="0" y="0"/>
            <a:chExt cx="1392" cy="96"/>
          </a:xfrm>
        </p:grpSpPr>
        <p:sp>
          <p:nvSpPr>
            <p:cNvPr id="27675" name="直接连接符 99333"/>
            <p:cNvSpPr/>
            <p:nvPr/>
          </p:nvSpPr>
          <p:spPr>
            <a:xfrm>
              <a:off x="0" y="96"/>
              <a:ext cx="13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76" name="直接连接符 99334"/>
            <p:cNvSpPr/>
            <p:nvPr/>
          </p:nvSpPr>
          <p:spPr>
            <a:xfrm flipV="1">
              <a:off x="144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77" name="直接连接符 99335"/>
            <p:cNvSpPr/>
            <p:nvPr/>
          </p:nvSpPr>
          <p:spPr>
            <a:xfrm flipV="1">
              <a:off x="288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78" name="直接连接符 99336"/>
            <p:cNvSpPr/>
            <p:nvPr/>
          </p:nvSpPr>
          <p:spPr>
            <a:xfrm flipV="1">
              <a:off x="432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79" name="直接连接符 99337"/>
            <p:cNvSpPr/>
            <p:nvPr/>
          </p:nvSpPr>
          <p:spPr>
            <a:xfrm flipV="1">
              <a:off x="720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80" name="直接连接符 99338"/>
            <p:cNvSpPr/>
            <p:nvPr/>
          </p:nvSpPr>
          <p:spPr>
            <a:xfrm flipV="1">
              <a:off x="1056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81" name="直接连接符 99339"/>
            <p:cNvSpPr/>
            <p:nvPr/>
          </p:nvSpPr>
          <p:spPr>
            <a:xfrm flipV="1">
              <a:off x="864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82" name="直接连接符 99340"/>
            <p:cNvSpPr/>
            <p:nvPr/>
          </p:nvSpPr>
          <p:spPr>
            <a:xfrm flipV="1">
              <a:off x="576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683" name="直接连接符 99341"/>
            <p:cNvSpPr/>
            <p:nvPr/>
          </p:nvSpPr>
          <p:spPr>
            <a:xfrm flipV="1">
              <a:off x="1200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27652" name="组合 99342"/>
          <p:cNvGrpSpPr/>
          <p:nvPr/>
        </p:nvGrpSpPr>
        <p:grpSpPr>
          <a:xfrm>
            <a:off x="3133317" y="2105501"/>
            <a:ext cx="1104756" cy="1656874"/>
            <a:chOff x="0" y="0"/>
            <a:chExt cx="672" cy="1200"/>
          </a:xfrm>
        </p:grpSpPr>
        <p:grpSp>
          <p:nvGrpSpPr>
            <p:cNvPr id="27662" name="组合 99343"/>
            <p:cNvGrpSpPr/>
            <p:nvPr/>
          </p:nvGrpSpPr>
          <p:grpSpPr>
            <a:xfrm>
              <a:off x="528" y="0"/>
              <a:ext cx="144" cy="1200"/>
              <a:chOff x="0" y="0"/>
              <a:chExt cx="144" cy="1200"/>
            </a:xfrm>
          </p:grpSpPr>
          <p:sp>
            <p:nvSpPr>
              <p:cNvPr id="27665" name="直接连接符 99344"/>
              <p:cNvSpPr/>
              <p:nvPr/>
            </p:nvSpPr>
            <p:spPr>
              <a:xfrm flipH="1">
                <a:off x="0" y="0"/>
                <a:ext cx="0" cy="12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6" name="直接连接符 99345"/>
              <p:cNvSpPr/>
              <p:nvPr/>
            </p:nvSpPr>
            <p:spPr>
              <a:xfrm flipV="1">
                <a:off x="0" y="4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7" name="直接连接符 99346"/>
              <p:cNvSpPr/>
              <p:nvPr/>
            </p:nvSpPr>
            <p:spPr>
              <a:xfrm flipV="1">
                <a:off x="0" y="52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8" name="直接连接符 99347"/>
              <p:cNvSpPr/>
              <p:nvPr/>
            </p:nvSpPr>
            <p:spPr>
              <a:xfrm flipV="1">
                <a:off x="0" y="624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9" name="直接连接符 99348"/>
              <p:cNvSpPr/>
              <p:nvPr/>
            </p:nvSpPr>
            <p:spPr>
              <a:xfrm flipV="1">
                <a:off x="0" y="720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0" name="直接连接符 99349"/>
              <p:cNvSpPr/>
              <p:nvPr/>
            </p:nvSpPr>
            <p:spPr>
              <a:xfrm flipV="1">
                <a:off x="0" y="816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1" name="直接连接符 99350"/>
              <p:cNvSpPr/>
              <p:nvPr/>
            </p:nvSpPr>
            <p:spPr>
              <a:xfrm flipV="1">
                <a:off x="0" y="912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2" name="直接连接符 99351"/>
              <p:cNvSpPr/>
              <p:nvPr/>
            </p:nvSpPr>
            <p:spPr>
              <a:xfrm flipV="1">
                <a:off x="0" y="28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3" name="直接连接符 99352"/>
              <p:cNvSpPr/>
              <p:nvPr/>
            </p:nvSpPr>
            <p:spPr>
              <a:xfrm flipV="1">
                <a:off x="0" y="432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4" name="直接连接符 99353"/>
              <p:cNvSpPr/>
              <p:nvPr/>
            </p:nvSpPr>
            <p:spPr>
              <a:xfrm flipV="1">
                <a:off x="0" y="144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sp>
          <p:nvSpPr>
            <p:cNvPr id="27663" name="矩形 99354"/>
            <p:cNvSpPr/>
            <p:nvPr/>
          </p:nvSpPr>
          <p:spPr>
            <a:xfrm>
              <a:off x="0" y="288"/>
              <a:ext cx="528" cy="576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CN" altLang="en-US" sz="1350"/>
            </a:p>
          </p:txBody>
        </p:sp>
        <p:sp>
          <p:nvSpPr>
            <p:cNvPr id="27664" name="文本框 99355"/>
            <p:cNvSpPr txBox="1"/>
            <p:nvPr/>
          </p:nvSpPr>
          <p:spPr>
            <a:xfrm>
              <a:off x="144" y="432"/>
              <a:ext cx="288" cy="26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CN" sz="1800" b="1">
                  <a:latin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27653" name="直接连接符 99356"/>
          <p:cNvSpPr/>
          <p:nvPr/>
        </p:nvSpPr>
        <p:spPr>
          <a:xfrm>
            <a:off x="2504749" y="2874645"/>
            <a:ext cx="628568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27654" name="直接连接符 99357"/>
          <p:cNvSpPr/>
          <p:nvPr/>
        </p:nvSpPr>
        <p:spPr>
          <a:xfrm flipH="1" flipV="1">
            <a:off x="7824086" y="2905125"/>
            <a:ext cx="0" cy="62865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27655" name="文本框 99358"/>
          <p:cNvSpPr txBox="1"/>
          <p:nvPr/>
        </p:nvSpPr>
        <p:spPr>
          <a:xfrm>
            <a:off x="1754911" y="4392930"/>
            <a:ext cx="348093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对墙面的压力</a:t>
            </a:r>
            <a:r>
              <a:rPr lang="en-US" altLang="zh-CN" sz="2800" b="1">
                <a:latin typeface="Times New Roman" panose="02020603050405020304" pitchFamily="18" charset="0"/>
              </a:rPr>
              <a:t>_____ </a:t>
            </a:r>
          </a:p>
        </p:txBody>
      </p:sp>
      <p:sp>
        <p:nvSpPr>
          <p:cNvPr id="27656" name="文本框 99359"/>
          <p:cNvSpPr txBox="1"/>
          <p:nvPr/>
        </p:nvSpPr>
        <p:spPr>
          <a:xfrm>
            <a:off x="5872985" y="4392930"/>
            <a:ext cx="41879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对天花板的压力</a:t>
            </a:r>
            <a:r>
              <a:rPr lang="en-US" altLang="zh-CN" sz="2800" b="1">
                <a:latin typeface="Times New Roman" panose="02020603050405020304" pitchFamily="18" charset="0"/>
              </a:rPr>
              <a:t>______ </a:t>
            </a:r>
          </a:p>
        </p:txBody>
      </p:sp>
      <p:sp>
        <p:nvSpPr>
          <p:cNvPr id="99361" name="文本框 99360"/>
          <p:cNvSpPr txBox="1"/>
          <p:nvPr/>
        </p:nvSpPr>
        <p:spPr>
          <a:xfrm>
            <a:off x="4142836" y="4282521"/>
            <a:ext cx="897614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F8081F"/>
                </a:solidFill>
                <a:latin typeface="Times New Roman" panose="02020603050405020304" pitchFamily="18" charset="0"/>
              </a:rPr>
              <a:t>15N</a:t>
            </a:r>
          </a:p>
        </p:txBody>
      </p:sp>
      <p:sp>
        <p:nvSpPr>
          <p:cNvPr id="27658" name="文本框 99361"/>
          <p:cNvSpPr txBox="1"/>
          <p:nvPr/>
        </p:nvSpPr>
        <p:spPr>
          <a:xfrm>
            <a:off x="2276179" y="2703195"/>
            <a:ext cx="514283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100" b="1" i="1">
                <a:solidFill>
                  <a:srgbClr val="F8081F"/>
                </a:solidFill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27659" name="文本框 99362"/>
          <p:cNvSpPr txBox="1"/>
          <p:nvPr/>
        </p:nvSpPr>
        <p:spPr>
          <a:xfrm>
            <a:off x="7709801" y="3476625"/>
            <a:ext cx="514283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100" b="1" i="1">
                <a:solidFill>
                  <a:srgbClr val="F8081F"/>
                </a:solidFill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99364" name="文本框 99363"/>
          <p:cNvSpPr txBox="1"/>
          <p:nvPr/>
        </p:nvSpPr>
        <p:spPr>
          <a:xfrm>
            <a:off x="8530036" y="4436745"/>
            <a:ext cx="1060709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F8081F"/>
                </a:solidFill>
                <a:latin typeface="Times New Roman" panose="02020603050405020304" pitchFamily="18" charset="0"/>
              </a:rPr>
              <a:t>5N</a:t>
            </a:r>
          </a:p>
        </p:txBody>
      </p:sp>
      <p:sp>
        <p:nvSpPr>
          <p:cNvPr id="26626" name="文本框 98305"/>
          <p:cNvSpPr txBox="1"/>
          <p:nvPr/>
        </p:nvSpPr>
        <p:spPr>
          <a:xfrm>
            <a:off x="619680" y="932181"/>
            <a:ext cx="8061546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CN" b="1">
                <a:latin typeface="Times New Roman" panose="02020603050405020304" pitchFamily="18" charset="0"/>
              </a:rPr>
              <a:t>2. </a:t>
            </a:r>
            <a:r>
              <a:rPr lang="zh-CN" altLang="en-US" b="1">
                <a:latin typeface="Times New Roman" panose="02020603050405020304" pitchFamily="18" charset="0"/>
              </a:rPr>
              <a:t>已知：</a:t>
            </a:r>
            <a:r>
              <a:rPr lang="en-US" altLang="zh-CN" b="1">
                <a:latin typeface="Times New Roman" panose="02020603050405020304" pitchFamily="18" charset="0"/>
              </a:rPr>
              <a:t> </a:t>
            </a:r>
            <a:r>
              <a:rPr lang="en-US" altLang="zh-CN" b="1" i="1">
                <a:latin typeface="Times New Roman" panose="02020603050405020304" pitchFamily="18" charset="0"/>
              </a:rPr>
              <a:t>G</a:t>
            </a:r>
            <a:r>
              <a:rPr lang="en-US" altLang="zh-CN" b="1" i="1" baseline="-25000">
                <a:latin typeface="Times New Roman" panose="02020603050405020304" pitchFamily="18" charset="0"/>
              </a:rPr>
              <a:t>B</a:t>
            </a:r>
            <a:r>
              <a:rPr lang="en-US" altLang="zh-CN" b="1">
                <a:latin typeface="Times New Roman" panose="02020603050405020304" pitchFamily="18" charset="0"/>
              </a:rPr>
              <a:t>=10 N      </a:t>
            </a:r>
            <a:r>
              <a:rPr lang="en-US" altLang="zh-CN" b="1" i="1">
                <a:latin typeface="Times New Roman" panose="02020603050405020304" pitchFamily="18" charset="0"/>
              </a:rPr>
              <a:t>F</a:t>
            </a:r>
            <a:r>
              <a:rPr lang="en-US" altLang="zh-CN" b="1">
                <a:latin typeface="Times New Roman" panose="02020603050405020304" pitchFamily="18" charset="0"/>
              </a:rPr>
              <a:t> =15 N</a:t>
            </a:r>
          </a:p>
        </p:txBody>
      </p:sp>
    </p:spTree>
    <p:extLst>
      <p:ext uri="{BB962C8B-B14F-4D97-AF65-F5344CB8AC3E}">
        <p14:creationId xmlns:p14="http://schemas.microsoft.com/office/powerpoint/2010/main" val="2113507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1" grpId="0"/>
      <p:bldP spid="993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4427" y="882650"/>
            <a:ext cx="4910451" cy="3346450"/>
          </a:xfrm>
          <a:prstGeom prst="rect">
            <a:avLst/>
          </a:prstGeom>
        </p:spPr>
      </p:pic>
      <p:sp>
        <p:nvSpPr>
          <p:cNvPr id="5128" name="文本框 5127"/>
          <p:cNvSpPr txBox="1"/>
          <p:nvPr/>
        </p:nvSpPr>
        <p:spPr>
          <a:xfrm>
            <a:off x="7984720" y="676275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lvl="0" algn="l" eaLnBrk="1" latinLnBrk="0" hangingPunct="1"/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en-US" altLang="zh-CN" sz="4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'</a:t>
            </a:r>
          </a:p>
        </p:txBody>
      </p:sp>
      <p:sp>
        <p:nvSpPr>
          <p:cNvPr id="5129" name="箭头 443"/>
          <p:cNvSpPr/>
          <p:nvPr/>
        </p:nvSpPr>
        <p:spPr>
          <a:xfrm rot="16200000">
            <a:off x="7335518" y="660803"/>
            <a:ext cx="1587" cy="1296818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5130" name="箭头 443"/>
          <p:cNvSpPr/>
          <p:nvPr/>
        </p:nvSpPr>
        <p:spPr>
          <a:xfrm rot="5400000" flipH="1">
            <a:off x="3146333" y="588413"/>
            <a:ext cx="0" cy="1296818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5131" name="文本框 5130"/>
          <p:cNvSpPr txBox="1"/>
          <p:nvPr/>
        </p:nvSpPr>
        <p:spPr>
          <a:xfrm>
            <a:off x="1979038" y="676275"/>
            <a:ext cx="1084122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lvl="0" algn="l" eaLnBrk="1" latinLnBrk="0" hangingPunct="1"/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</a:p>
        </p:txBody>
      </p:sp>
      <p:sp>
        <p:nvSpPr>
          <p:cNvPr id="5132" name="文本框 5131"/>
          <p:cNvSpPr txBox="1"/>
          <p:nvPr/>
        </p:nvSpPr>
        <p:spPr>
          <a:xfrm>
            <a:off x="1122534" y="4872356"/>
            <a:ext cx="892693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压力相同     作用效果不同</a:t>
            </a:r>
          </a:p>
        </p:txBody>
      </p:sp>
    </p:spTree>
    <p:extLst>
      <p:ext uri="{BB962C8B-B14F-4D97-AF65-F5344CB8AC3E}">
        <p14:creationId xmlns:p14="http://schemas.microsoft.com/office/powerpoint/2010/main" val="3193877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/>
          <p:nvPr/>
        </p:nvSpPr>
        <p:spPr>
          <a:xfrm>
            <a:off x="5303147" y="2132013"/>
            <a:ext cx="1085709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5129" name="箭头 443"/>
          <p:cNvSpPr/>
          <p:nvPr/>
        </p:nvSpPr>
        <p:spPr>
          <a:xfrm rot="-5400000">
            <a:off x="5914255" y="1438360"/>
            <a:ext cx="1588" cy="1296819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5130" name="箭头 443"/>
          <p:cNvSpPr/>
          <p:nvPr/>
        </p:nvSpPr>
        <p:spPr>
          <a:xfrm rot="5400000" flipH="1">
            <a:off x="2530146" y="1403435"/>
            <a:ext cx="0" cy="1296819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5131" name="Text Box 11"/>
          <p:cNvSpPr txBox="1"/>
          <p:nvPr/>
        </p:nvSpPr>
        <p:spPr>
          <a:xfrm>
            <a:off x="1811102" y="2132013"/>
            <a:ext cx="1084121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14" name="Text Box 3"/>
          <p:cNvSpPr txBox="1"/>
          <p:nvPr/>
        </p:nvSpPr>
        <p:spPr>
          <a:xfrm>
            <a:off x="144126" y="1824356"/>
            <a:ext cx="11983430" cy="45256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lIns="90170" tIns="46990" rIns="90170" bIns="46990">
            <a:spAutoFit/>
          </a:bodyPr>
          <a:lstStyle/>
          <a:p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问</a:t>
            </a:r>
            <a:r>
              <a:rPr lang="en-US" altLang="zh-CN" sz="3200" b="1">
                <a:latin typeface="Arial" panose="020B0604020202020204" pitchFamily="34" charset="0"/>
                <a:ea typeface="黑体" panose="02010609060101010101" pitchFamily="2" charset="-122"/>
              </a:rPr>
              <a:t>1</a:t>
            </a:r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：压力的作用效果与什么因素有关？</a:t>
            </a:r>
            <a:endParaRPr lang="en-US" altLang="zh-CN" sz="3200" b="1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压力大小、受力面积大小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（有力的作用时，两物体间的接触积）。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r>
              <a:rPr lang="zh-CN" altLang="en-US" sz="3200" b="1">
                <a:latin typeface="Arial" panose="020B0604020202020204" pitchFamily="34" charset="0"/>
              </a:rPr>
              <a:t>问</a:t>
            </a:r>
            <a:r>
              <a:rPr lang="en-US" altLang="zh-CN" sz="3200" b="1">
                <a:latin typeface="Arial" panose="020B0604020202020204" pitchFamily="34" charset="0"/>
              </a:rPr>
              <a:t>2</a:t>
            </a:r>
            <a:r>
              <a:rPr lang="zh-CN" altLang="en-US" sz="3200" b="1">
                <a:latin typeface="Arial" panose="020B0604020202020204" pitchFamily="34" charset="0"/>
              </a:rPr>
              <a:t>：本实验应采用何种实验方法？</a:t>
            </a:r>
            <a:endParaRPr lang="en-US" altLang="zh-CN" sz="3200" b="1">
              <a:latin typeface="Arial" panose="020B0604020202020204" pitchFamily="34" charset="0"/>
            </a:endParaRPr>
          </a:p>
          <a:p>
            <a:endParaRPr lang="en-US" altLang="zh-CN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zh-CN" altLang="en-US" sz="3200" b="1">
                <a:latin typeface="Arial" panose="020B0604020202020204" pitchFamily="34" charset="0"/>
              </a:rPr>
              <a:t>问</a:t>
            </a:r>
            <a:r>
              <a:rPr lang="en-US" altLang="zh-CN" sz="3200" b="1">
                <a:latin typeface="Arial" panose="020B0604020202020204" pitchFamily="34" charset="0"/>
              </a:rPr>
              <a:t>3</a:t>
            </a:r>
            <a:r>
              <a:rPr lang="zh-CN" altLang="en-US" sz="3200" b="1">
                <a:latin typeface="Arial" panose="020B0604020202020204" pitchFamily="34" charset="0"/>
              </a:rPr>
              <a:t>：选择什么样的受力物体，实验效果最明显？</a:t>
            </a:r>
          </a:p>
          <a:p>
            <a:r>
              <a:rPr lang="zh-CN" altLang="en-US" sz="3200" b="1">
                <a:latin typeface="Arial" panose="020B0604020202020204" pitchFamily="34" charset="0"/>
              </a:rPr>
              <a:t>观察什么来比较压力的作用效果？</a:t>
            </a: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用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海绵的凹陷程度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来反映压力的作用效果</a:t>
            </a:r>
          </a:p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（转换法）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53292" y="3261361"/>
            <a:ext cx="2224115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控制变量法</a:t>
            </a:r>
          </a:p>
        </p:txBody>
      </p:sp>
      <p:sp>
        <p:nvSpPr>
          <p:cNvPr id="14338" name="Text Box 3"/>
          <p:cNvSpPr txBox="1"/>
          <p:nvPr/>
        </p:nvSpPr>
        <p:spPr>
          <a:xfrm>
            <a:off x="163492" y="721361"/>
            <a:ext cx="8207893" cy="58610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90170" tIns="46990" rIns="90170" bIns="469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2" charset="-122"/>
              </a:rPr>
              <a:t>二、压力的作用效果的影响因素</a:t>
            </a:r>
            <a:endParaRPr lang="zh-CN" altLang="en-US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0525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19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charRg st="19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69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charRg st="69" end="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char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86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>
                                            <p:txEl>
                                              <p:charRg st="86" end="1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31" grpId="0"/>
      <p:bldP spid="1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1989</Words>
  <Application>Microsoft Office PowerPoint</Application>
  <PresentationFormat>自定义</PresentationFormat>
  <Paragraphs>166</Paragraphs>
  <Slides>28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28</vt:i4>
      </vt:variant>
    </vt:vector>
  </HeadingPairs>
  <TitlesOfParts>
    <vt:vector size="31" baseType="lpstr">
      <vt:lpstr>Office 主题</vt:lpstr>
      <vt:lpstr>Microsoft Equation</vt:lpstr>
      <vt:lpstr>Microsoft 公式 3.0</vt:lpstr>
      <vt:lpstr>PowerPoint 演示文稿</vt:lpstr>
      <vt:lpstr>8.1压力的作用效果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4</cp:revision>
  <dcterms:created xsi:type="dcterms:W3CDTF">2021-03-02T14:37:37Z</dcterms:created>
  <dcterms:modified xsi:type="dcterms:W3CDTF">2021-03-02T14:41:04Z</dcterms:modified>
</cp:coreProperties>
</file>