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D51AE-2106-4922-9A3B-2C698CDBF431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4D4B-AC89-46D3-8A37-F58ED925D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Rectangle 2"/>
          <p:cNvSpPr>
            <a:spLocks noGrp="1" noRot="1" noChangeAspect="1" noTextEdit="1"/>
          </p:cNvSpPr>
          <p:nvPr>
            <p:ph type="sldImg" idx="1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Rectangle 3"/>
          <p:cNvSpPr>
            <a:spLocks noGrp="1"/>
          </p:cNvSpPr>
          <p:nvPr>
            <p:ph type="body" idx="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Rectangle 2"/>
          <p:cNvSpPr>
            <a:spLocks noGrp="1" noRot="1" noChangeAspect="1" noTextEdit="1"/>
          </p:cNvSpPr>
          <p:nvPr>
            <p:ph type="sldImg" idx="1"/>
          </p:nvPr>
        </p:nvSpPr>
        <p:spPr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Grp="1"/>
          </p:cNvSpPr>
          <p:nvPr>
            <p:ph type="body" idx="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643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21" y="304800"/>
            <a:ext cx="11276132" cy="579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1586" y="6245225"/>
            <a:ext cx="3052366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2021/3/2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3052366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310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.baidu.com/i?ct=503316480&amp;z=0&amp;tn=baiduimagedetail&amp;word=%D3%E3&amp;in=23372&amp;cl=2&amp;cm=1&amp;sc=0&amp;lm=-1&amp;pn=1&amp;rn=1&amp;di=2244208840&amp;ln=200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/>
          <p:nvPr/>
        </p:nvSpPr>
        <p:spPr>
          <a:xfrm>
            <a:off x="1774726" y="2028874"/>
            <a:ext cx="9072969" cy="110799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9.3 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物</a:t>
            </a:r>
            <a:r>
              <a:rPr lang="zh-CN" altLang="en-US" sz="66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体的浮与沉</a:t>
            </a:r>
          </a:p>
        </p:txBody>
      </p:sp>
    </p:spTree>
    <p:extLst>
      <p:ext uri="{BB962C8B-B14F-4D97-AF65-F5344CB8AC3E}">
        <p14:creationId xmlns:p14="http://schemas.microsoft.com/office/powerpoint/2010/main" val="81241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/>
          <p:nvPr/>
        </p:nvSpPr>
        <p:spPr>
          <a:xfrm>
            <a:off x="1203168" y="1978025"/>
            <a:ext cx="8306307" cy="952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工作原理：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利用把密度比水大的钢材制成</a:t>
            </a:r>
            <a:r>
              <a:rPr lang="zh-CN" altLang="en-US" sz="2800">
                <a:solidFill>
                  <a:srgbClr val="EE3F2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空心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的使它排开更多的水，增大可利用的浮力。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43" name="Text Box 3"/>
          <p:cNvSpPr txBox="1"/>
          <p:nvPr/>
        </p:nvSpPr>
        <p:spPr>
          <a:xfrm>
            <a:off x="1152375" y="3003550"/>
            <a:ext cx="4725373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排水量（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）：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轮船满载时排开水的质量：</a:t>
            </a:r>
          </a:p>
          <a:p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Text Box 6"/>
          <p:cNvSpPr txBox="1"/>
          <p:nvPr/>
        </p:nvSpPr>
        <p:spPr>
          <a:xfrm>
            <a:off x="752378" y="1404938"/>
            <a:ext cx="2231734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、轮 船</a:t>
            </a:r>
          </a:p>
        </p:txBody>
      </p:sp>
      <p:pic>
        <p:nvPicPr>
          <p:cNvPr id="27652" name="Picture 7" descr="huoch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360" y="3194050"/>
            <a:ext cx="4571405" cy="310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50" name="Rectangle 10"/>
          <p:cNvSpPr/>
          <p:nvPr/>
        </p:nvSpPr>
        <p:spPr>
          <a:xfrm>
            <a:off x="1395231" y="4111626"/>
            <a:ext cx="316823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i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baseline="-25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</a:t>
            </a:r>
            <a:r>
              <a:rPr lang="zh-CN" alt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600" i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sz="3600" baseline="-25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船</a:t>
            </a:r>
            <a:r>
              <a:rPr lang="en-US" altLang="zh-CN" sz="36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en-US" altLang="zh-CN" sz="3600" i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sz="3600" baseline="-25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货</a:t>
            </a:r>
            <a:endParaRPr lang="en-US" altLang="zh-CN" sz="3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Text Box 13"/>
          <p:cNvSpPr txBox="1"/>
          <p:nvPr/>
        </p:nvSpPr>
        <p:spPr>
          <a:xfrm>
            <a:off x="101587" y="760413"/>
            <a:ext cx="368569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二、浮力的应用</a:t>
            </a:r>
          </a:p>
        </p:txBody>
      </p:sp>
    </p:spTree>
    <p:extLst>
      <p:ext uri="{BB962C8B-B14F-4D97-AF65-F5344CB8AC3E}">
        <p14:creationId xmlns:p14="http://schemas.microsoft.com/office/powerpoint/2010/main" val="381126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/>
          <p:nvPr/>
        </p:nvSpPr>
        <p:spPr>
          <a:xfrm>
            <a:off x="1255550" y="2189164"/>
            <a:ext cx="79650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工作原理：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靠改变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自身重力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上浮和下潜。</a:t>
            </a:r>
            <a:endParaRPr lang="en-US" altLang="zh-CN" sz="2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8674" name="Group 5"/>
          <p:cNvGrpSpPr/>
          <p:nvPr/>
        </p:nvGrpSpPr>
        <p:grpSpPr>
          <a:xfrm>
            <a:off x="1403167" y="2722563"/>
            <a:ext cx="4465057" cy="3382962"/>
            <a:chOff x="3163" y="1436"/>
            <a:chExt cx="2446" cy="1586"/>
          </a:xfrm>
        </p:grpSpPr>
        <p:pic>
          <p:nvPicPr>
            <p:cNvPr id="28675" name="Picture 6" descr="常规潜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3" y="1436"/>
              <a:ext cx="2446" cy="15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6" name="Text Box 7"/>
            <p:cNvSpPr txBox="1"/>
            <p:nvPr/>
          </p:nvSpPr>
          <p:spPr>
            <a:xfrm>
              <a:off x="3305" y="2585"/>
              <a:ext cx="576" cy="216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FF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潜艇</a:t>
              </a:r>
            </a:p>
          </p:txBody>
        </p:sp>
      </p:grpSp>
      <p:pic>
        <p:nvPicPr>
          <p:cNvPr id="2867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617" y="142875"/>
            <a:ext cx="882535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271" y="2725739"/>
            <a:ext cx="4428548" cy="337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Text Box 14"/>
          <p:cNvSpPr txBox="1"/>
          <p:nvPr/>
        </p:nvSpPr>
        <p:spPr>
          <a:xfrm>
            <a:off x="1255550" y="1400176"/>
            <a:ext cx="266347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600">
                <a:latin typeface="华文新魏" pitchFamily="2" charset="-122"/>
                <a:ea typeface="华文新魏" pitchFamily="2" charset="-122"/>
              </a:rPr>
              <a:t>、潜水艇</a:t>
            </a:r>
            <a:endParaRPr lang="en-US" altLang="zh-CN" sz="360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680" name="Text Box 17"/>
          <p:cNvSpPr txBox="1"/>
          <p:nvPr/>
        </p:nvSpPr>
        <p:spPr>
          <a:xfrm>
            <a:off x="234920" y="731839"/>
            <a:ext cx="3684108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二、浮力的应用</a:t>
            </a:r>
          </a:p>
        </p:txBody>
      </p:sp>
    </p:spTree>
    <p:extLst>
      <p:ext uri="{BB962C8B-B14F-4D97-AF65-F5344CB8AC3E}">
        <p14:creationId xmlns:p14="http://schemas.microsoft.com/office/powerpoint/2010/main" val="28644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7173276_193113443000_2"/>
          <p:cNvPicPr>
            <a:picLocks noChangeAspect="1"/>
          </p:cNvPicPr>
          <p:nvPr/>
        </p:nvPicPr>
        <p:blipFill>
          <a:blip r:embed="rId2"/>
          <a:srcRect l="9279" t="5699" r="53609" b="23213"/>
          <a:stretch>
            <a:fillRect/>
          </a:stretch>
        </p:blipFill>
        <p:spPr>
          <a:xfrm>
            <a:off x="1531739" y="2882901"/>
            <a:ext cx="2498400" cy="299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7092" name="Text Box 4"/>
          <p:cNvSpPr txBox="1"/>
          <p:nvPr/>
        </p:nvSpPr>
        <p:spPr>
          <a:xfrm>
            <a:off x="1087297" y="1946276"/>
            <a:ext cx="835075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工作原理：</a:t>
            </a:r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内部充有小于空气密度的气体</a:t>
            </a:r>
            <a:r>
              <a:rPr lang="zh-CN" altLang="en-US" sz="2400">
                <a:solidFill>
                  <a:srgbClr val="02030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（氢气、氦气、热空气）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，使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浮力大于重力而升空。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69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42" y="2882901"/>
            <a:ext cx="4917435" cy="308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617" y="142875"/>
            <a:ext cx="88253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13"/>
          <p:cNvSpPr txBox="1"/>
          <p:nvPr/>
        </p:nvSpPr>
        <p:spPr>
          <a:xfrm>
            <a:off x="198413" y="644525"/>
            <a:ext cx="368410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二、浮力的应用</a:t>
            </a:r>
          </a:p>
        </p:txBody>
      </p:sp>
      <p:sp>
        <p:nvSpPr>
          <p:cNvPr id="29702" name="Text Box 14"/>
          <p:cNvSpPr txBox="1"/>
          <p:nvPr/>
        </p:nvSpPr>
        <p:spPr>
          <a:xfrm>
            <a:off x="990471" y="1301751"/>
            <a:ext cx="3526966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600">
                <a:latin typeface="华文新魏" pitchFamily="2" charset="-122"/>
                <a:ea typeface="华文新魏" pitchFamily="2" charset="-122"/>
              </a:rPr>
              <a:t>、气球和飞艇</a:t>
            </a:r>
            <a:r>
              <a:rPr lang="zh-CN" altLang="en-US" sz="360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en-US" altLang="zh-CN" sz="360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7103" name="Rectangle 15"/>
          <p:cNvSpPr/>
          <p:nvPr/>
        </p:nvSpPr>
        <p:spPr>
          <a:xfrm>
            <a:off x="1087296" y="6019801"/>
            <a:ext cx="9142810" cy="460375"/>
          </a:xfrm>
          <a:prstGeom prst="rect">
            <a:avLst/>
          </a:prstGeom>
          <a:noFill/>
          <a:ln w="25400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 marL="342900" indent="-342900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②用改变自身的体积，实现沉浮。如减小体积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则有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400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&lt;G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下降。</a:t>
            </a:r>
          </a:p>
        </p:txBody>
      </p:sp>
    </p:spTree>
    <p:extLst>
      <p:ext uri="{BB962C8B-B14F-4D97-AF65-F5344CB8AC3E}">
        <p14:creationId xmlns:p14="http://schemas.microsoft.com/office/powerpoint/2010/main" val="128324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/>
      <p:bldP spid="217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/>
          </p:cNvSpPr>
          <p:nvPr>
            <p:ph idx="1"/>
          </p:nvPr>
        </p:nvSpPr>
        <p:spPr>
          <a:xfrm>
            <a:off x="1839674" y="874714"/>
            <a:ext cx="8511067" cy="1260475"/>
          </a:xfrm>
        </p:spPr>
        <p:txBody>
          <a:bodyPr vert="horz" wrap="square" lIns="91440" tIns="45720" rIns="91440" bIns="45720" anchor="t"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　　</a:t>
            </a:r>
            <a:r>
              <a:rPr lang="zh-CN" altLang="en-US">
                <a:latin typeface="宋体" panose="02010600030101010101" pitchFamily="2" charset="-122"/>
              </a:rPr>
              <a:t>我国古代曾发明过一种做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军事信号</a:t>
            </a:r>
            <a:r>
              <a:rPr lang="zh-CN" altLang="en-US">
                <a:latin typeface="宋体" panose="02010600030101010101" pitchFamily="2" charset="-122"/>
              </a:rPr>
              <a:t>用的灯笼，灯笼能腾空而起，飞向天空。</a:t>
            </a:r>
            <a:r>
              <a:rPr lang="zh-CN" altLang="en-US">
                <a:solidFill>
                  <a:srgbClr val="0000CC"/>
                </a:solidFill>
                <a:latin typeface="宋体" panose="02010600030101010101" pitchFamily="2" charset="-122"/>
              </a:rPr>
              <a:t>    </a:t>
            </a:r>
            <a:endParaRPr lang="zh-CN" altLang="en-US">
              <a:latin typeface="宋体" panose="02010600030101010101" pitchFamily="2" charset="-122"/>
            </a:endParaRPr>
          </a:p>
        </p:txBody>
      </p:sp>
      <p:pic>
        <p:nvPicPr>
          <p:cNvPr id="30722" name="Picture 3" descr="孔明灯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41" y="2279650"/>
            <a:ext cx="6480918" cy="430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617" y="142875"/>
            <a:ext cx="88253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 Box 8"/>
          <p:cNvSpPr txBox="1"/>
          <p:nvPr/>
        </p:nvSpPr>
        <p:spPr>
          <a:xfrm>
            <a:off x="160317" y="712788"/>
            <a:ext cx="4247597" cy="582612"/>
          </a:xfrm>
          <a:prstGeom prst="rect">
            <a:avLst/>
          </a:prstGeom>
          <a:noFill/>
          <a:ln w="25400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孔明灯</a:t>
            </a:r>
          </a:p>
        </p:txBody>
      </p:sp>
    </p:spTree>
    <p:extLst>
      <p:ext uri="{BB962C8B-B14F-4D97-AF65-F5344CB8AC3E}">
        <p14:creationId xmlns:p14="http://schemas.microsoft.com/office/powerpoint/2010/main" val="218267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Text Box 3"/>
          <p:cNvSpPr txBox="1"/>
          <p:nvPr/>
        </p:nvSpPr>
        <p:spPr>
          <a:xfrm>
            <a:off x="1523802" y="992188"/>
            <a:ext cx="9142810" cy="17859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当鱼鳔充气时，鱼体的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平均密度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减小，鱼体</a:t>
            </a: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上浮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；</a:t>
            </a:r>
          </a:p>
          <a:p>
            <a:pPr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鱼鳔排气时，鱼体的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平均密度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增大，鱼体下沉。</a:t>
            </a:r>
          </a:p>
        </p:txBody>
      </p:sp>
      <p:sp>
        <p:nvSpPr>
          <p:cNvPr id="247812" name="Text Box 4"/>
          <p:cNvSpPr txBox="1"/>
          <p:nvPr/>
        </p:nvSpPr>
        <p:spPr>
          <a:xfrm>
            <a:off x="7460279" y="4546601"/>
            <a:ext cx="3599981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鱼鳔起着调节鱼体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平均密度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的功能</a:t>
            </a:r>
            <a:endParaRPr lang="zh-CN" altLang="en-US" sz="4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23802" y="2936876"/>
            <a:ext cx="4284105" cy="3573463"/>
            <a:chOff x="0" y="2069"/>
            <a:chExt cx="2699" cy="2251"/>
          </a:xfrm>
        </p:grpSpPr>
        <p:sp>
          <p:nvSpPr>
            <p:cNvPr id="32772" name="Rectangle 11"/>
            <p:cNvSpPr/>
            <p:nvPr/>
          </p:nvSpPr>
          <p:spPr>
            <a:xfrm>
              <a:off x="0" y="2069"/>
              <a:ext cx="2699" cy="2251"/>
            </a:xfrm>
            <a:prstGeom prst="rect">
              <a:avLst/>
            </a:prstGeom>
            <a:solidFill>
              <a:srgbClr val="0099CC"/>
            </a:solidFill>
            <a:ln w="25400" cap="flat" cmpd="sng">
              <a:solidFill>
                <a:srgbClr val="A1A1A1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3" dist="53882" dir="13499999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773" name="Group 5"/>
            <p:cNvGrpSpPr/>
            <p:nvPr/>
          </p:nvGrpSpPr>
          <p:grpSpPr>
            <a:xfrm>
              <a:off x="68" y="2296"/>
              <a:ext cx="2449" cy="1996"/>
              <a:chOff x="204" y="1680"/>
              <a:chExt cx="2532" cy="2352"/>
            </a:xfrm>
          </p:grpSpPr>
          <p:pic>
            <p:nvPicPr>
              <p:cNvPr id="32774" name="Picture 6" descr="u=642699116,2594690027&amp;fm=0&amp;gp=-6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rcRect b="14285"/>
              <a:stretch>
                <a:fillRect/>
              </a:stretch>
            </p:blipFill>
            <p:spPr>
              <a:xfrm>
                <a:off x="204" y="3079"/>
                <a:ext cx="1485" cy="9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775" name="Oval 7"/>
              <p:cNvSpPr/>
              <p:nvPr/>
            </p:nvSpPr>
            <p:spPr>
              <a:xfrm>
                <a:off x="2364" y="1680"/>
                <a:ext cx="372" cy="444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76" name="Oval 8"/>
              <p:cNvSpPr/>
              <p:nvPr/>
            </p:nvSpPr>
            <p:spPr>
              <a:xfrm>
                <a:off x="2124" y="2400"/>
                <a:ext cx="310" cy="381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77" name="Oval 9"/>
              <p:cNvSpPr/>
              <p:nvPr/>
            </p:nvSpPr>
            <p:spPr>
              <a:xfrm>
                <a:off x="1884" y="3024"/>
                <a:ext cx="247" cy="318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78" name="Oval 10"/>
              <p:cNvSpPr/>
              <p:nvPr/>
            </p:nvSpPr>
            <p:spPr>
              <a:xfrm>
                <a:off x="1692" y="3552"/>
                <a:ext cx="132" cy="144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779" name="Text Box 12"/>
          <p:cNvSpPr txBox="1"/>
          <p:nvPr/>
        </p:nvSpPr>
        <p:spPr>
          <a:xfrm>
            <a:off x="596822" y="779463"/>
            <a:ext cx="6839648" cy="646112"/>
          </a:xfrm>
          <a:prstGeom prst="rect">
            <a:avLst/>
          </a:prstGeom>
          <a:noFill/>
          <a:ln w="25400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水中的鱼儿如何实现上浮和下沉？</a:t>
            </a:r>
          </a:p>
        </p:txBody>
      </p:sp>
    </p:spTree>
    <p:extLst>
      <p:ext uri="{BB962C8B-B14F-4D97-AF65-F5344CB8AC3E}">
        <p14:creationId xmlns:p14="http://schemas.microsoft.com/office/powerpoint/2010/main" val="401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/>
          <p:nvPr/>
        </p:nvSpPr>
        <p:spPr>
          <a:xfrm>
            <a:off x="4648894" y="657226"/>
            <a:ext cx="2294218" cy="646331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3600">
                <a:solidFill>
                  <a:srgbClr val="02030E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3600">
                <a:solidFill>
                  <a:srgbClr val="02030E"/>
                </a:solidFill>
                <a:latin typeface="华文新魏" pitchFamily="2" charset="-122"/>
                <a:ea typeface="华文新魏" pitchFamily="2" charset="-122"/>
              </a:rPr>
              <a:t>、密度计</a:t>
            </a:r>
            <a:endParaRPr lang="en-US" altLang="zh-CN" sz="3600">
              <a:solidFill>
                <a:srgbClr val="02030E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2884" name="Picture 4" descr="密度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615" y="657225"/>
            <a:ext cx="1514278" cy="2592388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4172995" y="4076700"/>
            <a:ext cx="792059" cy="2305050"/>
            <a:chOff x="385" y="2296"/>
            <a:chExt cx="499" cy="1316"/>
          </a:xfrm>
        </p:grpSpPr>
        <p:grpSp>
          <p:nvGrpSpPr>
            <p:cNvPr id="33796" name="Group 6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33797" name="Line 7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798" name="Line 8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799" name="Line 9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800" name="Line 10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1" name="Line 11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2" name="Line 12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3" name="Line 13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4" name="Line 14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5" name="Line 15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6" name="Line 16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7" name="Line 17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8" name="Line 18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9" name="Line 19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0" name="Line 20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1" name="Line 21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2" name="Line 22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3" name="Line 23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4" name="Line 24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5" name="Line 25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6" name="Line 26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7" name="Line 27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8" name="Line 28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19" name="Line 29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0" name="Line 30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1" name="Line 31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2" name="Line 32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3" name="Line 33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4" name="Line 34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5" name="Line 35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6" name="Line 36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7" name="Line 37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8" name="Line 38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9" name="Line 39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0" name="Line 40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1" name="Line 41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2" name="Line 42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3" name="Line 43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4" name="Line 44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35" name="Line 45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768225" y="4076700"/>
            <a:ext cx="792060" cy="2305050"/>
            <a:chOff x="385" y="2296"/>
            <a:chExt cx="499" cy="1316"/>
          </a:xfrm>
        </p:grpSpPr>
        <p:grpSp>
          <p:nvGrpSpPr>
            <p:cNvPr id="33837" name="Group 47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33838" name="Line 48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39" name="Line 49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40" name="Line 50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841" name="Line 51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2" name="Line 52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3" name="Line 53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4" name="Line 54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5" name="Line 55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6" name="Line 56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7" name="Line 57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8" name="Line 58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49" name="Line 59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0" name="Line 60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1" name="Line 61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2" name="Line 62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3" name="Line 63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4" name="Line 64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5" name="Line 65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6" name="Line 66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7" name="Line 67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8" name="Line 68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59" name="Line 69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0" name="Line 70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1" name="Line 71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2" name="Line 72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3" name="Line 73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4" name="Line 74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5" name="Line 75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6" name="Line 76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7" name="Line 77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8" name="Line 78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69" name="Line 79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0" name="Line 80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1" name="Line 81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2" name="Line 82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3" name="Line 83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4" name="Line 84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5" name="Line 85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76" name="Line 86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" name="Group 87"/>
          <p:cNvGrpSpPr/>
          <p:nvPr/>
        </p:nvGrpSpPr>
        <p:grpSpPr>
          <a:xfrm>
            <a:off x="7352343" y="4076700"/>
            <a:ext cx="792060" cy="2305050"/>
            <a:chOff x="385" y="2296"/>
            <a:chExt cx="499" cy="1316"/>
          </a:xfrm>
        </p:grpSpPr>
        <p:grpSp>
          <p:nvGrpSpPr>
            <p:cNvPr id="33878" name="Group 88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33879" name="Line 89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80" name="Line 90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81" name="Line 91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882" name="Line 92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3" name="Line 93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4" name="Line 94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5" name="Line 95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6" name="Line 96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7" name="Line 97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8" name="Line 98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89" name="Line 99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0" name="Line 100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1" name="Line 101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2" name="Line 102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3" name="Line 103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4" name="Line 104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5" name="Line 105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6" name="Line 106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7" name="Line 107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8" name="Line 108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99" name="Line 109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0" name="Line 110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1" name="Line 111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2" name="Line 112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3" name="Line 113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4" name="Line 114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5" name="Line 115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6" name="Line 116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7" name="Line 117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8" name="Line 118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09" name="Line 119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0" name="Line 120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1" name="Line 121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2" name="Line 122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3" name="Line 123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4" name="Line 124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5" name="Line 125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6" name="Line 126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17" name="Line 127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" name="Group 128"/>
          <p:cNvGrpSpPr/>
          <p:nvPr/>
        </p:nvGrpSpPr>
        <p:grpSpPr>
          <a:xfrm>
            <a:off x="6057111" y="2589214"/>
            <a:ext cx="215872" cy="2185987"/>
            <a:chOff x="1565" y="2008"/>
            <a:chExt cx="136" cy="1377"/>
          </a:xfrm>
        </p:grpSpPr>
        <p:grpSp>
          <p:nvGrpSpPr>
            <p:cNvPr id="33919" name="Group 129"/>
            <p:cNvGrpSpPr/>
            <p:nvPr/>
          </p:nvGrpSpPr>
          <p:grpSpPr>
            <a:xfrm>
              <a:off x="1565" y="2008"/>
              <a:ext cx="136" cy="1377"/>
              <a:chOff x="567" y="2205"/>
              <a:chExt cx="136" cy="1377"/>
            </a:xfrm>
          </p:grpSpPr>
          <p:grpSp>
            <p:nvGrpSpPr>
              <p:cNvPr id="33920" name="Group 130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33921" name="Group 131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33922" name="Freeform 132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avLst/>
                    <a:gdLst/>
                    <a:ahLst/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rect l="l" t="t" r="r" b="b"/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23" name="Freeform 133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avLst/>
                    <a:gdLst/>
                    <a:ahLst/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rect l="l" t="t" r="r" b="b"/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924" name="Line 134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3925" name="Line 135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26" name="Line 136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27" name="Line 137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28" name="Line 138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29" name="Line 139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30" name="Line 140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931" name="Line 141"/>
            <p:cNvSpPr/>
            <p:nvPr/>
          </p:nvSpPr>
          <p:spPr>
            <a:xfrm>
              <a:off x="1610" y="2416"/>
              <a:ext cx="45" cy="0"/>
            </a:xfrm>
            <a:prstGeom prst="line">
              <a:avLst/>
            </a:prstGeom>
            <a:ln w="28575" cap="sq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42"/>
          <p:cNvGrpSpPr/>
          <p:nvPr/>
        </p:nvGrpSpPr>
        <p:grpSpPr>
          <a:xfrm>
            <a:off x="7639643" y="2660650"/>
            <a:ext cx="215872" cy="2185988"/>
            <a:chOff x="2562" y="1797"/>
            <a:chExt cx="136" cy="1377"/>
          </a:xfrm>
        </p:grpSpPr>
        <p:grpSp>
          <p:nvGrpSpPr>
            <p:cNvPr id="33933" name="Group 143"/>
            <p:cNvGrpSpPr/>
            <p:nvPr/>
          </p:nvGrpSpPr>
          <p:grpSpPr>
            <a:xfrm>
              <a:off x="2562" y="1797"/>
              <a:ext cx="136" cy="1377"/>
              <a:chOff x="567" y="2205"/>
              <a:chExt cx="136" cy="1377"/>
            </a:xfrm>
          </p:grpSpPr>
          <p:grpSp>
            <p:nvGrpSpPr>
              <p:cNvPr id="33934" name="Group 144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33935" name="Group 145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33936" name="Freeform 146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avLst/>
                    <a:gdLst/>
                    <a:ahLst/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rect l="l" t="t" r="r" b="b"/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37" name="Freeform 147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avLst/>
                    <a:gdLst/>
                    <a:ahLst/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rect l="l" t="t" r="r" b="b"/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938" name="Line 148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3939" name="Line 149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40" name="Line 150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41" name="Line 151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42" name="Line 152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43" name="Line 153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44" name="Line 154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945" name="Line 155"/>
            <p:cNvSpPr/>
            <p:nvPr/>
          </p:nvSpPr>
          <p:spPr>
            <a:xfrm>
              <a:off x="2608" y="2409"/>
              <a:ext cx="45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23036" name="Text Box 156"/>
          <p:cNvSpPr txBox="1"/>
          <p:nvPr/>
        </p:nvSpPr>
        <p:spPr>
          <a:xfrm>
            <a:off x="4076170" y="6308726"/>
            <a:ext cx="865075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</a:rPr>
              <a:t>水</a:t>
            </a:r>
          </a:p>
        </p:txBody>
      </p:sp>
      <p:sp>
        <p:nvSpPr>
          <p:cNvPr id="123037" name="Text Box 157"/>
          <p:cNvSpPr txBox="1"/>
          <p:nvPr/>
        </p:nvSpPr>
        <p:spPr>
          <a:xfrm>
            <a:off x="5515845" y="6308726"/>
            <a:ext cx="1223803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</a:rPr>
              <a:t>液体甲</a:t>
            </a:r>
          </a:p>
        </p:txBody>
      </p:sp>
      <p:sp>
        <p:nvSpPr>
          <p:cNvPr id="123038" name="Text Box 158"/>
          <p:cNvSpPr txBox="1"/>
          <p:nvPr/>
        </p:nvSpPr>
        <p:spPr>
          <a:xfrm>
            <a:off x="7171392" y="6308726"/>
            <a:ext cx="1223804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</a:rPr>
              <a:t>液体乙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6" name="Group 159"/>
          <p:cNvGrpSpPr/>
          <p:nvPr/>
        </p:nvGrpSpPr>
        <p:grpSpPr>
          <a:xfrm>
            <a:off x="4472993" y="2779714"/>
            <a:ext cx="215872" cy="2185987"/>
            <a:chOff x="567" y="2205"/>
            <a:chExt cx="136" cy="1377"/>
          </a:xfrm>
        </p:grpSpPr>
        <p:grpSp>
          <p:nvGrpSpPr>
            <p:cNvPr id="33950" name="Group 160"/>
            <p:cNvGrpSpPr/>
            <p:nvPr/>
          </p:nvGrpSpPr>
          <p:grpSpPr>
            <a:xfrm>
              <a:off x="567" y="2205"/>
              <a:ext cx="136" cy="1377"/>
              <a:chOff x="567" y="2205"/>
              <a:chExt cx="136" cy="1377"/>
            </a:xfrm>
          </p:grpSpPr>
          <p:grpSp>
            <p:nvGrpSpPr>
              <p:cNvPr id="33951" name="Group 161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33952" name="Group 162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33953" name="Freeform 163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avLst/>
                    <a:gdLst/>
                    <a:ahLst/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rect l="l" t="t" r="r" b="b"/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54" name="Freeform 164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avLst/>
                    <a:gdLst/>
                    <a:ahLst/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rect l="l" t="t" r="r" b="b"/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8"/>
                    </a:schemeClr>
                  </a:solidFill>
                  <a:ln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955" name="Line 165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3956" name="Line 166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57" name="Line 167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58" name="Line 168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59" name="Line 169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60" name="Line 170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961" name="Line 171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3962" name="Line 172"/>
            <p:cNvSpPr/>
            <p:nvPr/>
          </p:nvSpPr>
          <p:spPr>
            <a:xfrm>
              <a:off x="612" y="2416"/>
              <a:ext cx="45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23053" name="AutoShape 173"/>
          <p:cNvSpPr/>
          <p:nvPr/>
        </p:nvSpPr>
        <p:spPr>
          <a:xfrm>
            <a:off x="4760293" y="3092450"/>
            <a:ext cx="863488" cy="792163"/>
          </a:xfrm>
          <a:prstGeom prst="wedgeRoundRectCallout">
            <a:avLst>
              <a:gd name="adj1" fmla="val -52940"/>
              <a:gd name="adj2" fmla="val 113727"/>
              <a:gd name="adj3" fmla="val 16667"/>
            </a:avLst>
          </a:prstGeom>
          <a:solidFill>
            <a:srgbClr val="CCFFCC">
              <a:alpha val="59998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/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1.0</a:t>
            </a:r>
          </a:p>
        </p:txBody>
      </p:sp>
      <p:sp>
        <p:nvSpPr>
          <p:cNvPr id="123054" name="AutoShape 174"/>
          <p:cNvSpPr/>
          <p:nvPr/>
        </p:nvSpPr>
        <p:spPr>
          <a:xfrm>
            <a:off x="6415840" y="3092450"/>
            <a:ext cx="792060" cy="792163"/>
          </a:xfrm>
          <a:prstGeom prst="wedgeRoundRectCallout">
            <a:avLst>
              <a:gd name="adj1" fmla="val -61421"/>
              <a:gd name="adj2" fmla="val 113727"/>
              <a:gd name="adj3" fmla="val 16667"/>
            </a:avLst>
          </a:prstGeom>
          <a:solidFill>
            <a:srgbClr val="CCFFCC">
              <a:alpha val="59998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/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1.2</a:t>
            </a:r>
          </a:p>
        </p:txBody>
      </p:sp>
      <p:sp>
        <p:nvSpPr>
          <p:cNvPr id="123055" name="AutoShape 175"/>
          <p:cNvSpPr/>
          <p:nvPr/>
        </p:nvSpPr>
        <p:spPr>
          <a:xfrm>
            <a:off x="7999959" y="3163889"/>
            <a:ext cx="865075" cy="720725"/>
          </a:xfrm>
          <a:prstGeom prst="wedgeRoundRectCallout">
            <a:avLst>
              <a:gd name="adj1" fmla="val -65412"/>
              <a:gd name="adj2" fmla="val 126653"/>
              <a:gd name="adj3" fmla="val 16667"/>
            </a:avLst>
          </a:prstGeom>
          <a:solidFill>
            <a:srgbClr val="CCFFCC">
              <a:alpha val="59998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/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1.4</a:t>
            </a:r>
          </a:p>
        </p:txBody>
      </p:sp>
      <p:sp>
        <p:nvSpPr>
          <p:cNvPr id="123056" name="Text Box 176"/>
          <p:cNvSpPr txBox="1"/>
          <p:nvPr/>
        </p:nvSpPr>
        <p:spPr>
          <a:xfrm>
            <a:off x="1377771" y="1717676"/>
            <a:ext cx="7272978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400">
                <a:solidFill>
                  <a:srgbClr val="0000D4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密度计在各种液体中总是漂浮的状态，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1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浮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400">
                <a:solidFill>
                  <a:srgbClr val="0000D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。</a:t>
            </a:r>
            <a:endParaRPr lang="en-US" altLang="zh-CN" sz="2400">
              <a:solidFill>
                <a:srgbClr val="0000D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3057" name="Picture 177" descr="煤油和密度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203" y="3536950"/>
            <a:ext cx="1512690" cy="2592388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33968" name="Text Box 180"/>
          <p:cNvSpPr txBox="1"/>
          <p:nvPr/>
        </p:nvSpPr>
        <p:spPr>
          <a:xfrm>
            <a:off x="241269" y="657226"/>
            <a:ext cx="3684108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二、浮力的应用</a:t>
            </a:r>
          </a:p>
        </p:txBody>
      </p:sp>
      <p:sp>
        <p:nvSpPr>
          <p:cNvPr id="123061" name="Rectangle 181"/>
          <p:cNvSpPr>
            <a:spLocks noChangeArrowheads="1"/>
          </p:cNvSpPr>
          <p:nvPr/>
        </p:nvSpPr>
        <p:spPr bwMode="auto">
          <a:xfrm>
            <a:off x="1377771" y="2117725"/>
            <a:ext cx="8447575" cy="977900"/>
          </a:xfrm>
          <a:prstGeom prst="rect">
            <a:avLst/>
          </a:prstGeom>
          <a:noFill/>
          <a:ln w="25400" algn="ctr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②密度计上的刻度线不均匀，自上往下，刻度线越来越密，刻度值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越来越大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457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3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3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3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2.22222E-06 L -3.05556E-06 0.19769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4.44444E-06 L 3.05556E-06 0.17662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4444E-06 L 2.77778E-06 0.1243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3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3036" grpId="0"/>
      <p:bldP spid="123037" grpId="0"/>
      <p:bldP spid="123038" grpId="0"/>
      <p:bldP spid="123053" grpId="0" animBg="1"/>
      <p:bldP spid="123054" grpId="0" animBg="1"/>
      <p:bldP spid="123055" grpId="0" animBg="1"/>
      <p:bldP spid="123056" grpId="0"/>
      <p:bldP spid="1230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/>
          <p:nvPr/>
        </p:nvSpPr>
        <p:spPr>
          <a:xfrm>
            <a:off x="4941868" y="744538"/>
            <a:ext cx="2755883" cy="646331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3600">
                <a:solidFill>
                  <a:srgbClr val="02030E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3600">
                <a:solidFill>
                  <a:srgbClr val="02030E"/>
                </a:solidFill>
                <a:latin typeface="华文新魏" pitchFamily="2" charset="-122"/>
                <a:ea typeface="华文新魏" pitchFamily="2" charset="-122"/>
              </a:rPr>
              <a:t>、盐水选种</a:t>
            </a:r>
            <a:endParaRPr lang="en-US" altLang="zh-CN" sz="3600">
              <a:solidFill>
                <a:srgbClr val="02030E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3907" name="Picture 3" descr="盐水选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642" y="933450"/>
            <a:ext cx="2271416" cy="3168650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123908" name="Object 4"/>
          <p:cNvGraphicFramePr>
            <a:graphicFrameLocks noGrp="1"/>
          </p:cNvGraphicFramePr>
          <p:nvPr>
            <p:ph/>
          </p:nvPr>
        </p:nvGraphicFramePr>
        <p:xfrm>
          <a:off x="1146027" y="2989264"/>
          <a:ext cx="2523796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r:id="rId4" imgW="1917700" imgH="1905000" progId="Flash.Movie">
                  <p:embed/>
                </p:oleObj>
              </mc:Choice>
              <mc:Fallback>
                <p:oleObj r:id="rId4" imgW="1917700" imgH="1905000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6027" y="2989264"/>
                        <a:ext cx="2523796" cy="25542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2165069" y="4908551"/>
            <a:ext cx="576188" cy="73025"/>
            <a:chOff x="2336" y="3702"/>
            <a:chExt cx="363" cy="46"/>
          </a:xfrm>
        </p:grpSpPr>
        <p:sp>
          <p:nvSpPr>
            <p:cNvPr id="34821" name="Oval 6"/>
            <p:cNvSpPr/>
            <p:nvPr/>
          </p:nvSpPr>
          <p:spPr>
            <a:xfrm rot="10800000">
              <a:off x="2336" y="3702"/>
              <a:ext cx="363" cy="4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2" name="Freeform 7"/>
            <p:cNvSpPr/>
            <p:nvPr/>
          </p:nvSpPr>
          <p:spPr>
            <a:xfrm>
              <a:off x="2381" y="3709"/>
              <a:ext cx="303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3" y="1"/>
                </a:cxn>
                <a:cxn ang="0">
                  <a:pos x="303" y="17"/>
                </a:cxn>
              </a:cxnLst>
              <a:rect l="l" t="t" r="r" b="b"/>
              <a:pathLst>
                <a:path w="303" h="23">
                  <a:moveTo>
                    <a:pt x="0" y="23"/>
                  </a:moveTo>
                  <a:cubicBezTo>
                    <a:pt x="25" y="19"/>
                    <a:pt x="103" y="2"/>
                    <a:pt x="153" y="1"/>
                  </a:cubicBezTo>
                  <a:cubicBezTo>
                    <a:pt x="203" y="0"/>
                    <a:pt x="272" y="14"/>
                    <a:pt x="303" y="17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8"/>
            <p:cNvSpPr/>
            <p:nvPr/>
          </p:nvSpPr>
          <p:spPr>
            <a:xfrm>
              <a:off x="2442" y="3732"/>
              <a:ext cx="20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"/>
                </a:cxn>
                <a:cxn ang="0">
                  <a:pos x="206" y="0"/>
                </a:cxn>
              </a:cxnLst>
              <a:rect l="l" t="t" r="r" b="b"/>
              <a:pathLst>
                <a:path w="206" h="2">
                  <a:moveTo>
                    <a:pt x="0" y="0"/>
                  </a:moveTo>
                  <a:cubicBezTo>
                    <a:pt x="8" y="0"/>
                    <a:pt x="18" y="2"/>
                    <a:pt x="52" y="2"/>
                  </a:cubicBezTo>
                  <a:cubicBezTo>
                    <a:pt x="86" y="2"/>
                    <a:pt x="174" y="0"/>
                    <a:pt x="206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2658717" y="4673600"/>
            <a:ext cx="576187" cy="215900"/>
            <a:chOff x="2336" y="3430"/>
            <a:chExt cx="363" cy="136"/>
          </a:xfrm>
        </p:grpSpPr>
        <p:sp>
          <p:nvSpPr>
            <p:cNvPr id="34825" name="Oval 10"/>
            <p:cNvSpPr/>
            <p:nvPr/>
          </p:nvSpPr>
          <p:spPr>
            <a:xfrm rot="10800000">
              <a:off x="2336" y="3430"/>
              <a:ext cx="363" cy="13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6" name="Freeform 11"/>
            <p:cNvSpPr/>
            <p:nvPr/>
          </p:nvSpPr>
          <p:spPr>
            <a:xfrm>
              <a:off x="2360" y="3456"/>
              <a:ext cx="324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52" y="0"/>
                </a:cxn>
                <a:cxn ang="0">
                  <a:pos x="324" y="28"/>
                </a:cxn>
              </a:cxnLst>
              <a:rect l="l" t="t" r="r" b="b"/>
              <a:pathLst>
                <a:path w="324" h="30">
                  <a:moveTo>
                    <a:pt x="0" y="30"/>
                  </a:moveTo>
                  <a:cubicBezTo>
                    <a:pt x="25" y="25"/>
                    <a:pt x="98" y="0"/>
                    <a:pt x="152" y="0"/>
                  </a:cubicBezTo>
                  <a:cubicBezTo>
                    <a:pt x="206" y="0"/>
                    <a:pt x="288" y="22"/>
                    <a:pt x="324" y="28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Freeform 12"/>
            <p:cNvSpPr/>
            <p:nvPr/>
          </p:nvSpPr>
          <p:spPr>
            <a:xfrm>
              <a:off x="2354" y="3502"/>
              <a:ext cx="344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34"/>
                </a:cxn>
                <a:cxn ang="0">
                  <a:pos x="344" y="2"/>
                </a:cxn>
              </a:cxnLst>
              <a:rect l="l" t="t" r="r" b="b"/>
              <a:pathLst>
                <a:path w="344" h="34">
                  <a:moveTo>
                    <a:pt x="0" y="0"/>
                  </a:moveTo>
                  <a:cubicBezTo>
                    <a:pt x="23" y="6"/>
                    <a:pt x="83" y="34"/>
                    <a:pt x="140" y="34"/>
                  </a:cubicBezTo>
                  <a:cubicBezTo>
                    <a:pt x="197" y="34"/>
                    <a:pt x="302" y="9"/>
                    <a:pt x="344" y="2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13"/>
            <p:cNvSpPr/>
            <p:nvPr/>
          </p:nvSpPr>
          <p:spPr>
            <a:xfrm>
              <a:off x="2410" y="3492"/>
              <a:ext cx="24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0"/>
                </a:cxn>
                <a:cxn ang="0">
                  <a:pos x="242" y="0"/>
                </a:cxn>
              </a:cxnLst>
              <a:rect l="l" t="t" r="r" b="b"/>
              <a:pathLst>
                <a:path w="241" h="2">
                  <a:moveTo>
                    <a:pt x="0" y="2"/>
                  </a:moveTo>
                  <a:cubicBezTo>
                    <a:pt x="14" y="2"/>
                    <a:pt x="48" y="0"/>
                    <a:pt x="88" y="0"/>
                  </a:cubicBezTo>
                  <a:cubicBezTo>
                    <a:pt x="128" y="0"/>
                    <a:pt x="210" y="0"/>
                    <a:pt x="242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2011101" y="4589463"/>
            <a:ext cx="576187" cy="215900"/>
            <a:chOff x="2336" y="3430"/>
            <a:chExt cx="363" cy="136"/>
          </a:xfrm>
        </p:grpSpPr>
        <p:sp>
          <p:nvSpPr>
            <p:cNvPr id="34830" name="Oval 15"/>
            <p:cNvSpPr/>
            <p:nvPr/>
          </p:nvSpPr>
          <p:spPr>
            <a:xfrm rot="10800000">
              <a:off x="2336" y="3430"/>
              <a:ext cx="363" cy="13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1" name="Freeform 16"/>
            <p:cNvSpPr/>
            <p:nvPr/>
          </p:nvSpPr>
          <p:spPr>
            <a:xfrm>
              <a:off x="2360" y="3456"/>
              <a:ext cx="324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52" y="0"/>
                </a:cxn>
                <a:cxn ang="0">
                  <a:pos x="324" y="28"/>
                </a:cxn>
              </a:cxnLst>
              <a:rect l="l" t="t" r="r" b="b"/>
              <a:pathLst>
                <a:path w="324" h="30">
                  <a:moveTo>
                    <a:pt x="0" y="30"/>
                  </a:moveTo>
                  <a:cubicBezTo>
                    <a:pt x="25" y="25"/>
                    <a:pt x="98" y="0"/>
                    <a:pt x="152" y="0"/>
                  </a:cubicBezTo>
                  <a:cubicBezTo>
                    <a:pt x="206" y="0"/>
                    <a:pt x="288" y="22"/>
                    <a:pt x="324" y="28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Freeform 17"/>
            <p:cNvSpPr/>
            <p:nvPr/>
          </p:nvSpPr>
          <p:spPr>
            <a:xfrm>
              <a:off x="2354" y="3502"/>
              <a:ext cx="344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34"/>
                </a:cxn>
                <a:cxn ang="0">
                  <a:pos x="344" y="2"/>
                </a:cxn>
              </a:cxnLst>
              <a:rect l="l" t="t" r="r" b="b"/>
              <a:pathLst>
                <a:path w="344" h="34">
                  <a:moveTo>
                    <a:pt x="0" y="0"/>
                  </a:moveTo>
                  <a:cubicBezTo>
                    <a:pt x="23" y="6"/>
                    <a:pt x="83" y="34"/>
                    <a:pt x="140" y="34"/>
                  </a:cubicBezTo>
                  <a:cubicBezTo>
                    <a:pt x="197" y="34"/>
                    <a:pt x="302" y="9"/>
                    <a:pt x="344" y="2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Freeform 18"/>
            <p:cNvSpPr/>
            <p:nvPr/>
          </p:nvSpPr>
          <p:spPr>
            <a:xfrm>
              <a:off x="2410" y="3492"/>
              <a:ext cx="24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0"/>
                </a:cxn>
                <a:cxn ang="0">
                  <a:pos x="242" y="0"/>
                </a:cxn>
              </a:cxnLst>
              <a:rect l="l" t="t" r="r" b="b"/>
              <a:pathLst>
                <a:path w="241" h="2">
                  <a:moveTo>
                    <a:pt x="0" y="2"/>
                  </a:moveTo>
                  <a:cubicBezTo>
                    <a:pt x="14" y="2"/>
                    <a:pt x="48" y="0"/>
                    <a:pt x="88" y="0"/>
                  </a:cubicBezTo>
                  <a:cubicBezTo>
                    <a:pt x="128" y="0"/>
                    <a:pt x="210" y="0"/>
                    <a:pt x="242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579357" y="4816475"/>
            <a:ext cx="576187" cy="215900"/>
            <a:chOff x="2336" y="3430"/>
            <a:chExt cx="363" cy="136"/>
          </a:xfrm>
        </p:grpSpPr>
        <p:sp>
          <p:nvSpPr>
            <p:cNvPr id="34835" name="Oval 20"/>
            <p:cNvSpPr/>
            <p:nvPr/>
          </p:nvSpPr>
          <p:spPr>
            <a:xfrm rot="10800000">
              <a:off x="2336" y="3430"/>
              <a:ext cx="363" cy="13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6" name="Freeform 21"/>
            <p:cNvSpPr/>
            <p:nvPr/>
          </p:nvSpPr>
          <p:spPr>
            <a:xfrm>
              <a:off x="2360" y="3456"/>
              <a:ext cx="324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52" y="0"/>
                </a:cxn>
                <a:cxn ang="0">
                  <a:pos x="324" y="28"/>
                </a:cxn>
              </a:cxnLst>
              <a:rect l="l" t="t" r="r" b="b"/>
              <a:pathLst>
                <a:path w="324" h="30">
                  <a:moveTo>
                    <a:pt x="0" y="30"/>
                  </a:moveTo>
                  <a:cubicBezTo>
                    <a:pt x="25" y="25"/>
                    <a:pt x="98" y="0"/>
                    <a:pt x="152" y="0"/>
                  </a:cubicBezTo>
                  <a:cubicBezTo>
                    <a:pt x="206" y="0"/>
                    <a:pt x="288" y="22"/>
                    <a:pt x="324" y="28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Freeform 22"/>
            <p:cNvSpPr/>
            <p:nvPr/>
          </p:nvSpPr>
          <p:spPr>
            <a:xfrm>
              <a:off x="2354" y="3502"/>
              <a:ext cx="344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34"/>
                </a:cxn>
                <a:cxn ang="0">
                  <a:pos x="344" y="2"/>
                </a:cxn>
              </a:cxnLst>
              <a:rect l="l" t="t" r="r" b="b"/>
              <a:pathLst>
                <a:path w="344" h="34">
                  <a:moveTo>
                    <a:pt x="0" y="0"/>
                  </a:moveTo>
                  <a:cubicBezTo>
                    <a:pt x="23" y="6"/>
                    <a:pt x="83" y="34"/>
                    <a:pt x="140" y="34"/>
                  </a:cubicBezTo>
                  <a:cubicBezTo>
                    <a:pt x="197" y="34"/>
                    <a:pt x="302" y="9"/>
                    <a:pt x="344" y="2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Freeform 23"/>
            <p:cNvSpPr/>
            <p:nvPr/>
          </p:nvSpPr>
          <p:spPr>
            <a:xfrm>
              <a:off x="2410" y="3492"/>
              <a:ext cx="24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0"/>
                </a:cxn>
                <a:cxn ang="0">
                  <a:pos x="242" y="0"/>
                </a:cxn>
              </a:cxnLst>
              <a:rect l="l" t="t" r="r" b="b"/>
              <a:pathLst>
                <a:path w="241" h="2">
                  <a:moveTo>
                    <a:pt x="0" y="2"/>
                  </a:moveTo>
                  <a:cubicBezTo>
                    <a:pt x="14" y="2"/>
                    <a:pt x="48" y="0"/>
                    <a:pt x="88" y="0"/>
                  </a:cubicBezTo>
                  <a:cubicBezTo>
                    <a:pt x="128" y="0"/>
                    <a:pt x="210" y="0"/>
                    <a:pt x="242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2711098" y="4652964"/>
            <a:ext cx="576188" cy="73025"/>
            <a:chOff x="2336" y="3702"/>
            <a:chExt cx="363" cy="46"/>
          </a:xfrm>
        </p:grpSpPr>
        <p:sp>
          <p:nvSpPr>
            <p:cNvPr id="34840" name="Oval 25"/>
            <p:cNvSpPr/>
            <p:nvPr/>
          </p:nvSpPr>
          <p:spPr>
            <a:xfrm rot="10800000">
              <a:off x="2336" y="3702"/>
              <a:ext cx="363" cy="4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41" name="Freeform 26"/>
            <p:cNvSpPr/>
            <p:nvPr/>
          </p:nvSpPr>
          <p:spPr>
            <a:xfrm>
              <a:off x="2381" y="3709"/>
              <a:ext cx="303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3" y="1"/>
                </a:cxn>
                <a:cxn ang="0">
                  <a:pos x="303" y="17"/>
                </a:cxn>
              </a:cxnLst>
              <a:rect l="l" t="t" r="r" b="b"/>
              <a:pathLst>
                <a:path w="303" h="23">
                  <a:moveTo>
                    <a:pt x="0" y="23"/>
                  </a:moveTo>
                  <a:cubicBezTo>
                    <a:pt x="25" y="19"/>
                    <a:pt x="103" y="2"/>
                    <a:pt x="153" y="1"/>
                  </a:cubicBezTo>
                  <a:cubicBezTo>
                    <a:pt x="203" y="0"/>
                    <a:pt x="272" y="14"/>
                    <a:pt x="303" y="17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Freeform 27"/>
            <p:cNvSpPr/>
            <p:nvPr/>
          </p:nvSpPr>
          <p:spPr>
            <a:xfrm>
              <a:off x="2442" y="3732"/>
              <a:ext cx="20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"/>
                </a:cxn>
                <a:cxn ang="0">
                  <a:pos x="206" y="0"/>
                </a:cxn>
              </a:cxnLst>
              <a:rect l="l" t="t" r="r" b="b"/>
              <a:pathLst>
                <a:path w="206" h="2">
                  <a:moveTo>
                    <a:pt x="0" y="0"/>
                  </a:moveTo>
                  <a:cubicBezTo>
                    <a:pt x="8" y="0"/>
                    <a:pt x="18" y="2"/>
                    <a:pt x="52" y="2"/>
                  </a:cubicBezTo>
                  <a:cubicBezTo>
                    <a:pt x="86" y="2"/>
                    <a:pt x="174" y="0"/>
                    <a:pt x="206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2614273" y="4905376"/>
            <a:ext cx="576187" cy="73025"/>
            <a:chOff x="2336" y="3702"/>
            <a:chExt cx="363" cy="46"/>
          </a:xfrm>
        </p:grpSpPr>
        <p:sp>
          <p:nvSpPr>
            <p:cNvPr id="34844" name="Oval 29"/>
            <p:cNvSpPr/>
            <p:nvPr/>
          </p:nvSpPr>
          <p:spPr>
            <a:xfrm rot="10800000">
              <a:off x="2336" y="3702"/>
              <a:ext cx="363" cy="46"/>
            </a:xfrm>
            <a:prstGeom prst="ellipse">
              <a:avLst/>
            </a:prstGeom>
            <a:solidFill>
              <a:srgbClr val="FFCC66">
                <a:alpha val="85880"/>
              </a:srgbClr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45" name="Freeform 30"/>
            <p:cNvSpPr/>
            <p:nvPr/>
          </p:nvSpPr>
          <p:spPr>
            <a:xfrm>
              <a:off x="2381" y="3709"/>
              <a:ext cx="303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3" y="1"/>
                </a:cxn>
                <a:cxn ang="0">
                  <a:pos x="303" y="17"/>
                </a:cxn>
              </a:cxnLst>
              <a:rect l="l" t="t" r="r" b="b"/>
              <a:pathLst>
                <a:path w="303" h="23">
                  <a:moveTo>
                    <a:pt x="0" y="23"/>
                  </a:moveTo>
                  <a:cubicBezTo>
                    <a:pt x="25" y="19"/>
                    <a:pt x="103" y="2"/>
                    <a:pt x="153" y="1"/>
                  </a:cubicBezTo>
                  <a:cubicBezTo>
                    <a:pt x="203" y="0"/>
                    <a:pt x="272" y="14"/>
                    <a:pt x="303" y="17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Freeform 31"/>
            <p:cNvSpPr/>
            <p:nvPr/>
          </p:nvSpPr>
          <p:spPr>
            <a:xfrm>
              <a:off x="2442" y="3732"/>
              <a:ext cx="20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"/>
                </a:cxn>
                <a:cxn ang="0">
                  <a:pos x="206" y="0"/>
                </a:cxn>
              </a:cxnLst>
              <a:rect l="l" t="t" r="r" b="b"/>
              <a:pathLst>
                <a:path w="206" h="2">
                  <a:moveTo>
                    <a:pt x="0" y="0"/>
                  </a:moveTo>
                  <a:cubicBezTo>
                    <a:pt x="8" y="0"/>
                    <a:pt x="18" y="2"/>
                    <a:pt x="52" y="2"/>
                  </a:cubicBezTo>
                  <a:cubicBezTo>
                    <a:pt x="86" y="2"/>
                    <a:pt x="174" y="0"/>
                    <a:pt x="206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936" name="Text Box 32"/>
          <p:cNvSpPr txBox="1"/>
          <p:nvPr/>
        </p:nvSpPr>
        <p:spPr>
          <a:xfrm>
            <a:off x="1146026" y="1881189"/>
            <a:ext cx="5976160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ρ</a:t>
            </a:r>
            <a:r>
              <a:rPr lang="zh-CN" altLang="el-GR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物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l-GR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l-GR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l-GR" sz="2400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液，</a:t>
            </a:r>
            <a:r>
              <a:rPr lang="zh-CN" altLang="el-GR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物体上浮； </a:t>
            </a:r>
            <a:r>
              <a:rPr lang="el-GR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l-GR" sz="2400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l-GR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ρ</a:t>
            </a:r>
            <a:r>
              <a:rPr lang="zh-CN" altLang="el-GR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zh-CN" altLang="el-GR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l-GR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物体下沉</a:t>
            </a:r>
            <a:r>
              <a:rPr lang="zh-CN" altLang="el-GR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37" name="AutoShape 33"/>
          <p:cNvSpPr/>
          <p:nvPr/>
        </p:nvSpPr>
        <p:spPr>
          <a:xfrm>
            <a:off x="4098392" y="4529139"/>
            <a:ext cx="5831716" cy="1944687"/>
          </a:xfrm>
          <a:prstGeom prst="cloudCallout">
            <a:avLst>
              <a:gd name="adj1" fmla="val -60861"/>
              <a:gd name="adj2" fmla="val -34569"/>
            </a:avLst>
          </a:prstGeom>
          <a:solidFill>
            <a:srgbClr val="BAE4BD">
              <a:alpha val="59998"/>
            </a:srgbClr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干瘪、虫蛀的种子会上浮直至漂浮，而饱满的种子下沉到容器底部。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49" name="Text Box 36"/>
          <p:cNvSpPr txBox="1"/>
          <p:nvPr/>
        </p:nvSpPr>
        <p:spPr>
          <a:xfrm>
            <a:off x="139682" y="746126"/>
            <a:ext cx="3684108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二、浮力的应用</a:t>
            </a:r>
          </a:p>
        </p:txBody>
      </p:sp>
    </p:spTree>
    <p:extLst>
      <p:ext uri="{BB962C8B-B14F-4D97-AF65-F5344CB8AC3E}">
        <p14:creationId xmlns:p14="http://schemas.microsoft.com/office/powerpoint/2010/main" val="3705389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3.33333E-06 L -4.44444E-06 0.17338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-4.81481E-06 L 2.22222E-06 0.16274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1.85185E-06 L -2.22222E-06 0.1419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3.7037E-07 L 3.61111E-06 -0.13148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1.48148E-06 L -4.16667E-06 -0.12083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-4.81481E-06 L -4.72222E-06 -0.11041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36" grpId="0"/>
      <p:bldP spid="1239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3"/>
          <p:cNvSpPr/>
          <p:nvPr/>
        </p:nvSpPr>
        <p:spPr>
          <a:xfrm>
            <a:off x="352380" y="1120775"/>
            <a:ext cx="11382481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当物体的重力大于浮力时，物体将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_______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，漂浮的物体所受到的浮力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____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于物体的重力；悬浮的物体所受到的浮力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____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于物体的重力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666622" y="1120775"/>
            <a:ext cx="1213794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下沉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95210" y="1639889"/>
            <a:ext cx="699230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等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04738" y="2243139"/>
            <a:ext cx="699230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14304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3"/>
          <p:cNvSpPr/>
          <p:nvPr/>
        </p:nvSpPr>
        <p:spPr>
          <a:xfrm>
            <a:off x="1133328" y="1546226"/>
            <a:ext cx="10885658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例：一艘轮船从大海驶入长江，则</a:t>
            </a:r>
            <a:r>
              <a:rPr lang="en-US" altLang="zh-CN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(      )</a:t>
            </a:r>
          </a:p>
          <a:p>
            <a:r>
              <a:rPr lang="en-US" altLang="zh-CN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．船受到的浮力变小，船体下沉一些    </a:t>
            </a:r>
            <a:endParaRPr lang="en-US" altLang="zh-CN" sz="3600" b="1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．船受到的浮力变大，船体上浮一些</a:t>
            </a:r>
          </a:p>
          <a:p>
            <a:r>
              <a:rPr lang="en-US" altLang="zh-CN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C</a:t>
            </a:r>
            <a:r>
              <a:rPr lang="zh-CN" altLang="en-US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．船受到的浮力不变，船体上浮一些    </a:t>
            </a:r>
            <a:endParaRPr lang="en-US" altLang="zh-CN" sz="3600" b="1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D</a:t>
            </a:r>
            <a:r>
              <a:rPr lang="zh-CN" altLang="en-US" sz="36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．船受到的浮力不变，船体下沉一些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55510" y="1439863"/>
            <a:ext cx="1512691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D</a:t>
            </a:r>
            <a:endParaRPr lang="zh-CN" altLang="en-US" sz="44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71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3"/>
          <p:cNvSpPr/>
          <p:nvPr/>
        </p:nvSpPr>
        <p:spPr>
          <a:xfrm>
            <a:off x="634918" y="1268414"/>
            <a:ext cx="9895187" cy="4154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例：一木块浮在盐水面上，要使它受到的浮力增大，可采用的方法是 </a:t>
            </a:r>
            <a:r>
              <a:rPr lang="en-US" altLang="zh-CN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(      )</a:t>
            </a:r>
          </a:p>
          <a:p>
            <a:r>
              <a:rPr lang="en-US" altLang="zh-CN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．加些清水   </a:t>
            </a:r>
            <a:endParaRPr lang="en-US" altLang="zh-CN" sz="4400" b="1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．加些盐水  </a:t>
            </a:r>
            <a:endParaRPr lang="en-US" altLang="zh-CN" sz="4400" b="1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C</a:t>
            </a:r>
            <a:r>
              <a:rPr lang="zh-CN" altLang="en-US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．用手将木块往上提一些  </a:t>
            </a:r>
            <a:endParaRPr lang="en-US" altLang="zh-CN" sz="4400" b="1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D</a:t>
            </a:r>
            <a:r>
              <a:rPr lang="zh-CN" altLang="en-US" sz="44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．用手将木块往下按一些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6463" y="1909763"/>
            <a:ext cx="151110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D</a:t>
            </a:r>
            <a:endParaRPr lang="zh-CN" altLang="en-US" sz="44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46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Rot="1"/>
          </p:cNvSpPr>
          <p:nvPr>
            <p:ph type="title" idx="4294967295"/>
          </p:nvPr>
        </p:nvSpPr>
        <p:spPr>
          <a:xfrm>
            <a:off x="214285" y="666751"/>
            <a:ext cx="11553908" cy="2119313"/>
          </a:xfrm>
        </p:spPr>
        <p:txBody>
          <a:bodyPr vert="horz" wrap="square" lIns="91440" tIns="45720" rIns="91440" bIns="45720" anchor="b"/>
          <a:lstStyle/>
          <a:p>
            <a:pPr algn="l"/>
            <a:r>
              <a:rPr lang="zh-CN" altLang="en-US"/>
              <a:t>活动：把一些物品，如实心橡皮泥、苹果、 蜡烛、带盖空玻璃瓶、钢珠、泡沫块、硬币及鸡等放入水中</a:t>
            </a:r>
            <a:r>
              <a:rPr lang="en-US" altLang="zh-CN"/>
              <a:t>.</a:t>
            </a:r>
            <a:r>
              <a:rPr lang="zh-CN" altLang="en-US"/>
              <a:t>松手后，它们将如何运动？</a:t>
            </a:r>
          </a:p>
        </p:txBody>
      </p:sp>
      <p:sp>
        <p:nvSpPr>
          <p:cNvPr id="18434" name="Text Box 9"/>
          <p:cNvSpPr txBox="1"/>
          <p:nvPr/>
        </p:nvSpPr>
        <p:spPr>
          <a:xfrm>
            <a:off x="6671395" y="5734050"/>
            <a:ext cx="302379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6"/>
          <p:cNvSpPr/>
          <p:nvPr/>
        </p:nvSpPr>
        <p:spPr>
          <a:xfrm>
            <a:off x="-752377" y="2784476"/>
            <a:ext cx="6407904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浮在水面的物体有：</a:t>
            </a:r>
          </a:p>
        </p:txBody>
      </p:sp>
      <p:sp>
        <p:nvSpPr>
          <p:cNvPr id="18436" name="Rectangle 7"/>
          <p:cNvSpPr/>
          <p:nvPr/>
        </p:nvSpPr>
        <p:spPr>
          <a:xfrm>
            <a:off x="-406347" y="4149726"/>
            <a:ext cx="4679341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下沉的物体有：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398412" y="5011739"/>
            <a:ext cx="6407903" cy="414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华文新魏" pitchFamily="2" charset="-122"/>
              </a:rPr>
              <a:t>橡皮泥、钢珠、硬币、鸡蛋</a:t>
            </a:r>
            <a:r>
              <a:rPr lang="en-US" altLang="zh-CN" sz="2800">
                <a:latin typeface="Arial" panose="020B0604020202020204" pitchFamily="34" charset="0"/>
                <a:ea typeface="华文新魏" pitchFamily="2" charset="-122"/>
              </a:rPr>
              <a:t>……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398411" y="3552825"/>
            <a:ext cx="7560278" cy="393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华文新魏" pitchFamily="2" charset="-122"/>
              </a:rPr>
              <a:t>苹果、蜡烛、带盖空玻璃瓶、泡沫块</a:t>
            </a:r>
            <a:r>
              <a:rPr lang="en-US" altLang="zh-CN" sz="2800">
                <a:latin typeface="Arial" panose="020B0604020202020204" pitchFamily="34" charset="0"/>
                <a:ea typeface="华文新魏" pitchFamily="2" charset="-122"/>
              </a:rPr>
              <a:t>……</a:t>
            </a:r>
          </a:p>
        </p:txBody>
      </p:sp>
      <p:sp>
        <p:nvSpPr>
          <p:cNvPr id="101413" name="Rectangle 37"/>
          <p:cNvSpPr/>
          <p:nvPr/>
        </p:nvSpPr>
        <p:spPr>
          <a:xfrm>
            <a:off x="57143" y="5426076"/>
            <a:ext cx="9638045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水中的物体都受到重力和浮力，为什么有的物体能浮在水面，而有的物体却沉入水底？</a:t>
            </a:r>
          </a:p>
        </p:txBody>
      </p:sp>
      <p:sp>
        <p:nvSpPr>
          <p:cNvPr id="101418" name="Oval 42"/>
          <p:cNvSpPr/>
          <p:nvPr/>
        </p:nvSpPr>
        <p:spPr>
          <a:xfrm>
            <a:off x="10695183" y="2722564"/>
            <a:ext cx="619044" cy="719137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1412" name="Group 36"/>
          <p:cNvGrpSpPr/>
          <p:nvPr/>
        </p:nvGrpSpPr>
        <p:grpSpPr>
          <a:xfrm>
            <a:off x="10593596" y="3946526"/>
            <a:ext cx="1009519" cy="2640013"/>
            <a:chOff x="3560" y="1434"/>
            <a:chExt cx="636" cy="1663"/>
          </a:xfrm>
        </p:grpSpPr>
        <p:sp>
          <p:nvSpPr>
            <p:cNvPr id="18442" name="Text Box 10"/>
            <p:cNvSpPr txBox="1"/>
            <p:nvPr/>
          </p:nvSpPr>
          <p:spPr>
            <a:xfrm>
              <a:off x="3651" y="1434"/>
              <a:ext cx="54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18443" name="Text Box 11"/>
            <p:cNvSpPr txBox="1"/>
            <p:nvPr/>
          </p:nvSpPr>
          <p:spPr>
            <a:xfrm>
              <a:off x="3623" y="2768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444" name="Group 35"/>
            <p:cNvGrpSpPr/>
            <p:nvPr/>
          </p:nvGrpSpPr>
          <p:grpSpPr>
            <a:xfrm>
              <a:off x="3560" y="1525"/>
              <a:ext cx="113" cy="1542"/>
              <a:chOff x="3560" y="1525"/>
              <a:chExt cx="113" cy="1542"/>
            </a:xfrm>
          </p:grpSpPr>
          <p:sp>
            <p:nvSpPr>
              <p:cNvPr id="18445" name="AutoShape 7"/>
              <p:cNvSpPr/>
              <p:nvPr/>
            </p:nvSpPr>
            <p:spPr>
              <a:xfrm flipV="1">
                <a:off x="3569" y="2130"/>
                <a:ext cx="91" cy="937"/>
              </a:xfrm>
              <a:prstGeom prst="upArrow">
                <a:avLst>
                  <a:gd name="adj1" fmla="val 50000"/>
                  <a:gd name="adj2" fmla="val 25727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6" name="AutoShape 8"/>
              <p:cNvSpPr/>
              <p:nvPr/>
            </p:nvSpPr>
            <p:spPr>
              <a:xfrm flipV="1">
                <a:off x="3567" y="1525"/>
                <a:ext cx="94" cy="582"/>
              </a:xfrm>
              <a:prstGeom prst="downArrow">
                <a:avLst>
                  <a:gd name="adj1" fmla="val 50000"/>
                  <a:gd name="adj2" fmla="val 154701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7" name="Oval 9"/>
              <p:cNvSpPr/>
              <p:nvPr/>
            </p:nvSpPr>
            <p:spPr>
              <a:xfrm flipV="1">
                <a:off x="3560" y="2033"/>
                <a:ext cx="113" cy="135"/>
              </a:xfrm>
              <a:prstGeom prst="ellipse">
                <a:avLst/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8448" name="Picture 53" descr="未命名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862" y="2867026"/>
            <a:ext cx="865075" cy="1008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1401" name="Group 25"/>
          <p:cNvGrpSpPr/>
          <p:nvPr/>
        </p:nvGrpSpPr>
        <p:grpSpPr>
          <a:xfrm>
            <a:off x="8650749" y="2397126"/>
            <a:ext cx="865075" cy="1984375"/>
            <a:chOff x="4422" y="799"/>
            <a:chExt cx="544" cy="1170"/>
          </a:xfrm>
        </p:grpSpPr>
        <p:grpSp>
          <p:nvGrpSpPr>
            <p:cNvPr id="18450" name="Group 26"/>
            <p:cNvGrpSpPr/>
            <p:nvPr/>
          </p:nvGrpSpPr>
          <p:grpSpPr>
            <a:xfrm>
              <a:off x="4422" y="890"/>
              <a:ext cx="111" cy="934"/>
              <a:chOff x="4424" y="1512"/>
              <a:chExt cx="111" cy="934"/>
            </a:xfrm>
          </p:grpSpPr>
          <p:sp>
            <p:nvSpPr>
              <p:cNvPr id="18451" name="AutoShape 27"/>
              <p:cNvSpPr/>
              <p:nvPr/>
            </p:nvSpPr>
            <p:spPr>
              <a:xfrm flipV="1">
                <a:off x="4431" y="1512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8452" name="Group 28"/>
              <p:cNvGrpSpPr/>
              <p:nvPr/>
            </p:nvGrpSpPr>
            <p:grpSpPr>
              <a:xfrm>
                <a:off x="4424" y="1914"/>
                <a:ext cx="111" cy="532"/>
                <a:chOff x="4424" y="1914"/>
                <a:chExt cx="111" cy="532"/>
              </a:xfrm>
            </p:grpSpPr>
            <p:sp>
              <p:nvSpPr>
                <p:cNvPr id="18453" name="AutoShape 29"/>
                <p:cNvSpPr/>
                <p:nvPr/>
              </p:nvSpPr>
              <p:spPr>
                <a:xfrm>
                  <a:off x="4431" y="1990"/>
                  <a:ext cx="92" cy="456"/>
                </a:xfrm>
                <a:prstGeom prst="downArrow">
                  <a:avLst>
                    <a:gd name="adj1" fmla="val 50000"/>
                    <a:gd name="adj2" fmla="val 123844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54" name="Oval 30"/>
                <p:cNvSpPr/>
                <p:nvPr/>
              </p:nvSpPr>
              <p:spPr>
                <a:xfrm>
                  <a:off x="4424" y="1914"/>
                  <a:ext cx="111" cy="106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455" name="Text Box 31"/>
            <p:cNvSpPr txBox="1"/>
            <p:nvPr/>
          </p:nvSpPr>
          <p:spPr>
            <a:xfrm>
              <a:off x="4513" y="799"/>
              <a:ext cx="45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18456" name="Text Box 32"/>
            <p:cNvSpPr txBox="1"/>
            <p:nvPr/>
          </p:nvSpPr>
          <p:spPr>
            <a:xfrm>
              <a:off x="4513" y="1661"/>
              <a:ext cx="45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8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12139E-06 L -1.66667E-06 0.50359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1413" grpId="0"/>
      <p:bldP spid="101418" grpId="0" animBg="1"/>
      <p:bldP spid="1014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3"/>
          <p:cNvSpPr/>
          <p:nvPr/>
        </p:nvSpPr>
        <p:spPr>
          <a:xfrm>
            <a:off x="266665" y="857250"/>
            <a:ext cx="1165867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例：用手把体积为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5×10</a:t>
            </a:r>
            <a:r>
              <a:rPr lang="en-US" altLang="zh-CN" sz="4000" b="1" baseline="300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-4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m</a:t>
            </a:r>
            <a:r>
              <a:rPr lang="en-US" altLang="zh-CN" sz="4000" b="1" baseline="300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的球浸没在水中，球受到的浮力为</a:t>
            </a:r>
            <a:r>
              <a:rPr lang="zh-CN" altLang="en-US" sz="4000" b="1" u="sng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N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，若该球重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6N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，放手后这个球将</a:t>
            </a:r>
            <a:r>
              <a:rPr lang="zh-CN" altLang="en-US" sz="4000" b="1" u="sng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选填“上浮”、“悬浮”或“下沉”</a:t>
            </a:r>
            <a:r>
              <a:rPr lang="en-US" altLang="zh-CN" sz="4000" b="1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1264" y="2022476"/>
            <a:ext cx="1801578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下沉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919" y="1449389"/>
            <a:ext cx="1801578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5N</a:t>
            </a:r>
            <a:endParaRPr lang="zh-CN" altLang="en-US" sz="36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89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15818" y="10922000"/>
            <a:ext cx="355554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44240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Rot="1"/>
          </p:cNvSpPr>
          <p:nvPr>
            <p:ph type="title" idx="4294967295"/>
          </p:nvPr>
        </p:nvSpPr>
        <p:spPr>
          <a:xfrm>
            <a:off x="1847610" y="1989138"/>
            <a:ext cx="9292015" cy="1655762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/>
            <a:r>
              <a:rPr lang="en-US" altLang="zh-CN" sz="5700">
                <a:solidFill>
                  <a:schemeClr val="tx1"/>
                </a:solidFill>
                <a:ea typeface="华文新魏" pitchFamily="2" charset="-122"/>
              </a:rPr>
              <a:t>       </a:t>
            </a:r>
            <a:r>
              <a:rPr lang="zh-CN" altLang="en-US" sz="5700">
                <a:solidFill>
                  <a:schemeClr val="tx1"/>
                </a:solidFill>
                <a:ea typeface="华文新魏" pitchFamily="2" charset="-122"/>
              </a:rPr>
              <a:t>物体的浮与沉是由什么因素决定的呢？</a:t>
            </a:r>
          </a:p>
        </p:txBody>
      </p:sp>
      <p:sp>
        <p:nvSpPr>
          <p:cNvPr id="19458" name="Text Box 5"/>
          <p:cNvSpPr txBox="1"/>
          <p:nvPr/>
        </p:nvSpPr>
        <p:spPr>
          <a:xfrm>
            <a:off x="-1211104" y="795338"/>
            <a:ext cx="7958689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提出问题：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814283" y="4198938"/>
            <a:ext cx="309522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猜想：</a:t>
            </a:r>
          </a:p>
        </p:txBody>
      </p:sp>
    </p:spTree>
    <p:extLst>
      <p:ext uri="{BB962C8B-B14F-4D97-AF65-F5344CB8AC3E}">
        <p14:creationId xmlns:p14="http://schemas.microsoft.com/office/powerpoint/2010/main" val="294655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/>
          <p:nvPr/>
        </p:nvSpPr>
        <p:spPr>
          <a:xfrm>
            <a:off x="1234915" y="3640138"/>
            <a:ext cx="9433285" cy="1008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4400" b="1">
                <a:latin typeface="Arial" panose="020B0604020202020204" pitchFamily="34" charset="0"/>
                <a:ea typeface="华文新魏" pitchFamily="2" charset="-122"/>
              </a:rPr>
              <a:t>3.</a:t>
            </a:r>
            <a:r>
              <a:rPr lang="zh-CN" altLang="en-US" sz="4400" b="1">
                <a:latin typeface="Arial" panose="020B0604020202020204" pitchFamily="34" charset="0"/>
                <a:ea typeface="华文新魏" pitchFamily="2" charset="-122"/>
              </a:rPr>
              <a:t>怎样使沉在水底的</a:t>
            </a:r>
            <a:r>
              <a:rPr lang="zh-CN" altLang="en-US" sz="4400" b="1">
                <a:latin typeface="华文新魏" pitchFamily="2" charset="-122"/>
                <a:ea typeface="华文新魏" pitchFamily="2" charset="-122"/>
              </a:rPr>
              <a:t>橡皮泥</a:t>
            </a:r>
            <a:r>
              <a:rPr lang="zh-CN" altLang="en-US" sz="4400" b="1">
                <a:latin typeface="Arial" panose="020B0604020202020204" pitchFamily="34" charset="0"/>
                <a:ea typeface="华文新魏" pitchFamily="2" charset="-122"/>
              </a:rPr>
              <a:t>浮起来？</a:t>
            </a:r>
          </a:p>
        </p:txBody>
      </p:sp>
      <p:sp>
        <p:nvSpPr>
          <p:cNvPr id="20482" name="Text Box 8"/>
          <p:cNvSpPr txBox="1"/>
          <p:nvPr/>
        </p:nvSpPr>
        <p:spPr>
          <a:xfrm>
            <a:off x="50793" y="668338"/>
            <a:ext cx="2934906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E0202"/>
                </a:solidFill>
                <a:latin typeface="Times New Roman" panose="02020603050405020304" pitchFamily="18" charset="0"/>
                <a:ea typeface="华文行楷" pitchFamily="2" charset="-122"/>
              </a:rPr>
              <a:t>议一议</a:t>
            </a:r>
          </a:p>
        </p:txBody>
      </p:sp>
      <p:sp>
        <p:nvSpPr>
          <p:cNvPr id="11275" name="Rectangle 11"/>
          <p:cNvSpPr/>
          <p:nvPr/>
        </p:nvSpPr>
        <p:spPr>
          <a:xfrm>
            <a:off x="1247613" y="2427288"/>
            <a:ext cx="8641225" cy="1008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4400" b="1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怎样使沉在水底的鸡蛋浮起来？</a:t>
            </a:r>
          </a:p>
        </p:txBody>
      </p:sp>
      <p:sp>
        <p:nvSpPr>
          <p:cNvPr id="11276" name="Rectangle 12"/>
          <p:cNvSpPr/>
          <p:nvPr/>
        </p:nvSpPr>
        <p:spPr>
          <a:xfrm>
            <a:off x="1199994" y="1273176"/>
            <a:ext cx="8641225" cy="1008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4400" b="1">
                <a:latin typeface="Arial" panose="020B0604020202020204" pitchFamily="34" charset="0"/>
                <a:ea typeface="华文新魏" pitchFamily="2" charset="-122"/>
              </a:rPr>
              <a:t>1.</a:t>
            </a:r>
            <a:r>
              <a:rPr lang="zh-CN" altLang="en-US" sz="4400" b="1">
                <a:latin typeface="Arial" panose="020B0604020202020204" pitchFamily="34" charset="0"/>
                <a:ea typeface="华文新魏" pitchFamily="2" charset="-122"/>
              </a:rPr>
              <a:t>怎样使浮在水面的空瓶沉下去？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1563485" y="1905000"/>
            <a:ext cx="66237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E02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改变玻璃瓶中的配重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1455549" y="3117850"/>
            <a:ext cx="683964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E02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改变液体的密度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1347613" y="4360864"/>
            <a:ext cx="662377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E02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改变橡皮泥排开液体的体积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1241264" y="4883151"/>
            <a:ext cx="8657098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问：从物体受力的角度来看，这些方法中分别改变了哪些力的大小？又是如何改变的？</a:t>
            </a:r>
            <a:endParaRPr lang="zh-CN" altLang="en-US" sz="2000" b="1"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1347613" y="5959475"/>
            <a:ext cx="7055518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E02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改变了物体的重力或浮力</a:t>
            </a:r>
          </a:p>
        </p:txBody>
      </p:sp>
    </p:spTree>
    <p:extLst>
      <p:ext uri="{BB962C8B-B14F-4D97-AF65-F5344CB8AC3E}">
        <p14:creationId xmlns:p14="http://schemas.microsoft.com/office/powerpoint/2010/main" val="6394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5" grpId="0"/>
      <p:bldP spid="11276" grpId="0"/>
      <p:bldP spid="6" grpId="0"/>
      <p:bldP spid="7" grpId="0"/>
      <p:bldP spid="8" grpId="0"/>
      <p:bldP spid="15366" grpId="0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8213" y="1641475"/>
            <a:ext cx="1295231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2553956" y="1803400"/>
            <a:ext cx="1295231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507" name="Rectangle 3"/>
          <p:cNvSpPr/>
          <p:nvPr/>
        </p:nvSpPr>
        <p:spPr>
          <a:xfrm>
            <a:off x="2806335" y="1555750"/>
            <a:ext cx="792060" cy="674688"/>
          </a:xfrm>
          <a:prstGeom prst="rect">
            <a:avLst/>
          </a:prstGeom>
          <a:solidFill>
            <a:srgbClr val="E4FC0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08" name="Text Box 4"/>
          <p:cNvSpPr txBox="1"/>
          <p:nvPr/>
        </p:nvSpPr>
        <p:spPr>
          <a:xfrm>
            <a:off x="2144434" y="4040188"/>
            <a:ext cx="1942847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0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0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漂 浮</a:t>
            </a:r>
          </a:p>
        </p:txBody>
      </p:sp>
      <p:grpSp>
        <p:nvGrpSpPr>
          <p:cNvPr id="98309" name="Group 5"/>
          <p:cNvGrpSpPr/>
          <p:nvPr/>
        </p:nvGrpSpPr>
        <p:grpSpPr>
          <a:xfrm>
            <a:off x="3077762" y="1055688"/>
            <a:ext cx="863488" cy="1890712"/>
            <a:chOff x="4422" y="799"/>
            <a:chExt cx="544" cy="1191"/>
          </a:xfrm>
        </p:grpSpPr>
        <p:grpSp>
          <p:nvGrpSpPr>
            <p:cNvPr id="21510" name="Group 6"/>
            <p:cNvGrpSpPr/>
            <p:nvPr/>
          </p:nvGrpSpPr>
          <p:grpSpPr>
            <a:xfrm>
              <a:off x="4422" y="890"/>
              <a:ext cx="111" cy="934"/>
              <a:chOff x="4424" y="1512"/>
              <a:chExt cx="111" cy="934"/>
            </a:xfrm>
          </p:grpSpPr>
          <p:sp>
            <p:nvSpPr>
              <p:cNvPr id="21511" name="AutoShape 7"/>
              <p:cNvSpPr/>
              <p:nvPr/>
            </p:nvSpPr>
            <p:spPr>
              <a:xfrm flipV="1">
                <a:off x="4431" y="1512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12" name="Group 8"/>
              <p:cNvGrpSpPr/>
              <p:nvPr/>
            </p:nvGrpSpPr>
            <p:grpSpPr>
              <a:xfrm>
                <a:off x="4424" y="1914"/>
                <a:ext cx="111" cy="532"/>
                <a:chOff x="4424" y="1914"/>
                <a:chExt cx="111" cy="532"/>
              </a:xfrm>
            </p:grpSpPr>
            <p:sp>
              <p:nvSpPr>
                <p:cNvPr id="21513" name="AutoShape 9"/>
                <p:cNvSpPr/>
                <p:nvPr/>
              </p:nvSpPr>
              <p:spPr>
                <a:xfrm>
                  <a:off x="4431" y="1990"/>
                  <a:ext cx="92" cy="456"/>
                </a:xfrm>
                <a:prstGeom prst="downArrow">
                  <a:avLst>
                    <a:gd name="adj1" fmla="val 50000"/>
                    <a:gd name="adj2" fmla="val 123844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4" name="Oval 10"/>
                <p:cNvSpPr/>
                <p:nvPr/>
              </p:nvSpPr>
              <p:spPr>
                <a:xfrm>
                  <a:off x="4424" y="1914"/>
                  <a:ext cx="111" cy="106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1515" name="Text Box 11"/>
            <p:cNvSpPr txBox="1"/>
            <p:nvPr/>
          </p:nvSpPr>
          <p:spPr>
            <a:xfrm>
              <a:off x="4513" y="799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1516" name="Text Box 12"/>
            <p:cNvSpPr txBox="1"/>
            <p:nvPr/>
          </p:nvSpPr>
          <p:spPr>
            <a:xfrm>
              <a:off x="4513" y="1661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8318" name="Rectangle 14"/>
          <p:cNvSpPr/>
          <p:nvPr/>
        </p:nvSpPr>
        <p:spPr>
          <a:xfrm>
            <a:off x="8219005" y="2192339"/>
            <a:ext cx="792060" cy="674687"/>
          </a:xfrm>
          <a:prstGeom prst="rect">
            <a:avLst/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8319" name="Group 15"/>
          <p:cNvGrpSpPr/>
          <p:nvPr/>
        </p:nvGrpSpPr>
        <p:grpSpPr>
          <a:xfrm>
            <a:off x="8526940" y="1184275"/>
            <a:ext cx="863488" cy="2546350"/>
            <a:chOff x="4422" y="799"/>
            <a:chExt cx="544" cy="1084"/>
          </a:xfrm>
        </p:grpSpPr>
        <p:grpSp>
          <p:nvGrpSpPr>
            <p:cNvPr id="21519" name="Group 16"/>
            <p:cNvGrpSpPr/>
            <p:nvPr/>
          </p:nvGrpSpPr>
          <p:grpSpPr>
            <a:xfrm>
              <a:off x="4422" y="890"/>
              <a:ext cx="111" cy="934"/>
              <a:chOff x="4424" y="1512"/>
              <a:chExt cx="111" cy="934"/>
            </a:xfrm>
          </p:grpSpPr>
          <p:sp>
            <p:nvSpPr>
              <p:cNvPr id="21520" name="AutoShape 17"/>
              <p:cNvSpPr/>
              <p:nvPr/>
            </p:nvSpPr>
            <p:spPr>
              <a:xfrm flipV="1">
                <a:off x="4431" y="1512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21" name="Group 18"/>
              <p:cNvGrpSpPr/>
              <p:nvPr/>
            </p:nvGrpSpPr>
            <p:grpSpPr>
              <a:xfrm>
                <a:off x="4424" y="1914"/>
                <a:ext cx="111" cy="532"/>
                <a:chOff x="4424" y="1914"/>
                <a:chExt cx="111" cy="532"/>
              </a:xfrm>
            </p:grpSpPr>
            <p:sp>
              <p:nvSpPr>
                <p:cNvPr id="21522" name="AutoShape 19"/>
                <p:cNvSpPr/>
                <p:nvPr/>
              </p:nvSpPr>
              <p:spPr>
                <a:xfrm>
                  <a:off x="4431" y="1990"/>
                  <a:ext cx="92" cy="456"/>
                </a:xfrm>
                <a:prstGeom prst="downArrow">
                  <a:avLst>
                    <a:gd name="adj1" fmla="val 50000"/>
                    <a:gd name="adj2" fmla="val 123844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3" name="Oval 20"/>
                <p:cNvSpPr/>
                <p:nvPr/>
              </p:nvSpPr>
              <p:spPr>
                <a:xfrm>
                  <a:off x="4424" y="1914"/>
                  <a:ext cx="111" cy="106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1524" name="Text Box 21"/>
            <p:cNvSpPr txBox="1"/>
            <p:nvPr/>
          </p:nvSpPr>
          <p:spPr>
            <a:xfrm>
              <a:off x="4513" y="799"/>
              <a:ext cx="453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1525" name="Text Box 22"/>
            <p:cNvSpPr txBox="1"/>
            <p:nvPr/>
          </p:nvSpPr>
          <p:spPr>
            <a:xfrm>
              <a:off x="4513" y="1661"/>
              <a:ext cx="453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8327" name="Text Box 23"/>
          <p:cNvSpPr txBox="1"/>
          <p:nvPr/>
        </p:nvSpPr>
        <p:spPr>
          <a:xfrm>
            <a:off x="7447580" y="3892550"/>
            <a:ext cx="1942847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0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0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悬 浮</a:t>
            </a:r>
          </a:p>
        </p:txBody>
      </p:sp>
      <p:sp>
        <p:nvSpPr>
          <p:cNvPr id="98328" name="Text Box 24"/>
          <p:cNvSpPr txBox="1"/>
          <p:nvPr/>
        </p:nvSpPr>
        <p:spPr>
          <a:xfrm>
            <a:off x="1109519" y="5541964"/>
            <a:ext cx="1979354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不同点：</a:t>
            </a:r>
          </a:p>
        </p:txBody>
      </p:sp>
      <p:sp>
        <p:nvSpPr>
          <p:cNvPr id="98329" name="Text Box 25"/>
          <p:cNvSpPr txBox="1"/>
          <p:nvPr/>
        </p:nvSpPr>
        <p:spPr>
          <a:xfrm>
            <a:off x="2806335" y="5541964"/>
            <a:ext cx="6734886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排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en-US" altLang="zh-CN" sz="4000" b="1" i="1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物                  </a:t>
            </a:r>
            <a:r>
              <a:rPr lang="en-US" altLang="zh-CN" sz="4000" b="1" i="1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排</a:t>
            </a:r>
            <a:r>
              <a:rPr lang="en-US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4000" b="1" i="1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物</a:t>
            </a:r>
          </a:p>
        </p:txBody>
      </p:sp>
    </p:spTree>
    <p:extLst>
      <p:ext uri="{BB962C8B-B14F-4D97-AF65-F5344CB8AC3E}">
        <p14:creationId xmlns:p14="http://schemas.microsoft.com/office/powerpoint/2010/main" val="41455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8" grpId="0" animBg="1"/>
      <p:bldP spid="98328" grpId="0"/>
      <p:bldP spid="983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51" y="2778126"/>
            <a:ext cx="8649161" cy="3298825"/>
          </a:xfrm>
          <a:prstGeom prst="rect">
            <a:avLst/>
          </a:prstGeom>
          <a:solidFill>
            <a:srgbClr val="FE0202"/>
          </a:solidFill>
          <a:ln w="9525">
            <a:noFill/>
          </a:ln>
        </p:spPr>
      </p:pic>
      <p:sp>
        <p:nvSpPr>
          <p:cNvPr id="99331" name="Text Box 3"/>
          <p:cNvSpPr txBox="1"/>
          <p:nvPr/>
        </p:nvSpPr>
        <p:spPr>
          <a:xfrm>
            <a:off x="3142841" y="1049338"/>
            <a:ext cx="1942847" cy="1511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4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zh-CN" sz="4400" b="1">
                <a:latin typeface="楷体_GB2312" pitchFamily="49" charset="-122"/>
                <a:ea typeface="楷体_GB2312" pitchFamily="49" charset="-122"/>
              </a:rPr>
              <a:t>＜</a:t>
            </a: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下 沉</a:t>
            </a:r>
          </a:p>
        </p:txBody>
      </p:sp>
      <p:grpSp>
        <p:nvGrpSpPr>
          <p:cNvPr id="22531" name="Group 4"/>
          <p:cNvGrpSpPr/>
          <p:nvPr/>
        </p:nvGrpSpPr>
        <p:grpSpPr>
          <a:xfrm>
            <a:off x="3647600" y="2922588"/>
            <a:ext cx="1296819" cy="2609850"/>
            <a:chOff x="2517" y="1253"/>
            <a:chExt cx="817" cy="1644"/>
          </a:xfrm>
        </p:grpSpPr>
        <p:sp>
          <p:nvSpPr>
            <p:cNvPr id="22532" name="Rectangle 5"/>
            <p:cNvSpPr/>
            <p:nvPr/>
          </p:nvSpPr>
          <p:spPr>
            <a:xfrm flipV="1">
              <a:off x="2517" y="1640"/>
              <a:ext cx="499" cy="425"/>
            </a:xfrm>
            <a:prstGeom prst="rect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533" name="Group 6"/>
            <p:cNvGrpSpPr/>
            <p:nvPr/>
          </p:nvGrpSpPr>
          <p:grpSpPr>
            <a:xfrm>
              <a:off x="2699" y="1396"/>
              <a:ext cx="111" cy="1431"/>
              <a:chOff x="2699" y="1396"/>
              <a:chExt cx="111" cy="1431"/>
            </a:xfrm>
          </p:grpSpPr>
          <p:sp>
            <p:nvSpPr>
              <p:cNvPr id="22534" name="AutoShape 7"/>
              <p:cNvSpPr/>
              <p:nvPr/>
            </p:nvSpPr>
            <p:spPr>
              <a:xfrm flipV="1">
                <a:off x="2708" y="1870"/>
                <a:ext cx="95" cy="957"/>
              </a:xfrm>
              <a:prstGeom prst="upArrow">
                <a:avLst>
                  <a:gd name="adj1" fmla="val 50000"/>
                  <a:gd name="adj2" fmla="val 251702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5" name="AutoShape 8"/>
              <p:cNvSpPr/>
              <p:nvPr/>
            </p:nvSpPr>
            <p:spPr>
              <a:xfrm flipV="1">
                <a:off x="2706" y="1396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Oval 9"/>
              <p:cNvSpPr/>
              <p:nvPr/>
            </p:nvSpPr>
            <p:spPr>
              <a:xfrm flipV="1">
                <a:off x="2699" y="1794"/>
                <a:ext cx="111" cy="106"/>
              </a:xfrm>
              <a:prstGeom prst="ellipse">
                <a:avLst/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37" name="Text Box 10"/>
            <p:cNvSpPr txBox="1"/>
            <p:nvPr/>
          </p:nvSpPr>
          <p:spPr>
            <a:xfrm>
              <a:off x="2789" y="1253"/>
              <a:ext cx="54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i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2538" name="Text Box 11"/>
            <p:cNvSpPr txBox="1"/>
            <p:nvPr/>
          </p:nvSpPr>
          <p:spPr>
            <a:xfrm>
              <a:off x="2789" y="2568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9340" name="Text Box 12"/>
          <p:cNvSpPr txBox="1"/>
          <p:nvPr/>
        </p:nvSpPr>
        <p:spPr>
          <a:xfrm>
            <a:off x="6671395" y="1554163"/>
            <a:ext cx="136824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沉底</a:t>
            </a:r>
          </a:p>
        </p:txBody>
      </p:sp>
      <p:grpSp>
        <p:nvGrpSpPr>
          <p:cNvPr id="99341" name="Group 13"/>
          <p:cNvGrpSpPr/>
          <p:nvPr/>
        </p:nvGrpSpPr>
        <p:grpSpPr>
          <a:xfrm>
            <a:off x="6815838" y="2922588"/>
            <a:ext cx="1296819" cy="2609850"/>
            <a:chOff x="2517" y="1253"/>
            <a:chExt cx="817" cy="1644"/>
          </a:xfrm>
        </p:grpSpPr>
        <p:sp>
          <p:nvSpPr>
            <p:cNvPr id="22541" name="Rectangle 14"/>
            <p:cNvSpPr/>
            <p:nvPr/>
          </p:nvSpPr>
          <p:spPr>
            <a:xfrm flipV="1">
              <a:off x="2517" y="1640"/>
              <a:ext cx="499" cy="425"/>
            </a:xfrm>
            <a:prstGeom prst="rect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542" name="Group 15"/>
            <p:cNvGrpSpPr/>
            <p:nvPr/>
          </p:nvGrpSpPr>
          <p:grpSpPr>
            <a:xfrm>
              <a:off x="2699" y="1396"/>
              <a:ext cx="111" cy="1431"/>
              <a:chOff x="2699" y="1396"/>
              <a:chExt cx="111" cy="1431"/>
            </a:xfrm>
          </p:grpSpPr>
          <p:sp>
            <p:nvSpPr>
              <p:cNvPr id="22543" name="AutoShape 16"/>
              <p:cNvSpPr/>
              <p:nvPr/>
            </p:nvSpPr>
            <p:spPr>
              <a:xfrm flipV="1">
                <a:off x="2708" y="1870"/>
                <a:ext cx="95" cy="957"/>
              </a:xfrm>
              <a:prstGeom prst="upArrow">
                <a:avLst>
                  <a:gd name="adj1" fmla="val 50000"/>
                  <a:gd name="adj2" fmla="val 251702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4" name="AutoShape 17"/>
              <p:cNvSpPr/>
              <p:nvPr/>
            </p:nvSpPr>
            <p:spPr>
              <a:xfrm flipV="1">
                <a:off x="2706" y="1396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5" name="Oval 18"/>
              <p:cNvSpPr/>
              <p:nvPr/>
            </p:nvSpPr>
            <p:spPr>
              <a:xfrm flipV="1">
                <a:off x="2699" y="1794"/>
                <a:ext cx="111" cy="106"/>
              </a:xfrm>
              <a:prstGeom prst="ellipse">
                <a:avLst/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46" name="Text Box 19"/>
            <p:cNvSpPr txBox="1"/>
            <p:nvPr/>
          </p:nvSpPr>
          <p:spPr>
            <a:xfrm>
              <a:off x="2789" y="1253"/>
              <a:ext cx="54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i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2547" name="Text Box 20"/>
            <p:cNvSpPr txBox="1"/>
            <p:nvPr/>
          </p:nvSpPr>
          <p:spPr>
            <a:xfrm>
              <a:off x="2789" y="2568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9349" name="Group 21"/>
          <p:cNvGrpSpPr/>
          <p:nvPr/>
        </p:nvGrpSpPr>
        <p:grpSpPr>
          <a:xfrm>
            <a:off x="6742823" y="4794251"/>
            <a:ext cx="574600" cy="1223963"/>
            <a:chOff x="3288" y="2432"/>
            <a:chExt cx="362" cy="771"/>
          </a:xfrm>
        </p:grpSpPr>
        <p:sp>
          <p:nvSpPr>
            <p:cNvPr id="22549" name="AutoShape 22"/>
            <p:cNvSpPr/>
            <p:nvPr/>
          </p:nvSpPr>
          <p:spPr>
            <a:xfrm>
              <a:off x="3544" y="2522"/>
              <a:ext cx="45" cy="681"/>
            </a:xfrm>
            <a:prstGeom prst="upArrow">
              <a:avLst>
                <a:gd name="adj1" fmla="val 50000"/>
                <a:gd name="adj2" fmla="val 378123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0" name="Text Box 23"/>
            <p:cNvSpPr txBox="1"/>
            <p:nvPr/>
          </p:nvSpPr>
          <p:spPr>
            <a:xfrm>
              <a:off x="3288" y="2432"/>
              <a:ext cx="36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06 -3.39579E-06 L 7.22222E-06 0.31483" pathEditMode="relative" ptsTypes="AA">
                                      <p:cBhvr>
                                        <p:cTn id="17" dur="5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6658" y="2420938"/>
            <a:ext cx="8568210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7283" name="Rectangle 3"/>
          <p:cNvSpPr/>
          <p:nvPr/>
        </p:nvSpPr>
        <p:spPr>
          <a:xfrm>
            <a:off x="8255513" y="2060575"/>
            <a:ext cx="792059" cy="674688"/>
          </a:xfrm>
          <a:prstGeom prst="rect">
            <a:avLst/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4" name="Text Box 4"/>
          <p:cNvSpPr txBox="1"/>
          <p:nvPr/>
        </p:nvSpPr>
        <p:spPr>
          <a:xfrm>
            <a:off x="2279353" y="4797425"/>
            <a:ext cx="1942847" cy="1511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4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﹥</a:t>
            </a: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上  浮</a:t>
            </a:r>
          </a:p>
        </p:txBody>
      </p:sp>
      <p:grpSp>
        <p:nvGrpSpPr>
          <p:cNvPr id="97285" name="Group 5"/>
          <p:cNvGrpSpPr/>
          <p:nvPr/>
        </p:nvGrpSpPr>
        <p:grpSpPr>
          <a:xfrm>
            <a:off x="5374576" y="2205038"/>
            <a:ext cx="1152375" cy="2540000"/>
            <a:chOff x="793" y="1842"/>
            <a:chExt cx="726" cy="1600"/>
          </a:xfrm>
        </p:grpSpPr>
        <p:grpSp>
          <p:nvGrpSpPr>
            <p:cNvPr id="23557" name="Group 6"/>
            <p:cNvGrpSpPr/>
            <p:nvPr/>
          </p:nvGrpSpPr>
          <p:grpSpPr>
            <a:xfrm>
              <a:off x="793" y="1888"/>
              <a:ext cx="499" cy="1451"/>
              <a:chOff x="793" y="2042"/>
              <a:chExt cx="408" cy="1239"/>
            </a:xfrm>
          </p:grpSpPr>
          <p:sp>
            <p:nvSpPr>
              <p:cNvPr id="23558" name="Rectangle 7"/>
              <p:cNvSpPr/>
              <p:nvPr/>
            </p:nvSpPr>
            <p:spPr>
              <a:xfrm>
                <a:off x="793" y="2704"/>
                <a:ext cx="408" cy="363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3559" name="Group 8"/>
              <p:cNvGrpSpPr/>
              <p:nvPr/>
            </p:nvGrpSpPr>
            <p:grpSpPr>
              <a:xfrm>
                <a:off x="943" y="2042"/>
                <a:ext cx="90" cy="1239"/>
                <a:chOff x="936" y="2069"/>
                <a:chExt cx="90" cy="1239"/>
              </a:xfrm>
            </p:grpSpPr>
            <p:sp>
              <p:nvSpPr>
                <p:cNvPr id="23560" name="AutoShape 9"/>
                <p:cNvSpPr/>
                <p:nvPr/>
              </p:nvSpPr>
              <p:spPr>
                <a:xfrm>
                  <a:off x="949" y="2069"/>
                  <a:ext cx="71" cy="817"/>
                </a:xfrm>
                <a:prstGeom prst="upArrow">
                  <a:avLst>
                    <a:gd name="adj1" fmla="val 50000"/>
                    <a:gd name="adj2" fmla="val 287516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61" name="AutoShape 10"/>
                <p:cNvSpPr/>
                <p:nvPr/>
              </p:nvSpPr>
              <p:spPr>
                <a:xfrm>
                  <a:off x="942" y="2919"/>
                  <a:ext cx="74" cy="389"/>
                </a:xfrm>
                <a:prstGeom prst="downArrow">
                  <a:avLst>
                    <a:gd name="adj1" fmla="val 50000"/>
                    <a:gd name="adj2" fmla="val 131345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62" name="Oval 11"/>
                <p:cNvSpPr/>
                <p:nvPr/>
              </p:nvSpPr>
              <p:spPr>
                <a:xfrm>
                  <a:off x="936" y="2872"/>
                  <a:ext cx="90" cy="90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3563" name="Text Box 12"/>
            <p:cNvSpPr txBox="1"/>
            <p:nvPr/>
          </p:nvSpPr>
          <p:spPr>
            <a:xfrm>
              <a:off x="1066" y="1842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3564" name="Text Box 13"/>
            <p:cNvSpPr txBox="1"/>
            <p:nvPr/>
          </p:nvSpPr>
          <p:spPr>
            <a:xfrm>
              <a:off x="1020" y="3113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565" name="Group 14"/>
          <p:cNvGrpSpPr/>
          <p:nvPr/>
        </p:nvGrpSpPr>
        <p:grpSpPr>
          <a:xfrm>
            <a:off x="2782526" y="2205038"/>
            <a:ext cx="1152375" cy="2540000"/>
            <a:chOff x="793" y="1842"/>
            <a:chExt cx="726" cy="1600"/>
          </a:xfrm>
        </p:grpSpPr>
        <p:grpSp>
          <p:nvGrpSpPr>
            <p:cNvPr id="23566" name="Group 15"/>
            <p:cNvGrpSpPr/>
            <p:nvPr/>
          </p:nvGrpSpPr>
          <p:grpSpPr>
            <a:xfrm>
              <a:off x="793" y="1888"/>
              <a:ext cx="499" cy="1451"/>
              <a:chOff x="793" y="2042"/>
              <a:chExt cx="408" cy="1239"/>
            </a:xfrm>
          </p:grpSpPr>
          <p:sp>
            <p:nvSpPr>
              <p:cNvPr id="23567" name="Rectangle 16"/>
              <p:cNvSpPr/>
              <p:nvPr/>
            </p:nvSpPr>
            <p:spPr>
              <a:xfrm>
                <a:off x="793" y="2704"/>
                <a:ext cx="408" cy="363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3568" name="Group 17"/>
              <p:cNvGrpSpPr/>
              <p:nvPr/>
            </p:nvGrpSpPr>
            <p:grpSpPr>
              <a:xfrm>
                <a:off x="943" y="2042"/>
                <a:ext cx="90" cy="1239"/>
                <a:chOff x="936" y="2069"/>
                <a:chExt cx="90" cy="1239"/>
              </a:xfrm>
            </p:grpSpPr>
            <p:sp>
              <p:nvSpPr>
                <p:cNvPr id="23569" name="AutoShape 18"/>
                <p:cNvSpPr/>
                <p:nvPr/>
              </p:nvSpPr>
              <p:spPr>
                <a:xfrm>
                  <a:off x="949" y="2069"/>
                  <a:ext cx="71" cy="817"/>
                </a:xfrm>
                <a:prstGeom prst="upArrow">
                  <a:avLst>
                    <a:gd name="adj1" fmla="val 50000"/>
                    <a:gd name="adj2" fmla="val 287516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70" name="AutoShape 19"/>
                <p:cNvSpPr/>
                <p:nvPr/>
              </p:nvSpPr>
              <p:spPr>
                <a:xfrm>
                  <a:off x="942" y="2919"/>
                  <a:ext cx="74" cy="389"/>
                </a:xfrm>
                <a:prstGeom prst="downArrow">
                  <a:avLst>
                    <a:gd name="adj1" fmla="val 50000"/>
                    <a:gd name="adj2" fmla="val 131345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71" name="Oval 20"/>
                <p:cNvSpPr/>
                <p:nvPr/>
              </p:nvSpPr>
              <p:spPr>
                <a:xfrm>
                  <a:off x="936" y="2872"/>
                  <a:ext cx="90" cy="90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3572" name="Text Box 21"/>
            <p:cNvSpPr txBox="1"/>
            <p:nvPr/>
          </p:nvSpPr>
          <p:spPr>
            <a:xfrm>
              <a:off x="1066" y="1842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3573" name="Text Box 22"/>
            <p:cNvSpPr txBox="1"/>
            <p:nvPr/>
          </p:nvSpPr>
          <p:spPr>
            <a:xfrm>
              <a:off x="1020" y="3113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7303" name="Text Box 23"/>
          <p:cNvSpPr txBox="1"/>
          <p:nvPr/>
        </p:nvSpPr>
        <p:spPr>
          <a:xfrm>
            <a:off x="4799975" y="4724400"/>
            <a:ext cx="1942847" cy="1511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4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﹥</a:t>
            </a: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上  浮</a:t>
            </a:r>
          </a:p>
        </p:txBody>
      </p:sp>
      <p:sp>
        <p:nvSpPr>
          <p:cNvPr id="97304" name="Text Box 24"/>
          <p:cNvSpPr txBox="1"/>
          <p:nvPr/>
        </p:nvSpPr>
        <p:spPr>
          <a:xfrm>
            <a:off x="7607898" y="4652963"/>
            <a:ext cx="1942847" cy="1511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400" b="1" baseline="-25000">
                <a:latin typeface="楷体_GB2312" pitchFamily="49" charset="-122"/>
                <a:ea typeface="楷体_GB2312" pitchFamily="49" charset="-122"/>
              </a:rPr>
              <a:t>浮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400" b="1" i="1">
                <a:latin typeface="楷体_GB2312" pitchFamily="49" charset="-122"/>
                <a:ea typeface="楷体_GB2312" pitchFamily="49" charset="-122"/>
              </a:rPr>
              <a:t>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漂  浮</a:t>
            </a:r>
          </a:p>
        </p:txBody>
      </p:sp>
      <p:grpSp>
        <p:nvGrpSpPr>
          <p:cNvPr id="97305" name="Group 25"/>
          <p:cNvGrpSpPr/>
          <p:nvPr/>
        </p:nvGrpSpPr>
        <p:grpSpPr>
          <a:xfrm>
            <a:off x="8530114" y="1447801"/>
            <a:ext cx="863488" cy="1890713"/>
            <a:chOff x="4422" y="799"/>
            <a:chExt cx="544" cy="1191"/>
          </a:xfrm>
        </p:grpSpPr>
        <p:grpSp>
          <p:nvGrpSpPr>
            <p:cNvPr id="23577" name="Group 26"/>
            <p:cNvGrpSpPr/>
            <p:nvPr/>
          </p:nvGrpSpPr>
          <p:grpSpPr>
            <a:xfrm>
              <a:off x="4422" y="890"/>
              <a:ext cx="111" cy="934"/>
              <a:chOff x="4424" y="1512"/>
              <a:chExt cx="111" cy="934"/>
            </a:xfrm>
          </p:grpSpPr>
          <p:sp>
            <p:nvSpPr>
              <p:cNvPr id="23578" name="AutoShape 27"/>
              <p:cNvSpPr/>
              <p:nvPr/>
            </p:nvSpPr>
            <p:spPr>
              <a:xfrm flipV="1">
                <a:off x="4431" y="1512"/>
                <a:ext cx="92" cy="456"/>
              </a:xfrm>
              <a:prstGeom prst="downArrow">
                <a:avLst>
                  <a:gd name="adj1" fmla="val 50000"/>
                  <a:gd name="adj2" fmla="val 123844"/>
                </a:avLst>
              </a:prstGeom>
              <a:solidFill>
                <a:srgbClr val="FE020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3579" name="Group 28"/>
              <p:cNvGrpSpPr/>
              <p:nvPr/>
            </p:nvGrpSpPr>
            <p:grpSpPr>
              <a:xfrm>
                <a:off x="4424" y="1914"/>
                <a:ext cx="111" cy="532"/>
                <a:chOff x="4424" y="1914"/>
                <a:chExt cx="111" cy="532"/>
              </a:xfrm>
            </p:grpSpPr>
            <p:sp>
              <p:nvSpPr>
                <p:cNvPr id="23580" name="AutoShape 29"/>
                <p:cNvSpPr/>
                <p:nvPr/>
              </p:nvSpPr>
              <p:spPr>
                <a:xfrm>
                  <a:off x="4431" y="1990"/>
                  <a:ext cx="92" cy="456"/>
                </a:xfrm>
                <a:prstGeom prst="downArrow">
                  <a:avLst>
                    <a:gd name="adj1" fmla="val 50000"/>
                    <a:gd name="adj2" fmla="val 123844"/>
                  </a:avLst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81" name="Oval 30"/>
                <p:cNvSpPr/>
                <p:nvPr/>
              </p:nvSpPr>
              <p:spPr>
                <a:xfrm>
                  <a:off x="4424" y="1914"/>
                  <a:ext cx="111" cy="106"/>
                </a:xfrm>
                <a:prstGeom prst="ellipse">
                  <a:avLst/>
                </a:prstGeom>
                <a:solidFill>
                  <a:srgbClr val="FE020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3582" name="Text Box 31"/>
            <p:cNvSpPr txBox="1"/>
            <p:nvPr/>
          </p:nvSpPr>
          <p:spPr>
            <a:xfrm>
              <a:off x="4513" y="799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23583" name="Text Box 32"/>
            <p:cNvSpPr txBox="1"/>
            <p:nvPr/>
          </p:nvSpPr>
          <p:spPr>
            <a:xfrm>
              <a:off x="4513" y="1661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E02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800" b="1" baseline="-25000">
                <a:solidFill>
                  <a:srgbClr val="FE02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3.77516E-06 L 1.11111E-06 -0.20981" pathEditMode="relative" ptsTypes="AA">
                                      <p:cBhvr>
                                        <p:cTn id="17" dur="5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06 -3.77516E-06 L 6.94444E-06 -0.0421" pathEditMode="relative" ptsTypes="AA">
                                      <p:cBhvr>
                                        <p:cTn id="32" dur="5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83" grpId="1" animBg="1"/>
      <p:bldP spid="97284" grpId="0"/>
      <p:bldP spid="97303" grpId="0"/>
      <p:bldP spid="97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/>
          <p:nvPr/>
        </p:nvSpPr>
        <p:spPr>
          <a:xfrm>
            <a:off x="214286" y="665164"/>
            <a:ext cx="5101076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一、物体的浮沉条件 </a:t>
            </a:r>
          </a:p>
        </p:txBody>
      </p:sp>
      <p:sp>
        <p:nvSpPr>
          <p:cNvPr id="24578" name="Text Box 4"/>
          <p:cNvSpPr txBox="1"/>
          <p:nvPr/>
        </p:nvSpPr>
        <p:spPr>
          <a:xfrm>
            <a:off x="3071413" y="1357314"/>
            <a:ext cx="2952366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上浮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2999984" y="2511425"/>
            <a:ext cx="2952366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下沉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Text Box 6"/>
          <p:cNvSpPr txBox="1"/>
          <p:nvPr/>
        </p:nvSpPr>
        <p:spPr>
          <a:xfrm>
            <a:off x="2928557" y="3879850"/>
            <a:ext cx="3023793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漂浮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2928557" y="5103814"/>
            <a:ext cx="3168238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悬浮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6023779" y="1285875"/>
            <a:ext cx="3526966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浮力大于重力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879334" y="2511425"/>
            <a:ext cx="3460300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浮力小于重力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5807907" y="3879850"/>
            <a:ext cx="3892043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</a:rPr>
              <a:t>浮力等于重力</a:t>
            </a:r>
          </a:p>
        </p:txBody>
      </p:sp>
      <p:sp>
        <p:nvSpPr>
          <p:cNvPr id="11" name="Text Box 11"/>
          <p:cNvSpPr txBox="1"/>
          <p:nvPr/>
        </p:nvSpPr>
        <p:spPr>
          <a:xfrm>
            <a:off x="5807907" y="5175250"/>
            <a:ext cx="3747599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</a:rPr>
              <a:t>浮力等于重力</a:t>
            </a:r>
          </a:p>
        </p:txBody>
      </p:sp>
      <p:sp>
        <p:nvSpPr>
          <p:cNvPr id="12" name="Text Box 12"/>
          <p:cNvSpPr txBox="1"/>
          <p:nvPr/>
        </p:nvSpPr>
        <p:spPr>
          <a:xfrm>
            <a:off x="6528538" y="1862139"/>
            <a:ext cx="2160306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＞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G </a:t>
            </a:r>
          </a:p>
        </p:txBody>
      </p:sp>
      <p:sp>
        <p:nvSpPr>
          <p:cNvPr id="13" name="Text Box 13"/>
          <p:cNvSpPr txBox="1"/>
          <p:nvPr/>
        </p:nvSpPr>
        <p:spPr>
          <a:xfrm>
            <a:off x="6384095" y="3087689"/>
            <a:ext cx="2231734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＜ 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4" name="Text Box 15"/>
          <p:cNvSpPr txBox="1"/>
          <p:nvPr/>
        </p:nvSpPr>
        <p:spPr>
          <a:xfrm>
            <a:off x="6384094" y="4383089"/>
            <a:ext cx="2053958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= G</a:t>
            </a:r>
          </a:p>
        </p:txBody>
      </p:sp>
      <p:sp>
        <p:nvSpPr>
          <p:cNvPr id="15" name="Text Box 16"/>
          <p:cNvSpPr txBox="1"/>
          <p:nvPr/>
        </p:nvSpPr>
        <p:spPr>
          <a:xfrm>
            <a:off x="6384094" y="5680075"/>
            <a:ext cx="2050783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= G</a:t>
            </a:r>
          </a:p>
        </p:txBody>
      </p:sp>
      <p:sp>
        <p:nvSpPr>
          <p:cNvPr id="16" name="Text Box 17"/>
          <p:cNvSpPr txBox="1"/>
          <p:nvPr/>
        </p:nvSpPr>
        <p:spPr>
          <a:xfrm>
            <a:off x="5393624" y="593725"/>
            <a:ext cx="2561891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n-US" sz="4000" b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二力关系</a:t>
            </a:r>
            <a:r>
              <a:rPr lang="en-US" altLang="zh-CN" sz="4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0474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026"/>
          <p:cNvSpPr txBox="1"/>
          <p:nvPr/>
        </p:nvSpPr>
        <p:spPr>
          <a:xfrm>
            <a:off x="2214275" y="2314576"/>
            <a:ext cx="7760277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6600" b="1">
                <a:latin typeface="华文新魏" pitchFamily="2" charset="-122"/>
                <a:ea typeface="华文新魏" pitchFamily="2" charset="-122"/>
              </a:rPr>
              <a:t>二、浮沉条件的应用</a:t>
            </a:r>
          </a:p>
        </p:txBody>
      </p:sp>
    </p:spTree>
    <p:extLst>
      <p:ext uri="{BB962C8B-B14F-4D97-AF65-F5344CB8AC3E}">
        <p14:creationId xmlns:p14="http://schemas.microsoft.com/office/powerpoint/2010/main" val="99491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1161</Words>
  <Application>Microsoft Office PowerPoint</Application>
  <PresentationFormat>自定义</PresentationFormat>
  <Paragraphs>123</Paragraphs>
  <Slides>20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Flash.Movie</vt:lpstr>
      <vt:lpstr>PowerPoint 演示文稿</vt:lpstr>
      <vt:lpstr>活动：把一些物品，如实心橡皮泥、苹果、 蜡烛、带盖空玻璃瓶、钢珠、泡沫块、硬币及鸡等放入水中.松手后，它们将如何运动？</vt:lpstr>
      <vt:lpstr>       物体的浮与沉是由什么因素决定的呢？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</cp:revision>
  <dcterms:created xsi:type="dcterms:W3CDTF">2021-03-02T14:37:37Z</dcterms:created>
  <dcterms:modified xsi:type="dcterms:W3CDTF">2021-03-02T14:46:16Z</dcterms:modified>
</cp:coreProperties>
</file>