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wmf" ContentType="image/x-wmf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17.6-->
<p:presentation xmlns:r="http://schemas.openxmlformats.org/officeDocument/2006/relationships" xmlns:a="http://schemas.openxmlformats.org/drawingml/2006/main" xmlns:p="http://schemas.openxmlformats.org/presentationml/2006/main" removePersonalInfoOnSave="1">
  <p:sldMasterIdLst>
    <p:sldMasterId id="2147483648" r:id="rId2"/>
    <p:sldMasterId id="2147483661" r:id="rId3"/>
    <p:sldMasterId id="2147483671" r:id="rId4"/>
  </p:sldMasterIdLst>
  <p:notesMasterIdLst>
    <p:notesMasterId r:id="rId5"/>
  </p:notesMasterIdLst>
  <p:handoutMasterIdLst>
    <p:handoutMasterId r:id="rId6"/>
  </p:handoutMasterIdLst>
  <p:sldIdLst>
    <p:sldId id="256" r:id="rId7"/>
    <p:sldId id="421" r:id="rId8"/>
    <p:sldId id="258" r:id="rId9"/>
    <p:sldId id="289" r:id="rId10"/>
    <p:sldId id="261" r:id="rId11"/>
    <p:sldId id="290" r:id="rId12"/>
    <p:sldId id="266" r:id="rId13"/>
    <p:sldId id="311" r:id="rId14"/>
    <p:sldId id="308" r:id="rId15"/>
    <p:sldId id="372" r:id="rId16"/>
    <p:sldId id="375" r:id="rId17"/>
    <p:sldId id="377" r:id="rId18"/>
    <p:sldId id="407" r:id="rId19"/>
    <p:sldId id="310" r:id="rId20"/>
    <p:sldId id="402" r:id="rId21"/>
    <p:sldId id="448" r:id="rId22"/>
    <p:sldId id="446" r:id="rId23"/>
    <p:sldId id="447" r:id="rId24"/>
    <p:sldId id="449" r:id="rId25"/>
    <p:sldId id="450" r:id="rId26"/>
    <p:sldId id="451" r:id="rId27"/>
    <p:sldId id="452" r:id="rId28"/>
    <p:sldId id="453" r:id="rId29"/>
    <p:sldId id="454" r:id="rId30"/>
    <p:sldId id="455" r:id="rId31"/>
    <p:sldId id="456" r:id="rId32"/>
    <p:sldId id="457" r:id="rId33"/>
    <p:sldId id="458" r:id="rId34"/>
    <p:sldId id="459" r:id="rId35"/>
    <p:sldId id="460" r:id="rId36"/>
    <p:sldId id="461" r:id="rId37"/>
    <p:sldId id="462" r:id="rId38"/>
    <p:sldId id="463" r:id="rId39"/>
    <p:sldId id="464" r:id="rId40"/>
    <p:sldId id="465" r:id="rId41"/>
    <p:sldId id="466" r:id="rId42"/>
    <p:sldId id="467" r:id="rId43"/>
    <p:sldId id="468" r:id="rId44"/>
    <p:sldId id="469" r:id="rId45"/>
    <p:sldId id="470" r:id="rId46"/>
    <p:sldId id="471" r:id="rId47"/>
    <p:sldId id="472" r:id="rId48"/>
  </p:sldIdLst>
  <p:sldSz cx="9144000" cy="5143500" type="screen16x9"/>
  <p:notesSz cx="9947275" cy="6858000"/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p="http://schemas.openxmlformats.org/presentationml/2006/main">
  <p:cmAuthor id="2" name="作者" initials="A" lastIdx="0" clrIdx="1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-324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4.xml" /><Relationship Id="rId11" Type="http://schemas.openxmlformats.org/officeDocument/2006/relationships/slide" Target="slides/slide5.xml" /><Relationship Id="rId12" Type="http://schemas.openxmlformats.org/officeDocument/2006/relationships/slide" Target="slides/slide6.xml" /><Relationship Id="rId13" Type="http://schemas.openxmlformats.org/officeDocument/2006/relationships/slide" Target="slides/slide7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3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slide" Target="slides/slide39.xml" /><Relationship Id="rId46" Type="http://schemas.openxmlformats.org/officeDocument/2006/relationships/slide" Target="slides/slide40.xml" /><Relationship Id="rId47" Type="http://schemas.openxmlformats.org/officeDocument/2006/relationships/slide" Target="slides/slide41.xml" /><Relationship Id="rId48" Type="http://schemas.openxmlformats.org/officeDocument/2006/relationships/slide" Target="slides/slide42.xml" /><Relationship Id="rId49" Type="http://schemas.openxmlformats.org/officeDocument/2006/relationships/tags" Target="tags/tag10.xml" /><Relationship Id="rId5" Type="http://schemas.openxmlformats.org/officeDocument/2006/relationships/notesMaster" Target="notesMasters/notesMaster1.xml" /><Relationship Id="rId50" Type="http://schemas.openxmlformats.org/officeDocument/2006/relationships/presProps" Target="presProps.xml" /><Relationship Id="rId51" Type="http://schemas.openxmlformats.org/officeDocument/2006/relationships/viewProps" Target="viewProps.xml" /><Relationship Id="rId52" Type="http://schemas.openxmlformats.org/officeDocument/2006/relationships/theme" Target="theme/theme1.xml" /><Relationship Id="rId53" Type="http://schemas.openxmlformats.org/officeDocument/2006/relationships/tableStyles" Target="tableStyles.xml" /><Relationship Id="rId6" Type="http://schemas.openxmlformats.org/officeDocument/2006/relationships/handoutMaster" Target="handoutMasters/handoutMaster1.xml" /><Relationship Id="rId7" Type="http://schemas.openxmlformats.org/officeDocument/2006/relationships/slide" Target="slides/slide1.xml" /><Relationship Id="rId8" Type="http://schemas.openxmlformats.org/officeDocument/2006/relationships/slide" Target="slides/slide2.xml" /><Relationship Id="rId9" Type="http://schemas.openxmlformats.org/officeDocument/2006/relationships/slide" Target="slides/slide3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3.wmf" /><Relationship Id="rId2" Type="http://schemas.openxmlformats.org/officeDocument/2006/relationships/image" Target="../media/image14.wmf" /><Relationship Id="rId3" Type="http://schemas.openxmlformats.org/officeDocument/2006/relationships/image" Target="../media/image15.wmf" /><Relationship Id="rId4" Type="http://schemas.openxmlformats.org/officeDocument/2006/relationships/image" Target="../media/image16.wmf" /><Relationship Id="rId5" Type="http://schemas.openxmlformats.org/officeDocument/2006/relationships/image" Target="../media/image17.wmf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9.wmf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5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34487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34487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34487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34487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微软雅黑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微软雅黑" pitchFamily="34" charset="-122"/>
            </a:endParaRPr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.xml" /><Relationship Id="rId2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.xml" /><Relationship Id="rId2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.xml" /><Relationship Id="rId2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.xml" /><Relationship Id="rId2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fade/>
  </p:transition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893"/>
            <a:ext cx="6858000" cy="12420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t/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t/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t/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t/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bl" preserve="1">
  <p:cSld name="1_标题和表格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  <a:latin typeface="Arial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  <a:latin typeface="Arial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zh-CN" altLang="en-US">
                <a:solidFill>
                  <a:prstClr val="black"/>
                </a:solidFill>
                <a:latin typeface="Arial" pitchFamily="34" charset="0"/>
                <a:ea typeface="宋体" panose="02010600030101010101" pitchFamily="2" charset="-122"/>
              </a:rPr>
              <a:t/>
            </a:fld>
            <a:endParaRPr lang="zh-CN" altLang="en-US">
              <a:solidFill>
                <a:prstClr val="black"/>
              </a:solidFill>
              <a:latin typeface="Arial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fade/>
  </p:transition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7859"/>
            <a:ext cx="27432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DE992C8C-F093-4FD8-8873-42F5D5B5915D}" type="datetimeFigureOut">
              <a:rPr lang="zh-CN" altLang="en-US" sz="1350">
                <a:solidFill>
                  <a:prstClr val="black"/>
                </a:solidFill>
              </a:rPr>
              <a:t/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7859"/>
            <a:ext cx="41148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+mn-lt"/>
                <a:ea typeface="+mn-ea"/>
              </a:defRPr>
            </a:lvl1pPr>
          </a:lstStyle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7859"/>
            <a:ext cx="27432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BBC06761-3C82-4EBB-ABA8-C6146A0EBDEA}" type="slidenum">
              <a:rPr lang="zh-CN" altLang="en-US" sz="1350">
                <a:solidFill>
                  <a:prstClr val="black"/>
                </a:solidFill>
              </a:rPr>
              <a:t/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2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1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7859"/>
            <a:ext cx="27432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DE992C8C-F093-4FD8-8873-42F5D5B5915D}" type="datetimeFigureOut">
              <a:rPr lang="zh-CN" altLang="en-US" sz="1350">
                <a:solidFill>
                  <a:prstClr val="black"/>
                </a:solidFill>
              </a:rPr>
              <a:t/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7859"/>
            <a:ext cx="41148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+mn-lt"/>
                <a:ea typeface="+mn-ea"/>
              </a:defRPr>
            </a:lvl1pPr>
          </a:lstStyle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7859"/>
            <a:ext cx="27432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BBC06761-3C82-4EBB-ABA8-C6146A0EBDEA}" type="slidenum">
              <a:rPr lang="zh-CN" altLang="en-US" sz="1350">
                <a:solidFill>
                  <a:prstClr val="black"/>
                </a:solidFill>
              </a:rPr>
              <a:t/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  <p:sp>
        <p:nvSpPr>
          <p:cNvPr id="8" name="文本框 18"/>
          <p:cNvSpPr txBox="1"/>
          <p:nvPr userDrawn="1"/>
        </p:nvSpPr>
        <p:spPr>
          <a:xfrm>
            <a:off x="484292" y="-52454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>
                <a:solidFill>
                  <a:prstClr val="black"/>
                </a:solidFill>
                <a:latin typeface="宋体" pitchFamily="2" charset="-122"/>
                <a:ea typeface="宋体" panose="02010600030101010101" pitchFamily="2" charset="-122"/>
              </a:rPr>
              <a:t>素养目标</a:t>
            </a: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2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theme" Target="../theme/theme2.xml" /><Relationship Id="rId2" Type="http://schemas.openxmlformats.org/officeDocument/2006/relationships/slideLayout" Target="../slideLayouts/slideLayout14.xml" /><Relationship Id="rId3" Type="http://schemas.openxmlformats.org/officeDocument/2006/relationships/slideLayout" Target="../slideLayouts/slideLayout15.xml" /><Relationship Id="rId4" Type="http://schemas.openxmlformats.org/officeDocument/2006/relationships/slideLayout" Target="../slideLayouts/slideLayout16.xml" /><Relationship Id="rId5" Type="http://schemas.openxmlformats.org/officeDocument/2006/relationships/slideLayout" Target="../slideLayouts/slideLayout17.xml" /><Relationship Id="rId6" Type="http://schemas.openxmlformats.org/officeDocument/2006/relationships/slideLayout" Target="../slideLayouts/slideLayout18.xml" /><Relationship Id="rId7" Type="http://schemas.openxmlformats.org/officeDocument/2006/relationships/slideLayout" Target="../slideLayouts/slideLayout19.xml" /><Relationship Id="rId8" Type="http://schemas.openxmlformats.org/officeDocument/2006/relationships/slideLayout" Target="../slideLayouts/slideLayout20.xml" /><Relationship Id="rId9" Type="http://schemas.openxmlformats.org/officeDocument/2006/relationships/slideLayout" Target="../slideLayouts/slideLayout21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2" Type="http://schemas.openxmlformats.org/officeDocument/2006/relationships/slideLayout" Target="../slideLayouts/slideLayout23.xml" /><Relationship Id="rId3" Type="http://schemas.openxmlformats.org/officeDocument/2006/relationships/theme" Target="../theme/theme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random/>
  </p:transition>
  <p:timing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itchFamily="34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itchFamily="34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itchFamily="34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itchFamily="34" charset="-122"/>
        </a:defRPr>
      </a:lvl9pPr>
    </p:titleStyle>
    <p:bodyStyle>
      <a:lvl1pPr marL="257175" indent="-257175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557530" indent="-214630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857250" indent="-171450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200150" indent="-171450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543050" indent="-171450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ransition spd="slow">
    <p:random/>
  </p:transition>
  <p:timing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itchFamily="34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itchFamily="34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itchFamily="34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itchFamily="34" charset="-122"/>
        </a:defRPr>
      </a:lvl9pPr>
    </p:titleStyle>
    <p:bodyStyle>
      <a:lvl1pPr marL="257175" indent="-257175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557530" indent="-214630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857250" indent="-171450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200150" indent="-171450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543050" indent="-171450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.jpeg" /><Relationship Id="rId4" Type="http://schemas.openxmlformats.org/officeDocument/2006/relationships/tags" Target="../tags/tag7.xml" /><Relationship Id="rId5" Type="http://schemas.openxmlformats.org/officeDocument/2006/relationships/tags" Target="../tags/tag8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oleObject" Target="../embeddings/oleObject5.bin" TargetMode="Internal" /><Relationship Id="rId11" Type="http://schemas.openxmlformats.org/officeDocument/2006/relationships/image" Target="../media/image17.wmf" /><Relationship Id="rId12" Type="http://schemas.openxmlformats.org/officeDocument/2006/relationships/vmlDrawing" Target="../drawings/vmlDrawing1.vml" /><Relationship Id="rId2" Type="http://schemas.openxmlformats.org/officeDocument/2006/relationships/package" Target="../embeddings/oleObject1.bin" TargetMode="Internal" /><Relationship Id="rId3" Type="http://schemas.openxmlformats.org/officeDocument/2006/relationships/image" Target="../media/image13.wmf" /><Relationship Id="rId4" Type="http://schemas.openxmlformats.org/officeDocument/2006/relationships/package" Target="../embeddings/oleObject2.bin" TargetMode="Internal" /><Relationship Id="rId5" Type="http://schemas.openxmlformats.org/officeDocument/2006/relationships/image" Target="../media/image14.wmf" /><Relationship Id="rId6" Type="http://schemas.openxmlformats.org/officeDocument/2006/relationships/oleObject" Target="../embeddings/oleObject3.bin" TargetMode="Internal" /><Relationship Id="rId7" Type="http://schemas.openxmlformats.org/officeDocument/2006/relationships/image" Target="../media/image15.wmf" /><Relationship Id="rId8" Type="http://schemas.openxmlformats.org/officeDocument/2006/relationships/oleObject" Target="../embeddings/oleObject4.bin" TargetMode="Internal" /><Relationship Id="rId9" Type="http://schemas.openxmlformats.org/officeDocument/2006/relationships/image" Target="../media/image16.wmf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8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oleObject" Target="../embeddings/oleObject6.bin" TargetMode="Internal" /><Relationship Id="rId3" Type="http://schemas.openxmlformats.org/officeDocument/2006/relationships/image" Target="../media/image19.wmf" /><Relationship Id="rId4" Type="http://schemas.openxmlformats.org/officeDocument/2006/relationships/image" Target="../media/image10.png" /><Relationship Id="rId5" Type="http://schemas.openxmlformats.org/officeDocument/2006/relationships/vmlDrawing" Target="../drawings/vmlDrawing2.v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0.gif" /><Relationship Id="rId3" Type="http://schemas.openxmlformats.org/officeDocument/2006/relationships/image" Target="../media/image21.gif" /><Relationship Id="rId4" Type="http://schemas.openxmlformats.org/officeDocument/2006/relationships/image" Target="../media/image22.gif" /><Relationship Id="rId5" Type="http://schemas.openxmlformats.org/officeDocument/2006/relationships/image" Target="../media/image23.gif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9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3.gif" /><Relationship Id="rId3" Type="http://schemas.openxmlformats.org/officeDocument/2006/relationships/image" Target="../media/image20.gif" /><Relationship Id="rId4" Type="http://schemas.openxmlformats.org/officeDocument/2006/relationships/image" Target="../media/image21.gif" /><Relationship Id="rId5" Type="http://schemas.openxmlformats.org/officeDocument/2006/relationships/image" Target="../media/image22.gif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4.gif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5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5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6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7.png" /><Relationship Id="rId3" Type="http://schemas.microsoft.com/office/2007/relationships/hdphoto" Target="../media/image27.wdp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8.jpeg" /><Relationship Id="rId3" Type="http://schemas.openxmlformats.org/officeDocument/2006/relationships/hyperlink" Target="&#25171;&#26729;&#26426;&#30340;&#24037;&#20316;&#36807;&#31243;.mp4" TargetMode="External" /><Relationship Id="rId4" Type="http://schemas.openxmlformats.org/officeDocument/2006/relationships/image" Target="../media/image29.gif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0.gif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gif" /><Relationship Id="rId3" Type="http://schemas.openxmlformats.org/officeDocument/2006/relationships/image" Target="../media/image3.gif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1.gif" /><Relationship Id="rId3" Type="http://schemas.openxmlformats.org/officeDocument/2006/relationships/image" Target="../media/image32.gif" /><Relationship Id="rId4" Type="http://schemas.openxmlformats.org/officeDocument/2006/relationships/image" Target="../media/image33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4.gif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5.gif" /><Relationship Id="rId3" Type="http://schemas.openxmlformats.org/officeDocument/2006/relationships/image" Target="../media/image31.gif" /><Relationship Id="rId4" Type="http://schemas.openxmlformats.org/officeDocument/2006/relationships/image" Target="../media/image36.gif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7.png" /><Relationship Id="rId3" Type="http://schemas.openxmlformats.org/officeDocument/2006/relationships/hyperlink" Target="&#28378;&#25670;.swf" TargetMode="External" /><Relationship Id="rId4" Type="http://schemas.openxmlformats.org/officeDocument/2006/relationships/image" Target="../media/image10.png" /><Relationship Id="rId5" Type="http://schemas.openxmlformats.org/officeDocument/2006/relationships/image" Target="../media/image29.gif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8.png" /><Relationship Id="rId3" Type="http://schemas.openxmlformats.org/officeDocument/2006/relationships/hyperlink" Target="&#21333;&#25670;.swf" TargetMode="External" /><Relationship Id="rId4" Type="http://schemas.openxmlformats.org/officeDocument/2006/relationships/image" Target="../media/image10.png" /><Relationship Id="rId5" Type="http://schemas.openxmlformats.org/officeDocument/2006/relationships/image" Target="../media/image29.gif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9.png" /><Relationship Id="rId3" Type="http://schemas.openxmlformats.org/officeDocument/2006/relationships/hyperlink" Target="&#24377;&#24615;&#21183;&#33021;&#19982;&#21160;&#33021;&#30340;&#36716;&#21270;2.mp4" TargetMode="External" /><Relationship Id="rId4" Type="http://schemas.openxmlformats.org/officeDocument/2006/relationships/image" Target="../media/image29.gif" /><Relationship Id="rId5" Type="http://schemas.openxmlformats.org/officeDocument/2006/relationships/image" Target="../media/image10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0.gif" /><Relationship Id="rId3" Type="http://schemas.openxmlformats.org/officeDocument/2006/relationships/image" Target="../media/image10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0.gif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0.gif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0.gif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.pn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1.gif" /><Relationship Id="rId3" Type="http://schemas.openxmlformats.org/officeDocument/2006/relationships/image" Target="../media/image42.gif" /><Relationship Id="rId4" Type="http://schemas.openxmlformats.org/officeDocument/2006/relationships/image" Target="../media/image10.pn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.pn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3.gif" /><Relationship Id="rId3" Type="http://schemas.openxmlformats.org/officeDocument/2006/relationships/image" Target="../media/image44.jpeg" /><Relationship Id="rId4" Type="http://schemas.openxmlformats.org/officeDocument/2006/relationships/hyperlink" Target="&#27700;&#33021;&#21644;&#39118;&#33021;.mp4" TargetMode="External" /><Relationship Id="rId5" Type="http://schemas.openxmlformats.org/officeDocument/2006/relationships/image" Target="../media/image45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6.gif" /><Relationship Id="rId3" Type="http://schemas.openxmlformats.org/officeDocument/2006/relationships/image" Target="../media/image7.gif" /><Relationship Id="rId4" Type="http://schemas.openxmlformats.org/officeDocument/2006/relationships/image" Target="../media/image8.gif" /><Relationship Id="rId5" Type="http://schemas.openxmlformats.org/officeDocument/2006/relationships/image" Target="../media/image9.gif" /><Relationship Id="rId6" Type="http://schemas.openxmlformats.org/officeDocument/2006/relationships/image" Target="../media/image10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1.gif" /><Relationship Id="rId3" Type="http://schemas.openxmlformats.org/officeDocument/2006/relationships/image" Target="../media/image12.gif" /><Relationship Id="rId4" Type="http://schemas.openxmlformats.org/officeDocument/2006/relationships/image" Target="../media/image10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gradFill flip="none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74" name="Picture 2" descr="G:\resource\8x111\jpg\06204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solidFill>
            <a:schemeClr val="accent1">
              <a:lumMod val="20000"/>
              <a:lumOff val="80000"/>
              <a:alpha val="25000"/>
            </a:schemeClr>
          </a:solidFill>
        </p:spPr>
      </p:pic>
      <p:sp>
        <p:nvSpPr>
          <p:cNvPr id="6" name="标题 5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-2" y="996880"/>
            <a:ext cx="9144001" cy="2214880"/>
          </a:xfrm>
          <a:solidFill>
            <a:schemeClr val="bg1">
              <a:alpha val="20000"/>
            </a:schemeClr>
          </a:solidFill>
        </p:spPr>
        <p:txBody>
          <a:bodyPr>
            <a:noAutofit/>
          </a:bodyPr>
          <a:lstStyle/>
          <a:p>
            <a:pPr fontAlgn="base">
              <a:lnSpc>
                <a:spcPct val="110000"/>
              </a:lnSpc>
            </a:pPr>
            <a:br>
              <a:rPr lang="zh-CN" altLang="en-US" sz="4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itchFamily="2" charset="-122"/>
                <a:ea typeface="宋体" panose="02010600030101010101" pitchFamily="2" charset="-122"/>
                <a:cs typeface="+mn-cs"/>
              </a:rPr>
              <a:t>第十一章 功和机械能</a:t>
            </a:r>
            <a:br>
              <a:rPr lang="zh-CN" altLang="en-US" sz="4400" b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itchFamily="2" charset="-122"/>
                <a:ea typeface="宋体" panose="02010600030101010101" pitchFamily="2" charset="-122"/>
                <a:cs typeface="+mn-cs"/>
              </a:rPr>
            </a:br>
            <a:br>
              <a:rPr lang="zh-CN" altLang="en-US" sz="4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itchFamily="2" charset="-122"/>
                <a:ea typeface="宋体" panose="02010600030101010101" pitchFamily="2" charset="-122"/>
                <a:cs typeface="+mn-cs"/>
              </a:rPr>
            </a:br>
            <a:endParaRPr lang="zh-CN" altLang="en-US" sz="4400" b="1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itchFamily="2" charset="-122"/>
              <a:ea typeface="宋体" panose="02010600030101010101" pitchFamily="2" charset="-122"/>
              <a:cs typeface="+mn-cs"/>
            </a:endParaRPr>
          </a:p>
        </p:txBody>
      </p:sp>
    </p:spTree>
    <p:custDataLst>
      <p:tags r:id="rId5"/>
    </p:custDataLst>
  </p:cSld>
  <p:clrMapOvr>
    <a:masterClrMapping/>
  </p:clrMapOvr>
  <p:transition spd="slow">
    <p:random/>
  </p:transition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260985" y="541655"/>
          <a:ext cx="6987540" cy="447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r:id="rId2" progId="Paint.Picture">
                  <p:embed/>
                </p:oleObj>
              </mc:Choice>
              <mc:Fallback>
                <p:oleObj r:id="rId2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0985" y="541655"/>
                        <a:ext cx="6987540" cy="447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3176905" y="1117600"/>
          <a:ext cx="972185" cy="1553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r:id="rId4" progId="Paint.Picture">
                  <p:embed/>
                </p:oleObj>
              </mc:Choice>
              <mc:Fallback>
                <p:oleObj r:id="rId4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76905" y="1117600"/>
                        <a:ext cx="972185" cy="1553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3526" name="组合 63525"/>
          <p:cNvGrpSpPr/>
          <p:nvPr/>
        </p:nvGrpSpPr>
        <p:grpSpPr>
          <a:xfrm>
            <a:off x="3754755" y="2314575"/>
            <a:ext cx="1841500" cy="522605"/>
            <a:chOff x="2789" y="1548"/>
            <a:chExt cx="1520" cy="329"/>
          </a:xfrm>
        </p:grpSpPr>
        <p:sp>
          <p:nvSpPr>
            <p:cNvPr id="63518" name="直接连接符 63517"/>
            <p:cNvSpPr/>
            <p:nvPr/>
          </p:nvSpPr>
          <p:spPr>
            <a:xfrm flipV="1">
              <a:off x="2835" y="1729"/>
              <a:ext cx="1429" cy="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arrow" w="med" len="med"/>
              <a:tailEnd type="arrow" w="med" len="med"/>
            </a:ln>
          </p:spPr>
          <p:txBody>
            <a:bodyPr/>
            <a:lstStyle/>
            <a:p/>
          </p:txBody>
        </p:sp>
        <p:sp>
          <p:nvSpPr>
            <p:cNvPr id="63523" name="直接连接符 63522"/>
            <p:cNvSpPr/>
            <p:nvPr/>
          </p:nvSpPr>
          <p:spPr>
            <a:xfrm flipH="1">
              <a:off x="2789" y="1570"/>
              <a:ext cx="0" cy="25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63524" name="直接连接符 63523"/>
            <p:cNvSpPr/>
            <p:nvPr/>
          </p:nvSpPr>
          <p:spPr>
            <a:xfrm flipH="1">
              <a:off x="4309" y="1570"/>
              <a:ext cx="0" cy="25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63525" name="文本框 63524"/>
            <p:cNvSpPr txBox="1"/>
            <p:nvPr/>
          </p:nvSpPr>
          <p:spPr>
            <a:xfrm>
              <a:off x="3447" y="1548"/>
              <a:ext cx="250" cy="32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CC0000"/>
                  </a:solidFill>
                  <a:latin typeface="Times New Roman" panose="02020603050405020304" charset="0"/>
                </a:rPr>
                <a:t>s</a:t>
              </a:r>
            </a:p>
          </p:txBody>
        </p:sp>
      </p:grpSp>
      <p:sp>
        <p:nvSpPr>
          <p:cNvPr id="13" name="Text Box 25"/>
          <p:cNvSpPr txBox="1"/>
          <p:nvPr/>
        </p:nvSpPr>
        <p:spPr>
          <a:xfrm>
            <a:off x="5966110" y="3021978"/>
            <a:ext cx="3052445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808"/>
                </a:solidFill>
                <a:latin typeface="宋体" pitchFamily="2" charset="-122"/>
                <a:ea typeface="宋体" panose="02010600030101010101" pitchFamily="2" charset="-122"/>
              </a:rPr>
              <a:t>物体水平移动，但受力竖直向上</a:t>
            </a:r>
            <a:r>
              <a:rPr lang="zh-CN" sz="2400" b="1" smtClean="0">
                <a:solidFill>
                  <a:srgbClr val="000808"/>
                </a:solidFill>
                <a:latin typeface="宋体" pitchFamily="2" charset="-122"/>
                <a:ea typeface="宋体" panose="02010600030101010101" pitchFamily="2" charset="-122"/>
              </a:rPr>
              <a:t>，</a:t>
            </a:r>
            <a:r>
              <a:rPr lang="zh-CN" sz="2400" b="1">
                <a:solidFill>
                  <a:srgbClr val="000808"/>
                </a:solidFill>
                <a:latin typeface="宋体" pitchFamily="2" charset="-122"/>
                <a:ea typeface="宋体" panose="02010600030101010101" pitchFamily="2" charset="-122"/>
              </a:rPr>
              <a:t>即物体</a:t>
            </a:r>
            <a:r>
              <a:rPr lang="zh-CN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在力的方向上没有移动距离</a:t>
            </a:r>
            <a:r>
              <a:rPr lang="zh-CN" sz="2400" b="1">
                <a:solidFill>
                  <a:srgbClr val="000808"/>
                </a:solidFill>
                <a:latin typeface="宋体" pitchFamily="2" charset="-122"/>
                <a:ea typeface="宋体" panose="02010600030101010101" pitchFamily="2" charset="-122"/>
              </a:rPr>
              <a:t>，因此拉力对物体不做功。</a:t>
            </a:r>
          </a:p>
        </p:txBody>
      </p:sp>
      <p:sp>
        <p:nvSpPr>
          <p:cNvPr id="7" name="Text Box 25"/>
          <p:cNvSpPr txBox="1"/>
          <p:nvPr/>
        </p:nvSpPr>
        <p:spPr>
          <a:xfrm>
            <a:off x="3810485" y="3021978"/>
            <a:ext cx="2277768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400" b="1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不做功</a:t>
            </a:r>
          </a:p>
        </p:txBody>
      </p:sp>
      <p:graphicFrame>
        <p:nvGraphicFramePr>
          <p:cNvPr id="8" name="对象 7">
            <a:hlinkClick action="ppaction://ole?verb=0"/>
          </p:cNvPr>
          <p:cNvGraphicFramePr>
            <a:graphicFrameLocks noChangeAspect="1"/>
          </p:cNvGraphicFramePr>
          <p:nvPr/>
        </p:nvGraphicFramePr>
        <p:xfrm>
          <a:off x="3006090" y="3055620"/>
          <a:ext cx="338455" cy="37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r:id="rId6" progId="Equation.KSEE3">
                  <p:embed/>
                </p:oleObj>
              </mc:Choice>
              <mc:Fallback>
                <p:oleObj r:id="rId6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06090" y="3055620"/>
                        <a:ext cx="338455" cy="378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hlinkClick action="ppaction://ole?verb=0"/>
          </p:cNvPr>
          <p:cNvGraphicFramePr>
            <a:graphicFrameLocks noChangeAspect="1"/>
          </p:cNvGraphicFramePr>
          <p:nvPr/>
        </p:nvGraphicFramePr>
        <p:xfrm>
          <a:off x="3575685" y="3055620"/>
          <a:ext cx="290195" cy="37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r:id="rId8" progId="Equation.KSEE3">
                  <p:embed/>
                </p:oleObj>
              </mc:Choice>
              <mc:Fallback>
                <p:oleObj r:id="rId8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75685" y="3055620"/>
                        <a:ext cx="290195" cy="378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hlinkClick action="ppaction://ole?verb=0"/>
          </p:cNvPr>
          <p:cNvGraphicFramePr>
            <a:graphicFrameLocks noChangeAspect="1"/>
          </p:cNvGraphicFramePr>
          <p:nvPr/>
        </p:nvGraphicFramePr>
        <p:xfrm>
          <a:off x="3300095" y="3055620"/>
          <a:ext cx="347980" cy="37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10" progId="Equation.KSEE3">
                  <p:embed/>
                </p:oleObj>
              </mc:Choice>
              <mc:Fallback>
                <p:oleObj r:id="rId1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300095" y="3055620"/>
                        <a:ext cx="347980" cy="378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32 0.001358 L 0.200208 0.001358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2" name="组合 31"/>
          <p:cNvGrpSpPr/>
          <p:nvPr/>
        </p:nvGrpSpPr>
        <p:grpSpPr>
          <a:xfrm>
            <a:off x="2529614" y="2781172"/>
            <a:ext cx="864500" cy="594196"/>
            <a:chOff x="2335" y="2251"/>
            <a:chExt cx="726" cy="499"/>
          </a:xfrm>
        </p:grpSpPr>
        <p:sp>
          <p:nvSpPr>
            <p:cNvPr id="33" name="Rectangle 22"/>
            <p:cNvSpPr/>
            <p:nvPr/>
          </p:nvSpPr>
          <p:spPr>
            <a:xfrm>
              <a:off x="2335" y="2251"/>
              <a:ext cx="726" cy="408"/>
            </a:xfrm>
            <a:prstGeom prst="rect">
              <a:avLst/>
            </a:prstGeom>
            <a:noFill/>
            <a:ln w="38100" cap="flat" cmpd="sng">
              <a:solidFill>
                <a:srgbClr val="000808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100" b="1">
                <a:latin typeface="Times New Roman" panose="02020603050405020304" charset="0"/>
              </a:endParaRPr>
            </a:p>
          </p:txBody>
        </p:sp>
        <p:grpSp>
          <p:nvGrpSpPr>
            <p:cNvPr id="34" name="Group 23"/>
            <p:cNvGrpSpPr/>
            <p:nvPr/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35" name="Oval 24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charset="0"/>
                </a:endParaRPr>
              </a:p>
            </p:txBody>
          </p:sp>
          <p:sp>
            <p:nvSpPr>
              <p:cNvPr id="36" name="Oval 25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charset="0"/>
                </a:endParaRPr>
              </a:p>
            </p:txBody>
          </p:sp>
        </p:grpSp>
        <p:grpSp>
          <p:nvGrpSpPr>
            <p:cNvPr id="37" name="Group 26"/>
            <p:cNvGrpSpPr/>
            <p:nvPr/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8" name="Oval 27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charset="0"/>
                </a:endParaRPr>
              </a:p>
            </p:txBody>
          </p:sp>
          <p:sp>
            <p:nvSpPr>
              <p:cNvPr id="39" name="Oval 28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charset="0"/>
                </a:endParaRPr>
              </a:p>
            </p:txBody>
          </p:sp>
        </p:grpSp>
      </p:grpSp>
      <p:grpSp>
        <p:nvGrpSpPr>
          <p:cNvPr id="3346" name="组合 3345"/>
          <p:cNvGrpSpPr/>
          <p:nvPr/>
        </p:nvGrpSpPr>
        <p:grpSpPr>
          <a:xfrm>
            <a:off x="1304869" y="3374732"/>
            <a:ext cx="5778817" cy="108360"/>
            <a:chOff x="340" y="2840"/>
            <a:chExt cx="4853" cy="91"/>
          </a:xfrm>
        </p:grpSpPr>
        <p:sp>
          <p:nvSpPr>
            <p:cNvPr id="3344" name="矩形 3343"/>
            <p:cNvSpPr/>
            <p:nvPr/>
          </p:nvSpPr>
          <p:spPr>
            <a:xfrm>
              <a:off x="385" y="2840"/>
              <a:ext cx="4763" cy="91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CD6B6"/>
              </a:bgClr>
            </a:pattFill>
            <a:ln w="9525">
              <a:noFill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345" name="直接连接符 3344"/>
            <p:cNvSpPr/>
            <p:nvPr/>
          </p:nvSpPr>
          <p:spPr>
            <a:xfrm>
              <a:off x="340" y="2840"/>
              <a:ext cx="4853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3076" name="矩形 4"/>
          <p:cNvSpPr/>
          <p:nvPr/>
        </p:nvSpPr>
        <p:spPr>
          <a:xfrm>
            <a:off x="1157118" y="1130380"/>
            <a:ext cx="7726823" cy="952184"/>
          </a:xfrm>
          <a:prstGeom prst="rect">
            <a:avLst/>
          </a:prstGeom>
          <a:noFill/>
          <a:ln w="25400" cap="flat" cmpd="sng">
            <a:noFill/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>
              <a:lnSpc>
                <a:spcPct val="125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哪个力的作用对小车有“成效”？有“贡献”呢？</a:t>
            </a:r>
          </a:p>
        </p:txBody>
      </p:sp>
      <p:sp>
        <p:nvSpPr>
          <p:cNvPr id="3082" name="圆角矩形 7"/>
          <p:cNvSpPr/>
          <p:nvPr/>
        </p:nvSpPr>
        <p:spPr>
          <a:xfrm>
            <a:off x="487530" y="584200"/>
            <a:ext cx="8279130" cy="766428"/>
          </a:xfrm>
          <a:prstGeom prst="roundRect">
            <a:avLst>
              <a:gd name="adj" fmla="val 11023"/>
            </a:avLst>
          </a:prstGeom>
          <a:noFill/>
          <a:ln w="25400" cap="flat" cmpd="sng">
            <a:noFill/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>
              <a:lnSpc>
                <a:spcPct val="125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    用力拉在水平桌面上的小车，小车前进，则小车受到几个力的作用？</a:t>
            </a:r>
          </a:p>
        </p:txBody>
      </p:sp>
      <p:grpSp>
        <p:nvGrpSpPr>
          <p:cNvPr id="3347" name="组合 3346"/>
          <p:cNvGrpSpPr/>
          <p:nvPr/>
        </p:nvGrpSpPr>
        <p:grpSpPr>
          <a:xfrm>
            <a:off x="2529614" y="2781172"/>
            <a:ext cx="864500" cy="594196"/>
            <a:chOff x="2335" y="2251"/>
            <a:chExt cx="726" cy="499"/>
          </a:xfrm>
        </p:grpSpPr>
        <p:sp>
          <p:nvSpPr>
            <p:cNvPr id="3268" name="Rectangle 22"/>
            <p:cNvSpPr/>
            <p:nvPr/>
          </p:nvSpPr>
          <p:spPr>
            <a:xfrm>
              <a:off x="2335" y="2251"/>
              <a:ext cx="726" cy="408"/>
            </a:xfrm>
            <a:prstGeom prst="rect">
              <a:avLst/>
            </a:prstGeom>
            <a:noFill/>
            <a:ln w="38100" cap="flat" cmpd="sng">
              <a:solidFill>
                <a:srgbClr val="000808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100" b="1">
                <a:latin typeface="Times New Roman" panose="02020603050405020304" charset="0"/>
              </a:endParaRPr>
            </a:p>
          </p:txBody>
        </p:sp>
        <p:grpSp>
          <p:nvGrpSpPr>
            <p:cNvPr id="3269" name="Group 23"/>
            <p:cNvGrpSpPr/>
            <p:nvPr/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3270" name="Oval 24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charset="0"/>
                </a:endParaRPr>
              </a:p>
            </p:txBody>
          </p:sp>
          <p:sp>
            <p:nvSpPr>
              <p:cNvPr id="3271" name="Oval 25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charset="0"/>
                </a:endParaRPr>
              </a:p>
            </p:txBody>
          </p:sp>
        </p:grpSp>
        <p:grpSp>
          <p:nvGrpSpPr>
            <p:cNvPr id="3272" name="Group 26"/>
            <p:cNvGrpSpPr/>
            <p:nvPr/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273" name="Oval 27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charset="0"/>
                </a:endParaRPr>
              </a:p>
            </p:txBody>
          </p:sp>
          <p:sp>
            <p:nvSpPr>
              <p:cNvPr id="3274" name="Oval 28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charset="0"/>
                </a:endParaRPr>
              </a:p>
            </p:txBody>
          </p:sp>
        </p:grpSp>
      </p:grpSp>
      <p:grpSp>
        <p:nvGrpSpPr>
          <p:cNvPr id="3356" name="组合 3355"/>
          <p:cNvGrpSpPr/>
          <p:nvPr/>
        </p:nvGrpSpPr>
        <p:grpSpPr>
          <a:xfrm>
            <a:off x="2530884" y="2781172"/>
            <a:ext cx="864500" cy="594196"/>
            <a:chOff x="2335" y="2251"/>
            <a:chExt cx="726" cy="499"/>
          </a:xfrm>
        </p:grpSpPr>
        <p:sp>
          <p:nvSpPr>
            <p:cNvPr id="3357" name="Rectangle 22"/>
            <p:cNvSpPr/>
            <p:nvPr/>
          </p:nvSpPr>
          <p:spPr>
            <a:xfrm>
              <a:off x="2335" y="2251"/>
              <a:ext cx="726" cy="408"/>
            </a:xfrm>
            <a:prstGeom prst="rect">
              <a:avLst/>
            </a:prstGeom>
            <a:noFill/>
            <a:ln w="38100" cap="flat" cmpd="sng">
              <a:solidFill>
                <a:srgbClr val="000808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100" b="1">
                <a:latin typeface="Times New Roman" panose="02020603050405020304" charset="0"/>
              </a:endParaRPr>
            </a:p>
          </p:txBody>
        </p:sp>
        <p:grpSp>
          <p:nvGrpSpPr>
            <p:cNvPr id="3358" name="Group 23"/>
            <p:cNvGrpSpPr/>
            <p:nvPr/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3359" name="Oval 24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charset="0"/>
                </a:endParaRPr>
              </a:p>
            </p:txBody>
          </p:sp>
          <p:sp>
            <p:nvSpPr>
              <p:cNvPr id="3360" name="Oval 25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charset="0"/>
                </a:endParaRPr>
              </a:p>
            </p:txBody>
          </p:sp>
        </p:grpSp>
        <p:grpSp>
          <p:nvGrpSpPr>
            <p:cNvPr id="3361" name="Group 26"/>
            <p:cNvGrpSpPr/>
            <p:nvPr/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362" name="Oval 27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charset="0"/>
                </a:endParaRPr>
              </a:p>
            </p:txBody>
          </p:sp>
          <p:sp>
            <p:nvSpPr>
              <p:cNvPr id="3363" name="Oval 28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9525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100" b="1">
                  <a:latin typeface="Times New Roman" panose="02020603050405020304" charset="0"/>
                </a:endParaRPr>
              </a:p>
            </p:txBody>
          </p:sp>
        </p:grpSp>
      </p:grpSp>
      <p:grpSp>
        <p:nvGrpSpPr>
          <p:cNvPr id="2" name="Group 16"/>
          <p:cNvGrpSpPr/>
          <p:nvPr/>
        </p:nvGrpSpPr>
        <p:grpSpPr>
          <a:xfrm>
            <a:off x="2963055" y="2563260"/>
            <a:ext cx="1043116" cy="487026"/>
            <a:chOff x="4331" y="2068"/>
            <a:chExt cx="876" cy="409"/>
          </a:xfrm>
        </p:grpSpPr>
        <p:sp>
          <p:nvSpPr>
            <p:cNvPr id="3366" name="Line 17"/>
            <p:cNvSpPr/>
            <p:nvPr/>
          </p:nvSpPr>
          <p:spPr>
            <a:xfrm flipV="1">
              <a:off x="4331" y="2475"/>
              <a:ext cx="500" cy="2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3367" name="Text Box 18"/>
            <p:cNvSpPr txBox="1"/>
            <p:nvPr/>
          </p:nvSpPr>
          <p:spPr>
            <a:xfrm>
              <a:off x="4748" y="2068"/>
              <a:ext cx="459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 defTabSz="685800">
                <a:spcBef>
                  <a:spcPct val="50000"/>
                </a:spcBef>
              </a:pPr>
              <a:r>
                <a:rPr lang="en-US" altLang="zh-CN" sz="2100" b="1" i="1">
                  <a:solidFill>
                    <a:srgbClr val="000808"/>
                  </a:solidFill>
                  <a:latin typeface="Times New Roman" panose="02020603050405020304" charset="0"/>
                  <a:sym typeface="+mn-ea"/>
                </a:rPr>
                <a:t>F</a:t>
              </a:r>
              <a:endParaRPr lang="zh-CN" altLang="en-US" sz="2100" b="1" i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" name="Group 67"/>
          <p:cNvGrpSpPr/>
          <p:nvPr/>
        </p:nvGrpSpPr>
        <p:grpSpPr>
          <a:xfrm>
            <a:off x="2963055" y="1808311"/>
            <a:ext cx="595386" cy="1241975"/>
            <a:chOff x="4331" y="1434"/>
            <a:chExt cx="500" cy="1043"/>
          </a:xfrm>
        </p:grpSpPr>
        <p:sp>
          <p:nvSpPr>
            <p:cNvPr id="3369" name="Line 68"/>
            <p:cNvSpPr/>
            <p:nvPr/>
          </p:nvSpPr>
          <p:spPr>
            <a:xfrm flipH="1" flipV="1">
              <a:off x="4331" y="1615"/>
              <a:ext cx="0" cy="862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3370" name="Text Box 69"/>
            <p:cNvSpPr txBox="1"/>
            <p:nvPr/>
          </p:nvSpPr>
          <p:spPr>
            <a:xfrm>
              <a:off x="4332" y="1434"/>
              <a:ext cx="499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100" b="1" i="1">
                  <a:solidFill>
                    <a:srgbClr val="000808"/>
                  </a:solidFill>
                  <a:latin typeface="Times New Roman" panose="02020603050405020304" charset="0"/>
                </a:rPr>
                <a:t>F</a:t>
              </a:r>
              <a:r>
                <a:rPr lang="zh-CN" altLang="en-US" sz="2100" b="1" baseline="-25000">
                  <a:solidFill>
                    <a:srgbClr val="000808"/>
                  </a:solidFill>
                  <a:latin typeface="Times New Roman" panose="02020603050405020304" charset="0"/>
                </a:rPr>
                <a:t>支</a:t>
              </a:r>
            </a:p>
          </p:txBody>
        </p:sp>
      </p:grpSp>
      <p:grpSp>
        <p:nvGrpSpPr>
          <p:cNvPr id="4" name="Group 70"/>
          <p:cNvGrpSpPr/>
          <p:nvPr/>
        </p:nvGrpSpPr>
        <p:grpSpPr>
          <a:xfrm>
            <a:off x="2963055" y="3050286"/>
            <a:ext cx="594195" cy="1115753"/>
            <a:chOff x="4332" y="2478"/>
            <a:chExt cx="499" cy="937"/>
          </a:xfrm>
        </p:grpSpPr>
        <p:sp>
          <p:nvSpPr>
            <p:cNvPr id="3372" name="Line 71"/>
            <p:cNvSpPr/>
            <p:nvPr/>
          </p:nvSpPr>
          <p:spPr>
            <a:xfrm flipH="1">
              <a:off x="4332" y="2478"/>
              <a:ext cx="0" cy="862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oval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3373" name="Text Box 72"/>
            <p:cNvSpPr txBox="1"/>
            <p:nvPr/>
          </p:nvSpPr>
          <p:spPr>
            <a:xfrm>
              <a:off x="4332" y="3067"/>
              <a:ext cx="499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 defTabSz="685800">
                <a:spcBef>
                  <a:spcPct val="50000"/>
                </a:spcBef>
              </a:pPr>
              <a:r>
                <a:rPr lang="en-US" sz="2100" b="1" i="1">
                  <a:solidFill>
                    <a:srgbClr val="000808"/>
                  </a:solidFill>
                  <a:latin typeface="Times New Roman" panose="02020603050405020304" charset="0"/>
                  <a:sym typeface="+mn-ea"/>
                </a:rPr>
                <a:t>G</a:t>
              </a:r>
              <a:endParaRPr lang="en-US" sz="2100" b="1" i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377" name="组合 3376"/>
          <p:cNvGrpSpPr/>
          <p:nvPr/>
        </p:nvGrpSpPr>
        <p:grpSpPr>
          <a:xfrm>
            <a:off x="1977096" y="2563260"/>
            <a:ext cx="985959" cy="489407"/>
            <a:chOff x="1871" y="2077"/>
            <a:chExt cx="828" cy="411"/>
          </a:xfrm>
        </p:grpSpPr>
        <p:sp>
          <p:nvSpPr>
            <p:cNvPr id="3375" name="Line 74"/>
            <p:cNvSpPr/>
            <p:nvPr/>
          </p:nvSpPr>
          <p:spPr>
            <a:xfrm flipH="1">
              <a:off x="2205" y="2483"/>
              <a:ext cx="494" cy="5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3376" name="Text Box 75"/>
            <p:cNvSpPr txBox="1"/>
            <p:nvPr/>
          </p:nvSpPr>
          <p:spPr>
            <a:xfrm>
              <a:off x="1871" y="2077"/>
              <a:ext cx="555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100" b="1" i="1">
                  <a:solidFill>
                    <a:srgbClr val="000808"/>
                  </a:solidFill>
                  <a:latin typeface="Times New Roman" panose="02020603050405020304" charset="0"/>
                </a:rPr>
                <a:t>F</a:t>
              </a:r>
              <a:r>
                <a:rPr lang="zh-CN" altLang="en-US" sz="2100" b="1" baseline="-25000">
                  <a:solidFill>
                    <a:srgbClr val="000808"/>
                  </a:solidFill>
                  <a:latin typeface="Times New Roman" panose="02020603050405020304" charset="0"/>
                </a:rPr>
                <a:t>阻</a:t>
              </a:r>
              <a:endParaRPr lang="zh-CN" altLang="en-US" sz="2100" b="1">
                <a:solidFill>
                  <a:srgbClr val="000808"/>
                </a:solidFill>
                <a:latin typeface="Times New Roman" panose="02020603050405020304" charset="0"/>
              </a:endParaRPr>
            </a:p>
          </p:txBody>
        </p:sp>
      </p:grpSp>
      <p:grpSp>
        <p:nvGrpSpPr>
          <p:cNvPr id="63526" name="组合 63525"/>
          <p:cNvGrpSpPr/>
          <p:nvPr/>
        </p:nvGrpSpPr>
        <p:grpSpPr>
          <a:xfrm>
            <a:off x="3394075" y="3409971"/>
            <a:ext cx="2983230" cy="595674"/>
            <a:chOff x="2789" y="1570"/>
            <a:chExt cx="1520" cy="375"/>
          </a:xfrm>
        </p:grpSpPr>
        <p:sp>
          <p:nvSpPr>
            <p:cNvPr id="63518" name="直接连接符 63517"/>
            <p:cNvSpPr/>
            <p:nvPr/>
          </p:nvSpPr>
          <p:spPr>
            <a:xfrm flipV="1">
              <a:off x="2835" y="1729"/>
              <a:ext cx="1429" cy="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arrow" w="med" len="med"/>
              <a:tailEnd type="arrow" w="med" len="med"/>
            </a:ln>
          </p:spPr>
          <p:txBody>
            <a:bodyPr/>
            <a:lstStyle/>
            <a:p/>
          </p:txBody>
        </p:sp>
        <p:sp>
          <p:nvSpPr>
            <p:cNvPr id="63523" name="直接连接符 63522"/>
            <p:cNvSpPr/>
            <p:nvPr/>
          </p:nvSpPr>
          <p:spPr>
            <a:xfrm flipH="1">
              <a:off x="2789" y="1570"/>
              <a:ext cx="0" cy="25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63524" name="直接连接符 63523"/>
            <p:cNvSpPr/>
            <p:nvPr/>
          </p:nvSpPr>
          <p:spPr>
            <a:xfrm flipH="1">
              <a:off x="4309" y="1570"/>
              <a:ext cx="0" cy="25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63525" name="文本框 63524"/>
            <p:cNvSpPr txBox="1"/>
            <p:nvPr/>
          </p:nvSpPr>
          <p:spPr>
            <a:xfrm>
              <a:off x="3490" y="1616"/>
              <a:ext cx="250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CC0000"/>
                  </a:solidFill>
                  <a:latin typeface="Times New Roman" panose="02020603050405020304" charset="0"/>
                </a:rPr>
                <a:t>s</a:t>
              </a:r>
            </a:p>
          </p:txBody>
        </p:sp>
      </p:grpSp>
      <p:sp>
        <p:nvSpPr>
          <p:cNvPr id="40" name="Text Box 25"/>
          <p:cNvSpPr txBox="1"/>
          <p:nvPr/>
        </p:nvSpPr>
        <p:spPr>
          <a:xfrm>
            <a:off x="6377305" y="1816735"/>
            <a:ext cx="98298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不做功</a:t>
            </a:r>
          </a:p>
        </p:txBody>
      </p:sp>
      <p:sp>
        <p:nvSpPr>
          <p:cNvPr id="41" name="Text Box 25"/>
          <p:cNvSpPr txBox="1"/>
          <p:nvPr/>
        </p:nvSpPr>
        <p:spPr>
          <a:xfrm>
            <a:off x="6242050" y="3767455"/>
            <a:ext cx="98298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不做功</a:t>
            </a:r>
          </a:p>
        </p:txBody>
      </p:sp>
      <p:sp>
        <p:nvSpPr>
          <p:cNvPr id="42" name="Text Box 25"/>
          <p:cNvSpPr txBox="1"/>
          <p:nvPr/>
        </p:nvSpPr>
        <p:spPr>
          <a:xfrm>
            <a:off x="6631940" y="2579370"/>
            <a:ext cx="72834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做功</a:t>
            </a:r>
          </a:p>
        </p:txBody>
      </p:sp>
      <p:sp>
        <p:nvSpPr>
          <p:cNvPr id="47" name="云形标注 46"/>
          <p:cNvSpPr/>
          <p:nvPr/>
        </p:nvSpPr>
        <p:spPr>
          <a:xfrm>
            <a:off x="-18415" y="4263390"/>
            <a:ext cx="8815705" cy="779145"/>
          </a:xfrm>
          <a:prstGeom prst="cloudCallout">
            <a:avLst>
              <a:gd name="adj1" fmla="val 8654"/>
              <a:gd name="adj2" fmla="val -22334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摩擦力的方向与物体的运动方向相反，物理学中通常说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物体克服摩擦力做了功。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childTnLst>
                                    <p:animMotion origin="layout" path="M 0 0 L 0.322014 -0.001358" pathEditMode="relative" ptsTypes="">
                                      <p:cBhvr>
                                        <p:cTn id="25" dur="2000" fill="hold"/>
                                        <p:tgtEl>
                                          <p:spTgt spid="3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childTnLst>
                                    <p:animMotion origin="layout" path="M 0 0 L 0.322014 -0.001358" pathEditMode="relative" ptsTypes="">
                                      <p:cBhvr>
                                        <p:cTn id="27" dur="2000" fill="hold"/>
                                        <p:tgtEl>
                                          <p:spTgt spid="3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childTnLst>
                                    <p:animMotion origin="layout" path="M 0 0 L 0.322222 -0.001728" pathEditMode="relative" rAng="0" ptsTypes="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childTnLst>
                                    <p:animMotion origin="layout" path="M 0 0 L 0.322014 -0.001358" pathEditMode="relative" ptsTypes="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childTnLst>
                                    <p:animMotion origin="layout" path="M 0 0 L 0.322014 -0.001358" pathEditMode="relative" ptsTypes="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childTnLst>
                                    <p:animMotion origin="layout" path="M 0 0 L 0.322014 -0.001358" pathEditMode="relative" ptsTypes="">
                                      <p:cBhvr>
                                        <p:cTn id="35" dur="2000" fill="hold"/>
                                        <p:tgtEl>
                                          <p:spTgt spid="3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withGroup">
                            <p:stCondLst>
                              <p:cond delay="17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4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3082" grpId="1"/>
      <p:bldP spid="40" grpId="2"/>
      <p:bldP spid="41" grpId="3"/>
      <p:bldP spid="42" grpId="4"/>
      <p:bldP spid="47" grpId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云形标注 12"/>
          <p:cNvSpPr/>
          <p:nvPr/>
        </p:nvSpPr>
        <p:spPr>
          <a:xfrm>
            <a:off x="513454" y="3510268"/>
            <a:ext cx="6000115" cy="1438275"/>
          </a:xfrm>
          <a:prstGeom prst="cloudCallout">
            <a:avLst>
              <a:gd name="adj1" fmla="val 8725"/>
              <a:gd name="adj2" fmla="val -11631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物体沿斜面上升的过程中，要克服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重力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摩擦力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做功。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247775" y="1216654"/>
            <a:ext cx="6269990" cy="2152650"/>
            <a:chOff x="1595" y="1108"/>
            <a:chExt cx="9874" cy="3390"/>
          </a:xfrm>
        </p:grpSpPr>
        <p:sp>
          <p:nvSpPr>
            <p:cNvPr id="37893" name="Rectangle 5"/>
            <p:cNvSpPr>
              <a:spLocks noChangeArrowheads="1"/>
            </p:cNvSpPr>
            <p:nvPr/>
          </p:nvSpPr>
          <p:spPr bwMode="auto">
            <a:xfrm>
              <a:off x="1595" y="1108"/>
              <a:ext cx="2896" cy="3390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37894" name="Line 6"/>
            <p:cNvSpPr>
              <a:spLocks noChangeShapeType="1"/>
            </p:cNvSpPr>
            <p:nvPr/>
          </p:nvSpPr>
          <p:spPr bwMode="auto">
            <a:xfrm>
              <a:off x="2161" y="4498"/>
              <a:ext cx="930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37895" name="Rectangle 7"/>
            <p:cNvSpPr>
              <a:spLocks noChangeArrowheads="1"/>
            </p:cNvSpPr>
            <p:nvPr/>
          </p:nvSpPr>
          <p:spPr bwMode="auto">
            <a:xfrm rot="1679729">
              <a:off x="4096" y="2685"/>
              <a:ext cx="724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4" name="AutoShape 9"/>
            <p:cNvSpPr>
              <a:spLocks noChangeArrowheads="1"/>
            </p:cNvSpPr>
            <p:nvPr/>
          </p:nvSpPr>
          <p:spPr bwMode="auto">
            <a:xfrm>
              <a:off x="3671" y="1216"/>
              <a:ext cx="113" cy="3175"/>
            </a:xfrm>
            <a:prstGeom prst="upDownArrow">
              <a:avLst>
                <a:gd name="adj1" fmla="val 50000"/>
                <a:gd name="adj2" fmla="val 564444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  <a:effectLst/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 rot="17880000" flipH="1">
              <a:off x="7448" y="-634"/>
              <a:ext cx="157" cy="7029"/>
            </a:xfrm>
            <a:prstGeom prst="upDownArrow">
              <a:avLst>
                <a:gd name="adj1" fmla="val 50000"/>
                <a:gd name="adj2" fmla="val 564444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  <a:effectLst/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147276" y="1781936"/>
            <a:ext cx="1751172" cy="2348389"/>
            <a:chOff x="7032" y="800"/>
            <a:chExt cx="2758" cy="3698"/>
          </a:xfrm>
        </p:grpSpPr>
        <p:sp>
          <p:nvSpPr>
            <p:cNvPr id="37896" name="Rectangle 8"/>
            <p:cNvSpPr>
              <a:spLocks noChangeArrowheads="1"/>
            </p:cNvSpPr>
            <p:nvPr/>
          </p:nvSpPr>
          <p:spPr bwMode="auto">
            <a:xfrm rot="1656627">
              <a:off x="7617" y="1568"/>
              <a:ext cx="1477" cy="136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032" y="800"/>
              <a:ext cx="2758" cy="3698"/>
              <a:chOff x="7032" y="800"/>
              <a:chExt cx="2758" cy="3698"/>
            </a:xfrm>
          </p:grpSpPr>
          <p:sp>
            <p:nvSpPr>
              <p:cNvPr id="29" name="椭圆 28"/>
              <p:cNvSpPr/>
              <p:nvPr/>
            </p:nvSpPr>
            <p:spPr>
              <a:xfrm rot="5282934">
                <a:off x="8299" y="2302"/>
                <a:ext cx="111" cy="109"/>
              </a:xfrm>
              <a:prstGeom prst="ellipse">
                <a:avLst/>
              </a:prstGeom>
              <a:solidFill>
                <a:srgbClr val="00E4A8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 b="1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28" name="直接连接符 27"/>
              <p:cNvSpPr/>
              <p:nvPr/>
            </p:nvSpPr>
            <p:spPr>
              <a:xfrm rot="5282934" flipH="1" flipV="1">
                <a:off x="8010" y="1221"/>
                <a:ext cx="1434" cy="822"/>
              </a:xfrm>
              <a:prstGeom prst="line">
                <a:avLst/>
              </a:prstGeom>
              <a:ln w="349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  <p:sp>
            <p:nvSpPr>
              <p:cNvPr id="30" name="文本框 29"/>
              <p:cNvSpPr txBox="1"/>
              <p:nvPr/>
            </p:nvSpPr>
            <p:spPr>
              <a:xfrm rot="21482934">
                <a:off x="9337" y="2440"/>
                <a:ext cx="452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sz="2400" b="1" i="1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f</a:t>
                </a:r>
                <a:endParaRPr lang="en-US" altLang="zh-CN" sz="2400" b="1" i="1" baseline="-250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grpSp>
            <p:nvGrpSpPr>
              <p:cNvPr id="18" name="组合 17"/>
              <p:cNvGrpSpPr/>
              <p:nvPr/>
            </p:nvGrpSpPr>
            <p:grpSpPr>
              <a:xfrm>
                <a:off x="7032" y="901"/>
                <a:ext cx="1324" cy="1461"/>
                <a:chOff x="6592" y="2524"/>
                <a:chExt cx="1765" cy="1948"/>
              </a:xfrm>
            </p:grpSpPr>
            <p:sp>
              <p:nvSpPr>
                <p:cNvPr id="5" name="文本框 4"/>
                <p:cNvSpPr txBox="1"/>
                <p:nvPr/>
              </p:nvSpPr>
              <p:spPr>
                <a:xfrm>
                  <a:off x="6763" y="2524"/>
                  <a:ext cx="1170" cy="96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 altLang="zh-CN" sz="2400" b="1" i="1">
                      <a:solidFill>
                        <a:srgbClr val="FF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F</a:t>
                  </a:r>
                  <a:endParaRPr lang="zh-CN" altLang="en-US" sz="2400" b="1" baseline="-250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22" name="直接连接符 21"/>
                <p:cNvSpPr/>
                <p:nvPr/>
              </p:nvSpPr>
              <p:spPr>
                <a:xfrm flipH="1" flipV="1">
                  <a:off x="6592" y="3492"/>
                  <a:ext cx="1765" cy="980"/>
                </a:xfrm>
                <a:prstGeom prst="line">
                  <a:avLst/>
                </a:prstGeom>
                <a:ln w="349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/>
              </p:txBody>
            </p:sp>
          </p:grpSp>
          <p:grpSp>
            <p:nvGrpSpPr>
              <p:cNvPr id="6" name="组合 5"/>
              <p:cNvGrpSpPr/>
              <p:nvPr/>
            </p:nvGrpSpPr>
            <p:grpSpPr>
              <a:xfrm>
                <a:off x="7639" y="2335"/>
                <a:ext cx="716" cy="2164"/>
                <a:chOff x="7400" y="4435"/>
                <a:chExt cx="955" cy="2885"/>
              </a:xfrm>
            </p:grpSpPr>
            <p:sp>
              <p:nvSpPr>
                <p:cNvPr id="21" name="文本框 20"/>
                <p:cNvSpPr txBox="1"/>
                <p:nvPr/>
              </p:nvSpPr>
              <p:spPr>
                <a:xfrm>
                  <a:off x="7400" y="6353"/>
                  <a:ext cx="645" cy="96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 altLang="zh-CN" sz="2400" b="1" i="1">
                      <a:solidFill>
                        <a:srgbClr val="FF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G</a:t>
                  </a:r>
                </a:p>
              </p:txBody>
            </p:sp>
            <p:sp>
              <p:nvSpPr>
                <p:cNvPr id="20" name="直接连接符 19"/>
                <p:cNvSpPr/>
                <p:nvPr/>
              </p:nvSpPr>
              <p:spPr>
                <a:xfrm>
                  <a:off x="8354" y="4435"/>
                  <a:ext cx="1" cy="2833"/>
                </a:xfrm>
                <a:prstGeom prst="line">
                  <a:avLst/>
                </a:prstGeom>
                <a:ln w="349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/>
              </p:txBody>
            </p:sp>
          </p:grpSp>
          <p:sp>
            <p:nvSpPr>
              <p:cNvPr id="2" name="直接连接符 1"/>
              <p:cNvSpPr/>
              <p:nvPr/>
            </p:nvSpPr>
            <p:spPr>
              <a:xfrm rot="10800000" flipH="1" flipV="1">
                <a:off x="8357" y="2362"/>
                <a:ext cx="914" cy="528"/>
              </a:xfrm>
              <a:prstGeom prst="line">
                <a:avLst/>
              </a:prstGeom>
              <a:ln w="349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  <p:sp>
            <p:nvSpPr>
              <p:cNvPr id="3" name="文本框 2"/>
              <p:cNvSpPr txBox="1"/>
              <p:nvPr/>
            </p:nvSpPr>
            <p:spPr>
              <a:xfrm rot="21482934">
                <a:off x="9174" y="800"/>
                <a:ext cx="452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sz="2400" b="1" i="1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N</a:t>
                </a:r>
                <a:endParaRPr lang="en-US" altLang="zh-CN" sz="2400" b="1" i="1" baseline="-250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40" name="Text Box 25"/>
          <p:cNvSpPr txBox="1"/>
          <p:nvPr/>
        </p:nvSpPr>
        <p:spPr>
          <a:xfrm>
            <a:off x="5319712" y="462571"/>
            <a:ext cx="12871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不做功</a:t>
            </a:r>
          </a:p>
        </p:txBody>
      </p:sp>
      <p:sp>
        <p:nvSpPr>
          <p:cNvPr id="42" name="Text Box 25"/>
          <p:cNvSpPr txBox="1"/>
          <p:nvPr/>
        </p:nvSpPr>
        <p:spPr>
          <a:xfrm>
            <a:off x="3896995" y="467354"/>
            <a:ext cx="9537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做功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617 L -0.283819 -0.268115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0" y="-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0" grpId="1"/>
      <p:bldP spid="4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4034" name="标题 44033"/>
          <p:cNvSpPr>
            <a:spLocks noGrp="1"/>
          </p:cNvSpPr>
          <p:nvPr/>
        </p:nvSpPr>
        <p:spPr>
          <a:xfrm>
            <a:off x="2451502" y="613660"/>
            <a:ext cx="4730750" cy="63817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>
                <a:latin typeface="黑体" pitchFamily="49" charset="-122"/>
                <a:ea typeface="黑体" pitchFamily="49" charset="-122"/>
              </a:rPr>
              <a:t>不做功的情况有以下三种：</a:t>
            </a:r>
          </a:p>
        </p:txBody>
      </p:sp>
      <p:sp>
        <p:nvSpPr>
          <p:cNvPr id="44035" name="文本占位符 44034"/>
          <p:cNvSpPr>
            <a:spLocks noGrp="1"/>
          </p:cNvSpPr>
          <p:nvPr/>
        </p:nvSpPr>
        <p:spPr>
          <a:xfrm>
            <a:off x="584282" y="1334842"/>
            <a:ext cx="8341604" cy="3438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58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8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8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28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3400"/>
              </a:lnSpc>
              <a:spcBef>
                <a:spcPts val="700"/>
              </a:spcBef>
              <a:buClr>
                <a:srgbClr val="0000FF"/>
              </a:buClr>
              <a:buFont typeface="Wingdings" panose="05000000000000000000" pitchFamily="2" charset="2"/>
              <a:buChar char="u"/>
            </a:pP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 物体没有受到力的作用，由于惯性而通过一段距离。</a:t>
            </a:r>
          </a:p>
          <a:p>
            <a:pPr fontAlgn="auto">
              <a:lnSpc>
                <a:spcPts val="3400"/>
              </a:lnSpc>
              <a:spcBef>
                <a:spcPts val="700"/>
              </a:spcBef>
              <a:buNone/>
            </a:pP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            即</a:t>
            </a:r>
            <a:r>
              <a:rPr lang="en-US" altLang="zh-CN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F=0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，不劳无功</a:t>
            </a:r>
          </a:p>
          <a:p>
            <a:pPr fontAlgn="auto">
              <a:lnSpc>
                <a:spcPts val="3400"/>
              </a:lnSpc>
              <a:spcBef>
                <a:spcPts val="700"/>
              </a:spcBef>
              <a:buClr>
                <a:srgbClr val="0000FF"/>
              </a:buClr>
              <a:buFont typeface="Wingdings" panose="05000000000000000000" pitchFamily="2" charset="2"/>
              <a:buChar char="u"/>
            </a:pP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 物体受到力的作用，但没有移动距离。</a:t>
            </a:r>
          </a:p>
          <a:p>
            <a:pPr fontAlgn="auto">
              <a:lnSpc>
                <a:spcPts val="3400"/>
              </a:lnSpc>
              <a:spcBef>
                <a:spcPts val="700"/>
              </a:spcBef>
              <a:buNone/>
            </a:pP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            即</a:t>
            </a:r>
            <a:r>
              <a:rPr lang="en-US" altLang="zh-CN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s=0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，劳而无功</a:t>
            </a:r>
          </a:p>
          <a:p>
            <a:pPr fontAlgn="auto">
              <a:lnSpc>
                <a:spcPts val="3400"/>
              </a:lnSpc>
              <a:spcBef>
                <a:spcPts val="700"/>
              </a:spcBef>
              <a:buClr>
                <a:srgbClr val="0000FF"/>
              </a:buClr>
              <a:buFont typeface="Wingdings" panose="05000000000000000000" pitchFamily="2" charset="2"/>
              <a:buChar char="u"/>
            </a:pP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 物体受到某力的作用，但运动方向始终与该力方向垂直。</a:t>
            </a:r>
          </a:p>
          <a:p>
            <a:pPr fontAlgn="auto">
              <a:lnSpc>
                <a:spcPts val="3400"/>
              </a:lnSpc>
              <a:spcBef>
                <a:spcPts val="700"/>
              </a:spcBef>
              <a:buNone/>
            </a:pP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            即</a:t>
            </a:r>
            <a:r>
              <a:rPr lang="en-US" altLang="zh-CN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F⊥s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， 垂直无功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" dur="1" fill="hold"/>
                                        <p:tgtEl>
                                          <p:spTgt spid="4403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  <p:cond evt="onBegin" delay="0">
                          <p:tn val="38"/>
                        </p:cond>
                      </p:stCondLst>
                      <p:childTnLst>
                        <p:par>
                          <p:cTn id="4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8" name="矩形 4"/>
          <p:cNvSpPr>
            <a:spLocks noChangeArrowheads="1"/>
          </p:cNvSpPr>
          <p:nvPr/>
        </p:nvSpPr>
        <p:spPr bwMode="auto">
          <a:xfrm>
            <a:off x="3620770" y="426720"/>
            <a:ext cx="150114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latin typeface="Times New Roman" panose="02020603050405020304" charset="0"/>
                <a:ea typeface="黑体" pitchFamily="49" charset="-122"/>
              </a:rPr>
              <a:t>功的计算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5095" y="1142683"/>
            <a:ext cx="8946515" cy="14219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    作用在物体上的力越大、物体在力的方向上移动的距离越大，力所做的功也就越多。</a:t>
            </a:r>
          </a:p>
          <a:p>
            <a:pPr>
              <a:lnSpc>
                <a:spcPct val="120000"/>
              </a:lnSpc>
            </a:pP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    力学中，</a:t>
            </a:r>
            <a:r>
              <a:rPr lang="zh-CN" altLang="en-US" sz="2400" b="1">
                <a:solidFill>
                  <a:srgbClr val="0000FF"/>
                </a:solidFill>
                <a:latin typeface="宋体" pitchFamily="2" charset="-122"/>
                <a:ea typeface="宋体" panose="02010600030101010101" pitchFamily="2" charset="-122"/>
              </a:rPr>
              <a:t>功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等于</a:t>
            </a:r>
            <a:r>
              <a:rPr lang="zh-CN" altLang="en-US" sz="2400" b="1">
                <a:solidFill>
                  <a:srgbClr val="0000FF"/>
                </a:solidFill>
                <a:latin typeface="宋体" pitchFamily="2" charset="-122"/>
                <a:ea typeface="宋体" panose="02010600030101010101" pitchFamily="2" charset="-122"/>
              </a:rPr>
              <a:t>力与物体在力的方向上移动的距离的乘积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843270" y="2485994"/>
            <a:ext cx="2844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CC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功＝力</a:t>
            </a:r>
            <a:r>
              <a:rPr lang="en-US" altLang="zh-CN" sz="2400" b="1">
                <a:solidFill>
                  <a:srgbClr val="CC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×</a:t>
            </a:r>
            <a:r>
              <a:rPr lang="zh-CN" altLang="en-US" sz="2400" b="1">
                <a:solidFill>
                  <a:srgbClr val="CC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距离 </a:t>
            </a:r>
          </a:p>
        </p:txBody>
      </p:sp>
      <p:sp>
        <p:nvSpPr>
          <p:cNvPr id="49172" name="TextBox 2"/>
          <p:cNvSpPr/>
          <p:nvPr/>
        </p:nvSpPr>
        <p:spPr>
          <a:xfrm>
            <a:off x="4386898" y="2560955"/>
            <a:ext cx="1230313" cy="51117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公  式</a:t>
            </a:r>
          </a:p>
        </p:txBody>
      </p:sp>
      <p:sp>
        <p:nvSpPr>
          <p:cNvPr id="50185" name="Line 15"/>
          <p:cNvSpPr/>
          <p:nvPr/>
        </p:nvSpPr>
        <p:spPr>
          <a:xfrm flipH="1">
            <a:off x="7033101" y="3405028"/>
            <a:ext cx="74612" cy="503238"/>
          </a:xfrm>
          <a:prstGeom prst="line">
            <a:avLst/>
          </a:prstGeom>
          <a:ln w="28575" cap="flat" cmpd="sng">
            <a:solidFill>
              <a:srgbClr val="CC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50186" name="Text Box 16"/>
          <p:cNvSpPr txBox="1"/>
          <p:nvPr/>
        </p:nvSpPr>
        <p:spPr>
          <a:xfrm>
            <a:off x="6423025" y="3886200"/>
            <a:ext cx="1294765" cy="46418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0800" rIns="0" bIns="1080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牛（</a:t>
            </a:r>
            <a:r>
              <a:rPr lang="en-US" altLang="zh-CN" sz="2400" b="1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</a:t>
            </a:r>
            <a:r>
              <a:rPr lang="zh-CN" altLang="en-US" sz="2400" b="1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）</a:t>
            </a:r>
          </a:p>
        </p:txBody>
      </p:sp>
      <p:sp>
        <p:nvSpPr>
          <p:cNvPr id="50187" name="Line 17"/>
          <p:cNvSpPr/>
          <p:nvPr/>
        </p:nvSpPr>
        <p:spPr>
          <a:xfrm>
            <a:off x="7717790" y="3399902"/>
            <a:ext cx="360362" cy="611188"/>
          </a:xfrm>
          <a:prstGeom prst="line">
            <a:avLst/>
          </a:prstGeom>
          <a:ln w="28575" cap="flat" cmpd="sng">
            <a:solidFill>
              <a:srgbClr val="CC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50188" name="Text Box 18"/>
          <p:cNvSpPr txBox="1"/>
          <p:nvPr/>
        </p:nvSpPr>
        <p:spPr>
          <a:xfrm>
            <a:off x="7528560" y="3944620"/>
            <a:ext cx="1404620" cy="405765"/>
          </a:xfrm>
          <a:prstGeom prst="rect">
            <a:avLst/>
          </a:prstGeom>
          <a:noFill/>
          <a:ln w="9525">
            <a:noFill/>
          </a:ln>
        </p:spPr>
        <p:txBody>
          <a:bodyPr wrap="square" lIns="18000" tIns="0" rIns="18000" bIns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米（</a:t>
            </a:r>
            <a:r>
              <a:rPr lang="en-US" altLang="zh-CN" sz="2400" b="1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</a:t>
            </a:r>
            <a:r>
              <a:rPr lang="zh-CN" altLang="en-US" sz="2400" b="1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）</a:t>
            </a:r>
          </a:p>
        </p:txBody>
      </p:sp>
      <p:sp>
        <p:nvSpPr>
          <p:cNvPr id="50189" name="Text Box 20"/>
          <p:cNvSpPr txBox="1"/>
          <p:nvPr/>
        </p:nvSpPr>
        <p:spPr>
          <a:xfrm>
            <a:off x="4842353" y="3872230"/>
            <a:ext cx="1295400" cy="464185"/>
          </a:xfrm>
          <a:prstGeom prst="rect">
            <a:avLst/>
          </a:prstGeom>
          <a:noFill/>
          <a:ln w="9525">
            <a:noFill/>
          </a:ln>
        </p:spPr>
        <p:txBody>
          <a:bodyPr wrap="square" lIns="18000" tIns="10800" rIns="18000" bIns="1080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焦耳（</a:t>
            </a:r>
            <a:r>
              <a:rPr lang="en-US" altLang="zh-CN" sz="2400" b="1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J</a:t>
            </a:r>
            <a:r>
              <a:rPr lang="zh-CN" altLang="en-US" sz="2400" b="1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）</a:t>
            </a:r>
          </a:p>
        </p:txBody>
      </p:sp>
      <p:sp>
        <p:nvSpPr>
          <p:cNvPr id="50190" name="Line 22"/>
          <p:cNvSpPr/>
          <p:nvPr/>
        </p:nvSpPr>
        <p:spPr>
          <a:xfrm flipH="1">
            <a:off x="5704513" y="3396589"/>
            <a:ext cx="730553" cy="560230"/>
          </a:xfrm>
          <a:prstGeom prst="line">
            <a:avLst/>
          </a:prstGeom>
          <a:ln w="28575" cap="flat" cmpd="sng">
            <a:solidFill>
              <a:srgbClr val="CC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22" name="Text Box 24"/>
          <p:cNvSpPr txBox="1"/>
          <p:nvPr/>
        </p:nvSpPr>
        <p:spPr>
          <a:xfrm>
            <a:off x="5413375" y="4464685"/>
            <a:ext cx="29140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即：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 J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 N · m</a:t>
            </a:r>
          </a:p>
        </p:txBody>
      </p:sp>
      <p:sp>
        <p:nvSpPr>
          <p:cNvPr id="50195" name="文本框 50194"/>
          <p:cNvSpPr txBox="1"/>
          <p:nvPr/>
        </p:nvSpPr>
        <p:spPr>
          <a:xfrm>
            <a:off x="6081086" y="2946369"/>
            <a:ext cx="1657350" cy="460375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charset="0"/>
              </a:rPr>
              <a:t>  </a:t>
            </a:r>
            <a:r>
              <a:rPr lang="en-US" altLang="zh-CN" sz="2400" b="1" i="1">
                <a:solidFill>
                  <a:srgbClr val="CC0000"/>
                </a:solidFill>
                <a:latin typeface="Times New Roman" panose="02020603050405020304" charset="0"/>
              </a:rPr>
              <a:t>W  </a:t>
            </a:r>
            <a:r>
              <a:rPr lang="en-US" altLang="zh-CN" sz="2400" b="1">
                <a:solidFill>
                  <a:srgbClr val="CC0000"/>
                </a:solidFill>
                <a:latin typeface="Times New Roman" panose="02020603050405020304" charset="0"/>
              </a:rPr>
              <a:t>=  </a:t>
            </a:r>
            <a:r>
              <a:rPr lang="en-US" altLang="zh-CN" sz="2400" b="1" i="1">
                <a:solidFill>
                  <a:srgbClr val="CC0000"/>
                </a:solidFill>
                <a:latin typeface="Times New Roman" panose="02020603050405020304" charset="0"/>
              </a:rPr>
              <a:t>F s</a:t>
            </a:r>
          </a:p>
        </p:txBody>
      </p:sp>
      <p:sp>
        <p:nvSpPr>
          <p:cNvPr id="7" name="圆角矩形标注 6"/>
          <p:cNvSpPr/>
          <p:nvPr/>
        </p:nvSpPr>
        <p:spPr>
          <a:xfrm>
            <a:off x="177165" y="3072130"/>
            <a:ext cx="4104005" cy="1752600"/>
          </a:xfrm>
          <a:prstGeom prst="wedgeRoundRectCallout">
            <a:avLst>
              <a:gd name="adj1" fmla="val 95984"/>
              <a:gd name="adj2" fmla="val 3496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意义：</a:t>
            </a:r>
            <a:r>
              <a:rPr lang="en-US" altLang="zh-CN" sz="28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 N</a:t>
            </a:r>
            <a:r>
              <a:rPr lang="zh-CN" altLang="en-US" sz="28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的力使物体在力的方向上通过</a:t>
            </a:r>
            <a:r>
              <a:rPr lang="en-US" altLang="zh-CN" sz="28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 m</a:t>
            </a:r>
            <a:r>
              <a:rPr lang="zh-CN" altLang="en-US" sz="28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的距离时所做的功为</a:t>
            </a:r>
            <a:r>
              <a:rPr lang="en-US" altLang="zh-CN" sz="28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 J</a:t>
            </a:r>
            <a:r>
              <a:rPr lang="zh-CN" altLang="en-US" sz="28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。</a:t>
            </a:r>
            <a:endParaRPr lang="zh-CN" alt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1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2" nodeType="afterEffect"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  <p:cond evt="onBegin" delay="0">
                          <p:tn val="41"/>
                        </p:cond>
                      </p:stCondLst>
                      <p:childTnLst>
                        <p:par>
                          <p:cTn id="4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grpId="3" nodeType="afterEffect"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  <p:cond evt="onBegin" delay="0">
                          <p:tn val="51"/>
                        </p:cond>
                      </p:stCondLst>
                      <p:childTnLst>
                        <p:par>
                          <p:cTn id="5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  <p:cond evt="onBegin" delay="0">
                          <p:tn val="56"/>
                        </p:cond>
                      </p:stCondLst>
                      <p:childTnLst>
                        <p:par>
                          <p:cTn id="5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  <p:cond evt="onBegin" delay="0">
                          <p:tn val="62"/>
                        </p:cond>
                      </p:stCondLst>
                      <p:childTnLst>
                        <p:par>
                          <p:cTn id="6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  <p:cond evt="onBegin" delay="0">
                          <p:tn val="71"/>
                        </p:cond>
                      </p:stCondLst>
                      <p:childTnLst>
                        <p:par>
                          <p:cTn id="7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9172" grpId="1"/>
      <p:bldP spid="50186" grpId="2"/>
      <p:bldP spid="50188" grpId="3"/>
      <p:bldP spid="50189" grpId="4"/>
      <p:bldP spid="50195" grpId="5"/>
      <p:bldP spid="7" grpId="6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2227" name="Text Box 2"/>
          <p:cNvSpPr txBox="1"/>
          <p:nvPr/>
        </p:nvSpPr>
        <p:spPr>
          <a:xfrm>
            <a:off x="191135" y="716280"/>
            <a:ext cx="8557895" cy="14204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</a:rPr>
              <a:t>例题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charset="0"/>
              </a:rPr>
              <a:t>  </a:t>
            </a:r>
            <a:r>
              <a:rPr lang="zh-CN" altLang="en-US" sz="2400" b="1">
                <a:solidFill>
                  <a:srgbClr val="000808"/>
                </a:solidFill>
                <a:latin typeface="Times New Roman" panose="02020603050405020304" charset="0"/>
              </a:rPr>
              <a:t>在平地上，用</a:t>
            </a:r>
            <a:r>
              <a:rPr lang="en-US" altLang="zh-CN" sz="2400" b="1">
                <a:solidFill>
                  <a:srgbClr val="000808"/>
                </a:solidFill>
                <a:latin typeface="Times New Roman" panose="02020603050405020304" charset="0"/>
              </a:rPr>
              <a:t>50 N</a:t>
            </a:r>
            <a:r>
              <a:rPr lang="zh-CN" altLang="en-US" sz="2400" b="1">
                <a:solidFill>
                  <a:srgbClr val="000808"/>
                </a:solidFill>
                <a:latin typeface="Times New Roman" panose="02020603050405020304" charset="0"/>
              </a:rPr>
              <a:t>的水平推力推动重</a:t>
            </a:r>
            <a:r>
              <a:rPr lang="en-US" altLang="zh-CN" sz="2400" b="1">
                <a:solidFill>
                  <a:srgbClr val="000808"/>
                </a:solidFill>
                <a:latin typeface="Times New Roman" panose="02020603050405020304" charset="0"/>
              </a:rPr>
              <a:t>100 N</a:t>
            </a:r>
            <a:r>
              <a:rPr lang="zh-CN" altLang="en-US" sz="2400" b="1">
                <a:solidFill>
                  <a:srgbClr val="000808"/>
                </a:solidFill>
                <a:latin typeface="Times New Roman" panose="02020603050405020304" charset="0"/>
              </a:rPr>
              <a:t>的车子，前进了</a:t>
            </a:r>
            <a:r>
              <a:rPr lang="en-US" altLang="zh-CN" sz="2400" b="1">
                <a:solidFill>
                  <a:srgbClr val="000808"/>
                </a:solidFill>
                <a:latin typeface="Times New Roman" panose="02020603050405020304" charset="0"/>
              </a:rPr>
              <a:t>10 m</a:t>
            </a:r>
            <a:r>
              <a:rPr lang="zh-CN" altLang="en-US" sz="2400" b="1">
                <a:solidFill>
                  <a:srgbClr val="000808"/>
                </a:solidFill>
                <a:latin typeface="Times New Roman" panose="02020603050405020304" charset="0"/>
              </a:rPr>
              <a:t>，推车子的小朋友做了多少功？如果把这个车子匀速举高</a:t>
            </a:r>
            <a:r>
              <a:rPr lang="en-US" altLang="zh-CN" sz="2400" b="1">
                <a:solidFill>
                  <a:srgbClr val="000808"/>
                </a:solidFill>
                <a:latin typeface="Times New Roman" panose="02020603050405020304" charset="0"/>
              </a:rPr>
              <a:t>1.5 m</a:t>
            </a:r>
            <a:r>
              <a:rPr lang="zh-CN" altLang="en-US" sz="2400" b="1">
                <a:solidFill>
                  <a:srgbClr val="000808"/>
                </a:solidFill>
                <a:latin typeface="Times New Roman" panose="02020603050405020304" charset="0"/>
              </a:rPr>
              <a:t>，他做了多少功？</a:t>
            </a:r>
          </a:p>
        </p:txBody>
      </p:sp>
      <p:sp>
        <p:nvSpPr>
          <p:cNvPr id="89103" name="Text Box 15"/>
          <p:cNvSpPr txBox="1"/>
          <p:nvPr/>
        </p:nvSpPr>
        <p:spPr>
          <a:xfrm>
            <a:off x="424815" y="3883660"/>
            <a:ext cx="6898774" cy="9787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解：</a:t>
            </a:r>
            <a:r>
              <a:rPr lang="zh-CN" altLang="en-US" sz="24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推车子做功</a:t>
            </a:r>
            <a:r>
              <a:rPr lang="en-US" altLang="zh-CN" sz="2400" b="1" i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</a:t>
            </a:r>
            <a:r>
              <a:rPr lang="en-US" altLang="zh-CN" sz="2400" b="1" baseline="-25000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</a:t>
            </a:r>
            <a:r>
              <a:rPr lang="zh-CN" altLang="en-US" sz="24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＝ </a:t>
            </a:r>
            <a:r>
              <a:rPr lang="en-US" altLang="zh-CN" sz="2400" b="1" i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Fs </a:t>
            </a:r>
            <a:r>
              <a:rPr lang="zh-CN" altLang="en-US" sz="24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altLang="zh-CN" sz="24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50 N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×</a:t>
            </a:r>
            <a:r>
              <a:rPr lang="en-US" altLang="zh-CN" sz="24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10 m</a:t>
            </a:r>
            <a:r>
              <a:rPr lang="zh-CN" altLang="en-US" sz="24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altLang="zh-CN" sz="24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500 J</a:t>
            </a:r>
          </a:p>
          <a:p>
            <a:pPr>
              <a:lnSpc>
                <a:spcPct val="120000"/>
              </a:lnSpc>
            </a:pPr>
            <a:r>
              <a:rPr lang="en-US" altLang="zh-CN" sz="24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altLang="en-US" sz="24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举车子做功</a:t>
            </a:r>
            <a:r>
              <a:rPr lang="en-US" altLang="zh-CN" sz="2400" b="1" i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</a:t>
            </a:r>
            <a:r>
              <a:rPr lang="en-US" altLang="zh-CN" sz="2400" b="1" baseline="-25000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4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＝ </a:t>
            </a:r>
            <a:r>
              <a:rPr lang="en-US" altLang="zh-CN" sz="2400" b="1" i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'</a:t>
            </a:r>
            <a:r>
              <a:rPr lang="en-US" altLang="zh-CN" sz="2400" b="1" i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</a:t>
            </a:r>
            <a:r>
              <a:rPr lang="en-US" altLang="zh-CN" sz="24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'</a:t>
            </a:r>
            <a:r>
              <a:rPr lang="zh-CN" altLang="en-US" sz="24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＝</a:t>
            </a:r>
            <a:r>
              <a:rPr lang="en-US" altLang="zh-CN" sz="2400" b="1" i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Gh</a:t>
            </a:r>
            <a:r>
              <a:rPr lang="en-US" altLang="zh-CN" sz="24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=100 N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×</a:t>
            </a:r>
            <a:r>
              <a:rPr lang="en-US" altLang="zh-CN" sz="24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1.5 m</a:t>
            </a:r>
            <a:r>
              <a:rPr lang="zh-CN" altLang="en-US" sz="24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＝</a:t>
            </a:r>
            <a:r>
              <a:rPr lang="en-US" altLang="zh-CN" sz="2400" b="1">
                <a:solidFill>
                  <a:srgbClr val="00080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150 J </a:t>
            </a:r>
            <a:endParaRPr lang="en-US" altLang="zh-CN" sz="2400" b="1">
              <a:solidFill>
                <a:srgbClr val="000808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pSp>
        <p:nvGrpSpPr>
          <p:cNvPr id="38940" name="组合 38939"/>
          <p:cNvGrpSpPr/>
          <p:nvPr/>
        </p:nvGrpSpPr>
        <p:grpSpPr>
          <a:xfrm>
            <a:off x="7865110" y="2249805"/>
            <a:ext cx="757192" cy="975360"/>
            <a:chOff x="5103" y="1593"/>
            <a:chExt cx="700" cy="2019"/>
          </a:xfrm>
        </p:grpSpPr>
        <p:sp>
          <p:nvSpPr>
            <p:cNvPr id="38941" name="直接连接符 38940"/>
            <p:cNvSpPr/>
            <p:nvPr/>
          </p:nvSpPr>
          <p:spPr>
            <a:xfrm>
              <a:off x="5125" y="3612"/>
              <a:ext cx="295" cy="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42" name="直接连接符 38941"/>
            <p:cNvSpPr/>
            <p:nvPr/>
          </p:nvSpPr>
          <p:spPr>
            <a:xfrm>
              <a:off x="5103" y="1593"/>
              <a:ext cx="295" cy="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43" name="直接连接符 38942"/>
            <p:cNvSpPr/>
            <p:nvPr/>
          </p:nvSpPr>
          <p:spPr>
            <a:xfrm flipH="1" flipV="1">
              <a:off x="5239" y="1616"/>
              <a:ext cx="0" cy="195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arrow" w="med" len="med"/>
              <a:tailEnd type="arrow" w="med" len="med"/>
            </a:ln>
          </p:spPr>
          <p:txBody>
            <a:bodyPr/>
            <a:lstStyle/>
            <a:p/>
          </p:txBody>
        </p:sp>
        <p:sp>
          <p:nvSpPr>
            <p:cNvPr id="38944" name="文本框 38943"/>
            <p:cNvSpPr txBox="1"/>
            <p:nvPr/>
          </p:nvSpPr>
          <p:spPr>
            <a:xfrm>
              <a:off x="5309" y="2188"/>
              <a:ext cx="494" cy="9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CC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s</a:t>
              </a:r>
              <a:r>
                <a:rPr lang="en-US" altLang="zh-CN" sz="2400" b="1" i="1">
                  <a:solidFill>
                    <a:srgbClr val="CC0000"/>
                  </a:solidFill>
                  <a:latin typeface="Arial" pitchFamily="34" charset="0"/>
                  <a:ea typeface="宋体" panose="02010600030101010101" pitchFamily="2" charset="-122"/>
                  <a:cs typeface="Arial" pitchFamily="34" charset="0"/>
                  <a:sym typeface="+mn-ea"/>
                </a:rPr>
                <a:t>'</a:t>
              </a:r>
              <a:endParaRPr lang="en-US" altLang="zh-CN" sz="2400" b="1" i="1">
                <a:solidFill>
                  <a:srgbClr val="CC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38950" name="矩形 38949"/>
          <p:cNvSpPr/>
          <p:nvPr/>
        </p:nvSpPr>
        <p:spPr>
          <a:xfrm>
            <a:off x="7111365" y="3225165"/>
            <a:ext cx="721995" cy="409575"/>
          </a:xfrm>
          <a:prstGeom prst="rect">
            <a:avLst/>
          </a:prstGeom>
          <a:solidFill>
            <a:srgbClr val="FCD6B6"/>
          </a:solidFill>
          <a:ln w="1905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8946" name="矩形 38945"/>
          <p:cNvSpPr/>
          <p:nvPr/>
        </p:nvSpPr>
        <p:spPr>
          <a:xfrm>
            <a:off x="7111365" y="3223895"/>
            <a:ext cx="721995" cy="410845"/>
          </a:xfrm>
          <a:prstGeom prst="rect">
            <a:avLst/>
          </a:prstGeom>
          <a:solidFill>
            <a:srgbClr val="FCD6B6"/>
          </a:solidFill>
          <a:ln w="1905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8947" name="直接连接符 38946"/>
          <p:cNvSpPr/>
          <p:nvPr/>
        </p:nvSpPr>
        <p:spPr>
          <a:xfrm flipV="1">
            <a:off x="7484110" y="2380615"/>
            <a:ext cx="635" cy="1031875"/>
          </a:xfrm>
          <a:prstGeom prst="line">
            <a:avLst/>
          </a:prstGeom>
          <a:ln w="38100" cap="flat" cmpd="sng">
            <a:solidFill>
              <a:srgbClr val="CC0000"/>
            </a:solidFill>
            <a:prstDash val="solid"/>
            <a:headEnd type="oval" w="med" len="med"/>
            <a:tailEnd type="triangle" w="med" len="lg"/>
          </a:ln>
        </p:spPr>
        <p:txBody>
          <a:bodyPr/>
          <a:lstStyle/>
          <a:p/>
        </p:txBody>
      </p:sp>
      <p:sp>
        <p:nvSpPr>
          <p:cNvPr id="38948" name="文本框 38947"/>
          <p:cNvSpPr txBox="1"/>
          <p:nvPr/>
        </p:nvSpPr>
        <p:spPr>
          <a:xfrm>
            <a:off x="6707505" y="2501265"/>
            <a:ext cx="7766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CC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  <a:r>
              <a:rPr lang="en-US" altLang="zh-CN" sz="2400" b="1" i="1">
                <a:solidFill>
                  <a:srgbClr val="CC0000"/>
                </a:solidFill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'</a:t>
            </a:r>
          </a:p>
        </p:txBody>
      </p:sp>
      <p:sp>
        <p:nvSpPr>
          <p:cNvPr id="38975" name="直接连接符 38974"/>
          <p:cNvSpPr/>
          <p:nvPr/>
        </p:nvSpPr>
        <p:spPr>
          <a:xfrm>
            <a:off x="866140" y="3258820"/>
            <a:ext cx="3673475" cy="0"/>
          </a:xfrm>
          <a:prstGeom prst="line">
            <a:avLst/>
          </a:prstGeom>
          <a:ln w="38100" cap="flat" cmpd="sng">
            <a:solidFill>
              <a:srgbClr val="5F5F5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grpSp>
        <p:nvGrpSpPr>
          <p:cNvPr id="38976" name="组合 38975"/>
          <p:cNvGrpSpPr/>
          <p:nvPr/>
        </p:nvGrpSpPr>
        <p:grpSpPr>
          <a:xfrm>
            <a:off x="2040890" y="3162935"/>
            <a:ext cx="1130300" cy="720956"/>
            <a:chOff x="3266" y="3317"/>
            <a:chExt cx="1360" cy="502"/>
          </a:xfrm>
        </p:grpSpPr>
        <p:sp>
          <p:nvSpPr>
            <p:cNvPr id="38977" name="直接连接符 38976"/>
            <p:cNvSpPr/>
            <p:nvPr/>
          </p:nvSpPr>
          <p:spPr>
            <a:xfrm flipH="1">
              <a:off x="3266" y="3339"/>
              <a:ext cx="0" cy="295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78" name="直接连接符 38977"/>
            <p:cNvSpPr/>
            <p:nvPr/>
          </p:nvSpPr>
          <p:spPr>
            <a:xfrm flipH="1">
              <a:off x="4626" y="3317"/>
              <a:ext cx="0" cy="272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79" name="直接连接符 38978"/>
            <p:cNvSpPr/>
            <p:nvPr/>
          </p:nvSpPr>
          <p:spPr>
            <a:xfrm>
              <a:off x="3288" y="3498"/>
              <a:ext cx="1338" cy="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arrow" w="med" len="med"/>
              <a:tailEnd type="arrow" w="med" len="med"/>
            </a:ln>
          </p:spPr>
          <p:txBody>
            <a:bodyPr/>
            <a:lstStyle/>
            <a:p/>
          </p:txBody>
        </p:sp>
        <p:sp>
          <p:nvSpPr>
            <p:cNvPr id="38980" name="文本框 38979"/>
            <p:cNvSpPr txBox="1"/>
            <p:nvPr/>
          </p:nvSpPr>
          <p:spPr>
            <a:xfrm>
              <a:off x="3288" y="3498"/>
              <a:ext cx="1284" cy="3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CC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s</a:t>
              </a:r>
              <a:r>
                <a:rPr lang="en-US" altLang="zh-CN" sz="2400" b="1">
                  <a:solidFill>
                    <a:srgbClr val="CC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=10m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118235" y="2542540"/>
            <a:ext cx="940435" cy="716280"/>
            <a:chOff x="2335" y="2251"/>
            <a:chExt cx="726" cy="499"/>
          </a:xfrm>
        </p:grpSpPr>
        <p:sp>
          <p:nvSpPr>
            <p:cNvPr id="10" name="Rectangle 22"/>
            <p:cNvSpPr/>
            <p:nvPr/>
          </p:nvSpPr>
          <p:spPr>
            <a:xfrm>
              <a:off x="2335" y="2251"/>
              <a:ext cx="726" cy="408"/>
            </a:xfrm>
            <a:prstGeom prst="rect">
              <a:avLst/>
            </a:prstGeom>
            <a:solidFill>
              <a:srgbClr val="FCD6B6"/>
            </a:solidFill>
            <a:ln w="19050" cap="flat" cmpd="sng">
              <a:solidFill>
                <a:srgbClr val="5F5F5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800" b="1">
                <a:latin typeface="Times New Roman" panose="02020603050405020304" charset="0"/>
              </a:endParaRPr>
            </a:p>
          </p:txBody>
        </p:sp>
        <p:grpSp>
          <p:nvGrpSpPr>
            <p:cNvPr id="11" name="Group 23"/>
            <p:cNvGrpSpPr/>
            <p:nvPr/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12" name="Oval 24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>
                  <a:latin typeface="Times New Roman" panose="02020603050405020304" charset="0"/>
                </a:endParaRPr>
              </a:p>
            </p:txBody>
          </p:sp>
          <p:sp>
            <p:nvSpPr>
              <p:cNvPr id="13" name="Oval 25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>
                  <a:latin typeface="Times New Roman" panose="02020603050405020304" charset="0"/>
                </a:endParaRPr>
              </a:p>
            </p:txBody>
          </p:sp>
        </p:grpSp>
        <p:grpSp>
          <p:nvGrpSpPr>
            <p:cNvPr id="30" name="Group 26"/>
            <p:cNvGrpSpPr/>
            <p:nvPr/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1" name="Oval 27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>
                  <a:latin typeface="Times New Roman" panose="02020603050405020304" charset="0"/>
                </a:endParaRPr>
              </a:p>
            </p:txBody>
          </p:sp>
          <p:sp>
            <p:nvSpPr>
              <p:cNvPr id="32" name="Oval 28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>
                  <a:latin typeface="Times New Roman" panose="02020603050405020304" charset="0"/>
                </a:endParaRPr>
              </a:p>
            </p:txBody>
          </p:sp>
        </p:grpSp>
      </p:grpSp>
      <p:grpSp>
        <p:nvGrpSpPr>
          <p:cNvPr id="38981" name="组合 38980"/>
          <p:cNvGrpSpPr/>
          <p:nvPr/>
        </p:nvGrpSpPr>
        <p:grpSpPr>
          <a:xfrm>
            <a:off x="1600835" y="2249805"/>
            <a:ext cx="1704433" cy="552450"/>
            <a:chOff x="3266" y="2591"/>
            <a:chExt cx="1315" cy="385"/>
          </a:xfrm>
        </p:grpSpPr>
        <p:sp>
          <p:nvSpPr>
            <p:cNvPr id="38982" name="直接连接符 38981"/>
            <p:cNvSpPr/>
            <p:nvPr/>
          </p:nvSpPr>
          <p:spPr>
            <a:xfrm rot="5400000" flipH="1" flipV="1">
              <a:off x="3595" y="2647"/>
              <a:ext cx="0" cy="658"/>
            </a:xfrm>
            <a:prstGeom prst="line">
              <a:avLst/>
            </a:prstGeom>
            <a:ln w="38100" cap="flat" cmpd="sng">
              <a:solidFill>
                <a:srgbClr val="CC0000"/>
              </a:solidFill>
              <a:prstDash val="solid"/>
              <a:headEnd type="oval" w="med" len="med"/>
              <a:tailEnd type="triangle" w="med" len="lg"/>
            </a:ln>
          </p:spPr>
          <p:txBody>
            <a:bodyPr/>
            <a:lstStyle/>
            <a:p/>
          </p:txBody>
        </p:sp>
        <p:sp>
          <p:nvSpPr>
            <p:cNvPr id="38983" name="文本框 38982"/>
            <p:cNvSpPr txBox="1"/>
            <p:nvPr/>
          </p:nvSpPr>
          <p:spPr>
            <a:xfrm>
              <a:off x="3651" y="2591"/>
              <a:ext cx="930" cy="32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CC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F</a:t>
              </a:r>
              <a:r>
                <a:rPr lang="en-US" altLang="zh-CN" sz="2400" b="1">
                  <a:solidFill>
                    <a:srgbClr val="CC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=50N</a:t>
              </a:r>
            </a:p>
          </p:txBody>
        </p:sp>
      </p:grpSp>
      <p:grpSp>
        <p:nvGrpSpPr>
          <p:cNvPr id="38967" name="组合 38966"/>
          <p:cNvGrpSpPr/>
          <p:nvPr/>
        </p:nvGrpSpPr>
        <p:grpSpPr>
          <a:xfrm>
            <a:off x="1118870" y="2542540"/>
            <a:ext cx="940435" cy="716280"/>
            <a:chOff x="2335" y="2251"/>
            <a:chExt cx="726" cy="499"/>
          </a:xfrm>
        </p:grpSpPr>
        <p:sp>
          <p:nvSpPr>
            <p:cNvPr id="38968" name="Rectangle 22"/>
            <p:cNvSpPr/>
            <p:nvPr/>
          </p:nvSpPr>
          <p:spPr>
            <a:xfrm>
              <a:off x="2335" y="2251"/>
              <a:ext cx="726" cy="408"/>
            </a:xfrm>
            <a:prstGeom prst="rect">
              <a:avLst/>
            </a:prstGeom>
            <a:solidFill>
              <a:srgbClr val="FCD6B6"/>
            </a:solidFill>
            <a:ln w="19050" cap="flat" cmpd="sng">
              <a:solidFill>
                <a:srgbClr val="5F5F5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grpSp>
          <p:nvGrpSpPr>
            <p:cNvPr id="38969" name="Group 23"/>
            <p:cNvGrpSpPr/>
            <p:nvPr/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38970" name="Oval 24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38971" name="Oval 25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38972" name="Group 26"/>
            <p:cNvGrpSpPr/>
            <p:nvPr/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8973" name="Oval 27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38974" name="Oval 28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14" name="直接连接符 13"/>
          <p:cNvSpPr/>
          <p:nvPr/>
        </p:nvSpPr>
        <p:spPr>
          <a:xfrm rot="10800000" flipV="1">
            <a:off x="7484745" y="3422650"/>
            <a:ext cx="635" cy="1031875"/>
          </a:xfrm>
          <a:prstGeom prst="line">
            <a:avLst/>
          </a:prstGeom>
          <a:ln w="38100" cap="flat" cmpd="sng">
            <a:solidFill>
              <a:srgbClr val="CC0000"/>
            </a:solidFill>
            <a:prstDash val="solid"/>
            <a:headEnd type="oval" w="med" len="med"/>
            <a:tailEnd type="triangle" w="med" len="lg"/>
          </a:ln>
        </p:spPr>
        <p:txBody>
          <a:bodyPr/>
          <a:lstStyle/>
          <a:p/>
        </p:txBody>
      </p:sp>
      <p:sp>
        <p:nvSpPr>
          <p:cNvPr id="19" name="文本框 18"/>
          <p:cNvSpPr txBox="1"/>
          <p:nvPr/>
        </p:nvSpPr>
        <p:spPr>
          <a:xfrm>
            <a:off x="7485380" y="3883660"/>
            <a:ext cx="7766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CC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</a:t>
            </a:r>
            <a:endParaRPr lang="en-US" altLang="zh-CN" sz="2400" b="1" i="1">
              <a:solidFill>
                <a:srgbClr val="CC0000"/>
              </a:solidFill>
              <a:latin typeface="Arial" pitchFamily="34" charset="0"/>
              <a:ea typeface="宋体" panose="02010600030101010101" pitchFamily="2" charset="-122"/>
              <a:cs typeface="Arial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2639 0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38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78 0 L 0.121875 0.000617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389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89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89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347 -0.185162" pathEditMode="relative" ptsTypes="">
                                      <p:cBhvr>
                                        <p:cTn id="28" dur="2000" fill="hold"/>
                                        <p:tgtEl>
                                          <p:spTgt spid="38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347 -0.185162" pathEditMode="relative" ptsTypes="">
                                      <p:cBhvr>
                                        <p:cTn id="30" dur="2000" fill="hold"/>
                                        <p:tgtEl>
                                          <p:spTgt spid="389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347 -0.185162" pathEditMode="relative" ptsTypes="">
                                      <p:cBhvr>
                                        <p:cTn id="32" dur="2000" fill="hold"/>
                                        <p:tgtEl>
                                          <p:spTgt spid="389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347 -0.185162" pathEditMode="relative" ptsTypes="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347 -0.185162" pathEditMode="relative" ptsTypes="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89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50" grpId="0"/>
      <p:bldP spid="38946" grpId="1"/>
      <p:bldP spid="38948" grpId="2"/>
      <p:bldP spid="19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0" name="文本框 99"/>
          <p:cNvSpPr txBox="1"/>
          <p:nvPr/>
        </p:nvSpPr>
        <p:spPr>
          <a:xfrm>
            <a:off x="323414" y="548384"/>
            <a:ext cx="866457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建筑大楼时需要先挖</a:t>
            </a:r>
            <a:endParaRPr lang="en-US" altLang="zh-CN" sz="2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地槽</a:t>
            </a:r>
            <a:r>
              <a:rPr 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挖土就得对土做功</a:t>
            </a:r>
            <a:r>
              <a:rPr 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</a:p>
          <a:p>
            <a:pPr indent="0">
              <a:lnSpc>
                <a:spcPct val="150000"/>
              </a:lnSpc>
            </a:pPr>
            <a:r>
              <a:rPr 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如果用挖土机来做</a:t>
            </a:r>
            <a:r>
              <a:rPr 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一幢大</a:t>
            </a:r>
            <a:endParaRPr lang="en-US" altLang="zh-CN" sz="2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楼的地槽用不了几天就能挖</a:t>
            </a:r>
            <a:endParaRPr lang="en-US" altLang="zh-CN" sz="2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完。而如果一个人挖</a:t>
            </a:r>
            <a:r>
              <a:rPr 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恐怕</a:t>
            </a:r>
            <a:endParaRPr lang="en-US" altLang="zh-CN" sz="2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一年也挖不完。可见</a:t>
            </a:r>
            <a:r>
              <a:rPr 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做功除了有多少之外</a:t>
            </a:r>
            <a:r>
              <a:rPr 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还有快慢的区别</a:t>
            </a:r>
            <a:r>
              <a:rPr 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那么在物理学中</a:t>
            </a:r>
            <a:r>
              <a:rPr 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怎样描述机械做功的快慢呢</a:t>
            </a:r>
            <a:r>
              <a:rPr 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?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7177" name="Picture 9" descr="挖泥坑比赛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8938"/>
          <a:stretch>
            <a:fillRect/>
          </a:stretch>
        </p:blipFill>
        <p:spPr>
          <a:xfrm>
            <a:off x="4219192" y="779767"/>
            <a:ext cx="4768797" cy="2466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random/>
  </p:transition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" y="741495"/>
            <a:ext cx="1273969" cy="1763078"/>
          </a:xfrm>
          <a:prstGeom prst="rect">
            <a:avLst/>
          </a:prstGeom>
        </p:spPr>
      </p:pic>
      <p:sp>
        <p:nvSpPr>
          <p:cNvPr id="36867" name="Text Box 3"/>
          <p:cNvSpPr txBox="1"/>
          <p:nvPr/>
        </p:nvSpPr>
        <p:spPr>
          <a:xfrm>
            <a:off x="1220045" y="728786"/>
            <a:ext cx="7316470" cy="9787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    功与做功时间之比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叫做</a:t>
            </a:r>
            <a:r>
              <a:rPr lang="zh-CN" altLang="en-US" sz="2400" b="1">
                <a:solidFill>
                  <a:srgbClr val="0000FF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功率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，它在数值上等于单位时间内所做的功。</a:t>
            </a:r>
          </a:p>
        </p:txBody>
      </p:sp>
      <p:sp>
        <p:nvSpPr>
          <p:cNvPr id="49160" name="Rectangle 8"/>
          <p:cNvSpPr/>
          <p:nvPr/>
        </p:nvSpPr>
        <p:spPr>
          <a:xfrm>
            <a:off x="2754630" y="1948180"/>
            <a:ext cx="18161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楷体" panose="02010609060101010101" charset="-122"/>
              </a:rPr>
              <a:t>表达式：</a:t>
            </a:r>
          </a:p>
        </p:txBody>
      </p:sp>
      <p:sp>
        <p:nvSpPr>
          <p:cNvPr id="10" name="Rectangle 8"/>
          <p:cNvSpPr/>
          <p:nvPr/>
        </p:nvSpPr>
        <p:spPr>
          <a:xfrm>
            <a:off x="1276827" y="4074175"/>
            <a:ext cx="2072005" cy="511810"/>
          </a:xfrm>
          <a:prstGeom prst="rect">
            <a:avLst/>
          </a:prstGeom>
          <a:noFill/>
          <a:ln w="9525">
            <a:solidFill>
              <a:srgbClr val="00B050"/>
            </a:solidFill>
            <a:prstDash val="sysDot"/>
          </a:ln>
        </p:spPr>
        <p:txBody>
          <a:bodyPr lIns="69064" tIns="34532" rIns="69064" bIns="34532"/>
          <a:lstStyle/>
          <a:p>
            <a:pPr marL="342900" indent="-342900">
              <a:lnSpc>
                <a:spcPct val="120000"/>
              </a:lnSpc>
            </a:pPr>
            <a:r>
              <a:rPr lang="en-US" altLang="zh-CN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1</a:t>
            </a:r>
            <a:r>
              <a:rPr lang="zh-CN" altLang="en-US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altLang="zh-CN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kW= 10</a:t>
            </a:r>
            <a:r>
              <a:rPr lang="en-US" altLang="zh-CN" sz="2400" b="1" baseline="3000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3</a:t>
            </a:r>
            <a:r>
              <a:rPr lang="en-US" altLang="zh-CN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W</a:t>
            </a:r>
            <a:r>
              <a:rPr lang="zh-CN" altLang="en-US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</a:t>
            </a:r>
          </a:p>
        </p:txBody>
      </p:sp>
      <p:grpSp>
        <p:nvGrpSpPr>
          <p:cNvPr id="49185" name="组合 49184"/>
          <p:cNvGrpSpPr/>
          <p:nvPr/>
        </p:nvGrpSpPr>
        <p:grpSpPr>
          <a:xfrm>
            <a:off x="2453784" y="2926730"/>
            <a:ext cx="1695450" cy="459819"/>
            <a:chOff x="3402" y="2218"/>
            <a:chExt cx="1224" cy="386"/>
          </a:xfrm>
        </p:grpSpPr>
        <p:sp>
          <p:nvSpPr>
            <p:cNvPr id="49173" name="直接连接符 49172"/>
            <p:cNvSpPr/>
            <p:nvPr/>
          </p:nvSpPr>
          <p:spPr>
            <a:xfrm>
              <a:off x="3402" y="2422"/>
              <a:ext cx="544" cy="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49174" name="文本框 49173"/>
            <p:cNvSpPr txBox="1"/>
            <p:nvPr/>
          </p:nvSpPr>
          <p:spPr>
            <a:xfrm>
              <a:off x="3992" y="2218"/>
              <a:ext cx="634" cy="38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latin typeface="Times New Roman" panose="02020603050405020304" charset="0"/>
                  <a:ea typeface="宋体" panose="02010600030101010101" pitchFamily="2" charset="-122"/>
                </a:rPr>
                <a:t>焦耳</a:t>
              </a:r>
            </a:p>
          </p:txBody>
        </p:sp>
      </p:grpSp>
      <p:grpSp>
        <p:nvGrpSpPr>
          <p:cNvPr id="49180" name="组合 49179"/>
          <p:cNvGrpSpPr/>
          <p:nvPr/>
        </p:nvGrpSpPr>
        <p:grpSpPr>
          <a:xfrm>
            <a:off x="2481089" y="3439810"/>
            <a:ext cx="1446530" cy="460931"/>
            <a:chOff x="3425" y="2591"/>
            <a:chExt cx="1044" cy="387"/>
          </a:xfrm>
        </p:grpSpPr>
        <p:sp>
          <p:nvSpPr>
            <p:cNvPr id="49175" name="文本框 49174"/>
            <p:cNvSpPr txBox="1"/>
            <p:nvPr/>
          </p:nvSpPr>
          <p:spPr>
            <a:xfrm>
              <a:off x="3970" y="2591"/>
              <a:ext cx="499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latin typeface="Times New Roman" panose="02020603050405020304" charset="0"/>
                  <a:ea typeface="宋体" panose="02010600030101010101" pitchFamily="2" charset="-122"/>
                </a:rPr>
                <a:t>秒</a:t>
              </a:r>
            </a:p>
          </p:txBody>
        </p:sp>
        <p:sp>
          <p:nvSpPr>
            <p:cNvPr id="49176" name="直接连接符 49175"/>
            <p:cNvSpPr/>
            <p:nvPr/>
          </p:nvSpPr>
          <p:spPr>
            <a:xfrm>
              <a:off x="3425" y="2750"/>
              <a:ext cx="544" cy="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</p:grpSp>
      <p:grpSp>
        <p:nvGrpSpPr>
          <p:cNvPr id="49187" name="组合 49186"/>
          <p:cNvGrpSpPr/>
          <p:nvPr/>
        </p:nvGrpSpPr>
        <p:grpSpPr>
          <a:xfrm>
            <a:off x="5701305" y="3161496"/>
            <a:ext cx="1200548" cy="460279"/>
            <a:chOff x="1355" y="2160"/>
            <a:chExt cx="867" cy="433"/>
          </a:xfrm>
        </p:grpSpPr>
        <p:sp>
          <p:nvSpPr>
            <p:cNvPr id="49177" name="直接连接符 49176"/>
            <p:cNvSpPr/>
            <p:nvPr/>
          </p:nvSpPr>
          <p:spPr>
            <a:xfrm flipV="1">
              <a:off x="1355" y="2390"/>
              <a:ext cx="191" cy="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49178" name="文本框 49177"/>
            <p:cNvSpPr txBox="1"/>
            <p:nvPr/>
          </p:nvSpPr>
          <p:spPr>
            <a:xfrm>
              <a:off x="1519" y="2160"/>
              <a:ext cx="703" cy="43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latin typeface="Times New Roman" panose="02020603050405020304" charset="0"/>
                  <a:ea typeface="宋体" panose="02010600030101010101" pitchFamily="2" charset="-122"/>
                </a:rPr>
                <a:t>瓦特</a:t>
              </a:r>
            </a:p>
          </p:txBody>
        </p:sp>
      </p:grpSp>
      <p:grpSp>
        <p:nvGrpSpPr>
          <p:cNvPr id="49189" name="组合 49188"/>
          <p:cNvGrpSpPr/>
          <p:nvPr/>
        </p:nvGrpSpPr>
        <p:grpSpPr>
          <a:xfrm>
            <a:off x="4055254" y="3006973"/>
            <a:ext cx="1646051" cy="769326"/>
            <a:chOff x="3696" y="2727"/>
            <a:chExt cx="1188" cy="431"/>
          </a:xfrm>
        </p:grpSpPr>
        <p:sp>
          <p:nvSpPr>
            <p:cNvPr id="49184" name="文本框 49183"/>
            <p:cNvSpPr txBox="1"/>
            <p:nvPr/>
          </p:nvSpPr>
          <p:spPr>
            <a:xfrm>
              <a:off x="3948" y="2814"/>
              <a:ext cx="936" cy="25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焦耳</a:t>
              </a:r>
              <a:r>
                <a:rPr lang="en-US" altLang="zh-CN" sz="2400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/</a:t>
              </a:r>
              <a:r>
                <a:rPr lang="zh-CN" altLang="en-US" sz="2400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秒</a:t>
              </a:r>
            </a:p>
          </p:txBody>
        </p:sp>
        <p:sp>
          <p:nvSpPr>
            <p:cNvPr id="49186" name="右大括号 49185"/>
            <p:cNvSpPr/>
            <p:nvPr/>
          </p:nvSpPr>
          <p:spPr>
            <a:xfrm>
              <a:off x="3696" y="2727"/>
              <a:ext cx="181" cy="431"/>
            </a:xfrm>
            <a:prstGeom prst="rightBrace">
              <a:avLst>
                <a:gd name="adj1" fmla="val 19843"/>
                <a:gd name="adj2" fmla="val 50000"/>
              </a:avLst>
            </a:prstGeom>
            <a:noFill/>
            <a:ln w="28575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49188" name="矩形 49187"/>
          <p:cNvSpPr/>
          <p:nvPr/>
        </p:nvSpPr>
        <p:spPr>
          <a:xfrm>
            <a:off x="6684789" y="3187080"/>
            <a:ext cx="14452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(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)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958590" y="1707515"/>
            <a:ext cx="2782570" cy="942340"/>
            <a:chOff x="3867" y="2570"/>
            <a:chExt cx="4382" cy="1484"/>
          </a:xfrm>
        </p:grpSpPr>
        <p:sp>
          <p:nvSpPr>
            <p:cNvPr id="49172" name="文本框 49171"/>
            <p:cNvSpPr txBox="1"/>
            <p:nvPr/>
          </p:nvSpPr>
          <p:spPr>
            <a:xfrm>
              <a:off x="3867" y="2938"/>
              <a:ext cx="1702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功率</a:t>
              </a:r>
              <a:r>
                <a:rPr lang="en-US" altLang="zh-CN" sz="24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=</a:t>
              </a: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5357" y="2570"/>
              <a:ext cx="2892" cy="1484"/>
              <a:chOff x="10378" y="955"/>
              <a:chExt cx="2892" cy="1484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0633" y="955"/>
                <a:ext cx="2524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所做的功</a:t>
                </a: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10633" y="1714"/>
                <a:ext cx="2524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</a:rPr>
                  <a:t>做功时间</a:t>
                </a:r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10378" y="1680"/>
                <a:ext cx="2892" cy="0"/>
              </a:xfrm>
              <a:prstGeom prst="line">
                <a:avLst/>
              </a:prstGeom>
              <a:ln w="28575" cmpd="sng">
                <a:solidFill>
                  <a:srgbClr val="CC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组合 13"/>
          <p:cNvGrpSpPr/>
          <p:nvPr/>
        </p:nvGrpSpPr>
        <p:grpSpPr>
          <a:xfrm>
            <a:off x="1055514" y="2940065"/>
            <a:ext cx="1318260" cy="942340"/>
            <a:chOff x="4410" y="2570"/>
            <a:chExt cx="2076" cy="1484"/>
          </a:xfrm>
        </p:grpSpPr>
        <p:sp>
          <p:nvSpPr>
            <p:cNvPr id="15" name="文本框 14"/>
            <p:cNvSpPr txBox="1"/>
            <p:nvPr/>
          </p:nvSpPr>
          <p:spPr>
            <a:xfrm>
              <a:off x="4410" y="2932"/>
              <a:ext cx="983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P =</a:t>
              </a: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5357" y="2570"/>
              <a:ext cx="1129" cy="1484"/>
              <a:chOff x="10378" y="955"/>
              <a:chExt cx="1129" cy="1484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10490" y="955"/>
                <a:ext cx="965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i="1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W</a:t>
                </a: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0633" y="1714"/>
                <a:ext cx="874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i="1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t</a:t>
                </a:r>
              </a:p>
            </p:txBody>
          </p:sp>
          <p:cxnSp>
            <p:nvCxnSpPr>
              <p:cNvPr id="23" name="直接连接符 22"/>
              <p:cNvCxnSpPr/>
              <p:nvPr/>
            </p:nvCxnSpPr>
            <p:spPr>
              <a:xfrm flipV="1">
                <a:off x="10378" y="1679"/>
                <a:ext cx="938" cy="1"/>
              </a:xfrm>
              <a:prstGeom prst="line">
                <a:avLst/>
              </a:prstGeom>
              <a:ln w="28575" cmpd="sng">
                <a:solidFill>
                  <a:srgbClr val="CC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文本框 23"/>
          <p:cNvSpPr txBox="1"/>
          <p:nvPr/>
        </p:nvSpPr>
        <p:spPr>
          <a:xfrm>
            <a:off x="4149234" y="4125610"/>
            <a:ext cx="4608872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</a:rPr>
              <a:t>1W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</a:rPr>
              <a:t>：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</a:rPr>
              <a:t>1s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</a:rPr>
              <a:t>做功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</a:rPr>
              <a:t>1J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</a:rPr>
              <a:t>，功率就是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</a:rPr>
              <a:t>1W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endParaRPr lang="en-US" altLang="zh-CN" sz="24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  <p:cond evt="onBegin" delay="0">
                          <p:tn val="44"/>
                        </p:cond>
                      </p:stCondLst>
                      <p:childTnLst>
                        <p:par>
                          <p:cTn id="4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  <p:cond evt="onBegin" delay="0">
                          <p:tn val="49"/>
                        </p:cond>
                      </p:stCondLst>
                      <p:childTnLst>
                        <p:par>
                          <p:cTn id="5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  <p:cond evt="onBegin" delay="0">
                          <p:tn val="54"/>
                        </p:cond>
                      </p:stCondLst>
                      <p:childTnLst>
                        <p:par>
                          <p:cTn id="5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/>
      <p:bldP spid="49160" grpId="1"/>
      <p:bldP spid="10" grpId="2"/>
      <p:bldP spid="49188" grpId="3"/>
      <p:bldP spid="24" grpId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810260" y="1288643"/>
            <a:ext cx="7710488" cy="119888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l" eaLnBrk="1" hangingPunct="1"/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物体受拉力</a:t>
            </a:r>
            <a:r>
              <a:rPr lang="en-US" altLang="zh-CN" sz="24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，沿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拉力方向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做匀速直线运动时，</a:t>
            </a:r>
          </a:p>
          <a:p>
            <a:pPr algn="l" eaLnBrk="1" hangingPunct="1"/>
            <a:endParaRPr lang="zh-CN" altLang="en-US" sz="24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 eaLnBrk="1" hangingPunct="1"/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则拉力</a:t>
            </a:r>
            <a:r>
              <a:rPr lang="en-US" altLang="zh-CN" sz="24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的功率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:</a:t>
            </a:r>
          </a:p>
        </p:txBody>
      </p:sp>
      <p:graphicFrame>
        <p:nvGraphicFramePr>
          <p:cNvPr id="39939" name="Object 5"/>
          <p:cNvGraphicFramePr>
            <a:graphicFrameLocks noChangeAspect="1"/>
          </p:cNvGraphicFramePr>
          <p:nvPr/>
        </p:nvGraphicFramePr>
        <p:xfrm>
          <a:off x="3170343" y="1829360"/>
          <a:ext cx="3577624" cy="859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2" progId="Equation.DSMT4">
                  <p:embed/>
                </p:oleObj>
              </mc:Choice>
              <mc:Fallback>
                <p:oleObj name="Equation" r:id="rId2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70343" y="1829360"/>
                        <a:ext cx="3577624" cy="85918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898" name="Text Box 2"/>
          <p:cNvSpPr txBox="1">
            <a:spLocks noChangeArrowheads="1"/>
          </p:cNvSpPr>
          <p:nvPr/>
        </p:nvSpPr>
        <p:spPr bwMode="auto">
          <a:xfrm>
            <a:off x="203148" y="2714131"/>
            <a:ext cx="8590280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    想一想：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汽车爬坡、拖拉机耕地，为了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增大牵引力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，车辆的运动速度都很小。你能解释吗？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02004" y="3953609"/>
            <a:ext cx="834098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>
                <a:solidFill>
                  <a:schemeClr val="tx1"/>
                </a:solidFill>
                <a:latin typeface="仿宋" charset="-122"/>
                <a:ea typeface="仿宋" charset="-122"/>
                <a:cs typeface="仿宋" panose="02010609060101010101" charset="-122"/>
              </a:rPr>
              <a:t>    根据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仿宋" charset="-122"/>
                <a:cs typeface="Times New Roman" panose="02020603050405020304" charset="0"/>
              </a:rPr>
              <a:t>P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仿宋" charset="-122"/>
                <a:cs typeface="Times New Roman" panose="02020603050405020304" charset="0"/>
              </a:rPr>
              <a:t>=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仿宋" charset="-122"/>
                <a:cs typeface="Times New Roman" panose="02020603050405020304" charset="0"/>
              </a:rPr>
              <a:t>Fv</a:t>
            </a:r>
            <a:r>
              <a:rPr lang="zh-CN" altLang="en-US" sz="2400" b="1">
                <a:solidFill>
                  <a:schemeClr val="tx1"/>
                </a:solidFill>
                <a:latin typeface="仿宋" charset="-122"/>
                <a:ea typeface="仿宋" charset="-122"/>
                <a:cs typeface="仿宋" panose="02010609060101010101" charset="-122"/>
              </a:rPr>
              <a:t>可知，在</a:t>
            </a:r>
            <a:r>
              <a:rPr lang="zh-CN" altLang="en-US" sz="2400" b="1">
                <a:solidFill>
                  <a:schemeClr val="tx1"/>
                </a:solidFill>
                <a:latin typeface="仿宋" charset="-122"/>
                <a:ea typeface="仿宋" charset="-122"/>
                <a:cs typeface="仿宋" panose="02010609060101010101" charset="-122"/>
                <a:sym typeface="+mn-ea"/>
              </a:rPr>
              <a:t>发动机的</a:t>
            </a:r>
            <a:r>
              <a:rPr lang="zh-CN" altLang="en-US" sz="2400" b="1">
                <a:solidFill>
                  <a:srgbClr val="FF0000"/>
                </a:solidFill>
                <a:latin typeface="仿宋" charset="-122"/>
                <a:ea typeface="仿宋" charset="-122"/>
                <a:cs typeface="仿宋" panose="02010609060101010101" charset="-122"/>
                <a:sym typeface="+mn-ea"/>
              </a:rPr>
              <a:t>功率一定</a:t>
            </a:r>
            <a:r>
              <a:rPr lang="zh-CN" altLang="en-US" sz="2400" b="1">
                <a:solidFill>
                  <a:schemeClr val="tx1"/>
                </a:solidFill>
                <a:latin typeface="仿宋" charset="-122"/>
                <a:ea typeface="仿宋" charset="-122"/>
                <a:cs typeface="仿宋" panose="02010609060101010101" charset="-122"/>
                <a:sym typeface="+mn-ea"/>
              </a:rPr>
              <a:t>时，要</a:t>
            </a:r>
            <a:r>
              <a:rPr lang="zh-CN" altLang="en-US" sz="2400" b="1">
                <a:solidFill>
                  <a:srgbClr val="FF0000"/>
                </a:solidFill>
                <a:latin typeface="仿宋" charset="-122"/>
                <a:ea typeface="仿宋" charset="-122"/>
                <a:cs typeface="仿宋" panose="02010609060101010101" charset="-122"/>
                <a:sym typeface="+mn-ea"/>
              </a:rPr>
              <a:t>增大牵引力</a:t>
            </a:r>
            <a:r>
              <a:rPr lang="zh-CN" altLang="en-US" sz="2400" b="1">
                <a:solidFill>
                  <a:schemeClr val="tx1"/>
                </a:solidFill>
                <a:latin typeface="仿宋" charset="-122"/>
                <a:ea typeface="仿宋" charset="-122"/>
                <a:cs typeface="仿宋" panose="02010609060101010101" charset="-122"/>
                <a:sym typeface="+mn-ea"/>
              </a:rPr>
              <a:t>，就必须</a:t>
            </a:r>
            <a:r>
              <a:rPr lang="zh-CN" altLang="en-US" sz="2400" b="1">
                <a:solidFill>
                  <a:srgbClr val="FF0000"/>
                </a:solidFill>
                <a:latin typeface="仿宋" charset="-122"/>
                <a:ea typeface="仿宋" charset="-122"/>
                <a:cs typeface="仿宋" panose="02010609060101010101" charset="-122"/>
                <a:sym typeface="+mn-ea"/>
              </a:rPr>
              <a:t>降低行车速度</a:t>
            </a:r>
            <a:r>
              <a:rPr lang="zh-CN" altLang="en-US" sz="2400" b="1">
                <a:solidFill>
                  <a:schemeClr val="tx1"/>
                </a:solidFill>
                <a:latin typeface="仿宋" charset="-122"/>
                <a:ea typeface="仿宋" charset="-122"/>
                <a:cs typeface="仿宋" panose="02010609060101010101" charset="-122"/>
              </a:rPr>
              <a:t>。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3031846" y="485095"/>
            <a:ext cx="2869888" cy="524442"/>
            <a:chOff x="2506980" y="579256"/>
            <a:chExt cx="3958508" cy="495548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矩形 16"/>
            <p:cNvSpPr/>
            <p:nvPr/>
          </p:nvSpPr>
          <p:spPr>
            <a:xfrm>
              <a:off x="2593872" y="579256"/>
              <a:ext cx="3871616" cy="436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  <a:cs typeface="Times New Roman" panose="02020603050405020304" charset="0"/>
                </a:rPr>
                <a:t>思维拓展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" dur="1" fill="hold"/>
                                        <p:tgtEl>
                                          <p:spTgt spid="2662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8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08898" grpId="1"/>
      <p:bldP spid="25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2" name="矩形 4"/>
          <p:cNvSpPr>
            <a:spLocks noChangeArrowheads="1"/>
          </p:cNvSpPr>
          <p:nvPr/>
        </p:nvSpPr>
        <p:spPr bwMode="auto">
          <a:xfrm>
            <a:off x="3512820" y="329565"/>
            <a:ext cx="155956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latin typeface="Times New Roman" panose="02020603050405020304" charset="0"/>
                <a:ea typeface="黑体" pitchFamily="49" charset="-122"/>
              </a:rPr>
              <a:t>  能</a:t>
            </a:r>
          </a:p>
        </p:txBody>
      </p:sp>
      <p:pic>
        <p:nvPicPr>
          <p:cNvPr id="3" name="图片 2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24" y="1261460"/>
            <a:ext cx="4926731" cy="3131078"/>
          </a:xfrm>
          <a:prstGeom prst="rect">
            <a:avLst/>
          </a:prstGeom>
        </p:spPr>
      </p:pic>
      <p:pic>
        <p:nvPicPr>
          <p:cNvPr id="4" name="图片 3" descr="timg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24" y="1261460"/>
            <a:ext cx="4973486" cy="3139624"/>
          </a:xfrm>
          <a:prstGeom prst="rect">
            <a:avLst/>
          </a:prstGeom>
        </p:spPr>
      </p:pic>
      <p:pic>
        <p:nvPicPr>
          <p:cNvPr id="5" name="图片 4" descr="timg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24" y="1261460"/>
            <a:ext cx="5629322" cy="3139624"/>
          </a:xfrm>
          <a:prstGeom prst="rect">
            <a:avLst/>
          </a:prstGeom>
        </p:spPr>
      </p:pic>
      <p:pic>
        <p:nvPicPr>
          <p:cNvPr id="6" name="图片 5" descr="timg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24" y="1261460"/>
            <a:ext cx="5853925" cy="3211686"/>
          </a:xfrm>
          <a:prstGeom prst="rect">
            <a:avLst/>
          </a:prstGeom>
        </p:spPr>
      </p:pic>
      <p:sp>
        <p:nvSpPr>
          <p:cNvPr id="23" name="文本框 7"/>
          <p:cNvSpPr txBox="1"/>
          <p:nvPr/>
        </p:nvSpPr>
        <p:spPr>
          <a:xfrm>
            <a:off x="6452106" y="1159141"/>
            <a:ext cx="253644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湍急的流水能推动水车，</a:t>
            </a:r>
          </a:p>
        </p:txBody>
      </p:sp>
      <p:sp>
        <p:nvSpPr>
          <p:cNvPr id="24" name="文本框 7"/>
          <p:cNvSpPr txBox="1"/>
          <p:nvPr/>
        </p:nvSpPr>
        <p:spPr>
          <a:xfrm>
            <a:off x="6452106" y="1713233"/>
            <a:ext cx="25364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        高速运动的子弹能击穿靶体，</a:t>
            </a:r>
          </a:p>
        </p:txBody>
      </p:sp>
      <p:sp>
        <p:nvSpPr>
          <p:cNvPr id="25" name="文本框 7"/>
          <p:cNvSpPr txBox="1"/>
          <p:nvPr/>
        </p:nvSpPr>
        <p:spPr>
          <a:xfrm>
            <a:off x="6452106" y="2804798"/>
            <a:ext cx="2536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      飓风能吹倒大树、</a:t>
            </a:r>
          </a:p>
        </p:txBody>
      </p:sp>
      <p:sp>
        <p:nvSpPr>
          <p:cNvPr id="26" name="文本框 7"/>
          <p:cNvSpPr txBox="1"/>
          <p:nvPr/>
        </p:nvSpPr>
        <p:spPr>
          <a:xfrm>
            <a:off x="6452106" y="3357831"/>
            <a:ext cx="2536446" cy="111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        泥石流摧毁房屋……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4" presetClass="entr" presetSubtype="0" fill="hold" grpId="1" nodeType="after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4" presetClass="entr" presetSubtype="0" fill="hold" grpId="2" nodeType="after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4" presetClass="entr" presetSubtype="0" fill="hold" grpId="3" nodeType="afterEffect"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1"/>
      <p:bldP spid="25" grpId="2"/>
      <p:bldP spid="26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3667760" y="970915"/>
            <a:ext cx="1808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/>
              <a:t>论</a:t>
            </a:r>
            <a:r>
              <a:rPr lang="zh-CN" altLang="en-US" sz="3200">
                <a:solidFill>
                  <a:srgbClr val="FF0000"/>
                </a:solidFill>
              </a:rPr>
              <a:t>功</a:t>
            </a:r>
            <a:r>
              <a:rPr lang="zh-CN" altLang="en-US" sz="3200"/>
              <a:t>行赏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879215" y="2798445"/>
            <a:ext cx="1808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/>
              <a:t>歌</a:t>
            </a:r>
            <a:r>
              <a:rPr lang="zh-CN" altLang="en-US" sz="3200">
                <a:solidFill>
                  <a:srgbClr val="FF0000"/>
                </a:solidFill>
              </a:rPr>
              <a:t>功</a:t>
            </a:r>
            <a:r>
              <a:rPr lang="zh-CN" altLang="en-US" sz="3200"/>
              <a:t>颂德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766820" y="1886585"/>
            <a:ext cx="1808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</a:rPr>
              <a:t>功</a:t>
            </a:r>
            <a:r>
              <a:rPr lang="zh-CN" altLang="en-US" sz="3200"/>
              <a:t>高盖主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503045" y="1886585"/>
            <a:ext cx="1808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/>
              <a:t>建</a:t>
            </a:r>
            <a:r>
              <a:rPr lang="zh-CN" altLang="en-US" sz="3200">
                <a:solidFill>
                  <a:srgbClr val="FF0000"/>
                </a:solidFill>
              </a:rPr>
              <a:t>功</a:t>
            </a:r>
            <a:r>
              <a:rPr lang="zh-CN" altLang="en-US" sz="3200"/>
              <a:t>立业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447800" y="970915"/>
            <a:ext cx="1808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/>
              <a:t>开国</a:t>
            </a:r>
            <a:r>
              <a:rPr lang="zh-CN" altLang="en-US" sz="3200">
                <a:solidFill>
                  <a:srgbClr val="FF0000"/>
                </a:solidFill>
              </a:rPr>
              <a:t>功</a:t>
            </a:r>
            <a:r>
              <a:rPr lang="zh-CN" altLang="en-US" sz="3200"/>
              <a:t>臣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549400" y="2860040"/>
            <a:ext cx="1808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</a:rPr>
              <a:t>功</a:t>
            </a:r>
            <a:r>
              <a:rPr lang="zh-CN" altLang="en-US" sz="3200"/>
              <a:t>成身退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75080" y="3818255"/>
            <a:ext cx="5872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</a:rPr>
              <a:t>功：用力工作产生的成绩或成效</a:t>
            </a:r>
            <a:endParaRPr lang="zh-CN" altLang="en-US" sz="3200"/>
          </a:p>
        </p:txBody>
      </p:sp>
    </p:spTree>
    <p:custDataLst>
      <p:tags r:id="rId2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文本框 8"/>
          <p:cNvSpPr txBox="1"/>
          <p:nvPr/>
        </p:nvSpPr>
        <p:spPr>
          <a:xfrm>
            <a:off x="394228" y="2158817"/>
            <a:ext cx="622737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流水、子弹、飓风、泥石流都做了功。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09503" y="2868397"/>
            <a:ext cx="79066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物体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能够对外做功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，我们就说这个物体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具有能量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，简称能。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14837" y="3571822"/>
            <a:ext cx="753222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一个物体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能够做的功越多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，表示这个物体的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能量越大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08286" y="4346201"/>
            <a:ext cx="69179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能量的单位与功的单位相同，也是焦耳。</a:t>
            </a:r>
          </a:p>
        </p:txBody>
      </p:sp>
      <p:pic>
        <p:nvPicPr>
          <p:cNvPr id="27" name="图片 26" descr="timg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994" y="664990"/>
            <a:ext cx="2056345" cy="1128189"/>
          </a:xfrm>
          <a:prstGeom prst="rect">
            <a:avLst/>
          </a:prstGeom>
        </p:spPr>
      </p:pic>
      <p:pic>
        <p:nvPicPr>
          <p:cNvPr id="28" name="图片 27" descr="tim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73" y="664992"/>
            <a:ext cx="1775198" cy="1128189"/>
          </a:xfrm>
          <a:prstGeom prst="rect">
            <a:avLst/>
          </a:prstGeom>
        </p:spPr>
      </p:pic>
      <p:pic>
        <p:nvPicPr>
          <p:cNvPr id="29" name="图片 28" descr="timg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786" y="665611"/>
            <a:ext cx="1800206" cy="1136420"/>
          </a:xfrm>
          <a:prstGeom prst="rect">
            <a:avLst/>
          </a:prstGeom>
        </p:spPr>
      </p:pic>
      <p:pic>
        <p:nvPicPr>
          <p:cNvPr id="30" name="图片 29" descr="timg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9923" y="664991"/>
            <a:ext cx="2038702" cy="113703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1"/>
      <p:bldP spid="11" grpId="2"/>
      <p:bldP spid="12" grpId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u=3623541758,1737623348&amp;fm=214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" y="1249553"/>
            <a:ext cx="3674367" cy="1846834"/>
          </a:xfrm>
          <a:prstGeom prst="rect">
            <a:avLst/>
          </a:prstGeom>
        </p:spPr>
      </p:pic>
      <p:sp>
        <p:nvSpPr>
          <p:cNvPr id="22" name="矩形 4"/>
          <p:cNvSpPr>
            <a:spLocks noChangeArrowheads="1"/>
          </p:cNvSpPr>
          <p:nvPr/>
        </p:nvSpPr>
        <p:spPr bwMode="auto">
          <a:xfrm>
            <a:off x="3251835" y="400050"/>
            <a:ext cx="155956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latin typeface="Times New Roman" panose="02020603050405020304" charset="0"/>
                <a:ea typeface="黑体" pitchFamily="49" charset="-122"/>
              </a:rPr>
              <a:t>  动 能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188460" y="1249553"/>
            <a:ext cx="46946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    运动的保龄球打在木瓶上，木瓶被撞开，保龄球对木瓶做了功。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919090" y="2361692"/>
            <a:ext cx="3072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0000FF"/>
                </a:solidFill>
                <a:latin typeface="宋体" pitchFamily="2" charset="-122"/>
                <a:ea typeface="宋体" panose="02010600030101010101" pitchFamily="2" charset="-122"/>
              </a:rPr>
              <a:t>表明保龄球具有能量。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449070" y="3257169"/>
            <a:ext cx="5478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物体由于运动而具有的能，叫做</a:t>
            </a:r>
            <a:r>
              <a:rPr lang="zh-CN" altLang="en-US" sz="2400" b="1">
                <a:solidFill>
                  <a:srgbClr val="0000FF"/>
                </a:solidFill>
                <a:latin typeface="宋体" pitchFamily="2" charset="-122"/>
                <a:ea typeface="宋体" panose="02010600030101010101" pitchFamily="2" charset="-122"/>
              </a:rPr>
              <a:t>动能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518666" y="3842367"/>
            <a:ext cx="3914140" cy="559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0000FF"/>
                </a:solidFill>
                <a:latin typeface="宋体" pitchFamily="2" charset="-122"/>
                <a:ea typeface="宋体" panose="02010600030101010101" pitchFamily="2" charset="-122"/>
              </a:rPr>
              <a:t>一切运动的物体都具有动能。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2758376" y="2335847"/>
            <a:ext cx="3354197" cy="1521079"/>
            <a:chOff x="2186940" y="1923732"/>
            <a:chExt cx="3354197" cy="1521079"/>
          </a:xfrm>
        </p:grpSpPr>
        <p:sp>
          <p:nvSpPr>
            <p:cNvPr id="15" name="圆角矩形标注 14"/>
            <p:cNvSpPr/>
            <p:nvPr/>
          </p:nvSpPr>
          <p:spPr>
            <a:xfrm>
              <a:off x="2186940" y="1923732"/>
              <a:ext cx="3354197" cy="1521079"/>
            </a:xfrm>
            <a:prstGeom prst="wedgeRoundRectCallout">
              <a:avLst>
                <a:gd name="adj1" fmla="val 105660"/>
                <a:gd name="adj2" fmla="val 8895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638" name="文本框 69637"/>
            <p:cNvSpPr txBox="1"/>
            <p:nvPr/>
          </p:nvSpPr>
          <p:spPr>
            <a:xfrm>
              <a:off x="2326387" y="2172970"/>
              <a:ext cx="3161283" cy="8925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600" b="1">
                  <a:latin typeface="楷体" panose="02010609060101010101" charset="-122"/>
                  <a:ea typeface="楷体" panose="02010609060101010101" charset="-122"/>
                </a:rPr>
                <a:t>那么，动能大小由什么因素决定？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1"/>
      <p:bldP spid="7" grpId="2"/>
      <p:bldP spid="8" grpId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2772" name="矩形 12290"/>
          <p:cNvSpPr>
            <a:spLocks noChangeArrowheads="1"/>
          </p:cNvSpPr>
          <p:nvPr/>
        </p:nvSpPr>
        <p:spPr bwMode="auto">
          <a:xfrm>
            <a:off x="1111" y="702681"/>
            <a:ext cx="9141619" cy="51911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lIns="91437" tIns="45718" rIns="91437" bIns="45718" anchor="ctr"/>
          <a:lstStyle/>
          <a:p>
            <a:pPr algn="ctr" defTabSz="1219200">
              <a:buFont typeface="Arial" pitchFamily="34" charset="0"/>
              <a:buNone/>
            </a:pPr>
            <a:r>
              <a:rPr lang="zh-CN" altLang="en-US" sz="2800">
                <a:solidFill>
                  <a:srgbClr val="FFFF00"/>
                </a:solidFill>
                <a:latin typeface="黑体" pitchFamily="49" charset="-122"/>
                <a:ea typeface="黑体" pitchFamily="49" charset="-122"/>
                <a:cs typeface="黑体" panose="02010609060101010101" pitchFamily="49" charset="-122"/>
              </a:rPr>
              <a:t>探究：物体的动能与哪些因素有关</a:t>
            </a:r>
          </a:p>
        </p:txBody>
      </p:sp>
      <p:sp>
        <p:nvSpPr>
          <p:cNvPr id="69641" name="文本框 69640"/>
          <p:cNvSpPr txBox="1"/>
          <p:nvPr/>
        </p:nvSpPr>
        <p:spPr>
          <a:xfrm>
            <a:off x="431800" y="1416684"/>
            <a:ext cx="80473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楷体" panose="02010609060101010101" charset="-122"/>
              </a:rPr>
              <a:t>猜想：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动能大小可能与物体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运动速度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、物体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质量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有关。</a:t>
            </a:r>
          </a:p>
        </p:txBody>
      </p:sp>
      <p:pic>
        <p:nvPicPr>
          <p:cNvPr id="34840" name="图片 34839"/>
          <p:cNvPicPr>
            <a:picLocks noChangeAspect="1"/>
          </p:cNvPicPr>
          <p:nvPr/>
        </p:nvPicPr>
        <p:blipFill>
          <a:blip r:embed="rId2"/>
          <a:srcRect b="57422"/>
          <a:stretch>
            <a:fillRect/>
          </a:stretch>
        </p:blipFill>
        <p:spPr>
          <a:xfrm>
            <a:off x="1116330" y="1953895"/>
            <a:ext cx="5158740" cy="1327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58444" y="4455160"/>
            <a:ext cx="75912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宋体" pitchFamily="2" charset="-122"/>
                <a:ea typeface="宋体" panose="02010600030101010101" pitchFamily="2" charset="-122"/>
                <a:cs typeface="Times New Roman" panose="02020603050405020304" charset="0"/>
              </a:rPr>
              <a:t>B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  <a:cs typeface="Times New Roman" panose="02020603050405020304" charset="0"/>
              </a:rPr>
              <a:t>被推得越远，</a:t>
            </a:r>
            <a:r>
              <a:rPr lang="en-US" altLang="zh-CN" sz="2400" b="1">
                <a:latin typeface="宋体" pitchFamily="2" charset="-122"/>
                <a:ea typeface="宋体" panose="02010600030101010101" pitchFamily="2" charset="-122"/>
                <a:cs typeface="Times New Roman" panose="02020603050405020304" charset="0"/>
              </a:rPr>
              <a:t>A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  <a:cs typeface="Times New Roman" panose="02020603050405020304" charset="0"/>
              </a:rPr>
              <a:t>对</a:t>
            </a:r>
            <a:r>
              <a:rPr lang="en-US" altLang="zh-CN" sz="2400" b="1">
                <a:latin typeface="宋体" pitchFamily="2" charset="-122"/>
                <a:ea typeface="宋体" panose="02010600030101010101" pitchFamily="2" charset="-122"/>
                <a:cs typeface="Times New Roman" panose="02020603050405020304" charset="0"/>
              </a:rPr>
              <a:t>B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  <a:cs typeface="Times New Roman" panose="02020603050405020304" charset="0"/>
              </a:rPr>
              <a:t>做的功就越多，</a:t>
            </a:r>
            <a:r>
              <a:rPr lang="en-US" altLang="zh-CN" sz="2400" b="1">
                <a:latin typeface="宋体" pitchFamily="2" charset="-122"/>
                <a:ea typeface="宋体" panose="02010600030101010101" pitchFamily="2" charset="-122"/>
                <a:cs typeface="Times New Roman" panose="02020603050405020304" charset="0"/>
              </a:rPr>
              <a:t>A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  <a:cs typeface="Times New Roman" panose="02020603050405020304" charset="0"/>
              </a:rPr>
              <a:t>的动能也就越大。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849678" y="4424045"/>
            <a:ext cx="1162050" cy="4603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/>
              <a:t>转换法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978141" y="2387599"/>
            <a:ext cx="1743075" cy="4603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控制变量法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31800" y="3469894"/>
            <a:ext cx="8047355" cy="9787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anose="02020603050405020304" charset="0"/>
              </a:rPr>
              <a:t>实验设计：</a:t>
            </a:r>
            <a:r>
              <a:rPr lang="zh-CN" sz="2400" b="1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钢球从高为</a:t>
            </a:r>
            <a:r>
              <a:rPr lang="en-US" altLang="zh-CN" sz="2400" b="1" i="1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的斜槽上滚下，在水平面上运动。运动的钢球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A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碰上物体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B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后，能将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B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推动一段距离。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964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48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1" grpId="0"/>
      <p:bldP spid="4" grpId="1"/>
      <p:bldP spid="6" grpId="2"/>
      <p:bldP spid="7" grpId="3"/>
      <p:bldP spid="13" grpId="4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4840" name="图片 348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" y="1032510"/>
            <a:ext cx="6176010" cy="373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132195" y="841375"/>
            <a:ext cx="2960370" cy="39250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anose="02010600030101010101" pitchFamily="2" charset="-122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 eaLnBrk="1" hangingPunct="1">
              <a:lnSpc>
                <a:spcPct val="120000"/>
              </a:lnSpc>
            </a:pP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钢球从高处滚下，高度</a:t>
            </a:r>
            <a:r>
              <a:rPr lang="en-US" altLang="zh-CN" sz="2400" b="1" i="1"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越高，钢球运动到底部时越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________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(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快、慢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)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，物体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被撞得越远。所以，质量相同时，钢球的速度越大，动能越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_______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zh-CN" altLang="en-US" sz="2400" b="1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894" name="矩形 37893"/>
          <p:cNvSpPr/>
          <p:nvPr/>
        </p:nvSpPr>
        <p:spPr>
          <a:xfrm>
            <a:off x="6696075" y="2336165"/>
            <a:ext cx="4876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/>
            <a:r>
              <a:rPr lang="zh-CN" altLang="en-US" sz="2400" b="1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快</a:t>
            </a:r>
          </a:p>
        </p:txBody>
      </p:sp>
      <p:sp>
        <p:nvSpPr>
          <p:cNvPr id="37895" name="矩形 37894"/>
          <p:cNvSpPr/>
          <p:nvPr/>
        </p:nvSpPr>
        <p:spPr>
          <a:xfrm>
            <a:off x="7699375" y="4119563"/>
            <a:ext cx="4876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/>
            <a:r>
              <a:rPr lang="zh-CN" altLang="en-US" sz="2400" b="1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大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7894" grpId="1"/>
      <p:bldP spid="37895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6886" name="图片 368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" y="1081405"/>
            <a:ext cx="6235065" cy="3669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132830" y="1174750"/>
            <a:ext cx="2974340" cy="34831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anose="02010600030101010101" pitchFamily="2" charset="-122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 eaLnBrk="1" hangingPunct="1">
              <a:lnSpc>
                <a:spcPct val="120000"/>
              </a:lnSpc>
            </a:pP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速度相同时，质量越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_______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的钢球能将物体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B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撞得越远 。所以，钢球的速度相同时，质量越大，动能越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________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。</a:t>
            </a:r>
          </a:p>
        </p:txBody>
      </p:sp>
      <p:sp>
        <p:nvSpPr>
          <p:cNvPr id="35863" name="文本框 35862"/>
          <p:cNvSpPr txBox="1"/>
          <p:nvPr/>
        </p:nvSpPr>
        <p:spPr>
          <a:xfrm>
            <a:off x="6794500" y="3943985"/>
            <a:ext cx="2870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 b="1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大</a:t>
            </a:r>
          </a:p>
        </p:txBody>
      </p:sp>
      <p:sp>
        <p:nvSpPr>
          <p:cNvPr id="35864" name="文本框 35863"/>
          <p:cNvSpPr txBox="1"/>
          <p:nvPr/>
        </p:nvSpPr>
        <p:spPr>
          <a:xfrm flipH="1">
            <a:off x="6983095" y="1800225"/>
            <a:ext cx="5670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 b="1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大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5863" grpId="1"/>
      <p:bldP spid="3586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5862" name="文本框 35861"/>
          <p:cNvSpPr txBox="1"/>
          <p:nvPr/>
        </p:nvSpPr>
        <p:spPr>
          <a:xfrm>
            <a:off x="374775" y="1363980"/>
            <a:ext cx="8284464" cy="3222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800" b="1"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    物体动能的大小跟</a:t>
            </a:r>
            <a:r>
              <a:rPr lang="zh-CN" altLang="en-US" sz="28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速度</a:t>
            </a:r>
            <a:r>
              <a:rPr lang="zh-CN" altLang="en-US" sz="2800" b="1"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、</a:t>
            </a:r>
            <a:r>
              <a:rPr lang="zh-CN" altLang="en-US" sz="28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质量</a:t>
            </a:r>
            <a:r>
              <a:rPr lang="zh-CN" altLang="en-US" sz="2800" b="1"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有关。</a:t>
            </a:r>
          </a:p>
          <a:p>
            <a:pPr algn="l" fontAlgn="auto">
              <a:lnSpc>
                <a:spcPct val="150000"/>
              </a:lnSpc>
            </a:pPr>
            <a:r>
              <a:rPr lang="zh-CN" altLang="en-US" sz="2800" b="1"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    质量相同的物体，运动的速度越大，它的动能越大；</a:t>
            </a:r>
          </a:p>
          <a:p>
            <a:pPr algn="l" fontAlgn="auto">
              <a:lnSpc>
                <a:spcPct val="150000"/>
              </a:lnSpc>
            </a:pPr>
            <a:r>
              <a:rPr lang="zh-CN" altLang="en-US" sz="2800" b="1"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    运动速度相同的物体，质量越大，它的动能也越大。</a:t>
            </a:r>
          </a:p>
        </p:txBody>
      </p:sp>
      <p:sp>
        <p:nvSpPr>
          <p:cNvPr id="16" name="文本框 35858"/>
          <p:cNvSpPr txBox="1"/>
          <p:nvPr/>
        </p:nvSpPr>
        <p:spPr>
          <a:xfrm>
            <a:off x="3110482" y="603949"/>
            <a:ext cx="2813049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800" b="1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8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anose="02020603050405020304" charset="0"/>
              </a:rPr>
              <a:t>实 验 结 论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58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58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文本框 4"/>
          <p:cNvSpPr txBox="1"/>
          <p:nvPr/>
        </p:nvSpPr>
        <p:spPr>
          <a:xfrm>
            <a:off x="256794" y="3566858"/>
            <a:ext cx="851281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    根据数据推断，质量和速度相比，哪个因素对物体的动能影响更大？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164527" y="4117086"/>
            <a:ext cx="7950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速度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70180" y="1212850"/>
          <a:ext cx="877316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5290"/>
                <a:gridCol w="1431290"/>
                <a:gridCol w="2713990"/>
                <a:gridCol w="1672590"/>
              </a:tblGrid>
              <a:tr h="381000">
                <a:tc gridSpan="4"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一些物体的动能</a:t>
                      </a:r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</a:tr>
              <a:tr h="38100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物体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动能</a:t>
                      </a:r>
                      <a:r>
                        <a:rPr lang="en-US" altLang="zh-CN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/J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物体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动能</a:t>
                      </a:r>
                      <a:r>
                        <a:rPr lang="en-US" altLang="zh-CN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/J</a:t>
                      </a:r>
                    </a:p>
                  </a:txBody>
                  <a:tcPr/>
                </a:tc>
              </a:tr>
              <a:tr h="38100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抛出去的篮球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约</a:t>
                      </a:r>
                      <a:r>
                        <a:rPr lang="en-US" altLang="zh-CN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跑百米的运动员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  <a:sym typeface="+mn-ea"/>
                        </a:rPr>
                        <a:t>约</a:t>
                      </a:r>
                      <a:r>
                        <a:rPr lang="en-US" altLang="zh-CN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  <a:sym typeface="+mn-ea"/>
                        </a:rPr>
                        <a:t>3×10</a:t>
                      </a:r>
                      <a:r>
                        <a:rPr lang="en-US" altLang="zh-CN" sz="2000" b="1" baseline="30000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  <a:sym typeface="+mn-ea"/>
                        </a:rPr>
                        <a:t>3</a:t>
                      </a:r>
                      <a:endParaRPr lang="zh-CN" altLang="en-US" sz="2000" b="1">
                        <a:latin typeface="Times New Roman" panose="02020603050405020304" charset="0"/>
                        <a:ea typeface="楷体" panose="02010609060101010101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行走的牛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约</a:t>
                      </a:r>
                      <a:r>
                        <a:rPr lang="en-US" altLang="zh-CN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飞行的步枪子弹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  <a:sym typeface="+mn-ea"/>
                        </a:rPr>
                        <a:t>约</a:t>
                      </a:r>
                      <a:r>
                        <a:rPr lang="en-US" altLang="zh-CN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  <a:sym typeface="+mn-ea"/>
                        </a:rPr>
                        <a:t>5×10</a:t>
                      </a:r>
                      <a:r>
                        <a:rPr lang="en-US" altLang="zh-CN" sz="2000" b="1" baseline="30000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  <a:sym typeface="+mn-ea"/>
                        </a:rPr>
                        <a:t>3</a:t>
                      </a:r>
                      <a:endParaRPr lang="zh-CN" altLang="en-US" sz="2000" b="1">
                        <a:latin typeface="Times New Roman" panose="02020603050405020304" charset="0"/>
                        <a:ea typeface="楷体" panose="02010609060101010101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从</a:t>
                      </a:r>
                      <a:r>
                        <a:rPr lang="en-US" altLang="zh-CN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10m</a:t>
                      </a:r>
                      <a:r>
                        <a:rPr lang="zh-CN" altLang="en-US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的高处落下的砖块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约</a:t>
                      </a:r>
                      <a:r>
                        <a:rPr lang="en-US" altLang="zh-CN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2.5×10</a:t>
                      </a:r>
                      <a:r>
                        <a:rPr lang="en-US" altLang="zh-CN" sz="2000" b="1" baseline="30000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行驶的小汽车</a:t>
                      </a: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  <a:sym typeface="+mn-ea"/>
                        </a:rPr>
                        <a:t>约</a:t>
                      </a:r>
                      <a:r>
                        <a:rPr lang="en-US" altLang="zh-CN" sz="2000" b="1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  <a:sym typeface="+mn-ea"/>
                        </a:rPr>
                        <a:t>2×10</a:t>
                      </a:r>
                      <a:r>
                        <a:rPr lang="en-US" altLang="zh-CN" sz="2000" b="1" baseline="30000"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  <a:sym typeface="+mn-ea"/>
                        </a:rPr>
                        <a:t>5</a:t>
                      </a:r>
                      <a:endParaRPr lang="zh-CN" altLang="en-US" sz="2000" b="1">
                        <a:latin typeface="Times New Roman" panose="02020603050405020304" charset="0"/>
                        <a:ea typeface="楷体" panose="02010609060101010101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2" name="组合 11"/>
          <p:cNvGrpSpPr/>
          <p:nvPr/>
        </p:nvGrpSpPr>
        <p:grpSpPr>
          <a:xfrm>
            <a:off x="3643634" y="360072"/>
            <a:ext cx="1508578" cy="661350"/>
            <a:chOff x="931250" y="529255"/>
            <a:chExt cx="1508578" cy="661350"/>
          </a:xfrm>
        </p:grpSpPr>
        <p:sp>
          <p:nvSpPr>
            <p:cNvPr id="17" name="流程图: 延期 16"/>
            <p:cNvSpPr/>
            <p:nvPr/>
          </p:nvSpPr>
          <p:spPr>
            <a:xfrm>
              <a:off x="1247163" y="714091"/>
              <a:ext cx="1007131" cy="461665"/>
            </a:xfrm>
            <a:prstGeom prst="flowChartDelay">
              <a:avLst/>
            </a:prstGeom>
            <a:solidFill>
              <a:srgbClr val="BECE3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微软雅黑" pitchFamily="34" charset="-122"/>
              </a:endParaRPr>
            </a:p>
          </p:txBody>
        </p:sp>
        <p:pic>
          <p:nvPicPr>
            <p:cNvPr id="18" name="Picture 2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934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1250" y="529255"/>
              <a:ext cx="631825" cy="66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382815" y="742246"/>
              <a:ext cx="1057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</a:rPr>
                <a:t>小资料</a:t>
              </a: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1"/>
      <p:bldP spid="6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2" name="矩形 4"/>
          <p:cNvSpPr>
            <a:spLocks noChangeArrowheads="1"/>
          </p:cNvSpPr>
          <p:nvPr/>
        </p:nvSpPr>
        <p:spPr bwMode="auto">
          <a:xfrm>
            <a:off x="2947670" y="463550"/>
            <a:ext cx="220218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latin typeface="Times New Roman" panose="02020603050405020304" charset="0"/>
                <a:ea typeface="黑体" pitchFamily="49" charset="-122"/>
              </a:rPr>
              <a:t>  重力势能</a:t>
            </a:r>
          </a:p>
        </p:txBody>
      </p:sp>
      <p:pic>
        <p:nvPicPr>
          <p:cNvPr id="13337" name="图片 13336" descr="打桩机2">
            <a:hlinkClick r:id="rId3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" y="1315465"/>
            <a:ext cx="2454910" cy="28483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0" name="文本框 11269"/>
          <p:cNvSpPr txBox="1"/>
          <p:nvPr/>
        </p:nvSpPr>
        <p:spPr>
          <a:xfrm>
            <a:off x="3148013" y="2892425"/>
            <a:ext cx="4211409" cy="1754326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例子：高山上的石头、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</a:t>
            </a:r>
            <a:r>
              <a:rPr lang="zh-CN" altLang="en-US" sz="24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举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高的铁锤、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</a:t>
            </a:r>
            <a:r>
              <a:rPr lang="zh-CN" altLang="en-US" sz="24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从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高楼扔下的物体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</a:p>
        </p:txBody>
      </p:sp>
      <p:sp>
        <p:nvSpPr>
          <p:cNvPr id="11271" name="文本框 11270"/>
          <p:cNvSpPr txBox="1"/>
          <p:nvPr/>
        </p:nvSpPr>
        <p:spPr>
          <a:xfrm>
            <a:off x="2550795" y="4538980"/>
            <a:ext cx="61391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物体由于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被举高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而具有的能量，叫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重力势能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148013" y="1205298"/>
            <a:ext cx="594360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打桩机工作时，高高举起的重锤落下时，可以把桩打入地里，重锤对桩做了功。</a:t>
            </a:r>
          </a:p>
          <a:p>
            <a:pPr fontAlgn="auto">
              <a:lnSpc>
                <a:spcPct val="150000"/>
              </a:lnSpc>
            </a:pP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这说明</a:t>
            </a:r>
            <a:r>
              <a:rPr 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高处的重锤具有能量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</p:txBody>
      </p:sp>
      <p:pic>
        <p:nvPicPr>
          <p:cNvPr id="23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4"/>
          <a:stretch>
            <a:fillRect/>
          </a:stretch>
        </p:blipFill>
        <p:spPr bwMode="auto">
          <a:xfrm rot="10800000">
            <a:off x="2502495" y="3862670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127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2772" name="矩形 12290"/>
          <p:cNvSpPr>
            <a:spLocks noChangeArrowheads="1"/>
          </p:cNvSpPr>
          <p:nvPr/>
        </p:nvSpPr>
        <p:spPr bwMode="auto">
          <a:xfrm>
            <a:off x="1111" y="701792"/>
            <a:ext cx="9141619" cy="51911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lIns="91437" tIns="45718" rIns="91437" bIns="45718" anchor="ctr"/>
          <a:lstStyle/>
          <a:p>
            <a:pPr algn="ctr" defTabSz="1219200">
              <a:buFont typeface="Arial" pitchFamily="34" charset="0"/>
              <a:buNone/>
            </a:pPr>
            <a:r>
              <a:rPr lang="zh-CN" altLang="en-US" sz="2800">
                <a:solidFill>
                  <a:srgbClr val="FFFF00"/>
                </a:solidFill>
                <a:latin typeface="黑体" pitchFamily="49" charset="-122"/>
                <a:ea typeface="黑体" pitchFamily="49" charset="-122"/>
                <a:cs typeface="黑体" panose="02010609060101010101" pitchFamily="49" charset="-122"/>
              </a:rPr>
              <a:t>探究：影响重力势能大小的因素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22630" y="1385380"/>
            <a:ext cx="11023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猜想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30580" y="2634391"/>
            <a:ext cx="44323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设计实验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466335" y="2447925"/>
            <a:ext cx="7759580" cy="20815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ts val="3880"/>
              </a:lnSpc>
            </a:pP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A: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将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不同质量的重锤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，举高到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同一高度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后让其自由下落，观察每次木桩下陷的程度。</a:t>
            </a:r>
          </a:p>
          <a:p>
            <a:pPr fontAlgn="auto">
              <a:lnSpc>
                <a:spcPts val="3880"/>
              </a:lnSpc>
            </a:pP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B: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将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同一重锤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举高到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不同高度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后让其自由下落，撞击木桩，观察每次木桩下陷的程度。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22630" y="1848930"/>
            <a:ext cx="9037638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物体重力势能可能跟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_____________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与</a:t>
            </a:r>
            <a:r>
              <a:rPr lang="en-US" altLang="zh-CN" sz="2400" b="1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_______________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有关。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932521" y="1266625"/>
            <a:ext cx="2281555" cy="4603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“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控制变量法”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155690" y="1847850"/>
            <a:ext cx="201930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被举高的高度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888740" y="1847533"/>
            <a:ext cx="208756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物体的质量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367678" y="4529455"/>
            <a:ext cx="1726565" cy="46037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/>
              <a:t>“</a:t>
            </a:r>
            <a:r>
              <a:rPr lang="zh-CN" altLang="en-US"/>
              <a:t>转换法”</a:t>
            </a:r>
          </a:p>
        </p:txBody>
      </p:sp>
      <p:sp>
        <p:nvSpPr>
          <p:cNvPr id="18" name="下箭头标注 17"/>
          <p:cNvSpPr/>
          <p:nvPr/>
        </p:nvSpPr>
        <p:spPr>
          <a:xfrm>
            <a:off x="2835549" y="4005682"/>
            <a:ext cx="2790825" cy="628650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  <p:cond evt="onBegin" delay="0">
                          <p:tn val="41"/>
                        </p:cond>
                      </p:stCondLst>
                      <p:childTnLst>
                        <p:par>
                          <p:cTn id="4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charRg st="0" end="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  <p:cond evt="onBegin" delay="0">
                          <p:tn val="47"/>
                        </p:cond>
                      </p:stCondLst>
                      <p:childTnLst>
                        <p:par>
                          <p:cTn id="4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0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charRg st="40" end="7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  <p:cond evt="onBegin" delay="0">
                          <p:tn val="53"/>
                        </p:cond>
                      </p:stCondLst>
                      <p:childTnLst>
                        <p:par>
                          <p:cTn id="5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1"/>
      <p:bldP spid="7" grpId="2"/>
      <p:bldP spid="13" grpId="3"/>
      <p:bldP spid="14" grpId="4"/>
      <p:bldP spid="16" grpId="5"/>
      <p:bldP spid="17" grpId="6"/>
      <p:bldP spid="18" grpId="7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1748" name="文本占位符 31747"/>
          <p:cNvSpPr txBox="1"/>
          <p:nvPr/>
        </p:nvSpPr>
        <p:spPr>
          <a:xfrm>
            <a:off x="292608" y="693292"/>
            <a:ext cx="8732520" cy="140982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w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75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7165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物体被举</a:t>
            </a:r>
            <a:r>
              <a:rPr lang="zh-CN" altLang="en-US" sz="2400" b="1">
                <a:solidFill>
                  <a:srgbClr val="0000FF"/>
                </a:solidFill>
                <a:latin typeface="宋体" pitchFamily="2" charset="-122"/>
                <a:ea typeface="宋体" panose="02010600030101010101" pitchFamily="2" charset="-122"/>
              </a:rPr>
              <a:t>高度一定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，质量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越大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，重力势能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越大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；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物体</a:t>
            </a:r>
            <a:r>
              <a:rPr lang="zh-CN" altLang="en-US" sz="2400" b="1">
                <a:solidFill>
                  <a:srgbClr val="0000FF"/>
                </a:solidFill>
                <a:latin typeface="宋体" pitchFamily="2" charset="-122"/>
                <a:ea typeface="宋体" panose="02010600030101010101" pitchFamily="2" charset="-122"/>
              </a:rPr>
              <a:t>质量一定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，被举得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越高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，重力势能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越大。</a:t>
            </a:r>
          </a:p>
        </p:txBody>
      </p:sp>
      <p:sp>
        <p:nvSpPr>
          <p:cNvPr id="10" name="文本框 4"/>
          <p:cNvSpPr txBox="1"/>
          <p:nvPr/>
        </p:nvSpPr>
        <p:spPr>
          <a:xfrm>
            <a:off x="4315968" y="2103119"/>
            <a:ext cx="470916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水力发电站要想发出更多的电来，就要想办法储存更多的水，将水位提得更高，也就是尽量使水的重力势能更大。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8" y="2235292"/>
            <a:ext cx="3891915" cy="204397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4" presetClass="entr" presetSubtype="0" fill="hold" nodeType="after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4" presetClass="entr" presetSubtype="0" fill="hold" grpId="1" nodeType="after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/>
        </p:nvSpPr>
        <p:spPr>
          <a:xfrm>
            <a:off x="135890" y="2421890"/>
            <a:ext cx="8804910" cy="23069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    用叉车搬运货物，我们看到了叉车工作的成效。</a:t>
            </a:r>
          </a:p>
          <a:p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    推土机推土,我们看到了推土机工作的成效。</a:t>
            </a:r>
          </a:p>
          <a:p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    可见,机械在工作时可以产生相应的“成效”,那么在物理学中,怎么描述这种成效呢?</a:t>
            </a:r>
          </a:p>
        </p:txBody>
      </p:sp>
      <p:pic>
        <p:nvPicPr>
          <p:cNvPr id="17" name="图片 16" descr="timg (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685" y="624205"/>
            <a:ext cx="2843530" cy="17024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27" y="624205"/>
            <a:ext cx="3175701" cy="178633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2" name="矩形 4"/>
          <p:cNvSpPr>
            <a:spLocks noChangeArrowheads="1"/>
          </p:cNvSpPr>
          <p:nvPr/>
        </p:nvSpPr>
        <p:spPr bwMode="auto">
          <a:xfrm>
            <a:off x="3101340" y="327025"/>
            <a:ext cx="244221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latin typeface="Times New Roman" panose="02020603050405020304" charset="0"/>
                <a:ea typeface="黑体" pitchFamily="49" charset="-122"/>
              </a:rPr>
              <a:t>  弹性势能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" y="1233746"/>
            <a:ext cx="2507615" cy="18517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039" y="1233746"/>
            <a:ext cx="2720942" cy="182303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11486"/>
          <a:stretch>
            <a:fillRect/>
          </a:stretch>
        </p:blipFill>
        <p:spPr>
          <a:xfrm>
            <a:off x="6257290" y="1233747"/>
            <a:ext cx="2592920" cy="1799344"/>
          </a:xfrm>
          <a:prstGeom prst="rect">
            <a:avLst/>
          </a:prstGeom>
        </p:spPr>
      </p:pic>
      <p:sp>
        <p:nvSpPr>
          <p:cNvPr id="12295" name="文本框 12294"/>
          <p:cNvSpPr txBox="1"/>
          <p:nvPr/>
        </p:nvSpPr>
        <p:spPr>
          <a:xfrm>
            <a:off x="3841433" y="3142298"/>
            <a:ext cx="145923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</a:rPr>
              <a:t>上紧的发条</a:t>
            </a:r>
            <a:endParaRPr lang="zh-CN" altLang="zh-CN" sz="20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13208" y="3111628"/>
            <a:ext cx="171450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000" b="1">
                <a:latin typeface="Times New Roman" panose="02020603050405020304" charset="0"/>
                <a:ea typeface="宋体" panose="02010600030101010101" pitchFamily="2" charset="-122"/>
              </a:rPr>
              <a:t>被压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</a:rPr>
              <a:t>弯的跳板</a:t>
            </a:r>
            <a:endParaRPr lang="en-US" altLang="zh-CN" sz="20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7248" y="3142298"/>
            <a:ext cx="145923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000" b="1">
                <a:latin typeface="Times New Roman" panose="02020603050405020304" charset="0"/>
                <a:ea typeface="宋体" panose="02010600030101010101" pitchFamily="2" charset="-122"/>
              </a:rPr>
              <a:t>被拉弯的弓</a:t>
            </a:r>
          </a:p>
        </p:txBody>
      </p:sp>
      <p:sp>
        <p:nvSpPr>
          <p:cNvPr id="12297" name="文本框 12296"/>
          <p:cNvSpPr txBox="1"/>
          <p:nvPr/>
        </p:nvSpPr>
        <p:spPr>
          <a:xfrm>
            <a:off x="622617" y="4131945"/>
            <a:ext cx="71329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物体由于发生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弹性形变</a:t>
            </a:r>
            <a:r>
              <a:rPr lang="zh-CN" altLang="en-US" sz="2400" b="1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而具有的能量，叫</a:t>
            </a:r>
            <a:r>
              <a:rPr lang="zh-CN" altLang="en-US" sz="2400" b="1">
                <a:solidFill>
                  <a:srgbClr val="0000FF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弹性势能</a:t>
            </a:r>
            <a:r>
              <a:rPr lang="zh-CN" altLang="en-US" sz="2400" b="1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。</a:t>
            </a:r>
            <a:endParaRPr lang="en-US" altLang="zh-CN" sz="2400" b="1">
              <a:solidFill>
                <a:schemeClr val="tx1"/>
              </a:solidFill>
              <a:latin typeface="宋体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4685" y="3646488"/>
            <a:ext cx="81076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400" b="1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发生形变的物体在</a:t>
            </a:r>
            <a:r>
              <a:rPr lang="zh-CN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恢复形变</a:t>
            </a:r>
            <a:r>
              <a:rPr lang="zh-CN" sz="2400" b="1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时可以做功，它们也具有能量</a:t>
            </a:r>
            <a:r>
              <a:rPr lang="zh-CN" altLang="en-US" sz="2400" b="1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。</a:t>
            </a:r>
            <a:endParaRPr lang="en-US" altLang="zh-CN" sz="2400" b="1">
              <a:solidFill>
                <a:schemeClr val="tx1"/>
              </a:solidFill>
              <a:latin typeface="宋体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0527" y="4580636"/>
            <a:ext cx="67144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物体</a:t>
            </a:r>
            <a:r>
              <a:rPr lang="zh-CN" sz="2400" b="1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的</a:t>
            </a:r>
            <a:r>
              <a:rPr lang="zh-CN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弹性形变</a:t>
            </a:r>
            <a:r>
              <a:rPr lang="zh-CN" sz="2400" b="1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越大，它具有的弹性势能就越大</a:t>
            </a:r>
            <a:r>
              <a:rPr lang="zh-CN" altLang="en-US" sz="2400" b="1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。</a:t>
            </a:r>
            <a:endParaRPr lang="en-US" altLang="zh-CN" sz="2400" b="1">
              <a:solidFill>
                <a:schemeClr val="tx1"/>
              </a:solidFill>
              <a:latin typeface="宋体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229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  <p:bldP spid="6" grpId="1"/>
      <p:bldP spid="7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2" name="矩形 4"/>
          <p:cNvSpPr>
            <a:spLocks noChangeArrowheads="1"/>
          </p:cNvSpPr>
          <p:nvPr/>
        </p:nvSpPr>
        <p:spPr bwMode="auto">
          <a:xfrm>
            <a:off x="3259455" y="495935"/>
            <a:ext cx="155956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latin typeface="Times New Roman" panose="02020603050405020304" charset="0"/>
                <a:ea typeface="黑体" pitchFamily="49" charset="-122"/>
              </a:rPr>
              <a:t>机  械  能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080449" y="1145814"/>
            <a:ext cx="4859020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280"/>
              </a:lnSpc>
            </a:pP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    动能、重力势能和弹性势能统称为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机械能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079875" y="2001831"/>
            <a:ext cx="4947920" cy="219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280"/>
              </a:lnSpc>
            </a:pP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    一个物体可以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既有动能，又有势能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，如飞行中的飞机因为它在运动而具有动能，又因为它处于高空而具有重力势能，把这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两种能量加在一起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，就是它的总机械能。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251399" y="1282472"/>
            <a:ext cx="3829050" cy="3199765"/>
            <a:chOff x="360" y="1826"/>
            <a:chExt cx="6666" cy="5619"/>
          </a:xfrm>
        </p:grpSpPr>
        <p:pic>
          <p:nvPicPr>
            <p:cNvPr id="4" name="图片 3" descr="u=2848721037,766873716&amp;fm=7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" y="1826"/>
              <a:ext cx="6490" cy="550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360" y="6429"/>
              <a:ext cx="6667" cy="10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sz="3600" b="1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67030" y="4109064"/>
            <a:ext cx="8776970" cy="9321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ts val="3280"/>
              </a:lnSpc>
            </a:pPr>
            <a:r>
              <a:rPr lang="zh-CN" altLang="en-US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一个空中飞行的物体具有80J的机械能，若它的重力势能为50J，则它的动能为</a:t>
            </a:r>
            <a:r>
              <a:rPr lang="en-US" altLang="zh-CN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________</a:t>
            </a:r>
            <a:r>
              <a:rPr lang="zh-CN" altLang="en-US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J；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685415" y="4517688"/>
            <a:ext cx="793750" cy="5118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328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30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" name="图片 9" descr="t01873c738a513cb0c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535" y="1175385"/>
            <a:ext cx="4048125" cy="18669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28" y="3090632"/>
            <a:ext cx="2293812" cy="1693892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712085" y="1293444"/>
            <a:ext cx="188508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latin typeface="宋体" pitchFamily="2" charset="-122"/>
                <a:ea typeface="宋体" panose="02010600030101010101" pitchFamily="2" charset="-122"/>
              </a:rPr>
              <a:t>物体从高处下落，物体的</a:t>
            </a:r>
            <a:r>
              <a:rPr lang="zh-CN" altLang="en-US" sz="20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重力势能</a:t>
            </a:r>
            <a:r>
              <a:rPr lang="zh-CN" altLang="en-US" sz="2000" b="1">
                <a:latin typeface="宋体" pitchFamily="2" charset="-122"/>
                <a:ea typeface="宋体" panose="02010600030101010101" pitchFamily="2" charset="-122"/>
              </a:rPr>
              <a:t>转化为</a:t>
            </a:r>
            <a:r>
              <a:rPr lang="zh-CN" altLang="en-US" sz="20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动能。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657840" y="3348692"/>
            <a:ext cx="182856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latin typeface="宋体" pitchFamily="2" charset="-122"/>
                <a:ea typeface="宋体" panose="02010600030101010101" pitchFamily="2" charset="-122"/>
              </a:rPr>
              <a:t>弯弓射箭，</a:t>
            </a:r>
            <a:r>
              <a:rPr lang="zh-CN" altLang="en-US" sz="20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弓的弹性势能</a:t>
            </a:r>
            <a:r>
              <a:rPr lang="zh-CN" altLang="en-US" sz="2000" b="1">
                <a:latin typeface="宋体" pitchFamily="2" charset="-122"/>
                <a:ea typeface="宋体" panose="02010600030101010101" pitchFamily="2" charset="-122"/>
              </a:rPr>
              <a:t>转化为</a:t>
            </a:r>
            <a:r>
              <a:rPr lang="zh-CN" altLang="en-US" sz="20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箭的动能。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915535" y="3042285"/>
            <a:ext cx="4121150" cy="13220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宋体" pitchFamily="2" charset="-122"/>
                <a:ea typeface="宋体" panose="02010600030101010101" pitchFamily="2" charset="-122"/>
              </a:rPr>
              <a:t>蹦床运动员将要与蹦床接触时，具有一定的动能，与蹦床接触后，床面发生弹性形变，</a:t>
            </a:r>
            <a:r>
              <a:rPr lang="zh-CN" altLang="en-US" sz="20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运动员的动能</a:t>
            </a:r>
            <a:r>
              <a:rPr lang="zh-CN" altLang="en-US" sz="2000" b="1">
                <a:latin typeface="宋体" pitchFamily="2" charset="-122"/>
                <a:ea typeface="宋体" panose="02010600030101010101" pitchFamily="2" charset="-122"/>
              </a:rPr>
              <a:t>转化为</a:t>
            </a:r>
            <a:r>
              <a:rPr lang="zh-CN" altLang="en-US" sz="20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蹦床的弹性势能</a:t>
            </a:r>
          </a:p>
        </p:txBody>
      </p:sp>
      <p:pic>
        <p:nvPicPr>
          <p:cNvPr id="18" name="图片 17" descr="01c00059dc79dca801204463d3f1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84" y="1062048"/>
            <a:ext cx="2402301" cy="1786233"/>
          </a:xfrm>
          <a:prstGeom prst="rect">
            <a:avLst/>
          </a:prstGeom>
        </p:spPr>
      </p:pic>
      <p:sp>
        <p:nvSpPr>
          <p:cNvPr id="46092" name="矩形 46091"/>
          <p:cNvSpPr/>
          <p:nvPr/>
        </p:nvSpPr>
        <p:spPr>
          <a:xfrm>
            <a:off x="4205657" y="4441624"/>
            <a:ext cx="4281757" cy="685800"/>
          </a:xfrm>
          <a:prstGeom prst="rect">
            <a:avLst/>
          </a:prstGeom>
        </p:spPr>
        <p:txBody>
          <a:bodyPr wrap="none" fromWordArt="1">
            <a:normAutofit/>
          </a:bodyPr>
          <a:lstStyle/>
          <a:p>
            <a:r>
              <a:rPr lang="zh-CN" altLang="en-US" sz="240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动能和势能可以相互转化。</a:t>
            </a:r>
          </a:p>
        </p:txBody>
      </p:sp>
      <p:sp>
        <p:nvSpPr>
          <p:cNvPr id="22" name="矩形 4"/>
          <p:cNvSpPr>
            <a:spLocks noChangeArrowheads="1"/>
          </p:cNvSpPr>
          <p:nvPr/>
        </p:nvSpPr>
        <p:spPr bwMode="auto">
          <a:xfrm>
            <a:off x="3242310" y="368935"/>
            <a:ext cx="246824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latin typeface="Times New Roman" panose="02020603050405020304" charset="0"/>
                <a:ea typeface="黑体" pitchFamily="49" charset="-122"/>
              </a:rPr>
              <a:t>机械能及其转化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1"/>
      <p:bldP spid="16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" name="图片 9">
            <a:hlinkClick r:id="rId3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68" y="1437216"/>
            <a:ext cx="3227922" cy="226927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508926" y="1275712"/>
            <a:ext cx="143446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滚摆下降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561468" y="1922462"/>
            <a:ext cx="143446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重力势能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787143" y="1922462"/>
            <a:ext cx="94488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动能</a:t>
            </a:r>
          </a:p>
        </p:txBody>
      </p:sp>
      <p:sp>
        <p:nvSpPr>
          <p:cNvPr id="18" name="右箭头 17"/>
          <p:cNvSpPr/>
          <p:nvPr/>
        </p:nvSpPr>
        <p:spPr>
          <a:xfrm>
            <a:off x="5896873" y="2050097"/>
            <a:ext cx="878205" cy="233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509523" y="2652712"/>
            <a:ext cx="143446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滚摆上升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6450538" y="3246119"/>
            <a:ext cx="143446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重力势能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637613" y="3246119"/>
            <a:ext cx="94488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动能</a:t>
            </a:r>
          </a:p>
        </p:txBody>
      </p:sp>
      <p:sp>
        <p:nvSpPr>
          <p:cNvPr id="28" name="右箭头 27"/>
          <p:cNvSpPr/>
          <p:nvPr/>
        </p:nvSpPr>
        <p:spPr>
          <a:xfrm>
            <a:off x="5416758" y="3359784"/>
            <a:ext cx="878205" cy="233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3770590" y="3922334"/>
            <a:ext cx="516445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4" algn="ctr" fontAlgn="auto">
              <a:spcBef>
                <a:spcPct val="0"/>
              </a:spcBef>
              <a:buClr>
                <a:schemeClr val="hlink"/>
              </a:buClr>
              <a:buSzPct val="70000"/>
              <a:buFont typeface="Wingdings" panose="05000000000000000000" pitchFamily="2" charset="2"/>
            </a:pPr>
            <a:r>
              <a:rPr lang="zh-CN" altLang="en-US" sz="2400" b="1">
                <a:solidFill>
                  <a:srgbClr val="00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滚摆在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最低点</a:t>
            </a:r>
            <a:r>
              <a:rPr lang="zh-CN" altLang="en-US" sz="2400" b="1">
                <a:solidFill>
                  <a:srgbClr val="00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时动能最大</a:t>
            </a:r>
            <a:r>
              <a:rPr lang="en-US" altLang="zh-CN" sz="2400" b="1">
                <a:solidFill>
                  <a:srgbClr val="00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,</a:t>
            </a:r>
            <a:r>
              <a:rPr lang="zh-CN" altLang="en-US" sz="2400" b="1">
                <a:solidFill>
                  <a:srgbClr val="00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速度最大。</a:t>
            </a:r>
            <a:endParaRPr lang="zh-CN" altLang="en-US" sz="2400" b="1">
              <a:latin typeface="宋体" pitchFamily="2" charset="-122"/>
              <a:ea typeface="宋体" panose="0201060003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348193" y="4449454"/>
            <a:ext cx="516445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4" algn="ctr" fontAlgn="auto">
              <a:spcBef>
                <a:spcPct val="0"/>
              </a:spcBef>
              <a:buClr>
                <a:schemeClr val="hlink"/>
              </a:buClr>
              <a:buSzPct val="70000"/>
              <a:buFont typeface="Wingdings" panose="05000000000000000000" pitchFamily="2" charset="2"/>
            </a:pPr>
            <a:r>
              <a:rPr lang="zh-CN" altLang="en-US" sz="2400" b="1">
                <a:solidFill>
                  <a:srgbClr val="00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滚摆在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最高点</a:t>
            </a:r>
            <a:r>
              <a:rPr lang="zh-CN" altLang="en-US" sz="2400" b="1">
                <a:solidFill>
                  <a:srgbClr val="00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时重力势能最大。</a:t>
            </a:r>
            <a:endParaRPr lang="zh-CN" altLang="en-US" sz="2400" b="1">
              <a:latin typeface="宋体" pitchFamily="2" charset="-122"/>
              <a:ea typeface="宋体" panose="02010600030101010101" pitchFamily="2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096532" y="502045"/>
            <a:ext cx="2501990" cy="495548"/>
            <a:chOff x="2506980" y="579256"/>
            <a:chExt cx="3958508" cy="495548"/>
          </a:xfrm>
        </p:grpSpPr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矩形 37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  <a:cs typeface="Times New Roman" panose="02020603050405020304" charset="0"/>
                </a:rPr>
                <a:t>滚摆</a:t>
              </a:r>
            </a:p>
          </p:txBody>
        </p:sp>
      </p:grpSp>
      <p:pic>
        <p:nvPicPr>
          <p:cNvPr id="39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5"/>
          <a:stretch>
            <a:fillRect/>
          </a:stretch>
        </p:blipFill>
        <p:spPr bwMode="auto">
          <a:xfrm rot="10800000">
            <a:off x="2401708" y="3345180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24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2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4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" fill="hold"/>
                                        <p:tgtEl>
                                          <p:spTgt spid="3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1"/>
      <p:bldP spid="17" grpId="2"/>
      <p:bldP spid="18" grpId="3"/>
      <p:bldP spid="25" grpId="4"/>
      <p:bldP spid="26" grpId="5"/>
      <p:bldP spid="27" grpId="6"/>
      <p:bldP spid="28" grpId="7"/>
      <p:bldP spid="29" grpId="8"/>
      <p:bldP spid="30" grpId="9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850" y="1265391"/>
            <a:ext cx="43719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6174915" y="1570772"/>
            <a:ext cx="143446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/>
              <a:t>单摆下降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384975" y="2238792"/>
            <a:ext cx="143446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宋体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/>
              <a:t>重力势能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610650" y="2238792"/>
            <a:ext cx="94488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宋体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/>
              <a:t>动能</a:t>
            </a:r>
          </a:p>
        </p:txBody>
      </p:sp>
      <p:sp>
        <p:nvSpPr>
          <p:cNvPr id="7" name="右箭头 6"/>
          <p:cNvSpPr/>
          <p:nvPr/>
        </p:nvSpPr>
        <p:spPr>
          <a:xfrm>
            <a:off x="6720380" y="2366427"/>
            <a:ext cx="878205" cy="226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174915" y="3000792"/>
            <a:ext cx="143446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/>
              <a:t>单摆上升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6952790" y="3640872"/>
            <a:ext cx="143446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宋体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/>
              <a:t>重力势能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5384975" y="3655477"/>
            <a:ext cx="94488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宋体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/>
              <a:t>动能</a:t>
            </a:r>
          </a:p>
        </p:txBody>
      </p:sp>
      <p:sp>
        <p:nvSpPr>
          <p:cNvPr id="28" name="右箭头 27"/>
          <p:cNvSpPr/>
          <p:nvPr/>
        </p:nvSpPr>
        <p:spPr>
          <a:xfrm>
            <a:off x="6164120" y="3769142"/>
            <a:ext cx="878205" cy="233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3096532" y="502045"/>
            <a:ext cx="2501990" cy="495548"/>
            <a:chOff x="2506980" y="579256"/>
            <a:chExt cx="3958508" cy="495548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矩形 35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  <a:cs typeface="Times New Roman" panose="02020603050405020304" charset="0"/>
                </a:rPr>
                <a:t>单摆</a:t>
              </a:r>
            </a:p>
          </p:txBody>
        </p:sp>
      </p:grpSp>
      <p:pic>
        <p:nvPicPr>
          <p:cNvPr id="23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5"/>
          <a:stretch>
            <a:fillRect/>
          </a:stretch>
        </p:blipFill>
        <p:spPr bwMode="auto">
          <a:xfrm rot="10800000">
            <a:off x="4481749" y="4123689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1"/>
      <p:bldP spid="6" grpId="2"/>
      <p:bldP spid="7" grpId="3"/>
      <p:bldP spid="25" grpId="4"/>
      <p:bldP spid="26" grpId="5"/>
      <p:bldP spid="27" grpId="6"/>
      <p:bldP spid="28" grpId="7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24" y="1539955"/>
            <a:ext cx="2756751" cy="2774349"/>
          </a:xfrm>
          <a:prstGeom prst="rect">
            <a:avLst/>
          </a:prstGeom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107180" y="1327150"/>
            <a:ext cx="4316730" cy="16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400" b="1">
                <a:solidFill>
                  <a:srgbClr val="0033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铁球压缩弹簧过程中，铁球的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动能减小</a:t>
            </a:r>
            <a:r>
              <a:rPr lang="zh-CN" altLang="en-US" sz="2400" b="1">
                <a:solidFill>
                  <a:srgbClr val="0033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，弹簧的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弹性势能增大</a:t>
            </a:r>
            <a:r>
              <a:rPr lang="zh-CN" altLang="en-US" sz="2400" b="1">
                <a:solidFill>
                  <a:srgbClr val="0033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，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动能转化为弹性势能。</a:t>
            </a:r>
            <a:endParaRPr lang="en-US" altLang="zh-CN" sz="2400" b="1">
              <a:solidFill>
                <a:srgbClr val="FF0000"/>
              </a:solidFill>
              <a:latin typeface="宋体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4165600" y="3129915"/>
            <a:ext cx="4185285" cy="16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400" b="1">
                <a:solidFill>
                  <a:srgbClr val="0033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弹簧恢复过程中，弹簧的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弹性势能减小</a:t>
            </a:r>
            <a:r>
              <a:rPr lang="zh-CN" altLang="en-US" sz="2400" b="1">
                <a:solidFill>
                  <a:srgbClr val="0033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，铁球的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动能增大</a:t>
            </a:r>
            <a:r>
              <a:rPr lang="zh-CN" altLang="en-US" sz="2400" b="1">
                <a:solidFill>
                  <a:srgbClr val="0033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，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弹性势能转化为动能。</a:t>
            </a:r>
            <a:endParaRPr lang="en-US" altLang="zh-CN" sz="2400" b="1">
              <a:solidFill>
                <a:srgbClr val="FF0000"/>
              </a:solidFill>
              <a:latin typeface="宋体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  <p:pic>
        <p:nvPicPr>
          <p:cNvPr id="10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4"/>
          <a:stretch>
            <a:fillRect/>
          </a:stretch>
        </p:blipFill>
        <p:spPr bwMode="auto">
          <a:xfrm rot="10800000">
            <a:off x="3210199" y="4013126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2106900" y="636103"/>
            <a:ext cx="5317355" cy="495548"/>
            <a:chOff x="2506980" y="579256"/>
            <a:chExt cx="3958508" cy="4955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矩形 12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  <a:cs typeface="Times New Roman" panose="02020603050405020304" charset="0"/>
                </a:rPr>
                <a:t>弹性势能与动能的转化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434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9939" name="Group 3"/>
          <p:cNvGrpSpPr/>
          <p:nvPr/>
        </p:nvGrpSpPr>
        <p:grpSpPr>
          <a:xfrm rot="-336813">
            <a:off x="5650178" y="1283018"/>
            <a:ext cx="871538" cy="841772"/>
            <a:chOff x="975" y="210"/>
            <a:chExt cx="998" cy="998"/>
          </a:xfrm>
        </p:grpSpPr>
        <p:sp>
          <p:nvSpPr>
            <p:cNvPr id="39940" name="Oval 4"/>
            <p:cNvSpPr>
              <a:spLocks noChangeArrowheads="1"/>
            </p:cNvSpPr>
            <p:nvPr/>
          </p:nvSpPr>
          <p:spPr bwMode="auto">
            <a:xfrm>
              <a:off x="975" y="210"/>
              <a:ext cx="998" cy="9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39941" name="Freeform 5"/>
            <p:cNvSpPr/>
            <p:nvPr/>
          </p:nvSpPr>
          <p:spPr bwMode="auto">
            <a:xfrm>
              <a:off x="1152" y="274"/>
              <a:ext cx="131" cy="814"/>
            </a:xfrm>
            <a:custGeom>
              <a:gdLst>
                <a:gd name="T0" fmla="*/ 73 w 131"/>
                <a:gd name="T1" fmla="*/ 0 h 814"/>
                <a:gd name="T2" fmla="*/ 119 w 131"/>
                <a:gd name="T3" fmla="*/ 430 h 814"/>
                <a:gd name="T4" fmla="*/ 0 w 131"/>
                <a:gd name="T5" fmla="*/ 814 h 81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814">
                  <a:moveTo>
                    <a:pt x="73" y="0"/>
                  </a:moveTo>
                  <a:cubicBezTo>
                    <a:pt x="79" y="72"/>
                    <a:pt x="131" y="294"/>
                    <a:pt x="119" y="430"/>
                  </a:cubicBezTo>
                  <a:cubicBezTo>
                    <a:pt x="107" y="566"/>
                    <a:pt x="25" y="734"/>
                    <a:pt x="0" y="8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9942" name="Freeform 6"/>
            <p:cNvSpPr/>
            <p:nvPr/>
          </p:nvSpPr>
          <p:spPr bwMode="auto">
            <a:xfrm>
              <a:off x="1639" y="255"/>
              <a:ext cx="107" cy="862"/>
            </a:xfrm>
            <a:custGeom>
              <a:gdLst>
                <a:gd name="T0" fmla="*/ 62 w 107"/>
                <a:gd name="T1" fmla="*/ 0 h 862"/>
                <a:gd name="T2" fmla="*/ 7 w 107"/>
                <a:gd name="T3" fmla="*/ 449 h 862"/>
                <a:gd name="T4" fmla="*/ 107 w 107"/>
                <a:gd name="T5" fmla="*/ 862 h 86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862">
                  <a:moveTo>
                    <a:pt x="62" y="0"/>
                  </a:moveTo>
                  <a:cubicBezTo>
                    <a:pt x="53" y="75"/>
                    <a:pt x="0" y="305"/>
                    <a:pt x="7" y="449"/>
                  </a:cubicBezTo>
                  <a:cubicBezTo>
                    <a:pt x="14" y="593"/>
                    <a:pt x="86" y="776"/>
                    <a:pt x="107" y="86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9943" name="Freeform 7"/>
            <p:cNvSpPr/>
            <p:nvPr/>
          </p:nvSpPr>
          <p:spPr bwMode="auto">
            <a:xfrm>
              <a:off x="975" y="618"/>
              <a:ext cx="998" cy="151"/>
            </a:xfrm>
            <a:custGeom>
              <a:gdLst>
                <a:gd name="T0" fmla="*/ 0 w 998"/>
                <a:gd name="T1" fmla="*/ 0 h 151"/>
                <a:gd name="T2" fmla="*/ 408 w 998"/>
                <a:gd name="T3" fmla="*/ 136 h 151"/>
                <a:gd name="T4" fmla="*/ 998 w 998"/>
                <a:gd name="T5" fmla="*/ 91 h 15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98" h="151">
                  <a:moveTo>
                    <a:pt x="0" y="0"/>
                  </a:moveTo>
                  <a:cubicBezTo>
                    <a:pt x="121" y="60"/>
                    <a:pt x="242" y="121"/>
                    <a:pt x="408" y="136"/>
                  </a:cubicBezTo>
                  <a:cubicBezTo>
                    <a:pt x="574" y="151"/>
                    <a:pt x="786" y="121"/>
                    <a:pt x="998" y="9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9944" name="Freeform 8"/>
            <p:cNvSpPr/>
            <p:nvPr/>
          </p:nvSpPr>
          <p:spPr bwMode="auto">
            <a:xfrm>
              <a:off x="1429" y="210"/>
              <a:ext cx="45" cy="997"/>
            </a:xfrm>
            <a:custGeom>
              <a:gdLst>
                <a:gd name="T0" fmla="*/ 45 w 45"/>
                <a:gd name="T1" fmla="*/ 0 h 997"/>
                <a:gd name="T2" fmla="*/ 0 w 45"/>
                <a:gd name="T3" fmla="*/ 997 h 997"/>
              </a:gdLst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997">
                  <a:moveTo>
                    <a:pt x="45" y="0"/>
                  </a:moveTo>
                  <a:cubicBezTo>
                    <a:pt x="45" y="0"/>
                    <a:pt x="22" y="498"/>
                    <a:pt x="0" y="99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grpSp>
        <p:nvGrpSpPr>
          <p:cNvPr id="39945" name="Group 9"/>
          <p:cNvGrpSpPr/>
          <p:nvPr/>
        </p:nvGrpSpPr>
        <p:grpSpPr>
          <a:xfrm rot="-336813">
            <a:off x="5650178" y="1283018"/>
            <a:ext cx="873919" cy="842963"/>
            <a:chOff x="975" y="210"/>
            <a:chExt cx="998" cy="998"/>
          </a:xfrm>
        </p:grpSpPr>
        <p:sp>
          <p:nvSpPr>
            <p:cNvPr id="39946" name="Oval 10"/>
            <p:cNvSpPr>
              <a:spLocks noChangeArrowheads="1"/>
            </p:cNvSpPr>
            <p:nvPr/>
          </p:nvSpPr>
          <p:spPr bwMode="auto">
            <a:xfrm>
              <a:off x="975" y="210"/>
              <a:ext cx="998" cy="9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sp>
          <p:nvSpPr>
            <p:cNvPr id="39947" name="Freeform 11"/>
            <p:cNvSpPr/>
            <p:nvPr/>
          </p:nvSpPr>
          <p:spPr bwMode="auto">
            <a:xfrm>
              <a:off x="1152" y="274"/>
              <a:ext cx="131" cy="814"/>
            </a:xfrm>
            <a:custGeom>
              <a:gdLst>
                <a:gd name="T0" fmla="*/ 73 w 131"/>
                <a:gd name="T1" fmla="*/ 0 h 814"/>
                <a:gd name="T2" fmla="*/ 119 w 131"/>
                <a:gd name="T3" fmla="*/ 430 h 814"/>
                <a:gd name="T4" fmla="*/ 0 w 131"/>
                <a:gd name="T5" fmla="*/ 814 h 81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814">
                  <a:moveTo>
                    <a:pt x="73" y="0"/>
                  </a:moveTo>
                  <a:cubicBezTo>
                    <a:pt x="79" y="72"/>
                    <a:pt x="131" y="294"/>
                    <a:pt x="119" y="430"/>
                  </a:cubicBezTo>
                  <a:cubicBezTo>
                    <a:pt x="107" y="566"/>
                    <a:pt x="25" y="734"/>
                    <a:pt x="0" y="8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9948" name="Freeform 12"/>
            <p:cNvSpPr/>
            <p:nvPr/>
          </p:nvSpPr>
          <p:spPr bwMode="auto">
            <a:xfrm>
              <a:off x="1639" y="255"/>
              <a:ext cx="107" cy="862"/>
            </a:xfrm>
            <a:custGeom>
              <a:gdLst>
                <a:gd name="T0" fmla="*/ 62 w 107"/>
                <a:gd name="T1" fmla="*/ 0 h 862"/>
                <a:gd name="T2" fmla="*/ 7 w 107"/>
                <a:gd name="T3" fmla="*/ 449 h 862"/>
                <a:gd name="T4" fmla="*/ 107 w 107"/>
                <a:gd name="T5" fmla="*/ 862 h 86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862">
                  <a:moveTo>
                    <a:pt x="62" y="0"/>
                  </a:moveTo>
                  <a:cubicBezTo>
                    <a:pt x="53" y="75"/>
                    <a:pt x="0" y="305"/>
                    <a:pt x="7" y="449"/>
                  </a:cubicBezTo>
                  <a:cubicBezTo>
                    <a:pt x="14" y="593"/>
                    <a:pt x="86" y="776"/>
                    <a:pt x="107" y="86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9949" name="Freeform 13"/>
            <p:cNvSpPr/>
            <p:nvPr/>
          </p:nvSpPr>
          <p:spPr bwMode="auto">
            <a:xfrm>
              <a:off x="975" y="618"/>
              <a:ext cx="998" cy="151"/>
            </a:xfrm>
            <a:custGeom>
              <a:gdLst>
                <a:gd name="T0" fmla="*/ 0 w 998"/>
                <a:gd name="T1" fmla="*/ 0 h 151"/>
                <a:gd name="T2" fmla="*/ 408 w 998"/>
                <a:gd name="T3" fmla="*/ 136 h 151"/>
                <a:gd name="T4" fmla="*/ 998 w 998"/>
                <a:gd name="T5" fmla="*/ 91 h 15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98" h="151">
                  <a:moveTo>
                    <a:pt x="0" y="0"/>
                  </a:moveTo>
                  <a:cubicBezTo>
                    <a:pt x="121" y="60"/>
                    <a:pt x="242" y="121"/>
                    <a:pt x="408" y="136"/>
                  </a:cubicBezTo>
                  <a:cubicBezTo>
                    <a:pt x="574" y="151"/>
                    <a:pt x="786" y="121"/>
                    <a:pt x="998" y="9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9950" name="Freeform 14"/>
            <p:cNvSpPr/>
            <p:nvPr/>
          </p:nvSpPr>
          <p:spPr bwMode="auto">
            <a:xfrm>
              <a:off x="1429" y="210"/>
              <a:ext cx="45" cy="997"/>
            </a:xfrm>
            <a:custGeom>
              <a:gdLst>
                <a:gd name="T0" fmla="*/ 45 w 45"/>
                <a:gd name="T1" fmla="*/ 0 h 997"/>
                <a:gd name="T2" fmla="*/ 0 w 45"/>
                <a:gd name="T3" fmla="*/ 997 h 997"/>
              </a:gdLst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997">
                  <a:moveTo>
                    <a:pt x="45" y="0"/>
                  </a:moveTo>
                  <a:cubicBezTo>
                    <a:pt x="45" y="0"/>
                    <a:pt x="22" y="498"/>
                    <a:pt x="0" y="99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39951" name="AutoShape 15"/>
          <p:cNvSpPr>
            <a:spLocks noChangeArrowheads="1"/>
          </p:cNvSpPr>
          <p:nvPr/>
        </p:nvSpPr>
        <p:spPr bwMode="auto">
          <a:xfrm>
            <a:off x="5478727" y="2083435"/>
            <a:ext cx="587375" cy="1359535"/>
          </a:xfrm>
          <a:prstGeom prst="downArrow">
            <a:avLst>
              <a:gd name="adj1" fmla="val 50000"/>
              <a:gd name="adj2" fmla="val 60690"/>
            </a:avLst>
          </a:prstGeom>
          <a:noFill/>
          <a:ln>
            <a:solidFill>
              <a:schemeClr val="accent1">
                <a:lumMod val="75000"/>
              </a:schemeClr>
            </a:solidFill>
          </a:ln>
          <a:effectLst/>
        </p:spPr>
        <p:txBody>
          <a:bodyPr vert="eaVert" wrap="none" anchor="ctr"/>
          <a:lstStyle/>
          <a:p>
            <a:pPr algn="ctr"/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高度减小</a:t>
            </a:r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6107378" y="2083435"/>
            <a:ext cx="574675" cy="1358900"/>
          </a:xfrm>
          <a:prstGeom prst="downArrow">
            <a:avLst>
              <a:gd name="adj1" fmla="val 50000"/>
              <a:gd name="adj2" fmla="val 58639"/>
            </a:avLst>
          </a:prstGeom>
          <a:noFill/>
          <a:ln w="9525">
            <a:solidFill>
              <a:schemeClr val="tx1"/>
            </a:solidFill>
            <a:miter lim="800000"/>
          </a:ln>
          <a:effectLst/>
        </p:spPr>
        <p:txBody>
          <a:bodyPr vert="eaVert" wrap="none" anchor="ctr"/>
          <a:lstStyle/>
          <a:p>
            <a:pPr algn="ctr"/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速度增大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624044" y="2228215"/>
            <a:ext cx="1412724" cy="829945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重力势能减小</a:t>
            </a:r>
          </a:p>
        </p:txBody>
      </p:sp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7437703" y="2157095"/>
            <a:ext cx="949960" cy="829945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动能增大</a:t>
            </a:r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5091099" y="2515964"/>
            <a:ext cx="457200" cy="228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 rot="10800000">
            <a:off x="6793178" y="2528887"/>
            <a:ext cx="457200" cy="228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39957" name="Group 21"/>
          <p:cNvGrpSpPr/>
          <p:nvPr/>
        </p:nvGrpSpPr>
        <p:grpSpPr>
          <a:xfrm>
            <a:off x="4364619" y="3058160"/>
            <a:ext cx="3657600" cy="1934766"/>
            <a:chOff x="1539" y="2304"/>
            <a:chExt cx="3072" cy="1625"/>
          </a:xfrm>
        </p:grpSpPr>
        <p:sp>
          <p:nvSpPr>
            <p:cNvPr id="39958" name="Line 22"/>
            <p:cNvSpPr>
              <a:spLocks noChangeShapeType="1"/>
            </p:cNvSpPr>
            <p:nvPr/>
          </p:nvSpPr>
          <p:spPr bwMode="auto">
            <a:xfrm flipH="1">
              <a:off x="1539" y="2304"/>
              <a:ext cx="0" cy="14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9959" name="Line 23"/>
            <p:cNvSpPr>
              <a:spLocks noChangeShapeType="1"/>
            </p:cNvSpPr>
            <p:nvPr/>
          </p:nvSpPr>
          <p:spPr bwMode="auto">
            <a:xfrm flipV="1">
              <a:off x="1539" y="3721"/>
              <a:ext cx="3072" cy="3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9960" name="Line 24"/>
            <p:cNvSpPr>
              <a:spLocks noChangeShapeType="1"/>
            </p:cNvSpPr>
            <p:nvPr/>
          </p:nvSpPr>
          <p:spPr bwMode="auto">
            <a:xfrm flipH="1" flipV="1">
              <a:off x="4611" y="2304"/>
              <a:ext cx="0" cy="141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9961" name="Text Box 25"/>
            <p:cNvSpPr txBox="1">
              <a:spLocks noChangeArrowheads="1"/>
            </p:cNvSpPr>
            <p:nvPr/>
          </p:nvSpPr>
          <p:spPr bwMode="auto">
            <a:xfrm>
              <a:off x="2577" y="3542"/>
              <a:ext cx="1082" cy="38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latin typeface="宋体" pitchFamily="2" charset="-122"/>
                  <a:ea typeface="宋体" panose="02010600030101010101" pitchFamily="2" charset="-122"/>
                  <a:cs typeface="楷体" panose="02010609060101010101" charset="-122"/>
                </a:rPr>
                <a:t>转  化</a:t>
              </a:r>
            </a:p>
          </p:txBody>
        </p:sp>
      </p:grpSp>
      <p:sp>
        <p:nvSpPr>
          <p:cNvPr id="39962" name="Text Box 26"/>
          <p:cNvSpPr txBox="1">
            <a:spLocks noChangeArrowheads="1"/>
          </p:cNvSpPr>
          <p:nvPr/>
        </p:nvSpPr>
        <p:spPr bwMode="auto">
          <a:xfrm>
            <a:off x="2843478" y="1354773"/>
            <a:ext cx="25058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楷体" panose="02010609060101010101" charset="-122"/>
              </a:rPr>
              <a:t>（</a:t>
            </a:r>
            <a:r>
              <a:rPr lang="en-US" altLang="zh-CN"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楷体" panose="02010609060101010101" charset="-122"/>
              </a:rPr>
              <a:t>1</a:t>
            </a:r>
            <a:r>
              <a:rPr lang="zh-CN" altLang="en-US"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楷体" panose="02010609060101010101" charset="-122"/>
              </a:rPr>
              <a:t>）皮球下落：</a:t>
            </a:r>
          </a:p>
        </p:txBody>
      </p:sp>
      <p:sp>
        <p:nvSpPr>
          <p:cNvPr id="39963" name="Line 27"/>
          <p:cNvSpPr>
            <a:spLocks noChangeShapeType="1"/>
          </p:cNvSpPr>
          <p:nvPr/>
        </p:nvSpPr>
        <p:spPr bwMode="auto">
          <a:xfrm>
            <a:off x="4637353" y="4437063"/>
            <a:ext cx="2857500" cy="0"/>
          </a:xfrm>
          <a:prstGeom prst="line">
            <a:avLst/>
          </a:prstGeom>
          <a:noFill/>
          <a:ln w="9525">
            <a:solidFill>
              <a:srgbClr val="993300"/>
            </a:solidFill>
            <a:rou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zh-CN" altLang="en-US" sz="1350"/>
          </a:p>
        </p:txBody>
      </p:sp>
      <p:pic>
        <p:nvPicPr>
          <p:cNvPr id="2" name="图片 1" descr="012b6f5b152e04a801202e6048329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13" y="2032635"/>
            <a:ext cx="3073400" cy="230505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719742" y="527046"/>
            <a:ext cx="6273637" cy="495548"/>
            <a:chOff x="2506980" y="579256"/>
            <a:chExt cx="3958508" cy="495548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矩形 30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  <a:cs typeface="Times New Roman" panose="02020603050405020304" charset="0"/>
                </a:rPr>
                <a:t>皮球在下落过程中的动能与势能的转化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1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childTnLst>
                                    <p:animMotion origin="layout" path="M 0 -0.000123 L 0.000278 0.417232" pathEditMode="relative" rAng="0" ptsTypes="">
                                      <p:cBhvr>
                                        <p:cTn id="1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2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92" decel="1000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92" decel="100000"/>
                                        <p:tgtEl>
                                          <p:spTgt spid="399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192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192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3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/>
      <p:bldP spid="39952" grpId="1"/>
      <p:bldP spid="39953" grpId="2"/>
      <p:bldP spid="39954" grpId="3"/>
      <p:bldP spid="39955" grpId="4"/>
      <p:bldP spid="39956" grpId="5"/>
      <p:bldP spid="39962" grpId="6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0962" name="Line 2"/>
          <p:cNvSpPr>
            <a:spLocks noChangeShapeType="1"/>
          </p:cNvSpPr>
          <p:nvPr/>
        </p:nvSpPr>
        <p:spPr bwMode="auto">
          <a:xfrm>
            <a:off x="4792345" y="3999548"/>
            <a:ext cx="2514600" cy="0"/>
          </a:xfrm>
          <a:prstGeom prst="line">
            <a:avLst/>
          </a:prstGeom>
          <a:noFill/>
          <a:ln w="9525">
            <a:solidFill>
              <a:srgbClr val="993300"/>
            </a:solidFill>
            <a:rou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zh-CN" altLang="en-US" sz="1350"/>
          </a:p>
        </p:txBody>
      </p:sp>
      <p:grpSp>
        <p:nvGrpSpPr>
          <p:cNvPr id="40963" name="Group 3"/>
          <p:cNvGrpSpPr/>
          <p:nvPr/>
        </p:nvGrpSpPr>
        <p:grpSpPr>
          <a:xfrm rot="-336813">
            <a:off x="5318284" y="2646760"/>
            <a:ext cx="1188244" cy="1188244"/>
            <a:chOff x="975" y="210"/>
            <a:chExt cx="998" cy="998"/>
          </a:xfrm>
        </p:grpSpPr>
        <p:sp>
          <p:nvSpPr>
            <p:cNvPr id="40964" name="Oval 4"/>
            <p:cNvSpPr>
              <a:spLocks noChangeArrowheads="1"/>
            </p:cNvSpPr>
            <p:nvPr/>
          </p:nvSpPr>
          <p:spPr bwMode="auto">
            <a:xfrm>
              <a:off x="975" y="210"/>
              <a:ext cx="998" cy="9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0965" name="Freeform 5"/>
            <p:cNvSpPr/>
            <p:nvPr/>
          </p:nvSpPr>
          <p:spPr bwMode="auto">
            <a:xfrm>
              <a:off x="1152" y="274"/>
              <a:ext cx="131" cy="814"/>
            </a:xfrm>
            <a:custGeom>
              <a:gdLst>
                <a:gd name="T0" fmla="*/ 73 w 131"/>
                <a:gd name="T1" fmla="*/ 0 h 814"/>
                <a:gd name="T2" fmla="*/ 119 w 131"/>
                <a:gd name="T3" fmla="*/ 430 h 814"/>
                <a:gd name="T4" fmla="*/ 0 w 131"/>
                <a:gd name="T5" fmla="*/ 814 h 81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814">
                  <a:moveTo>
                    <a:pt x="73" y="0"/>
                  </a:moveTo>
                  <a:cubicBezTo>
                    <a:pt x="79" y="72"/>
                    <a:pt x="131" y="294"/>
                    <a:pt x="119" y="430"/>
                  </a:cubicBezTo>
                  <a:cubicBezTo>
                    <a:pt x="107" y="566"/>
                    <a:pt x="25" y="734"/>
                    <a:pt x="0" y="8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0966" name="Freeform 6"/>
            <p:cNvSpPr/>
            <p:nvPr/>
          </p:nvSpPr>
          <p:spPr bwMode="auto">
            <a:xfrm>
              <a:off x="1639" y="255"/>
              <a:ext cx="107" cy="862"/>
            </a:xfrm>
            <a:custGeom>
              <a:gdLst>
                <a:gd name="T0" fmla="*/ 62 w 107"/>
                <a:gd name="T1" fmla="*/ 0 h 862"/>
                <a:gd name="T2" fmla="*/ 7 w 107"/>
                <a:gd name="T3" fmla="*/ 449 h 862"/>
                <a:gd name="T4" fmla="*/ 107 w 107"/>
                <a:gd name="T5" fmla="*/ 862 h 86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862">
                  <a:moveTo>
                    <a:pt x="62" y="0"/>
                  </a:moveTo>
                  <a:cubicBezTo>
                    <a:pt x="53" y="75"/>
                    <a:pt x="0" y="305"/>
                    <a:pt x="7" y="449"/>
                  </a:cubicBezTo>
                  <a:cubicBezTo>
                    <a:pt x="14" y="593"/>
                    <a:pt x="86" y="776"/>
                    <a:pt x="107" y="86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0967" name="Freeform 7"/>
            <p:cNvSpPr/>
            <p:nvPr/>
          </p:nvSpPr>
          <p:spPr bwMode="auto">
            <a:xfrm>
              <a:off x="975" y="618"/>
              <a:ext cx="998" cy="151"/>
            </a:xfrm>
            <a:custGeom>
              <a:gdLst>
                <a:gd name="T0" fmla="*/ 0 w 998"/>
                <a:gd name="T1" fmla="*/ 0 h 151"/>
                <a:gd name="T2" fmla="*/ 408 w 998"/>
                <a:gd name="T3" fmla="*/ 136 h 151"/>
                <a:gd name="T4" fmla="*/ 998 w 998"/>
                <a:gd name="T5" fmla="*/ 91 h 15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98" h="151">
                  <a:moveTo>
                    <a:pt x="0" y="0"/>
                  </a:moveTo>
                  <a:cubicBezTo>
                    <a:pt x="121" y="60"/>
                    <a:pt x="242" y="121"/>
                    <a:pt x="408" y="136"/>
                  </a:cubicBezTo>
                  <a:cubicBezTo>
                    <a:pt x="574" y="151"/>
                    <a:pt x="786" y="121"/>
                    <a:pt x="998" y="9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0968" name="Freeform 8"/>
            <p:cNvSpPr/>
            <p:nvPr/>
          </p:nvSpPr>
          <p:spPr bwMode="auto">
            <a:xfrm>
              <a:off x="1429" y="210"/>
              <a:ext cx="45" cy="997"/>
            </a:xfrm>
            <a:custGeom>
              <a:gdLst>
                <a:gd name="T0" fmla="*/ 45 w 45"/>
                <a:gd name="T1" fmla="*/ 0 h 997"/>
                <a:gd name="T2" fmla="*/ 0 w 45"/>
                <a:gd name="T3" fmla="*/ 997 h 997"/>
              </a:gdLst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997">
                  <a:moveTo>
                    <a:pt x="45" y="0"/>
                  </a:moveTo>
                  <a:cubicBezTo>
                    <a:pt x="45" y="0"/>
                    <a:pt x="22" y="498"/>
                    <a:pt x="0" y="99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40969" name="Group 9"/>
          <p:cNvGrpSpPr/>
          <p:nvPr/>
        </p:nvGrpSpPr>
        <p:grpSpPr>
          <a:xfrm rot="-208137">
            <a:off x="5263515" y="2755107"/>
            <a:ext cx="1291829" cy="1081088"/>
            <a:chOff x="975" y="210"/>
            <a:chExt cx="998" cy="998"/>
          </a:xfrm>
        </p:grpSpPr>
        <p:sp>
          <p:nvSpPr>
            <p:cNvPr id="40970" name="Oval 10"/>
            <p:cNvSpPr>
              <a:spLocks noChangeArrowheads="1"/>
            </p:cNvSpPr>
            <p:nvPr/>
          </p:nvSpPr>
          <p:spPr bwMode="auto">
            <a:xfrm>
              <a:off x="975" y="210"/>
              <a:ext cx="998" cy="9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0971" name="Freeform 11"/>
            <p:cNvSpPr/>
            <p:nvPr/>
          </p:nvSpPr>
          <p:spPr bwMode="auto">
            <a:xfrm>
              <a:off x="1152" y="274"/>
              <a:ext cx="131" cy="814"/>
            </a:xfrm>
            <a:custGeom>
              <a:gdLst>
                <a:gd name="T0" fmla="*/ 73 w 131"/>
                <a:gd name="T1" fmla="*/ 0 h 814"/>
                <a:gd name="T2" fmla="*/ 119 w 131"/>
                <a:gd name="T3" fmla="*/ 430 h 814"/>
                <a:gd name="T4" fmla="*/ 0 w 131"/>
                <a:gd name="T5" fmla="*/ 814 h 81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814">
                  <a:moveTo>
                    <a:pt x="73" y="0"/>
                  </a:moveTo>
                  <a:cubicBezTo>
                    <a:pt x="79" y="72"/>
                    <a:pt x="131" y="294"/>
                    <a:pt x="119" y="430"/>
                  </a:cubicBezTo>
                  <a:cubicBezTo>
                    <a:pt x="107" y="566"/>
                    <a:pt x="25" y="734"/>
                    <a:pt x="0" y="8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0972" name="Freeform 12"/>
            <p:cNvSpPr/>
            <p:nvPr/>
          </p:nvSpPr>
          <p:spPr bwMode="auto">
            <a:xfrm>
              <a:off x="1639" y="255"/>
              <a:ext cx="107" cy="862"/>
            </a:xfrm>
            <a:custGeom>
              <a:gdLst>
                <a:gd name="T0" fmla="*/ 62 w 107"/>
                <a:gd name="T1" fmla="*/ 0 h 862"/>
                <a:gd name="T2" fmla="*/ 7 w 107"/>
                <a:gd name="T3" fmla="*/ 449 h 862"/>
                <a:gd name="T4" fmla="*/ 107 w 107"/>
                <a:gd name="T5" fmla="*/ 862 h 86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862">
                  <a:moveTo>
                    <a:pt x="62" y="0"/>
                  </a:moveTo>
                  <a:cubicBezTo>
                    <a:pt x="53" y="75"/>
                    <a:pt x="0" y="305"/>
                    <a:pt x="7" y="449"/>
                  </a:cubicBezTo>
                  <a:cubicBezTo>
                    <a:pt x="14" y="593"/>
                    <a:pt x="86" y="776"/>
                    <a:pt x="107" y="86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0973" name="Freeform 13"/>
            <p:cNvSpPr/>
            <p:nvPr/>
          </p:nvSpPr>
          <p:spPr bwMode="auto">
            <a:xfrm>
              <a:off x="975" y="618"/>
              <a:ext cx="998" cy="151"/>
            </a:xfrm>
            <a:custGeom>
              <a:gdLst>
                <a:gd name="T0" fmla="*/ 0 w 998"/>
                <a:gd name="T1" fmla="*/ 0 h 151"/>
                <a:gd name="T2" fmla="*/ 408 w 998"/>
                <a:gd name="T3" fmla="*/ 136 h 151"/>
                <a:gd name="T4" fmla="*/ 998 w 998"/>
                <a:gd name="T5" fmla="*/ 91 h 15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98" h="151">
                  <a:moveTo>
                    <a:pt x="0" y="0"/>
                  </a:moveTo>
                  <a:cubicBezTo>
                    <a:pt x="121" y="60"/>
                    <a:pt x="242" y="121"/>
                    <a:pt x="408" y="136"/>
                  </a:cubicBezTo>
                  <a:cubicBezTo>
                    <a:pt x="574" y="151"/>
                    <a:pt x="786" y="121"/>
                    <a:pt x="998" y="9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0974" name="Freeform 14"/>
            <p:cNvSpPr/>
            <p:nvPr/>
          </p:nvSpPr>
          <p:spPr bwMode="auto">
            <a:xfrm>
              <a:off x="1429" y="210"/>
              <a:ext cx="45" cy="997"/>
            </a:xfrm>
            <a:custGeom>
              <a:gdLst>
                <a:gd name="T0" fmla="*/ 45 w 45"/>
                <a:gd name="T1" fmla="*/ 0 h 997"/>
                <a:gd name="T2" fmla="*/ 0 w 45"/>
                <a:gd name="T3" fmla="*/ 997 h 997"/>
              </a:gdLst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997">
                  <a:moveTo>
                    <a:pt x="45" y="0"/>
                  </a:moveTo>
                  <a:cubicBezTo>
                    <a:pt x="45" y="0"/>
                    <a:pt x="22" y="498"/>
                    <a:pt x="0" y="99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40975" name="Group 15"/>
          <p:cNvGrpSpPr/>
          <p:nvPr/>
        </p:nvGrpSpPr>
        <p:grpSpPr>
          <a:xfrm rot="-133510">
            <a:off x="5209937" y="2917032"/>
            <a:ext cx="1391840" cy="917972"/>
            <a:chOff x="975" y="210"/>
            <a:chExt cx="998" cy="998"/>
          </a:xfrm>
        </p:grpSpPr>
        <p:sp>
          <p:nvSpPr>
            <p:cNvPr id="40976" name="Oval 16"/>
            <p:cNvSpPr>
              <a:spLocks noChangeArrowheads="1"/>
            </p:cNvSpPr>
            <p:nvPr/>
          </p:nvSpPr>
          <p:spPr bwMode="auto">
            <a:xfrm>
              <a:off x="975" y="210"/>
              <a:ext cx="998" cy="9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0977" name="Freeform 17"/>
            <p:cNvSpPr/>
            <p:nvPr/>
          </p:nvSpPr>
          <p:spPr bwMode="auto">
            <a:xfrm>
              <a:off x="1152" y="274"/>
              <a:ext cx="131" cy="814"/>
            </a:xfrm>
            <a:custGeom>
              <a:gdLst>
                <a:gd name="T0" fmla="*/ 73 w 131"/>
                <a:gd name="T1" fmla="*/ 0 h 814"/>
                <a:gd name="T2" fmla="*/ 119 w 131"/>
                <a:gd name="T3" fmla="*/ 430 h 814"/>
                <a:gd name="T4" fmla="*/ 0 w 131"/>
                <a:gd name="T5" fmla="*/ 814 h 81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814">
                  <a:moveTo>
                    <a:pt x="73" y="0"/>
                  </a:moveTo>
                  <a:cubicBezTo>
                    <a:pt x="79" y="72"/>
                    <a:pt x="131" y="294"/>
                    <a:pt x="119" y="430"/>
                  </a:cubicBezTo>
                  <a:cubicBezTo>
                    <a:pt x="107" y="566"/>
                    <a:pt x="25" y="734"/>
                    <a:pt x="0" y="8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0978" name="Freeform 18"/>
            <p:cNvSpPr/>
            <p:nvPr/>
          </p:nvSpPr>
          <p:spPr bwMode="auto">
            <a:xfrm>
              <a:off x="1639" y="255"/>
              <a:ext cx="107" cy="862"/>
            </a:xfrm>
            <a:custGeom>
              <a:gdLst>
                <a:gd name="T0" fmla="*/ 62 w 107"/>
                <a:gd name="T1" fmla="*/ 0 h 862"/>
                <a:gd name="T2" fmla="*/ 7 w 107"/>
                <a:gd name="T3" fmla="*/ 449 h 862"/>
                <a:gd name="T4" fmla="*/ 107 w 107"/>
                <a:gd name="T5" fmla="*/ 862 h 86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862">
                  <a:moveTo>
                    <a:pt x="62" y="0"/>
                  </a:moveTo>
                  <a:cubicBezTo>
                    <a:pt x="53" y="75"/>
                    <a:pt x="0" y="305"/>
                    <a:pt x="7" y="449"/>
                  </a:cubicBezTo>
                  <a:cubicBezTo>
                    <a:pt x="14" y="593"/>
                    <a:pt x="86" y="776"/>
                    <a:pt x="107" y="86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0979" name="Freeform 19"/>
            <p:cNvSpPr/>
            <p:nvPr/>
          </p:nvSpPr>
          <p:spPr bwMode="auto">
            <a:xfrm>
              <a:off x="975" y="618"/>
              <a:ext cx="998" cy="151"/>
            </a:xfrm>
            <a:custGeom>
              <a:gdLst>
                <a:gd name="T0" fmla="*/ 0 w 998"/>
                <a:gd name="T1" fmla="*/ 0 h 151"/>
                <a:gd name="T2" fmla="*/ 408 w 998"/>
                <a:gd name="T3" fmla="*/ 136 h 151"/>
                <a:gd name="T4" fmla="*/ 998 w 998"/>
                <a:gd name="T5" fmla="*/ 91 h 15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98" h="151">
                  <a:moveTo>
                    <a:pt x="0" y="0"/>
                  </a:moveTo>
                  <a:cubicBezTo>
                    <a:pt x="121" y="60"/>
                    <a:pt x="242" y="121"/>
                    <a:pt x="408" y="136"/>
                  </a:cubicBezTo>
                  <a:cubicBezTo>
                    <a:pt x="574" y="151"/>
                    <a:pt x="786" y="121"/>
                    <a:pt x="998" y="9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0980" name="Freeform 20"/>
            <p:cNvSpPr/>
            <p:nvPr/>
          </p:nvSpPr>
          <p:spPr bwMode="auto">
            <a:xfrm>
              <a:off x="1429" y="210"/>
              <a:ext cx="45" cy="997"/>
            </a:xfrm>
            <a:custGeom>
              <a:gdLst>
                <a:gd name="T0" fmla="*/ 45 w 45"/>
                <a:gd name="T1" fmla="*/ 0 h 997"/>
                <a:gd name="T2" fmla="*/ 0 w 45"/>
                <a:gd name="T3" fmla="*/ 997 h 997"/>
              </a:gdLst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997">
                  <a:moveTo>
                    <a:pt x="45" y="0"/>
                  </a:moveTo>
                  <a:cubicBezTo>
                    <a:pt x="45" y="0"/>
                    <a:pt x="22" y="498"/>
                    <a:pt x="0" y="99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40981" name="Group 21"/>
          <p:cNvGrpSpPr/>
          <p:nvPr/>
        </p:nvGrpSpPr>
        <p:grpSpPr>
          <a:xfrm rot="-205805">
            <a:off x="5120640" y="3024188"/>
            <a:ext cx="1601391" cy="810816"/>
            <a:chOff x="975" y="210"/>
            <a:chExt cx="998" cy="998"/>
          </a:xfrm>
        </p:grpSpPr>
        <p:sp>
          <p:nvSpPr>
            <p:cNvPr id="40982" name="Oval 22"/>
            <p:cNvSpPr>
              <a:spLocks noChangeArrowheads="1"/>
            </p:cNvSpPr>
            <p:nvPr/>
          </p:nvSpPr>
          <p:spPr bwMode="auto">
            <a:xfrm>
              <a:off x="975" y="210"/>
              <a:ext cx="998" cy="9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0983" name="Freeform 23"/>
            <p:cNvSpPr/>
            <p:nvPr/>
          </p:nvSpPr>
          <p:spPr bwMode="auto">
            <a:xfrm>
              <a:off x="1152" y="274"/>
              <a:ext cx="131" cy="814"/>
            </a:xfrm>
            <a:custGeom>
              <a:gdLst>
                <a:gd name="T0" fmla="*/ 73 w 131"/>
                <a:gd name="T1" fmla="*/ 0 h 814"/>
                <a:gd name="T2" fmla="*/ 119 w 131"/>
                <a:gd name="T3" fmla="*/ 430 h 814"/>
                <a:gd name="T4" fmla="*/ 0 w 131"/>
                <a:gd name="T5" fmla="*/ 814 h 81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814">
                  <a:moveTo>
                    <a:pt x="73" y="0"/>
                  </a:moveTo>
                  <a:cubicBezTo>
                    <a:pt x="79" y="72"/>
                    <a:pt x="131" y="294"/>
                    <a:pt x="119" y="430"/>
                  </a:cubicBezTo>
                  <a:cubicBezTo>
                    <a:pt x="107" y="566"/>
                    <a:pt x="25" y="734"/>
                    <a:pt x="0" y="8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0984" name="Freeform 24"/>
            <p:cNvSpPr/>
            <p:nvPr/>
          </p:nvSpPr>
          <p:spPr bwMode="auto">
            <a:xfrm>
              <a:off x="1639" y="255"/>
              <a:ext cx="107" cy="862"/>
            </a:xfrm>
            <a:custGeom>
              <a:gdLst>
                <a:gd name="T0" fmla="*/ 62 w 107"/>
                <a:gd name="T1" fmla="*/ 0 h 862"/>
                <a:gd name="T2" fmla="*/ 7 w 107"/>
                <a:gd name="T3" fmla="*/ 449 h 862"/>
                <a:gd name="T4" fmla="*/ 107 w 107"/>
                <a:gd name="T5" fmla="*/ 862 h 86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862">
                  <a:moveTo>
                    <a:pt x="62" y="0"/>
                  </a:moveTo>
                  <a:cubicBezTo>
                    <a:pt x="53" y="75"/>
                    <a:pt x="0" y="305"/>
                    <a:pt x="7" y="449"/>
                  </a:cubicBezTo>
                  <a:cubicBezTo>
                    <a:pt x="14" y="593"/>
                    <a:pt x="86" y="776"/>
                    <a:pt x="107" y="86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0985" name="Freeform 25"/>
            <p:cNvSpPr/>
            <p:nvPr/>
          </p:nvSpPr>
          <p:spPr bwMode="auto">
            <a:xfrm>
              <a:off x="975" y="618"/>
              <a:ext cx="998" cy="151"/>
            </a:xfrm>
            <a:custGeom>
              <a:gdLst>
                <a:gd name="T0" fmla="*/ 0 w 998"/>
                <a:gd name="T1" fmla="*/ 0 h 151"/>
                <a:gd name="T2" fmla="*/ 408 w 998"/>
                <a:gd name="T3" fmla="*/ 136 h 151"/>
                <a:gd name="T4" fmla="*/ 998 w 998"/>
                <a:gd name="T5" fmla="*/ 91 h 15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98" h="151">
                  <a:moveTo>
                    <a:pt x="0" y="0"/>
                  </a:moveTo>
                  <a:cubicBezTo>
                    <a:pt x="121" y="60"/>
                    <a:pt x="242" y="121"/>
                    <a:pt x="408" y="136"/>
                  </a:cubicBezTo>
                  <a:cubicBezTo>
                    <a:pt x="574" y="151"/>
                    <a:pt x="786" y="121"/>
                    <a:pt x="998" y="9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0986" name="Freeform 26"/>
            <p:cNvSpPr/>
            <p:nvPr/>
          </p:nvSpPr>
          <p:spPr bwMode="auto">
            <a:xfrm>
              <a:off x="1429" y="210"/>
              <a:ext cx="45" cy="997"/>
            </a:xfrm>
            <a:custGeom>
              <a:gdLst>
                <a:gd name="T0" fmla="*/ 45 w 45"/>
                <a:gd name="T1" fmla="*/ 0 h 997"/>
                <a:gd name="T2" fmla="*/ 0 w 45"/>
                <a:gd name="T3" fmla="*/ 997 h 997"/>
              </a:gdLst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997">
                  <a:moveTo>
                    <a:pt x="45" y="0"/>
                  </a:moveTo>
                  <a:cubicBezTo>
                    <a:pt x="45" y="0"/>
                    <a:pt x="22" y="498"/>
                    <a:pt x="0" y="99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40987" name="Text Box 27"/>
          <p:cNvSpPr txBox="1">
            <a:spLocks noChangeArrowheads="1"/>
          </p:cNvSpPr>
          <p:nvPr/>
        </p:nvSpPr>
        <p:spPr bwMode="auto">
          <a:xfrm>
            <a:off x="560705" y="549036"/>
            <a:ext cx="8002181" cy="131112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楷体" panose="02010609060101010101" charset="-122"/>
              </a:defRPr>
            </a:lvl1pPr>
          </a:lstStyle>
          <a:p>
            <a:pPr>
              <a:lnSpc>
                <a:spcPct val="110000"/>
              </a:lnSpc>
            </a:pPr>
            <a:r>
              <a:rPr lang="zh-CN" altLang="en-US"/>
              <a:t>（</a:t>
            </a:r>
            <a:r>
              <a:rPr lang="en-US" altLang="zh-CN"/>
              <a:t>2</a:t>
            </a:r>
            <a:r>
              <a:rPr lang="zh-CN" altLang="en-US"/>
              <a:t>）皮球接触地面：</a:t>
            </a:r>
          </a:p>
          <a:p>
            <a:pPr>
              <a:lnSpc>
                <a:spcPct val="110000"/>
              </a:lnSpc>
            </a:pPr>
            <a:r>
              <a:rPr lang="zh-CN" altLang="en-US"/>
              <a:t>  </a:t>
            </a:r>
            <a:r>
              <a:rPr lang="zh-CN" altLang="en-US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</a:rPr>
              <a:t> 开始发生弹性形变，弹性势能逐渐增大。向下的速度变小，动能减小。这时是动能转化为弹性势能。</a:t>
            </a: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3635375" y="2124075"/>
            <a:ext cx="951865" cy="829945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动能减小</a:t>
            </a: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7114540" y="2195195"/>
            <a:ext cx="1527810" cy="829945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弹性势能增大</a:t>
            </a:r>
          </a:p>
        </p:txBody>
      </p:sp>
      <p:grpSp>
        <p:nvGrpSpPr>
          <p:cNvPr id="40990" name="Group 30"/>
          <p:cNvGrpSpPr/>
          <p:nvPr/>
        </p:nvGrpSpPr>
        <p:grpSpPr>
          <a:xfrm>
            <a:off x="4220528" y="2909888"/>
            <a:ext cx="3658791" cy="1718072"/>
            <a:chOff x="1404" y="2640"/>
            <a:chExt cx="3073" cy="1443"/>
          </a:xfrm>
        </p:grpSpPr>
        <p:sp>
          <p:nvSpPr>
            <p:cNvPr id="40991" name="Line 31"/>
            <p:cNvSpPr>
              <a:spLocks noChangeShapeType="1"/>
            </p:cNvSpPr>
            <p:nvPr/>
          </p:nvSpPr>
          <p:spPr bwMode="auto">
            <a:xfrm>
              <a:off x="1404" y="2640"/>
              <a:ext cx="1" cy="13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0992" name="Line 32"/>
            <p:cNvSpPr>
              <a:spLocks noChangeShapeType="1"/>
            </p:cNvSpPr>
            <p:nvPr/>
          </p:nvSpPr>
          <p:spPr bwMode="auto">
            <a:xfrm flipV="1">
              <a:off x="1404" y="3918"/>
              <a:ext cx="307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0993" name="Line 33"/>
            <p:cNvSpPr>
              <a:spLocks noChangeShapeType="1"/>
            </p:cNvSpPr>
            <p:nvPr/>
          </p:nvSpPr>
          <p:spPr bwMode="auto">
            <a:xfrm flipV="1">
              <a:off x="4476" y="2640"/>
              <a:ext cx="1" cy="127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0994" name="Text Box 34"/>
            <p:cNvSpPr txBox="1">
              <a:spLocks noChangeArrowheads="1"/>
            </p:cNvSpPr>
            <p:nvPr/>
          </p:nvSpPr>
          <p:spPr bwMode="auto">
            <a:xfrm>
              <a:off x="2465" y="3696"/>
              <a:ext cx="1076" cy="38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latin typeface="宋体" pitchFamily="2" charset="-122"/>
                  <a:ea typeface="宋体" panose="02010600030101010101" pitchFamily="2" charset="-122"/>
                  <a:cs typeface="楷体" panose="02010609060101010101" charset="-122"/>
                </a:rPr>
                <a:t>转  化</a:t>
              </a:r>
            </a:p>
          </p:txBody>
        </p:sp>
      </p:grpSp>
      <p:sp>
        <p:nvSpPr>
          <p:cNvPr id="40995" name="AutoShape 35"/>
          <p:cNvSpPr>
            <a:spLocks noChangeArrowheads="1"/>
          </p:cNvSpPr>
          <p:nvPr/>
        </p:nvSpPr>
        <p:spPr bwMode="auto">
          <a:xfrm>
            <a:off x="5292090" y="2248535"/>
            <a:ext cx="628650" cy="157607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txBody>
          <a:bodyPr vert="eaVert" wrap="none" anchor="ctr"/>
          <a:lstStyle/>
          <a:p>
            <a:pPr algn="ctr"/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速度减小</a:t>
            </a:r>
          </a:p>
        </p:txBody>
      </p:sp>
      <p:sp>
        <p:nvSpPr>
          <p:cNvPr id="40996" name="AutoShape 36"/>
          <p:cNvSpPr>
            <a:spLocks noChangeArrowheads="1"/>
          </p:cNvSpPr>
          <p:nvPr/>
        </p:nvSpPr>
        <p:spPr bwMode="auto">
          <a:xfrm>
            <a:off x="4892040" y="2566988"/>
            <a:ext cx="457200" cy="228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0997" name="AutoShape 37"/>
          <p:cNvSpPr>
            <a:spLocks noChangeArrowheads="1"/>
          </p:cNvSpPr>
          <p:nvPr/>
        </p:nvSpPr>
        <p:spPr bwMode="auto">
          <a:xfrm>
            <a:off x="5825324" y="2034404"/>
            <a:ext cx="647700" cy="1765948"/>
          </a:xfrm>
          <a:prstGeom prst="upArrow">
            <a:avLst>
              <a:gd name="adj1" fmla="val 50000"/>
              <a:gd name="adj2" fmla="val 60985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vert="eaVert" wrap="none" anchor="ctr"/>
          <a:lstStyle/>
          <a:p>
            <a:pPr algn="ctr"/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形变增大</a:t>
            </a:r>
          </a:p>
        </p:txBody>
      </p:sp>
      <p:sp>
        <p:nvSpPr>
          <p:cNvPr id="2" name="右箭头 1"/>
          <p:cNvSpPr/>
          <p:nvPr/>
        </p:nvSpPr>
        <p:spPr>
          <a:xfrm>
            <a:off x="6376670" y="2591435"/>
            <a:ext cx="571500" cy="2413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sz="2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 descr="012b6f5b152e04a801202e6048329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79" y="2183607"/>
            <a:ext cx="3073400" cy="230505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9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0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9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4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0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40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8" grpId="0"/>
      <p:bldP spid="40989" grpId="1"/>
      <p:bldP spid="40995" grpId="2"/>
      <p:bldP spid="40996" grpId="3"/>
      <p:bldP spid="40997" grpId="4"/>
      <p:bldP spid="2" grpId="5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1986" name="Group 2"/>
          <p:cNvGrpSpPr/>
          <p:nvPr/>
        </p:nvGrpSpPr>
        <p:grpSpPr>
          <a:xfrm rot="-336813">
            <a:off x="5318919" y="2727405"/>
            <a:ext cx="1188244" cy="1188244"/>
            <a:chOff x="975" y="210"/>
            <a:chExt cx="998" cy="998"/>
          </a:xfrm>
        </p:grpSpPr>
        <p:sp>
          <p:nvSpPr>
            <p:cNvPr id="41987" name="Oval 3"/>
            <p:cNvSpPr>
              <a:spLocks noChangeArrowheads="1"/>
            </p:cNvSpPr>
            <p:nvPr/>
          </p:nvSpPr>
          <p:spPr bwMode="auto">
            <a:xfrm>
              <a:off x="975" y="210"/>
              <a:ext cx="998" cy="9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1988" name="Freeform 4"/>
            <p:cNvSpPr/>
            <p:nvPr/>
          </p:nvSpPr>
          <p:spPr bwMode="auto">
            <a:xfrm>
              <a:off x="1152" y="274"/>
              <a:ext cx="131" cy="814"/>
            </a:xfrm>
            <a:custGeom>
              <a:gdLst>
                <a:gd name="T0" fmla="*/ 73 w 131"/>
                <a:gd name="T1" fmla="*/ 0 h 814"/>
                <a:gd name="T2" fmla="*/ 119 w 131"/>
                <a:gd name="T3" fmla="*/ 430 h 814"/>
                <a:gd name="T4" fmla="*/ 0 w 131"/>
                <a:gd name="T5" fmla="*/ 814 h 81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814">
                  <a:moveTo>
                    <a:pt x="73" y="0"/>
                  </a:moveTo>
                  <a:cubicBezTo>
                    <a:pt x="79" y="72"/>
                    <a:pt x="131" y="294"/>
                    <a:pt x="119" y="430"/>
                  </a:cubicBezTo>
                  <a:cubicBezTo>
                    <a:pt x="107" y="566"/>
                    <a:pt x="25" y="734"/>
                    <a:pt x="0" y="8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1989" name="Freeform 5"/>
            <p:cNvSpPr/>
            <p:nvPr/>
          </p:nvSpPr>
          <p:spPr bwMode="auto">
            <a:xfrm>
              <a:off x="1639" y="255"/>
              <a:ext cx="107" cy="862"/>
            </a:xfrm>
            <a:custGeom>
              <a:gdLst>
                <a:gd name="T0" fmla="*/ 62 w 107"/>
                <a:gd name="T1" fmla="*/ 0 h 862"/>
                <a:gd name="T2" fmla="*/ 7 w 107"/>
                <a:gd name="T3" fmla="*/ 449 h 862"/>
                <a:gd name="T4" fmla="*/ 107 w 107"/>
                <a:gd name="T5" fmla="*/ 862 h 86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862">
                  <a:moveTo>
                    <a:pt x="62" y="0"/>
                  </a:moveTo>
                  <a:cubicBezTo>
                    <a:pt x="53" y="75"/>
                    <a:pt x="0" y="305"/>
                    <a:pt x="7" y="449"/>
                  </a:cubicBezTo>
                  <a:cubicBezTo>
                    <a:pt x="14" y="593"/>
                    <a:pt x="86" y="776"/>
                    <a:pt x="107" y="86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1990" name="Freeform 6"/>
            <p:cNvSpPr/>
            <p:nvPr/>
          </p:nvSpPr>
          <p:spPr bwMode="auto">
            <a:xfrm>
              <a:off x="975" y="618"/>
              <a:ext cx="998" cy="151"/>
            </a:xfrm>
            <a:custGeom>
              <a:gdLst>
                <a:gd name="T0" fmla="*/ 0 w 998"/>
                <a:gd name="T1" fmla="*/ 0 h 151"/>
                <a:gd name="T2" fmla="*/ 408 w 998"/>
                <a:gd name="T3" fmla="*/ 136 h 151"/>
                <a:gd name="T4" fmla="*/ 998 w 998"/>
                <a:gd name="T5" fmla="*/ 91 h 15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98" h="151">
                  <a:moveTo>
                    <a:pt x="0" y="0"/>
                  </a:moveTo>
                  <a:cubicBezTo>
                    <a:pt x="121" y="60"/>
                    <a:pt x="242" y="121"/>
                    <a:pt x="408" y="136"/>
                  </a:cubicBezTo>
                  <a:cubicBezTo>
                    <a:pt x="574" y="151"/>
                    <a:pt x="786" y="121"/>
                    <a:pt x="998" y="9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1991" name="Freeform 7"/>
            <p:cNvSpPr/>
            <p:nvPr/>
          </p:nvSpPr>
          <p:spPr bwMode="auto">
            <a:xfrm>
              <a:off x="1429" y="210"/>
              <a:ext cx="45" cy="997"/>
            </a:xfrm>
            <a:custGeom>
              <a:gdLst>
                <a:gd name="T0" fmla="*/ 45 w 45"/>
                <a:gd name="T1" fmla="*/ 0 h 997"/>
                <a:gd name="T2" fmla="*/ 0 w 45"/>
                <a:gd name="T3" fmla="*/ 997 h 997"/>
              </a:gdLst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997">
                  <a:moveTo>
                    <a:pt x="45" y="0"/>
                  </a:moveTo>
                  <a:cubicBezTo>
                    <a:pt x="45" y="0"/>
                    <a:pt x="22" y="498"/>
                    <a:pt x="0" y="99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41992" name="Group 8"/>
          <p:cNvGrpSpPr/>
          <p:nvPr/>
        </p:nvGrpSpPr>
        <p:grpSpPr>
          <a:xfrm rot="-208137">
            <a:off x="5264150" y="2835752"/>
            <a:ext cx="1291829" cy="1081088"/>
            <a:chOff x="975" y="210"/>
            <a:chExt cx="998" cy="998"/>
          </a:xfrm>
        </p:grpSpPr>
        <p:sp>
          <p:nvSpPr>
            <p:cNvPr id="41993" name="Oval 9"/>
            <p:cNvSpPr>
              <a:spLocks noChangeArrowheads="1"/>
            </p:cNvSpPr>
            <p:nvPr/>
          </p:nvSpPr>
          <p:spPr bwMode="auto">
            <a:xfrm>
              <a:off x="975" y="210"/>
              <a:ext cx="998" cy="9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1994" name="Freeform 10"/>
            <p:cNvSpPr/>
            <p:nvPr/>
          </p:nvSpPr>
          <p:spPr bwMode="auto">
            <a:xfrm>
              <a:off x="1152" y="274"/>
              <a:ext cx="131" cy="814"/>
            </a:xfrm>
            <a:custGeom>
              <a:gdLst>
                <a:gd name="T0" fmla="*/ 73 w 131"/>
                <a:gd name="T1" fmla="*/ 0 h 814"/>
                <a:gd name="T2" fmla="*/ 119 w 131"/>
                <a:gd name="T3" fmla="*/ 430 h 814"/>
                <a:gd name="T4" fmla="*/ 0 w 131"/>
                <a:gd name="T5" fmla="*/ 814 h 81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814">
                  <a:moveTo>
                    <a:pt x="73" y="0"/>
                  </a:moveTo>
                  <a:cubicBezTo>
                    <a:pt x="79" y="72"/>
                    <a:pt x="131" y="294"/>
                    <a:pt x="119" y="430"/>
                  </a:cubicBezTo>
                  <a:cubicBezTo>
                    <a:pt x="107" y="566"/>
                    <a:pt x="25" y="734"/>
                    <a:pt x="0" y="8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1995" name="Freeform 11"/>
            <p:cNvSpPr/>
            <p:nvPr/>
          </p:nvSpPr>
          <p:spPr bwMode="auto">
            <a:xfrm>
              <a:off x="1639" y="255"/>
              <a:ext cx="107" cy="862"/>
            </a:xfrm>
            <a:custGeom>
              <a:gdLst>
                <a:gd name="T0" fmla="*/ 62 w 107"/>
                <a:gd name="T1" fmla="*/ 0 h 862"/>
                <a:gd name="T2" fmla="*/ 7 w 107"/>
                <a:gd name="T3" fmla="*/ 449 h 862"/>
                <a:gd name="T4" fmla="*/ 107 w 107"/>
                <a:gd name="T5" fmla="*/ 862 h 86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862">
                  <a:moveTo>
                    <a:pt x="62" y="0"/>
                  </a:moveTo>
                  <a:cubicBezTo>
                    <a:pt x="53" y="75"/>
                    <a:pt x="0" y="305"/>
                    <a:pt x="7" y="449"/>
                  </a:cubicBezTo>
                  <a:cubicBezTo>
                    <a:pt x="14" y="593"/>
                    <a:pt x="86" y="776"/>
                    <a:pt x="107" y="86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1996" name="Freeform 12"/>
            <p:cNvSpPr/>
            <p:nvPr/>
          </p:nvSpPr>
          <p:spPr bwMode="auto">
            <a:xfrm>
              <a:off x="975" y="618"/>
              <a:ext cx="998" cy="151"/>
            </a:xfrm>
            <a:custGeom>
              <a:gdLst>
                <a:gd name="T0" fmla="*/ 0 w 998"/>
                <a:gd name="T1" fmla="*/ 0 h 151"/>
                <a:gd name="T2" fmla="*/ 408 w 998"/>
                <a:gd name="T3" fmla="*/ 136 h 151"/>
                <a:gd name="T4" fmla="*/ 998 w 998"/>
                <a:gd name="T5" fmla="*/ 91 h 15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98" h="151">
                  <a:moveTo>
                    <a:pt x="0" y="0"/>
                  </a:moveTo>
                  <a:cubicBezTo>
                    <a:pt x="121" y="60"/>
                    <a:pt x="242" y="121"/>
                    <a:pt x="408" y="136"/>
                  </a:cubicBezTo>
                  <a:cubicBezTo>
                    <a:pt x="574" y="151"/>
                    <a:pt x="786" y="121"/>
                    <a:pt x="998" y="9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1997" name="Freeform 13"/>
            <p:cNvSpPr/>
            <p:nvPr/>
          </p:nvSpPr>
          <p:spPr bwMode="auto">
            <a:xfrm>
              <a:off x="1429" y="210"/>
              <a:ext cx="45" cy="997"/>
            </a:xfrm>
            <a:custGeom>
              <a:gdLst>
                <a:gd name="T0" fmla="*/ 45 w 45"/>
                <a:gd name="T1" fmla="*/ 0 h 997"/>
                <a:gd name="T2" fmla="*/ 0 w 45"/>
                <a:gd name="T3" fmla="*/ 997 h 997"/>
              </a:gdLst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997">
                  <a:moveTo>
                    <a:pt x="45" y="0"/>
                  </a:moveTo>
                  <a:cubicBezTo>
                    <a:pt x="45" y="0"/>
                    <a:pt x="22" y="498"/>
                    <a:pt x="0" y="99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41998" name="Group 14"/>
          <p:cNvGrpSpPr/>
          <p:nvPr/>
        </p:nvGrpSpPr>
        <p:grpSpPr>
          <a:xfrm rot="-133510">
            <a:off x="5210572" y="2997677"/>
            <a:ext cx="1391840" cy="917972"/>
            <a:chOff x="975" y="210"/>
            <a:chExt cx="998" cy="998"/>
          </a:xfrm>
        </p:grpSpPr>
        <p:sp>
          <p:nvSpPr>
            <p:cNvPr id="41999" name="Oval 15"/>
            <p:cNvSpPr>
              <a:spLocks noChangeArrowheads="1"/>
            </p:cNvSpPr>
            <p:nvPr/>
          </p:nvSpPr>
          <p:spPr bwMode="auto">
            <a:xfrm>
              <a:off x="975" y="210"/>
              <a:ext cx="998" cy="9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2000" name="Freeform 16"/>
            <p:cNvSpPr/>
            <p:nvPr/>
          </p:nvSpPr>
          <p:spPr bwMode="auto">
            <a:xfrm>
              <a:off x="1152" y="274"/>
              <a:ext cx="131" cy="814"/>
            </a:xfrm>
            <a:custGeom>
              <a:gdLst>
                <a:gd name="T0" fmla="*/ 73 w 131"/>
                <a:gd name="T1" fmla="*/ 0 h 814"/>
                <a:gd name="T2" fmla="*/ 119 w 131"/>
                <a:gd name="T3" fmla="*/ 430 h 814"/>
                <a:gd name="T4" fmla="*/ 0 w 131"/>
                <a:gd name="T5" fmla="*/ 814 h 81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814">
                  <a:moveTo>
                    <a:pt x="73" y="0"/>
                  </a:moveTo>
                  <a:cubicBezTo>
                    <a:pt x="79" y="72"/>
                    <a:pt x="131" y="294"/>
                    <a:pt x="119" y="430"/>
                  </a:cubicBezTo>
                  <a:cubicBezTo>
                    <a:pt x="107" y="566"/>
                    <a:pt x="25" y="734"/>
                    <a:pt x="0" y="8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2001" name="Freeform 17"/>
            <p:cNvSpPr/>
            <p:nvPr/>
          </p:nvSpPr>
          <p:spPr bwMode="auto">
            <a:xfrm>
              <a:off x="1639" y="255"/>
              <a:ext cx="107" cy="862"/>
            </a:xfrm>
            <a:custGeom>
              <a:gdLst>
                <a:gd name="T0" fmla="*/ 62 w 107"/>
                <a:gd name="T1" fmla="*/ 0 h 862"/>
                <a:gd name="T2" fmla="*/ 7 w 107"/>
                <a:gd name="T3" fmla="*/ 449 h 862"/>
                <a:gd name="T4" fmla="*/ 107 w 107"/>
                <a:gd name="T5" fmla="*/ 862 h 86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862">
                  <a:moveTo>
                    <a:pt x="62" y="0"/>
                  </a:moveTo>
                  <a:cubicBezTo>
                    <a:pt x="53" y="75"/>
                    <a:pt x="0" y="305"/>
                    <a:pt x="7" y="449"/>
                  </a:cubicBezTo>
                  <a:cubicBezTo>
                    <a:pt x="14" y="593"/>
                    <a:pt x="86" y="776"/>
                    <a:pt x="107" y="86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2002" name="Freeform 18"/>
            <p:cNvSpPr/>
            <p:nvPr/>
          </p:nvSpPr>
          <p:spPr bwMode="auto">
            <a:xfrm>
              <a:off x="975" y="618"/>
              <a:ext cx="998" cy="151"/>
            </a:xfrm>
            <a:custGeom>
              <a:gdLst>
                <a:gd name="T0" fmla="*/ 0 w 998"/>
                <a:gd name="T1" fmla="*/ 0 h 151"/>
                <a:gd name="T2" fmla="*/ 408 w 998"/>
                <a:gd name="T3" fmla="*/ 136 h 151"/>
                <a:gd name="T4" fmla="*/ 998 w 998"/>
                <a:gd name="T5" fmla="*/ 91 h 15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98" h="151">
                  <a:moveTo>
                    <a:pt x="0" y="0"/>
                  </a:moveTo>
                  <a:cubicBezTo>
                    <a:pt x="121" y="60"/>
                    <a:pt x="242" y="121"/>
                    <a:pt x="408" y="136"/>
                  </a:cubicBezTo>
                  <a:cubicBezTo>
                    <a:pt x="574" y="151"/>
                    <a:pt x="786" y="121"/>
                    <a:pt x="998" y="9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2003" name="Freeform 19"/>
            <p:cNvSpPr/>
            <p:nvPr/>
          </p:nvSpPr>
          <p:spPr bwMode="auto">
            <a:xfrm>
              <a:off x="1429" y="210"/>
              <a:ext cx="45" cy="997"/>
            </a:xfrm>
            <a:custGeom>
              <a:gdLst>
                <a:gd name="T0" fmla="*/ 45 w 45"/>
                <a:gd name="T1" fmla="*/ 0 h 997"/>
                <a:gd name="T2" fmla="*/ 0 w 45"/>
                <a:gd name="T3" fmla="*/ 997 h 997"/>
              </a:gdLst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997">
                  <a:moveTo>
                    <a:pt x="45" y="0"/>
                  </a:moveTo>
                  <a:cubicBezTo>
                    <a:pt x="45" y="0"/>
                    <a:pt x="22" y="498"/>
                    <a:pt x="0" y="99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42004" name="Group 20"/>
          <p:cNvGrpSpPr/>
          <p:nvPr/>
        </p:nvGrpSpPr>
        <p:grpSpPr>
          <a:xfrm rot="-205805">
            <a:off x="5121275" y="3104833"/>
            <a:ext cx="1601391" cy="810816"/>
            <a:chOff x="975" y="210"/>
            <a:chExt cx="998" cy="998"/>
          </a:xfrm>
        </p:grpSpPr>
        <p:sp>
          <p:nvSpPr>
            <p:cNvPr id="42005" name="Oval 21"/>
            <p:cNvSpPr>
              <a:spLocks noChangeArrowheads="1"/>
            </p:cNvSpPr>
            <p:nvPr/>
          </p:nvSpPr>
          <p:spPr bwMode="auto">
            <a:xfrm>
              <a:off x="975" y="210"/>
              <a:ext cx="998" cy="9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2006" name="Freeform 22"/>
            <p:cNvSpPr/>
            <p:nvPr/>
          </p:nvSpPr>
          <p:spPr bwMode="auto">
            <a:xfrm>
              <a:off x="1152" y="274"/>
              <a:ext cx="131" cy="814"/>
            </a:xfrm>
            <a:custGeom>
              <a:gdLst>
                <a:gd name="T0" fmla="*/ 73 w 131"/>
                <a:gd name="T1" fmla="*/ 0 h 814"/>
                <a:gd name="T2" fmla="*/ 119 w 131"/>
                <a:gd name="T3" fmla="*/ 430 h 814"/>
                <a:gd name="T4" fmla="*/ 0 w 131"/>
                <a:gd name="T5" fmla="*/ 814 h 81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814">
                  <a:moveTo>
                    <a:pt x="73" y="0"/>
                  </a:moveTo>
                  <a:cubicBezTo>
                    <a:pt x="79" y="72"/>
                    <a:pt x="131" y="294"/>
                    <a:pt x="119" y="430"/>
                  </a:cubicBezTo>
                  <a:cubicBezTo>
                    <a:pt x="107" y="566"/>
                    <a:pt x="25" y="734"/>
                    <a:pt x="0" y="8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2007" name="Freeform 23"/>
            <p:cNvSpPr/>
            <p:nvPr/>
          </p:nvSpPr>
          <p:spPr bwMode="auto">
            <a:xfrm>
              <a:off x="1639" y="255"/>
              <a:ext cx="107" cy="862"/>
            </a:xfrm>
            <a:custGeom>
              <a:gdLst>
                <a:gd name="T0" fmla="*/ 62 w 107"/>
                <a:gd name="T1" fmla="*/ 0 h 862"/>
                <a:gd name="T2" fmla="*/ 7 w 107"/>
                <a:gd name="T3" fmla="*/ 449 h 862"/>
                <a:gd name="T4" fmla="*/ 107 w 107"/>
                <a:gd name="T5" fmla="*/ 862 h 86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862">
                  <a:moveTo>
                    <a:pt x="62" y="0"/>
                  </a:moveTo>
                  <a:cubicBezTo>
                    <a:pt x="53" y="75"/>
                    <a:pt x="0" y="305"/>
                    <a:pt x="7" y="449"/>
                  </a:cubicBezTo>
                  <a:cubicBezTo>
                    <a:pt x="14" y="593"/>
                    <a:pt x="86" y="776"/>
                    <a:pt x="107" y="86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2008" name="Freeform 24"/>
            <p:cNvSpPr/>
            <p:nvPr/>
          </p:nvSpPr>
          <p:spPr bwMode="auto">
            <a:xfrm>
              <a:off x="975" y="618"/>
              <a:ext cx="998" cy="151"/>
            </a:xfrm>
            <a:custGeom>
              <a:gdLst>
                <a:gd name="T0" fmla="*/ 0 w 998"/>
                <a:gd name="T1" fmla="*/ 0 h 151"/>
                <a:gd name="T2" fmla="*/ 408 w 998"/>
                <a:gd name="T3" fmla="*/ 136 h 151"/>
                <a:gd name="T4" fmla="*/ 998 w 998"/>
                <a:gd name="T5" fmla="*/ 91 h 15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98" h="151">
                  <a:moveTo>
                    <a:pt x="0" y="0"/>
                  </a:moveTo>
                  <a:cubicBezTo>
                    <a:pt x="121" y="60"/>
                    <a:pt x="242" y="121"/>
                    <a:pt x="408" y="136"/>
                  </a:cubicBezTo>
                  <a:cubicBezTo>
                    <a:pt x="574" y="151"/>
                    <a:pt x="786" y="121"/>
                    <a:pt x="998" y="9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2009" name="Freeform 25"/>
            <p:cNvSpPr/>
            <p:nvPr/>
          </p:nvSpPr>
          <p:spPr bwMode="auto">
            <a:xfrm>
              <a:off x="1429" y="210"/>
              <a:ext cx="45" cy="997"/>
            </a:xfrm>
            <a:custGeom>
              <a:gdLst>
                <a:gd name="T0" fmla="*/ 45 w 45"/>
                <a:gd name="T1" fmla="*/ 0 h 997"/>
                <a:gd name="T2" fmla="*/ 0 w 45"/>
                <a:gd name="T3" fmla="*/ 997 h 997"/>
              </a:gdLst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997">
                  <a:moveTo>
                    <a:pt x="45" y="0"/>
                  </a:moveTo>
                  <a:cubicBezTo>
                    <a:pt x="45" y="0"/>
                    <a:pt x="22" y="498"/>
                    <a:pt x="0" y="99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42010" name="Text Box 26"/>
          <p:cNvSpPr txBox="1">
            <a:spLocks noChangeArrowheads="1"/>
          </p:cNvSpPr>
          <p:nvPr/>
        </p:nvSpPr>
        <p:spPr bwMode="auto">
          <a:xfrm>
            <a:off x="706089" y="576314"/>
            <a:ext cx="56007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楷体" panose="02010609060101010101" charset="-122"/>
              </a:rPr>
              <a:t>（</a:t>
            </a:r>
            <a:r>
              <a:rPr lang="en-US" altLang="zh-CN"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楷体" panose="02010609060101010101" charset="-122"/>
              </a:rPr>
              <a:t>3</a:t>
            </a:r>
            <a:r>
              <a:rPr lang="zh-CN" altLang="en-US"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楷体" panose="02010609060101010101" charset="-122"/>
              </a:rPr>
              <a:t>）皮球在恢复原状的过程中：</a:t>
            </a: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弹性形变程度变小，向上的速度变大。</a:t>
            </a:r>
          </a:p>
        </p:txBody>
      </p:sp>
      <p:sp>
        <p:nvSpPr>
          <p:cNvPr id="42011" name="Line 27"/>
          <p:cNvSpPr>
            <a:spLocks noChangeShapeType="1"/>
          </p:cNvSpPr>
          <p:nvPr/>
        </p:nvSpPr>
        <p:spPr bwMode="auto">
          <a:xfrm>
            <a:off x="4606925" y="4076383"/>
            <a:ext cx="2514600" cy="0"/>
          </a:xfrm>
          <a:prstGeom prst="line">
            <a:avLst/>
          </a:prstGeom>
          <a:noFill/>
          <a:ln w="9525">
            <a:solidFill>
              <a:srgbClr val="993300"/>
            </a:solidFill>
            <a:rou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zh-CN" altLang="en-US" sz="1350"/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7209790" y="2194560"/>
            <a:ext cx="1033780" cy="829945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动能增大</a:t>
            </a: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3363985" y="2274888"/>
            <a:ext cx="1442983" cy="829945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弹性势能减小</a:t>
            </a:r>
          </a:p>
        </p:txBody>
      </p:sp>
      <p:grpSp>
        <p:nvGrpSpPr>
          <p:cNvPr id="42014" name="Group 30"/>
          <p:cNvGrpSpPr/>
          <p:nvPr/>
        </p:nvGrpSpPr>
        <p:grpSpPr>
          <a:xfrm>
            <a:off x="4164013" y="3104833"/>
            <a:ext cx="3658791" cy="1660922"/>
            <a:chOff x="1404" y="2640"/>
            <a:chExt cx="3073" cy="1395"/>
          </a:xfrm>
        </p:grpSpPr>
        <p:sp>
          <p:nvSpPr>
            <p:cNvPr id="42015" name="Line 31"/>
            <p:cNvSpPr>
              <a:spLocks noChangeShapeType="1"/>
            </p:cNvSpPr>
            <p:nvPr/>
          </p:nvSpPr>
          <p:spPr bwMode="auto">
            <a:xfrm>
              <a:off x="1404" y="2640"/>
              <a:ext cx="1" cy="12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6" name="Line 32"/>
            <p:cNvSpPr>
              <a:spLocks noChangeShapeType="1"/>
            </p:cNvSpPr>
            <p:nvPr/>
          </p:nvSpPr>
          <p:spPr bwMode="auto">
            <a:xfrm flipV="1">
              <a:off x="1404" y="3818"/>
              <a:ext cx="307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7" name="Line 33"/>
            <p:cNvSpPr>
              <a:spLocks noChangeShapeType="1"/>
            </p:cNvSpPr>
            <p:nvPr/>
          </p:nvSpPr>
          <p:spPr bwMode="auto">
            <a:xfrm flipV="1">
              <a:off x="4476" y="2640"/>
              <a:ext cx="1" cy="117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8" name="Text Box 34"/>
            <p:cNvSpPr txBox="1">
              <a:spLocks noChangeArrowheads="1"/>
            </p:cNvSpPr>
            <p:nvPr/>
          </p:nvSpPr>
          <p:spPr bwMode="auto">
            <a:xfrm>
              <a:off x="2477" y="3648"/>
              <a:ext cx="1007" cy="38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latin typeface="宋体" pitchFamily="2" charset="-122"/>
                  <a:ea typeface="宋体" panose="02010600030101010101" pitchFamily="2" charset="-122"/>
                  <a:cs typeface="楷体" panose="02010609060101010101" charset="-122"/>
                </a:rPr>
                <a:t>转  化</a:t>
              </a:r>
            </a:p>
          </p:txBody>
        </p:sp>
      </p:grpSp>
      <p:sp>
        <p:nvSpPr>
          <p:cNvPr id="42019" name="AutoShape 35"/>
          <p:cNvSpPr>
            <a:spLocks noChangeArrowheads="1"/>
          </p:cNvSpPr>
          <p:nvPr/>
        </p:nvSpPr>
        <p:spPr bwMode="auto">
          <a:xfrm>
            <a:off x="5233670" y="2342833"/>
            <a:ext cx="628650" cy="1733498"/>
          </a:xfrm>
          <a:prstGeom prst="downArrow">
            <a:avLst>
              <a:gd name="adj1" fmla="val 50000"/>
              <a:gd name="adj2" fmla="val 52509"/>
            </a:avLst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txBody>
          <a:bodyPr vert="eaVert" wrap="none" anchor="ctr"/>
          <a:lstStyle/>
          <a:p>
            <a:pPr algn="ctr"/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形变减小</a:t>
            </a:r>
          </a:p>
        </p:txBody>
      </p:sp>
      <p:sp>
        <p:nvSpPr>
          <p:cNvPr id="42021" name="AutoShape 37"/>
          <p:cNvSpPr>
            <a:spLocks noChangeArrowheads="1"/>
          </p:cNvSpPr>
          <p:nvPr/>
        </p:nvSpPr>
        <p:spPr bwMode="auto">
          <a:xfrm>
            <a:off x="5826125" y="2342833"/>
            <a:ext cx="628650" cy="1533525"/>
          </a:xfrm>
          <a:prstGeom prst="upArrow">
            <a:avLst>
              <a:gd name="adj1" fmla="val 50000"/>
              <a:gd name="adj2" fmla="val 60985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vert="eaVert" wrap="none" anchor="ctr"/>
          <a:lstStyle/>
          <a:p>
            <a:pPr algn="ctr"/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速度增大</a:t>
            </a:r>
          </a:p>
        </p:txBody>
      </p:sp>
      <p:sp>
        <p:nvSpPr>
          <p:cNvPr id="42022" name="AutoShape 38"/>
          <p:cNvSpPr>
            <a:spLocks noChangeArrowheads="1"/>
          </p:cNvSpPr>
          <p:nvPr/>
        </p:nvSpPr>
        <p:spPr bwMode="auto">
          <a:xfrm rot="10800000">
            <a:off x="6607175" y="2704783"/>
            <a:ext cx="457200" cy="228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左箭头 1"/>
          <p:cNvSpPr/>
          <p:nvPr/>
        </p:nvSpPr>
        <p:spPr>
          <a:xfrm>
            <a:off x="4806968" y="2646045"/>
            <a:ext cx="558800" cy="325120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sz="2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 descr="012b6f5b152e04a801202e6048329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85" y="2116455"/>
            <a:ext cx="3073400" cy="230505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0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0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2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2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4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12" grpId="0"/>
      <p:bldP spid="42013" grpId="1"/>
      <p:bldP spid="42019" grpId="2"/>
      <p:bldP spid="42021" grpId="3"/>
      <p:bldP spid="42022" grpId="4"/>
      <p:bldP spid="2" grpId="5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3010" name="Group 2"/>
          <p:cNvGrpSpPr/>
          <p:nvPr/>
        </p:nvGrpSpPr>
        <p:grpSpPr>
          <a:xfrm rot="-336813">
            <a:off x="5782945" y="767001"/>
            <a:ext cx="921544" cy="903684"/>
            <a:chOff x="975" y="210"/>
            <a:chExt cx="998" cy="998"/>
          </a:xfrm>
        </p:grpSpPr>
        <p:sp>
          <p:nvSpPr>
            <p:cNvPr id="43011" name="Oval 3"/>
            <p:cNvSpPr>
              <a:spLocks noChangeArrowheads="1"/>
            </p:cNvSpPr>
            <p:nvPr/>
          </p:nvSpPr>
          <p:spPr bwMode="auto">
            <a:xfrm>
              <a:off x="975" y="210"/>
              <a:ext cx="998" cy="9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4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3012" name="Freeform 4"/>
            <p:cNvSpPr/>
            <p:nvPr/>
          </p:nvSpPr>
          <p:spPr bwMode="auto">
            <a:xfrm>
              <a:off x="1152" y="274"/>
              <a:ext cx="131" cy="814"/>
            </a:xfrm>
            <a:custGeom>
              <a:gdLst>
                <a:gd name="T0" fmla="*/ 73 w 131"/>
                <a:gd name="T1" fmla="*/ 0 h 814"/>
                <a:gd name="T2" fmla="*/ 119 w 131"/>
                <a:gd name="T3" fmla="*/ 430 h 814"/>
                <a:gd name="T4" fmla="*/ 0 w 131"/>
                <a:gd name="T5" fmla="*/ 814 h 81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1" h="814">
                  <a:moveTo>
                    <a:pt x="73" y="0"/>
                  </a:moveTo>
                  <a:cubicBezTo>
                    <a:pt x="79" y="72"/>
                    <a:pt x="131" y="294"/>
                    <a:pt x="119" y="430"/>
                  </a:cubicBezTo>
                  <a:cubicBezTo>
                    <a:pt x="107" y="566"/>
                    <a:pt x="25" y="734"/>
                    <a:pt x="0" y="8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3013" name="Freeform 5"/>
            <p:cNvSpPr/>
            <p:nvPr/>
          </p:nvSpPr>
          <p:spPr bwMode="auto">
            <a:xfrm>
              <a:off x="1639" y="255"/>
              <a:ext cx="107" cy="862"/>
            </a:xfrm>
            <a:custGeom>
              <a:gdLst>
                <a:gd name="T0" fmla="*/ 62 w 107"/>
                <a:gd name="T1" fmla="*/ 0 h 862"/>
                <a:gd name="T2" fmla="*/ 7 w 107"/>
                <a:gd name="T3" fmla="*/ 449 h 862"/>
                <a:gd name="T4" fmla="*/ 107 w 107"/>
                <a:gd name="T5" fmla="*/ 862 h 86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862">
                  <a:moveTo>
                    <a:pt x="62" y="0"/>
                  </a:moveTo>
                  <a:cubicBezTo>
                    <a:pt x="53" y="75"/>
                    <a:pt x="0" y="305"/>
                    <a:pt x="7" y="449"/>
                  </a:cubicBezTo>
                  <a:cubicBezTo>
                    <a:pt x="14" y="593"/>
                    <a:pt x="86" y="776"/>
                    <a:pt x="107" y="86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3014" name="Freeform 6"/>
            <p:cNvSpPr/>
            <p:nvPr/>
          </p:nvSpPr>
          <p:spPr bwMode="auto">
            <a:xfrm>
              <a:off x="975" y="618"/>
              <a:ext cx="998" cy="151"/>
            </a:xfrm>
            <a:custGeom>
              <a:gdLst>
                <a:gd name="T0" fmla="*/ 0 w 998"/>
                <a:gd name="T1" fmla="*/ 0 h 151"/>
                <a:gd name="T2" fmla="*/ 408 w 998"/>
                <a:gd name="T3" fmla="*/ 136 h 151"/>
                <a:gd name="T4" fmla="*/ 998 w 998"/>
                <a:gd name="T5" fmla="*/ 91 h 15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98" h="151">
                  <a:moveTo>
                    <a:pt x="0" y="0"/>
                  </a:moveTo>
                  <a:cubicBezTo>
                    <a:pt x="121" y="60"/>
                    <a:pt x="242" y="121"/>
                    <a:pt x="408" y="136"/>
                  </a:cubicBezTo>
                  <a:cubicBezTo>
                    <a:pt x="574" y="151"/>
                    <a:pt x="786" y="121"/>
                    <a:pt x="998" y="9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3015" name="Freeform 7"/>
            <p:cNvSpPr/>
            <p:nvPr/>
          </p:nvSpPr>
          <p:spPr bwMode="auto">
            <a:xfrm>
              <a:off x="1429" y="210"/>
              <a:ext cx="45" cy="997"/>
            </a:xfrm>
            <a:custGeom>
              <a:gdLst>
                <a:gd name="T0" fmla="*/ 45 w 45"/>
                <a:gd name="T1" fmla="*/ 0 h 997"/>
                <a:gd name="T2" fmla="*/ 0 w 45"/>
                <a:gd name="T3" fmla="*/ 997 h 997"/>
              </a:gdLst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997">
                  <a:moveTo>
                    <a:pt x="45" y="0"/>
                  </a:moveTo>
                  <a:cubicBezTo>
                    <a:pt x="45" y="0"/>
                    <a:pt x="22" y="498"/>
                    <a:pt x="0" y="99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4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5619989" y="627063"/>
            <a:ext cx="22145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919981" y="627063"/>
            <a:ext cx="2631281" cy="55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楷体" panose="02010609060101010101" charset="-122"/>
              </a:rPr>
              <a:t>（</a:t>
            </a:r>
            <a:r>
              <a:rPr lang="en-US" altLang="zh-CN"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楷体" panose="02010609060101010101" charset="-122"/>
              </a:rPr>
              <a:t>4</a:t>
            </a:r>
            <a:r>
              <a:rPr lang="zh-CN" altLang="en-US"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楷体" panose="02010609060101010101" charset="-122"/>
              </a:rPr>
              <a:t>）皮球上升时：</a:t>
            </a:r>
          </a:p>
        </p:txBody>
      </p:sp>
      <p:sp>
        <p:nvSpPr>
          <p:cNvPr id="43018" name="AutoShape 10"/>
          <p:cNvSpPr>
            <a:spLocks noChangeArrowheads="1"/>
          </p:cNvSpPr>
          <p:nvPr/>
        </p:nvSpPr>
        <p:spPr bwMode="auto">
          <a:xfrm>
            <a:off x="6040120" y="1680210"/>
            <a:ext cx="763191" cy="1388269"/>
          </a:xfrm>
          <a:prstGeom prst="upArrow">
            <a:avLst>
              <a:gd name="adj1" fmla="val 50000"/>
              <a:gd name="adj2" fmla="val 45476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vert="eaVert" wrap="none" anchor="ctr"/>
          <a:lstStyle/>
          <a:p>
            <a:pPr algn="ctr"/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高度增大</a:t>
            </a:r>
          </a:p>
        </p:txBody>
      </p:sp>
      <p:sp>
        <p:nvSpPr>
          <p:cNvPr id="43019" name="AutoShape 11"/>
          <p:cNvSpPr>
            <a:spLocks noChangeArrowheads="1"/>
          </p:cNvSpPr>
          <p:nvPr/>
        </p:nvSpPr>
        <p:spPr bwMode="auto">
          <a:xfrm>
            <a:off x="5468620" y="1737360"/>
            <a:ext cx="639445" cy="1330960"/>
          </a:xfrm>
          <a:prstGeom prst="upArrow">
            <a:avLst>
              <a:gd name="adj1" fmla="val 50000"/>
              <a:gd name="adj2" fmla="val 43110"/>
            </a:avLst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txBody>
          <a:bodyPr vert="eaVert" wrap="none" anchor="ctr"/>
          <a:lstStyle/>
          <a:p>
            <a:pPr algn="ctr"/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速度减小</a:t>
            </a:r>
          </a:p>
        </p:txBody>
      </p:sp>
      <p:sp>
        <p:nvSpPr>
          <p:cNvPr id="43020" name="Line 12"/>
          <p:cNvSpPr>
            <a:spLocks noChangeShapeType="1"/>
          </p:cNvSpPr>
          <p:nvPr/>
        </p:nvSpPr>
        <p:spPr bwMode="auto">
          <a:xfrm>
            <a:off x="4782820" y="4284980"/>
            <a:ext cx="2514600" cy="0"/>
          </a:xfrm>
          <a:prstGeom prst="line">
            <a:avLst/>
          </a:prstGeom>
          <a:noFill/>
          <a:ln w="9525">
            <a:solidFill>
              <a:srgbClr val="993300"/>
            </a:solidFill>
            <a:rou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zh-CN" altLang="en-US" sz="1350"/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7241540" y="2050415"/>
            <a:ext cx="1494155" cy="829945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重力势能增大</a:t>
            </a: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940810" y="2050415"/>
            <a:ext cx="891540" cy="829945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动能减小</a:t>
            </a:r>
          </a:p>
        </p:txBody>
      </p:sp>
      <p:sp>
        <p:nvSpPr>
          <p:cNvPr id="43023" name="AutoShape 15"/>
          <p:cNvSpPr>
            <a:spLocks noChangeArrowheads="1"/>
          </p:cNvSpPr>
          <p:nvPr/>
        </p:nvSpPr>
        <p:spPr bwMode="auto">
          <a:xfrm rot="10800000">
            <a:off x="6668770" y="2537460"/>
            <a:ext cx="457200" cy="228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3024" name="AutoShape 16"/>
          <p:cNvSpPr>
            <a:spLocks noChangeArrowheads="1"/>
          </p:cNvSpPr>
          <p:nvPr/>
        </p:nvSpPr>
        <p:spPr bwMode="auto">
          <a:xfrm>
            <a:off x="5068570" y="2537460"/>
            <a:ext cx="457200" cy="228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43025" name="Group 17"/>
          <p:cNvGrpSpPr/>
          <p:nvPr/>
        </p:nvGrpSpPr>
        <p:grpSpPr>
          <a:xfrm>
            <a:off x="4386342" y="2880359"/>
            <a:ext cx="3657600" cy="2000250"/>
            <a:chOff x="1539" y="2304"/>
            <a:chExt cx="3072" cy="1680"/>
          </a:xfrm>
        </p:grpSpPr>
        <p:sp>
          <p:nvSpPr>
            <p:cNvPr id="43026" name="Line 18"/>
            <p:cNvSpPr>
              <a:spLocks noChangeShapeType="1"/>
            </p:cNvSpPr>
            <p:nvPr/>
          </p:nvSpPr>
          <p:spPr bwMode="auto">
            <a:xfrm flipH="1">
              <a:off x="1539" y="2304"/>
              <a:ext cx="0" cy="14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3027" name="Line 19"/>
            <p:cNvSpPr>
              <a:spLocks noChangeShapeType="1"/>
            </p:cNvSpPr>
            <p:nvPr/>
          </p:nvSpPr>
          <p:spPr bwMode="auto">
            <a:xfrm flipV="1">
              <a:off x="1539" y="3721"/>
              <a:ext cx="307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3028" name="Line 20"/>
            <p:cNvSpPr>
              <a:spLocks noChangeShapeType="1"/>
            </p:cNvSpPr>
            <p:nvPr/>
          </p:nvSpPr>
          <p:spPr bwMode="auto">
            <a:xfrm flipH="1" flipV="1">
              <a:off x="4611" y="2304"/>
              <a:ext cx="0" cy="141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3029" name="Text Box 21"/>
            <p:cNvSpPr txBox="1">
              <a:spLocks noChangeArrowheads="1"/>
            </p:cNvSpPr>
            <p:nvPr/>
          </p:nvSpPr>
          <p:spPr bwMode="auto">
            <a:xfrm>
              <a:off x="2595" y="3596"/>
              <a:ext cx="974" cy="3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latin typeface="宋体" pitchFamily="2" charset="-122"/>
                  <a:ea typeface="宋体" panose="02010600030101010101" pitchFamily="2" charset="-122"/>
                  <a:cs typeface="楷体" panose="02010609060101010101" charset="-122"/>
                </a:rPr>
                <a:t>转  化</a:t>
              </a:r>
            </a:p>
          </p:txBody>
        </p:sp>
      </p:grpSp>
      <p:pic>
        <p:nvPicPr>
          <p:cNvPr id="2" name="图片 1" descr="012b6f5b152e04a801202e6048329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62" y="1826633"/>
            <a:ext cx="3073400" cy="230505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childTnLst>
                                    <p:animMotion origin="layout" path="M -6.9E-05 -0.000123 L -0.000694 0.478706" pathEditMode="relative" rAng="0" ptsTypes="">
                                      <p:cBhvr>
                                        <p:cTn id="9" dur="2000" spd="-100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-2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430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8" grpId="0"/>
      <p:bldP spid="43019" grpId="1"/>
      <p:bldP spid="43021" grpId="2"/>
      <p:bldP spid="43022" grpId="3"/>
      <p:bldP spid="43023" grpId="4"/>
      <p:bldP spid="43024" grpId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2" name="矩形 4"/>
          <p:cNvSpPr>
            <a:spLocks noChangeArrowheads="1"/>
          </p:cNvSpPr>
          <p:nvPr/>
        </p:nvSpPr>
        <p:spPr bwMode="auto">
          <a:xfrm>
            <a:off x="3388995" y="411480"/>
            <a:ext cx="178752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latin typeface="Times New Roman" panose="02020603050405020304" charset="0"/>
                <a:ea typeface="黑体" pitchFamily="49" charset="-122"/>
              </a:rPr>
              <a:t>力学中的功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8335010" y="1431290"/>
            <a:ext cx="288925" cy="1581785"/>
            <a:chOff x="2154" y="2024"/>
            <a:chExt cx="182" cy="1315"/>
          </a:xfrm>
        </p:grpSpPr>
        <p:sp>
          <p:nvSpPr>
            <p:cNvPr id="26" name="直接连接符 25"/>
            <p:cNvSpPr/>
            <p:nvPr/>
          </p:nvSpPr>
          <p:spPr>
            <a:xfrm>
              <a:off x="2154" y="3339"/>
              <a:ext cx="182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7" name="直接连接符 26"/>
            <p:cNvSpPr/>
            <p:nvPr/>
          </p:nvSpPr>
          <p:spPr>
            <a:xfrm>
              <a:off x="2154" y="2024"/>
              <a:ext cx="182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8" name="直接连接符 27"/>
            <p:cNvSpPr/>
            <p:nvPr/>
          </p:nvSpPr>
          <p:spPr>
            <a:xfrm flipH="1">
              <a:off x="2245" y="2024"/>
              <a:ext cx="0" cy="544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9" name="直接连接符 28"/>
            <p:cNvSpPr/>
            <p:nvPr/>
          </p:nvSpPr>
          <p:spPr>
            <a:xfrm flipH="1">
              <a:off x="2245" y="2886"/>
              <a:ext cx="0" cy="453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0" name="文本框 29"/>
            <p:cNvSpPr txBox="1"/>
            <p:nvPr/>
          </p:nvSpPr>
          <p:spPr>
            <a:xfrm>
              <a:off x="2154" y="2489"/>
              <a:ext cx="182" cy="48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 b="1" i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s</a:t>
              </a:r>
            </a:p>
          </p:txBody>
        </p:sp>
      </p:grpSp>
      <p:sp>
        <p:nvSpPr>
          <p:cNvPr id="31" name="矩形 30"/>
          <p:cNvSpPr/>
          <p:nvPr/>
        </p:nvSpPr>
        <p:spPr>
          <a:xfrm>
            <a:off x="7111048" y="3012758"/>
            <a:ext cx="1223962" cy="865187"/>
          </a:xfrm>
          <a:prstGeom prst="rect">
            <a:avLst/>
          </a:prstGeom>
          <a:noFill/>
          <a:ln w="9525" cap="rnd" cmpd="sng">
            <a:solidFill>
              <a:srgbClr val="00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7111048" y="2033270"/>
            <a:ext cx="1225550" cy="1844675"/>
            <a:chOff x="748" y="2586"/>
            <a:chExt cx="772" cy="1162"/>
          </a:xfrm>
        </p:grpSpPr>
        <p:grpSp>
          <p:nvGrpSpPr>
            <p:cNvPr id="33" name="组合 32"/>
            <p:cNvGrpSpPr/>
            <p:nvPr/>
          </p:nvGrpSpPr>
          <p:grpSpPr>
            <a:xfrm>
              <a:off x="748" y="2586"/>
              <a:ext cx="772" cy="1162"/>
              <a:chOff x="1383" y="2722"/>
              <a:chExt cx="772" cy="1162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1383" y="3339"/>
                <a:ext cx="772" cy="545"/>
              </a:xfrm>
              <a:prstGeom prst="rect">
                <a:avLst/>
              </a:prstGeom>
              <a:solidFill>
                <a:srgbClr val="CC990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35" name="直接连接符 34"/>
              <p:cNvSpPr/>
              <p:nvPr/>
            </p:nvSpPr>
            <p:spPr>
              <a:xfrm flipH="1" flipV="1">
                <a:off x="1791" y="2886"/>
                <a:ext cx="0" cy="453"/>
              </a:xfrm>
              <a:prstGeom prst="line">
                <a:avLst/>
              </a:prstGeom>
              <a:ln w="7620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1463" y="2722"/>
                <a:ext cx="181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sz="3200" b="1" i="1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F</a:t>
                </a: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930" y="3339"/>
              <a:ext cx="454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125730" y="1331595"/>
            <a:ext cx="68203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在叉车举高货物的过程中，货物受到一</a:t>
            </a:r>
            <a:r>
              <a:rPr lang="zh-CN" altLang="en-US" sz="2400" b="1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个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向上</a:t>
            </a:r>
            <a:r>
              <a:rPr lang="zh-CN" altLang="en-US" sz="2400" b="1" smtClean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力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作用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，</a:t>
            </a:r>
          </a:p>
        </p:txBody>
      </p:sp>
      <p:sp>
        <p:nvSpPr>
          <p:cNvPr id="39" name="下箭头 38"/>
          <p:cNvSpPr/>
          <p:nvPr/>
        </p:nvSpPr>
        <p:spPr>
          <a:xfrm>
            <a:off x="3389152" y="3128645"/>
            <a:ext cx="518638" cy="749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640397" y="3976687"/>
            <a:ext cx="567753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  <a:cs typeface="Times New Roman" panose="02020603050405020304" charset="0"/>
              </a:rPr>
              <a:t>物理学中就说</a:t>
            </a:r>
            <a:r>
              <a:rPr lang="zh-CN" altLang="en-US" sz="2400" b="1">
                <a:solidFill>
                  <a:srgbClr val="0000FF"/>
                </a:solidFill>
                <a:latin typeface="宋体" pitchFamily="2" charset="-122"/>
                <a:ea typeface="宋体" panose="02010600030101010101" pitchFamily="2" charset="-122"/>
                <a:cs typeface="Times New Roman" panose="02020603050405020304" charset="0"/>
              </a:rPr>
              <a:t>叉车托起货物的力做了功。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6850380" y="4083685"/>
            <a:ext cx="2043430" cy="706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物体在力</a:t>
            </a:r>
            <a:r>
              <a:rPr lang="en-US" altLang="zh-CN" sz="2000" b="1" i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  <a:r>
              <a:rPr lang="zh-CN" altLang="en-US" sz="20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</a:t>
            </a:r>
            <a:r>
              <a:rPr lang="zh-CN" altLang="en-US" sz="20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方向上</a:t>
            </a:r>
            <a:r>
              <a:rPr lang="zh-CN" altLang="en-US" sz="20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移动距离</a:t>
            </a:r>
            <a:r>
              <a:rPr lang="en-US" altLang="zh-CN" sz="2000" b="1" i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7132" y="1866503"/>
            <a:ext cx="668845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                 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并且这个力的作用下</a:t>
            </a:r>
            <a:r>
              <a:rPr lang="zh-CN" altLang="en-US" sz="2400" b="1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，向上</a:t>
            </a:r>
            <a:r>
              <a:rPr lang="zh-CN" altLang="en-US" sz="2400" b="1" smtClean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移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动了一段距离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，</a:t>
            </a:r>
            <a:endParaRPr lang="zh-CN" altLang="en-US" sz="2400" b="1"/>
          </a:p>
        </p:txBody>
      </p:sp>
      <p:sp>
        <p:nvSpPr>
          <p:cNvPr id="4" name="文本框 3"/>
          <p:cNvSpPr txBox="1"/>
          <p:nvPr/>
        </p:nvSpPr>
        <p:spPr>
          <a:xfrm>
            <a:off x="1702989" y="2525034"/>
            <a:ext cx="52832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力</a:t>
            </a:r>
            <a:r>
              <a:rPr lang="en-US" altLang="zh-CN" sz="24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F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作用的成效体现在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物体被举高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了。</a:t>
            </a:r>
            <a:endParaRPr lang="zh-CN" altLang="en-US" sz="2400" b="1"/>
          </a:p>
        </p:txBody>
      </p:sp>
      <p:pic>
        <p:nvPicPr>
          <p:cNvPr id="4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2496800" y="12357100"/>
            <a:ext cx="330200" cy="254000"/>
          </a:xfrm>
          <a:prstGeom prst="cube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07 -4.16185E-06 L 5.55556E-07 -0.30404" pathEditMode="relative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4" nodeType="with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4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24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allAtOnce"/>
      <p:bldP spid="39" grpId="1"/>
      <p:bldP spid="40" grpId="2"/>
      <p:bldP spid="41" grpId="3"/>
      <p:bldP spid="3" grpId="4"/>
      <p:bldP spid="4" grpId="5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" name="组合 3"/>
          <p:cNvGrpSpPr/>
          <p:nvPr/>
        </p:nvGrpSpPr>
        <p:grpSpPr>
          <a:xfrm>
            <a:off x="448945" y="952248"/>
            <a:ext cx="3560993" cy="3846533"/>
            <a:chOff x="2243" y="1437"/>
            <a:chExt cx="6450" cy="6652"/>
          </a:xfrm>
        </p:grpSpPr>
        <p:pic>
          <p:nvPicPr>
            <p:cNvPr id="2" name="图片 1" descr="ef6d4a8273984ae1acfed55f0c435d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3" y="1437"/>
              <a:ext cx="6290" cy="6605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5303" y="1437"/>
              <a:ext cx="3390" cy="6653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square" rtlCol="0">
              <a:spAutoFit/>
            </a:bodyPr>
            <a:lstStyle/>
            <a:p>
              <a:endParaRPr lang="zh-CN" altLang="en-US" sz="3600" b="1"/>
            </a:p>
            <a:p>
              <a:endParaRPr lang="zh-CN" altLang="en-US" sz="3600" b="1"/>
            </a:p>
            <a:p>
              <a:endParaRPr lang="zh-CN" altLang="en-US" sz="3600" b="1"/>
            </a:p>
            <a:p>
              <a:endParaRPr lang="zh-CN" altLang="en-US" sz="2000" b="1"/>
            </a:p>
          </p:txBody>
        </p:sp>
      </p:grpSp>
      <p:pic>
        <p:nvPicPr>
          <p:cNvPr id="5" name="图片 4" descr="4b5dc60806cead0da56b9&amp;6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489" y="1589114"/>
            <a:ext cx="2882735" cy="329403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614295" y="1186180"/>
            <a:ext cx="3914775" cy="1938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    大量研究结果表明，如果只有动能和势能相互转化，尽管动能、势能的大小会变化，但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机械能的总和不变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，或者说，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机械能是守恒的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614295" y="3237181"/>
            <a:ext cx="343416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    但现实生活里，物体在运动过程中总会克服摩擦力做功，从而消耗机械能。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2614295" y="491873"/>
            <a:ext cx="3522194" cy="495548"/>
            <a:chOff x="2506980" y="579256"/>
            <a:chExt cx="3958508" cy="49554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矩形 10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  <a:cs typeface="Times New Roman" panose="02020603050405020304" charset="0"/>
                </a:rPr>
                <a:t>机械能守恒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" y="741495"/>
            <a:ext cx="1273969" cy="1763078"/>
          </a:xfrm>
          <a:prstGeom prst="rect">
            <a:avLst/>
          </a:prstGeom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578379" y="908470"/>
            <a:ext cx="2978092" cy="95410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zh-CN" altLang="en-US" sz="2800" b="1">
                <a:latin typeface="宋体" pitchFamily="2" charset="-122"/>
                <a:ea typeface="宋体" panose="02010600030101010101" pitchFamily="2" charset="-122"/>
              </a:rPr>
              <a:t>动能和重力势能可以相互转化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578379" y="2179211"/>
            <a:ext cx="2978092" cy="95410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zh-CN" altLang="en-US" sz="2800" b="1">
                <a:latin typeface="宋体" pitchFamily="2" charset="-122"/>
                <a:ea typeface="宋体" panose="02010600030101010101" pitchFamily="2" charset="-122"/>
              </a:rPr>
              <a:t>动能和弹性势能可以相互转化</a:t>
            </a:r>
          </a:p>
        </p:txBody>
      </p:sp>
      <p:sp>
        <p:nvSpPr>
          <p:cNvPr id="35845" name="AutoShape 5"/>
          <p:cNvSpPr/>
          <p:nvPr/>
        </p:nvSpPr>
        <p:spPr bwMode="auto">
          <a:xfrm>
            <a:off x="4844335" y="1455420"/>
            <a:ext cx="215504" cy="1371600"/>
          </a:xfrm>
          <a:prstGeom prst="rightBrace">
            <a:avLst>
              <a:gd name="adj1" fmla="val 53039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zh-CN" altLang="en-US" sz="2400" b="1">
              <a:latin typeface="宋体" pitchFamily="2" charset="-122"/>
              <a:ea typeface="宋体" panose="02010600030101010101" pitchFamily="2" charset="-122"/>
            </a:endParaRP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5244618" y="1444458"/>
            <a:ext cx="2734560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zh-CN" altLang="en-US" sz="28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动能和势能</a:t>
            </a:r>
            <a:endParaRPr kumimoji="1" lang="en-US" altLang="zh-CN" sz="2800" b="1">
              <a:solidFill>
                <a:srgbClr val="FF0000"/>
              </a:solidFill>
              <a:latin typeface="宋体" pitchFamily="2" charset="-122"/>
              <a:ea typeface="宋体" panose="02010600030101010101" pitchFamily="2" charset="-122"/>
            </a:endParaRPr>
          </a:p>
          <a:p>
            <a:pPr algn="ctr" eaLnBrk="0" hangingPunct="0">
              <a:spcBef>
                <a:spcPct val="50000"/>
              </a:spcBef>
            </a:pPr>
            <a:r>
              <a:rPr kumimoji="1" lang="zh-CN" altLang="en-US" sz="28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可以相互转化</a:t>
            </a: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874155" y="3662600"/>
            <a:ext cx="7566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FF"/>
                </a:solidFill>
                <a:latin typeface="宋体" pitchFamily="2" charset="-122"/>
                <a:ea typeface="宋体" panose="02010600030101010101" pitchFamily="2" charset="-122"/>
              </a:rPr>
              <a:t>只有动能和势能相互转化，机械能的总和不变。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3" nodeType="after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35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  <p:bldP spid="35844" grpId="1"/>
      <p:bldP spid="35845" grpId="2"/>
      <p:bldP spid="35846" grpId="3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360" y="1655002"/>
            <a:ext cx="3780790" cy="2144395"/>
          </a:xfrm>
          <a:prstGeom prst="rect">
            <a:avLst/>
          </a:prstGeom>
        </p:spPr>
      </p:pic>
      <p:sp>
        <p:nvSpPr>
          <p:cNvPr id="22" name="矩形 4"/>
          <p:cNvSpPr>
            <a:spLocks noChangeArrowheads="1"/>
          </p:cNvSpPr>
          <p:nvPr/>
        </p:nvSpPr>
        <p:spPr bwMode="auto">
          <a:xfrm>
            <a:off x="3387090" y="575310"/>
            <a:ext cx="277876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黑体" pitchFamily="49" charset="-122"/>
              </a:rPr>
              <a:t>水能和风能的利用</a:t>
            </a:r>
          </a:p>
        </p:txBody>
      </p:sp>
      <p:pic>
        <p:nvPicPr>
          <p:cNvPr id="1026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927" y="1655001"/>
            <a:ext cx="4095673" cy="214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New picture" hidden="1"/>
          <p:cNvPicPr/>
          <p:nvPr/>
        </p:nvPicPr>
        <p:blipFill>
          <a:blip r:embed="rId5"/>
          <a:stretch>
            <a:fillRect/>
          </a:stretch>
        </p:blipFill>
        <p:spPr>
          <a:xfrm>
            <a:off x="10680700" y="12204700"/>
            <a:ext cx="431800" cy="393700"/>
          </a:xfrm>
          <a:prstGeom prst="cube">
            <a:avLst/>
          </a:prstGeom>
        </p:spPr>
      </p:pic>
    </p:spTree>
  </p:cSld>
  <p:clrMapOvr>
    <a:masterClrMapping/>
  </p:clrMapOvr>
  <p:transition spd="slow">
    <p:random/>
  </p:transition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5639" name="矩形 25638"/>
          <p:cNvSpPr/>
          <p:nvPr/>
        </p:nvSpPr>
        <p:spPr>
          <a:xfrm>
            <a:off x="1874838" y="1796733"/>
            <a:ext cx="3743325" cy="73025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320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5644" name="组合 25643"/>
          <p:cNvGrpSpPr/>
          <p:nvPr/>
        </p:nvGrpSpPr>
        <p:grpSpPr>
          <a:xfrm>
            <a:off x="3386138" y="1869758"/>
            <a:ext cx="2089150" cy="584199"/>
            <a:chOff x="1519" y="1344"/>
            <a:chExt cx="1316" cy="368"/>
          </a:xfrm>
        </p:grpSpPr>
        <p:sp>
          <p:nvSpPr>
            <p:cNvPr id="25645" name="直接连接符 25644"/>
            <p:cNvSpPr/>
            <p:nvPr/>
          </p:nvSpPr>
          <p:spPr>
            <a:xfrm flipH="1">
              <a:off x="1519" y="1389"/>
              <a:ext cx="0" cy="18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5646" name="直接连接符 25645"/>
            <p:cNvSpPr/>
            <p:nvPr/>
          </p:nvSpPr>
          <p:spPr>
            <a:xfrm flipH="1">
              <a:off x="2835" y="1389"/>
              <a:ext cx="0" cy="18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5647" name="直接连接符 25646"/>
            <p:cNvSpPr/>
            <p:nvPr/>
          </p:nvSpPr>
          <p:spPr>
            <a:xfrm>
              <a:off x="1519" y="1480"/>
              <a:ext cx="454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5648" name="直接连接符 25647"/>
            <p:cNvSpPr/>
            <p:nvPr/>
          </p:nvSpPr>
          <p:spPr>
            <a:xfrm>
              <a:off x="2290" y="1480"/>
              <a:ext cx="545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5649" name="文本框 25648"/>
            <p:cNvSpPr txBox="1"/>
            <p:nvPr/>
          </p:nvSpPr>
          <p:spPr>
            <a:xfrm>
              <a:off x="2064" y="1344"/>
              <a:ext cx="408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 b="1" i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s</a:t>
              </a:r>
            </a:p>
          </p:txBody>
        </p:sp>
      </p:grpSp>
      <p:sp>
        <p:nvSpPr>
          <p:cNvPr id="25660" name="矩形 25659"/>
          <p:cNvSpPr/>
          <p:nvPr/>
        </p:nvSpPr>
        <p:spPr>
          <a:xfrm>
            <a:off x="2306638" y="1004570"/>
            <a:ext cx="1081087" cy="792163"/>
          </a:xfrm>
          <a:prstGeom prst="rect">
            <a:avLst/>
          </a:prstGeom>
          <a:noFill/>
          <a:ln w="9525" cap="rnd" cmpd="sng">
            <a:solidFill>
              <a:schemeClr val="tx1"/>
            </a:solidFill>
            <a:prstDash val="sysDot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320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5668" name="组合 25667"/>
          <p:cNvGrpSpPr/>
          <p:nvPr/>
        </p:nvGrpSpPr>
        <p:grpSpPr>
          <a:xfrm>
            <a:off x="2306638" y="780732"/>
            <a:ext cx="1944687" cy="1023938"/>
            <a:chOff x="612" y="1475"/>
            <a:chExt cx="1225" cy="645"/>
          </a:xfrm>
        </p:grpSpPr>
        <p:grpSp>
          <p:nvGrpSpPr>
            <p:cNvPr id="25640" name="组合 25639"/>
            <p:cNvGrpSpPr/>
            <p:nvPr/>
          </p:nvGrpSpPr>
          <p:grpSpPr>
            <a:xfrm>
              <a:off x="612" y="1475"/>
              <a:ext cx="1225" cy="640"/>
              <a:chOff x="839" y="658"/>
              <a:chExt cx="1225" cy="640"/>
            </a:xfrm>
          </p:grpSpPr>
          <p:sp>
            <p:nvSpPr>
              <p:cNvPr id="25641" name="矩形 25640"/>
              <p:cNvSpPr/>
              <p:nvPr/>
            </p:nvSpPr>
            <p:spPr>
              <a:xfrm>
                <a:off x="839" y="799"/>
                <a:ext cx="680" cy="499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32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25642" name="直接连接符 25641"/>
              <p:cNvSpPr/>
              <p:nvPr/>
            </p:nvSpPr>
            <p:spPr>
              <a:xfrm>
                <a:off x="1519" y="1026"/>
                <a:ext cx="499" cy="0"/>
              </a:xfrm>
              <a:prstGeom prst="line">
                <a:avLst/>
              </a:prstGeom>
              <a:ln w="7620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  <p:sp>
            <p:nvSpPr>
              <p:cNvPr id="25643" name="文本框 25642"/>
              <p:cNvSpPr txBox="1"/>
              <p:nvPr/>
            </p:nvSpPr>
            <p:spPr>
              <a:xfrm>
                <a:off x="1882" y="658"/>
                <a:ext cx="182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sz="3200" b="1" i="1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F</a:t>
                </a:r>
              </a:p>
            </p:txBody>
          </p:sp>
        </p:grpSp>
        <p:sp>
          <p:nvSpPr>
            <p:cNvPr id="25667" name="文本框 25666"/>
            <p:cNvSpPr txBox="1"/>
            <p:nvPr/>
          </p:nvSpPr>
          <p:spPr>
            <a:xfrm>
              <a:off x="657" y="1752"/>
              <a:ext cx="545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zh-CN" sz="32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6525260" y="1364615"/>
            <a:ext cx="2043430" cy="706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物体在力</a:t>
            </a:r>
            <a:r>
              <a:rPr lang="en-US" altLang="zh-CN" sz="2000" b="1" i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  <a:r>
              <a:rPr lang="zh-CN" altLang="en-US" sz="20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</a:t>
            </a:r>
            <a:r>
              <a:rPr lang="zh-CN" altLang="en-US" sz="20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方向上</a:t>
            </a:r>
            <a:r>
              <a:rPr lang="zh-CN" altLang="en-US" sz="20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移动距离</a:t>
            </a:r>
            <a:r>
              <a:rPr lang="en-US" altLang="zh-CN" sz="2000" b="1" i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1040765" y="2341880"/>
            <a:ext cx="7608285" cy="113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物体在水平拉力</a:t>
            </a:r>
            <a:r>
              <a:rPr lang="en-US" altLang="zh-CN" sz="24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的作用下沿水平桌面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移动了一段距离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，</a:t>
            </a:r>
          </a:p>
        </p:txBody>
      </p:sp>
      <p:sp>
        <p:nvSpPr>
          <p:cNvPr id="39" name="下箭头 38"/>
          <p:cNvSpPr/>
          <p:nvPr/>
        </p:nvSpPr>
        <p:spPr>
          <a:xfrm>
            <a:off x="4258310" y="3540760"/>
            <a:ext cx="635000" cy="749300"/>
          </a:xfrm>
          <a:prstGeom prst="downArrow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1733550" y="4316095"/>
            <a:ext cx="5677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  <a:cs typeface="Times New Roman" panose="02020603050405020304" charset="0"/>
              </a:rPr>
              <a:t>物理学中就说</a:t>
            </a:r>
            <a:r>
              <a:rPr lang="zh-CN" altLang="en-US" sz="2400" b="1">
                <a:solidFill>
                  <a:srgbClr val="0000FF"/>
                </a:solidFill>
                <a:latin typeface="宋体" pitchFamily="2" charset="-122"/>
                <a:ea typeface="宋体" panose="02010600030101010101" pitchFamily="2" charset="-122"/>
                <a:cs typeface="Times New Roman" panose="02020603050405020304" charset="0"/>
              </a:rPr>
              <a:t>拉动物体的力做了功。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42896" y="3011751"/>
            <a:ext cx="7063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力</a:t>
            </a:r>
            <a:r>
              <a:rPr lang="en-US" altLang="zh-CN" sz="24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作用的成效体现在物体被移动了。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06 -3.2948E-06 L 0.2283 -3.2948E-06" pathEditMode="relative" ptsTypes="AA">
                                      <p:cBhvr>
                                        <p:cTn id="6" dur="2000" fill="hold"/>
                                        <p:tgtEl>
                                          <p:spTgt spid="25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4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" fill="hold"/>
                                        <p:tgtEl>
                                          <p:spTgt spid="3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9" presetClass="entr" presetSubtype="10" fill="hold" nodeType="after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5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5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4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8" grpId="1"/>
      <p:bldP spid="39" grpId="2"/>
      <p:bldP spid="40" grpId="3"/>
      <p:bldP spid="7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占位符 26626"/>
          <p:cNvSpPr>
            <a:spLocks noGrp="1"/>
          </p:cNvSpPr>
          <p:nvPr/>
        </p:nvSpPr>
        <p:spPr>
          <a:xfrm>
            <a:off x="279400" y="1066800"/>
            <a:ext cx="5855335" cy="181737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anose="05000000000000000000" pitchFamily="2" charset="2"/>
              <a:buChar char="n"/>
              <a:defRPr sz="3000" b="0" i="0" u="none" kern="1200" baseline="0">
                <a:solidFill>
                  <a:srgbClr val="000000"/>
                </a:solidFill>
                <a:latin typeface="Arial" pitchFamily="34" charset="0"/>
                <a:ea typeface="宋体" panose="02010600030101010101" pitchFamily="2" charset="-122"/>
                <a:cs typeface="+mn-ea"/>
              </a:defRPr>
            </a:lvl1pPr>
            <a:lvl2pPr marL="669925" lvl="1" indent="-32512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B812F"/>
              </a:buClr>
              <a:buSzPct val="60000"/>
              <a:buFont typeface="Wingdings" panose="05000000000000000000" pitchFamily="2" charset="2"/>
              <a:buChar char="q"/>
              <a:defRPr sz="2600" b="0" i="0" u="none" kern="1200" baseline="0">
                <a:solidFill>
                  <a:srgbClr val="000000"/>
                </a:solidFill>
                <a:latin typeface="Arial" pitchFamily="34" charset="0"/>
                <a:ea typeface="宋体" panose="02010600030101010101" pitchFamily="2" charset="-122"/>
                <a:cs typeface="+mn-ea"/>
              </a:defRPr>
            </a:lvl2pPr>
            <a:lvl3pPr marL="1022350" lvl="2" indent="-35052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anose="05000000000000000000" pitchFamily="2" charset="2"/>
              <a:buChar char="n"/>
              <a:defRPr sz="2200" b="0" i="0" u="none" kern="1200" baseline="0">
                <a:solidFill>
                  <a:srgbClr val="000000"/>
                </a:solidFill>
                <a:latin typeface="Arial" pitchFamily="34" charset="0"/>
                <a:ea typeface="宋体" panose="02010600030101010101" pitchFamily="2" charset="-122"/>
                <a:cs typeface="+mn-ea"/>
              </a:defRPr>
            </a:lvl3pPr>
            <a:lvl4pPr marL="1339850" lvl="3" indent="-31559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panose="05000000000000000000" pitchFamily="2" charset="2"/>
              <a:buChar char="q"/>
              <a:defRPr sz="2000" b="0" i="0" u="none" kern="1200" baseline="0">
                <a:solidFill>
                  <a:srgbClr val="000000"/>
                </a:solidFill>
                <a:latin typeface="Arial" pitchFamily="34" charset="0"/>
                <a:ea typeface="宋体" panose="02010600030101010101" pitchFamily="2" charset="-122"/>
                <a:cs typeface="+mn-ea"/>
              </a:defRPr>
            </a:lvl4pPr>
            <a:lvl5pPr marL="1681480" lvl="4" indent="-339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rgbClr val="000000"/>
                </a:solidFill>
                <a:latin typeface="Arial" pitchFamily="34" charset="0"/>
                <a:ea typeface="宋体" panose="02010600030101010101" pitchFamily="2" charset="-122"/>
                <a:cs typeface="+mn-ea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rgbClr val="000000"/>
                </a:solidFill>
                <a:latin typeface="Arial" pitchFamily="34" charset="0"/>
                <a:ea typeface="宋体" panose="02010600030101010101" pitchFamily="2" charset="-122"/>
                <a:cs typeface="+mn-ea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rgbClr val="000000"/>
                </a:solidFill>
                <a:latin typeface="Arial" pitchFamily="34" charset="0"/>
                <a:ea typeface="宋体" panose="02010600030101010101" pitchFamily="2" charset="-122"/>
                <a:cs typeface="+mn-ea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rgbClr val="000000"/>
                </a:solidFill>
                <a:latin typeface="Arial" pitchFamily="34" charset="0"/>
                <a:ea typeface="宋体" panose="02010600030101010101" pitchFamily="2" charset="-122"/>
                <a:cs typeface="+mn-ea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rgbClr val="000000"/>
                </a:solidFill>
                <a:latin typeface="Arial" pitchFamily="34" charset="0"/>
                <a:ea typeface="宋体" panose="02010600030101010101" pitchFamily="2" charset="-122"/>
                <a:cs typeface="+mn-ea"/>
              </a:defRPr>
            </a:lvl9pPr>
          </a:lstStyle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/>
              <a:t>通常而言，如果</a:t>
            </a:r>
            <a:r>
              <a:rPr lang="zh-CN" altLang="en-US" sz="2400" b="1">
                <a:solidFill>
                  <a:srgbClr val="0000FF"/>
                </a:solidFill>
              </a:rPr>
              <a:t>一个力</a:t>
            </a:r>
            <a:r>
              <a:rPr lang="zh-CN" altLang="en-US" sz="2400" b="1"/>
              <a:t>作用在物体上，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>
                <a:solidFill>
                  <a:srgbClr val="0000FF"/>
                </a:solidFill>
              </a:rPr>
              <a:t>物体在这个力的方向移动了一段距离</a:t>
            </a:r>
            <a:r>
              <a:rPr lang="zh-CN" altLang="en-US" sz="2400" b="1"/>
              <a:t>，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/>
              <a:t>我们就说</a:t>
            </a:r>
            <a:r>
              <a:rPr lang="zh-CN" altLang="en-US" sz="2400" b="1">
                <a:solidFill>
                  <a:srgbClr val="0000FF"/>
                </a:solidFill>
              </a:rPr>
              <a:t>这个力</a:t>
            </a:r>
            <a:r>
              <a:rPr lang="zh-CN" altLang="en-US" sz="2400" b="1"/>
              <a:t>对物体做了</a:t>
            </a:r>
            <a:r>
              <a:rPr lang="zh-CN" altLang="en-US" sz="2400" b="1">
                <a:solidFill>
                  <a:srgbClr val="FF0000"/>
                </a:solidFill>
              </a:rPr>
              <a:t>功</a:t>
            </a:r>
            <a:r>
              <a:rPr lang="zh-CN" altLang="en-US" sz="2400" b="1"/>
              <a:t>。</a:t>
            </a:r>
          </a:p>
        </p:txBody>
      </p:sp>
      <p:sp>
        <p:nvSpPr>
          <p:cNvPr id="3" name="矩形 2"/>
          <p:cNvSpPr/>
          <p:nvPr/>
        </p:nvSpPr>
        <p:spPr>
          <a:xfrm>
            <a:off x="608648" y="4074795"/>
            <a:ext cx="3743325" cy="73025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320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119948" y="4147820"/>
            <a:ext cx="2089150" cy="584201"/>
            <a:chOff x="1519" y="1344"/>
            <a:chExt cx="1316" cy="368"/>
          </a:xfrm>
        </p:grpSpPr>
        <p:sp>
          <p:nvSpPr>
            <p:cNvPr id="5" name="直接连接符 4"/>
            <p:cNvSpPr/>
            <p:nvPr/>
          </p:nvSpPr>
          <p:spPr>
            <a:xfrm flipH="1">
              <a:off x="1519" y="1389"/>
              <a:ext cx="0" cy="18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6" name="直接连接符 5"/>
            <p:cNvSpPr/>
            <p:nvPr/>
          </p:nvSpPr>
          <p:spPr>
            <a:xfrm flipH="1">
              <a:off x="2835" y="1389"/>
              <a:ext cx="0" cy="18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7" name="直接连接符 6"/>
            <p:cNvSpPr/>
            <p:nvPr/>
          </p:nvSpPr>
          <p:spPr>
            <a:xfrm>
              <a:off x="1519" y="1480"/>
              <a:ext cx="454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8" name="直接连接符 7"/>
            <p:cNvSpPr/>
            <p:nvPr/>
          </p:nvSpPr>
          <p:spPr>
            <a:xfrm>
              <a:off x="2290" y="1480"/>
              <a:ext cx="545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9" name="文本框 8"/>
            <p:cNvSpPr txBox="1"/>
            <p:nvPr/>
          </p:nvSpPr>
          <p:spPr>
            <a:xfrm>
              <a:off x="2064" y="1344"/>
              <a:ext cx="408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 b="1" i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s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698105" y="2289810"/>
            <a:ext cx="288925" cy="1576705"/>
            <a:chOff x="2154" y="2024"/>
            <a:chExt cx="182" cy="1315"/>
          </a:xfrm>
        </p:grpSpPr>
        <p:sp>
          <p:nvSpPr>
            <p:cNvPr id="11" name="直接连接符 10"/>
            <p:cNvSpPr/>
            <p:nvPr/>
          </p:nvSpPr>
          <p:spPr>
            <a:xfrm>
              <a:off x="2154" y="3339"/>
              <a:ext cx="182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2" name="直接连接符 11"/>
            <p:cNvSpPr/>
            <p:nvPr/>
          </p:nvSpPr>
          <p:spPr>
            <a:xfrm>
              <a:off x="2154" y="2024"/>
              <a:ext cx="182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3" name="直接连接符 12"/>
            <p:cNvSpPr/>
            <p:nvPr/>
          </p:nvSpPr>
          <p:spPr>
            <a:xfrm flipH="1">
              <a:off x="2245" y="2024"/>
              <a:ext cx="0" cy="544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4" name="直接连接符 13"/>
            <p:cNvSpPr/>
            <p:nvPr/>
          </p:nvSpPr>
          <p:spPr>
            <a:xfrm flipH="1">
              <a:off x="2245" y="2886"/>
              <a:ext cx="0" cy="453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1" name="文本框 20"/>
            <p:cNvSpPr txBox="1"/>
            <p:nvPr/>
          </p:nvSpPr>
          <p:spPr>
            <a:xfrm>
              <a:off x="2154" y="2568"/>
              <a:ext cx="182" cy="4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 b="1" i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s</a:t>
              </a:r>
            </a:p>
          </p:txBody>
        </p:sp>
      </p:grpSp>
      <p:sp>
        <p:nvSpPr>
          <p:cNvPr id="22" name="矩形 21"/>
          <p:cNvSpPr/>
          <p:nvPr/>
        </p:nvSpPr>
        <p:spPr>
          <a:xfrm>
            <a:off x="1040448" y="3282633"/>
            <a:ext cx="1079500" cy="792162"/>
          </a:xfrm>
          <a:prstGeom prst="rect">
            <a:avLst/>
          </a:prstGeom>
          <a:noFill/>
          <a:ln w="9525" cap="rnd" cmpd="sng">
            <a:solidFill>
              <a:srgbClr val="00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320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473825" y="3866198"/>
            <a:ext cx="1223963" cy="865187"/>
          </a:xfrm>
          <a:prstGeom prst="rect">
            <a:avLst/>
          </a:prstGeom>
          <a:noFill/>
          <a:ln w="9525" cap="rnd" cmpd="sng">
            <a:solidFill>
              <a:srgbClr val="00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320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040448" y="3038158"/>
            <a:ext cx="1871662" cy="1044574"/>
            <a:chOff x="612" y="2596"/>
            <a:chExt cx="1179" cy="658"/>
          </a:xfrm>
        </p:grpSpPr>
        <p:grpSp>
          <p:nvGrpSpPr>
            <p:cNvPr id="25" name="组合 24"/>
            <p:cNvGrpSpPr/>
            <p:nvPr/>
          </p:nvGrpSpPr>
          <p:grpSpPr>
            <a:xfrm>
              <a:off x="612" y="2596"/>
              <a:ext cx="1179" cy="653"/>
              <a:chOff x="839" y="645"/>
              <a:chExt cx="1179" cy="653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839" y="799"/>
                <a:ext cx="680" cy="499"/>
              </a:xfrm>
              <a:prstGeom prst="rect">
                <a:avLst/>
              </a:prstGeom>
              <a:solidFill>
                <a:srgbClr val="CC990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32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27" name="直接连接符 26"/>
              <p:cNvSpPr/>
              <p:nvPr/>
            </p:nvSpPr>
            <p:spPr>
              <a:xfrm>
                <a:off x="1519" y="1026"/>
                <a:ext cx="499" cy="0"/>
              </a:xfrm>
              <a:prstGeom prst="line">
                <a:avLst/>
              </a:prstGeom>
              <a:ln w="7620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1836" y="645"/>
                <a:ext cx="182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sz="3200" b="1" i="1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F</a:t>
                </a: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839" y="2886"/>
              <a:ext cx="227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 i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A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473825" y="3008948"/>
            <a:ext cx="1225550" cy="1722438"/>
            <a:chOff x="3243" y="2799"/>
            <a:chExt cx="772" cy="1085"/>
          </a:xfrm>
        </p:grpSpPr>
        <p:grpSp>
          <p:nvGrpSpPr>
            <p:cNvPr id="31" name="组合 30"/>
            <p:cNvGrpSpPr/>
            <p:nvPr/>
          </p:nvGrpSpPr>
          <p:grpSpPr>
            <a:xfrm>
              <a:off x="3243" y="2799"/>
              <a:ext cx="772" cy="1085"/>
              <a:chOff x="1383" y="2799"/>
              <a:chExt cx="772" cy="1085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1383" y="3339"/>
                <a:ext cx="772" cy="545"/>
              </a:xfrm>
              <a:prstGeom prst="rect">
                <a:avLst/>
              </a:prstGeom>
              <a:solidFill>
                <a:srgbClr val="CC990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32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33" name="直接连接符 32"/>
              <p:cNvSpPr/>
              <p:nvPr/>
            </p:nvSpPr>
            <p:spPr>
              <a:xfrm flipH="1" flipV="1">
                <a:off x="1791" y="2886"/>
                <a:ext cx="0" cy="453"/>
              </a:xfrm>
              <a:prstGeom prst="line">
                <a:avLst/>
              </a:prstGeom>
              <a:ln w="7620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1429" y="2799"/>
                <a:ext cx="181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sz="3200" b="1" i="1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F</a:t>
                </a:r>
              </a:p>
            </p:txBody>
          </p:sp>
        </p:grpSp>
        <p:sp>
          <p:nvSpPr>
            <p:cNvPr id="35" name="文本框 34"/>
            <p:cNvSpPr txBox="1"/>
            <p:nvPr/>
          </p:nvSpPr>
          <p:spPr>
            <a:xfrm>
              <a:off x="3470" y="3475"/>
              <a:ext cx="363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 i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B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06 -2.08092E-06 L 0.2283 -2.08092E-06" pathEditMode="relative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9" presetClass="entr" presetSubtype="10" fill="hold" nodeType="after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07 -4.16185E-06 L 5.55556E-07 -0.30404" pathEditMode="relative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3" y="1074870"/>
            <a:ext cx="1273969" cy="1763078"/>
          </a:xfrm>
          <a:prstGeom prst="rect">
            <a:avLst/>
          </a:prstGeom>
        </p:spPr>
      </p:pic>
      <p:sp>
        <p:nvSpPr>
          <p:cNvPr id="33847" name="Text Box 55"/>
          <p:cNvSpPr txBox="1"/>
          <p:nvPr/>
        </p:nvSpPr>
        <p:spPr>
          <a:xfrm>
            <a:off x="4484387" y="524953"/>
            <a:ext cx="3872865" cy="460375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</a:rPr>
              <a:t>（作用在物体上的力）</a:t>
            </a:r>
          </a:p>
        </p:txBody>
      </p:sp>
      <p:sp>
        <p:nvSpPr>
          <p:cNvPr id="38918" name="Text Box 56"/>
          <p:cNvSpPr txBox="1"/>
          <p:nvPr/>
        </p:nvSpPr>
        <p:spPr>
          <a:xfrm>
            <a:off x="4509135" y="1487530"/>
            <a:ext cx="4634865" cy="390525"/>
          </a:xfrm>
          <a:prstGeom prst="rect">
            <a:avLst/>
          </a:prstGeom>
          <a:noFill/>
          <a:ln w="3175">
            <a:noFill/>
          </a:ln>
        </p:spPr>
        <p:txBody>
          <a:bodyPr wrap="squar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</a:rPr>
              <a:t>（物体在力的方向上移动的距离）</a:t>
            </a:r>
          </a:p>
        </p:txBody>
      </p:sp>
      <p:sp>
        <p:nvSpPr>
          <p:cNvPr id="33850" name="Text Box 58"/>
          <p:cNvSpPr txBox="1"/>
          <p:nvPr/>
        </p:nvSpPr>
        <p:spPr>
          <a:xfrm>
            <a:off x="4105275" y="524953"/>
            <a:ext cx="9410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  <a:endParaRPr lang="zh-CN" altLang="en-US" sz="2400" b="1" i="1">
              <a:solidFill>
                <a:srgbClr val="0000FF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8921" name="Oval 65"/>
          <p:cNvSpPr/>
          <p:nvPr/>
        </p:nvSpPr>
        <p:spPr>
          <a:xfrm>
            <a:off x="5717499" y="1311783"/>
            <a:ext cx="1572534" cy="755650"/>
          </a:xfrm>
          <a:prstGeom prst="ellipse">
            <a:avLst/>
          </a:prstGeom>
          <a:noFill/>
          <a:ln w="44450" cap="flat" cmpd="sng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8925" name="Text Box 64"/>
          <p:cNvSpPr txBox="1"/>
          <p:nvPr/>
        </p:nvSpPr>
        <p:spPr>
          <a:xfrm>
            <a:off x="3864610" y="2486697"/>
            <a:ext cx="2264410" cy="460375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</a:rPr>
              <a:t>二者缺一不可。</a:t>
            </a:r>
          </a:p>
        </p:txBody>
      </p:sp>
      <p:grpSp>
        <p:nvGrpSpPr>
          <p:cNvPr id="38938" name="组合 38937"/>
          <p:cNvGrpSpPr/>
          <p:nvPr/>
        </p:nvGrpSpPr>
        <p:grpSpPr>
          <a:xfrm>
            <a:off x="1195009" y="748795"/>
            <a:ext cx="2871035" cy="934467"/>
            <a:chOff x="680" y="1317"/>
            <a:chExt cx="1153" cy="589"/>
          </a:xfrm>
        </p:grpSpPr>
        <p:sp>
          <p:nvSpPr>
            <p:cNvPr id="38928" name="AutoShape 57"/>
            <p:cNvSpPr/>
            <p:nvPr/>
          </p:nvSpPr>
          <p:spPr>
            <a:xfrm>
              <a:off x="1727" y="1317"/>
              <a:ext cx="106" cy="589"/>
            </a:xfrm>
            <a:prstGeom prst="leftBrace">
              <a:avLst>
                <a:gd name="adj1" fmla="val 30112"/>
                <a:gd name="adj2" fmla="val 50898"/>
              </a:avLst>
            </a:prstGeom>
            <a:noFill/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38929" name="Text Box 66"/>
            <p:cNvSpPr txBox="1"/>
            <p:nvPr/>
          </p:nvSpPr>
          <p:spPr>
            <a:xfrm>
              <a:off x="680" y="1454"/>
              <a:ext cx="1133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latin typeface="Times New Roman" panose="02020603050405020304" charset="0"/>
                  <a:ea typeface="宋体" panose="02010600030101010101" pitchFamily="2" charset="-122"/>
                </a:rPr>
                <a:t>功的两个必要因素</a:t>
              </a:r>
            </a:p>
          </p:txBody>
        </p:sp>
      </p:grpSp>
      <p:sp>
        <p:nvSpPr>
          <p:cNvPr id="38932" name="Rectangle 52"/>
          <p:cNvSpPr/>
          <p:nvPr/>
        </p:nvSpPr>
        <p:spPr>
          <a:xfrm>
            <a:off x="4138831" y="1452604"/>
            <a:ext cx="5054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</a:t>
            </a:r>
          </a:p>
        </p:txBody>
      </p:sp>
      <p:grpSp>
        <p:nvGrpSpPr>
          <p:cNvPr id="38939" name="组合 38938"/>
          <p:cNvGrpSpPr/>
          <p:nvPr/>
        </p:nvGrpSpPr>
        <p:grpSpPr>
          <a:xfrm>
            <a:off x="1979189" y="1398312"/>
            <a:ext cx="1690935" cy="1571391"/>
            <a:chOff x="748" y="1774"/>
            <a:chExt cx="975" cy="772"/>
          </a:xfrm>
        </p:grpSpPr>
        <p:sp>
          <p:nvSpPr>
            <p:cNvPr id="38926" name="Line 61"/>
            <p:cNvSpPr/>
            <p:nvPr/>
          </p:nvSpPr>
          <p:spPr>
            <a:xfrm>
              <a:off x="748" y="1774"/>
              <a:ext cx="975" cy="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33" name="任意多边形 38932"/>
            <p:cNvSpPr/>
            <p:nvPr/>
          </p:nvSpPr>
          <p:spPr>
            <a:xfrm rot="5400000">
              <a:off x="917" y="1740"/>
              <a:ext cx="772" cy="839"/>
            </a:xfrm>
            <a:custGeom>
              <a:gdLst>
                <a:gd name="txL" fmla="*/ 0 w 21600"/>
                <a:gd name="txT" fmla="*/ 17500 h 21600"/>
                <a:gd name="txR" fmla="*/ 19755 w 21600"/>
                <a:gd name="txB" fmla="*/ 21600 h 21600"/>
              </a:gdLst>
              <a:cxnLst>
                <a:cxn ang="270">
                  <a:pos x="17880" y="0"/>
                </a:cxn>
                <a:cxn ang="180">
                  <a:pos x="14161" y="7844"/>
                </a:cxn>
                <a:cxn ang="180">
                  <a:pos x="0" y="19550"/>
                </a:cxn>
                <a:cxn ang="90">
                  <a:pos x="9877" y="21600"/>
                </a:cxn>
                <a:cxn ang="0">
                  <a:pos x="19755" y="15088"/>
                </a:cxn>
                <a:cxn ang="0">
                  <a:pos x="21600" y="7844"/>
                </a:cxn>
              </a:cxnLst>
              <a:rect l="txL" t="txT" r="txR" b="txB"/>
              <a:pathLst>
                <a:path w="21600" h="21600">
                  <a:moveTo>
                    <a:pt x="17880" y="0"/>
                  </a:moveTo>
                  <a:lnTo>
                    <a:pt x="14161" y="7844"/>
                  </a:lnTo>
                  <a:lnTo>
                    <a:pt x="16006" y="7844"/>
                  </a:lnTo>
                  <a:lnTo>
                    <a:pt x="16006" y="17500"/>
                  </a:lnTo>
                  <a:lnTo>
                    <a:pt x="0" y="17500"/>
                  </a:lnTo>
                  <a:lnTo>
                    <a:pt x="0" y="21600"/>
                  </a:lnTo>
                  <a:lnTo>
                    <a:pt x="19755" y="21600"/>
                  </a:lnTo>
                  <a:lnTo>
                    <a:pt x="19755" y="7844"/>
                  </a:lnTo>
                  <a:lnTo>
                    <a:pt x="21600" y="7844"/>
                  </a:lnTo>
                  <a:close/>
                </a:path>
              </a:pathLst>
            </a:custGeom>
            <a:solidFill>
              <a:schemeClr val="bg1"/>
            </a:solidFill>
            <a:ln w="28575" cap="flat" cmpd="sng">
              <a:solidFill>
                <a:srgbClr val="CC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38940" name="组合 38939"/>
          <p:cNvGrpSpPr/>
          <p:nvPr/>
        </p:nvGrpSpPr>
        <p:grpSpPr>
          <a:xfrm>
            <a:off x="7830185" y="3079750"/>
            <a:ext cx="342900" cy="975360"/>
            <a:chOff x="5103" y="1593"/>
            <a:chExt cx="317" cy="2019"/>
          </a:xfrm>
        </p:grpSpPr>
        <p:sp>
          <p:nvSpPr>
            <p:cNvPr id="38941" name="直接连接符 38940"/>
            <p:cNvSpPr/>
            <p:nvPr/>
          </p:nvSpPr>
          <p:spPr>
            <a:xfrm>
              <a:off x="5125" y="3612"/>
              <a:ext cx="295" cy="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42" name="直接连接符 38941"/>
            <p:cNvSpPr/>
            <p:nvPr/>
          </p:nvSpPr>
          <p:spPr>
            <a:xfrm>
              <a:off x="5103" y="1593"/>
              <a:ext cx="295" cy="0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43" name="直接连接符 38942"/>
            <p:cNvSpPr/>
            <p:nvPr/>
          </p:nvSpPr>
          <p:spPr>
            <a:xfrm flipH="1" flipV="1">
              <a:off x="5239" y="1616"/>
              <a:ext cx="0" cy="195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arrow" w="med" len="med"/>
              <a:tailEnd type="arrow" w="med" len="med"/>
            </a:ln>
          </p:spPr>
          <p:txBody>
            <a:bodyPr/>
            <a:lstStyle/>
            <a:p/>
          </p:txBody>
        </p:sp>
        <p:sp>
          <p:nvSpPr>
            <p:cNvPr id="38944" name="文本框 38943"/>
            <p:cNvSpPr txBox="1"/>
            <p:nvPr/>
          </p:nvSpPr>
          <p:spPr>
            <a:xfrm>
              <a:off x="5124" y="2184"/>
              <a:ext cx="296" cy="95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s</a:t>
              </a:r>
            </a:p>
          </p:txBody>
        </p:sp>
      </p:grpSp>
      <p:sp>
        <p:nvSpPr>
          <p:cNvPr id="38950" name="矩形 38949"/>
          <p:cNvSpPr/>
          <p:nvPr/>
        </p:nvSpPr>
        <p:spPr>
          <a:xfrm>
            <a:off x="7076440" y="4055110"/>
            <a:ext cx="721995" cy="409575"/>
          </a:xfrm>
          <a:prstGeom prst="rect">
            <a:avLst/>
          </a:prstGeom>
          <a:solidFill>
            <a:srgbClr val="FCD6B6"/>
          </a:solidFill>
          <a:ln w="1905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8975" name="直接连接符 38974"/>
          <p:cNvSpPr/>
          <p:nvPr/>
        </p:nvSpPr>
        <p:spPr>
          <a:xfrm>
            <a:off x="1559560" y="4373245"/>
            <a:ext cx="3673475" cy="0"/>
          </a:xfrm>
          <a:prstGeom prst="line">
            <a:avLst/>
          </a:prstGeom>
          <a:ln w="38100" cap="flat" cmpd="sng">
            <a:solidFill>
              <a:srgbClr val="5F5F5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grpSp>
        <p:nvGrpSpPr>
          <p:cNvPr id="38976" name="组合 38975"/>
          <p:cNvGrpSpPr/>
          <p:nvPr/>
        </p:nvGrpSpPr>
        <p:grpSpPr>
          <a:xfrm>
            <a:off x="2734310" y="4277360"/>
            <a:ext cx="1130300" cy="461010"/>
            <a:chOff x="3266" y="3317"/>
            <a:chExt cx="1360" cy="321"/>
          </a:xfrm>
        </p:grpSpPr>
        <p:sp>
          <p:nvSpPr>
            <p:cNvPr id="38977" name="直接连接符 38976"/>
            <p:cNvSpPr/>
            <p:nvPr/>
          </p:nvSpPr>
          <p:spPr>
            <a:xfrm flipH="1">
              <a:off x="3266" y="3339"/>
              <a:ext cx="0" cy="295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78" name="直接连接符 38977"/>
            <p:cNvSpPr/>
            <p:nvPr/>
          </p:nvSpPr>
          <p:spPr>
            <a:xfrm flipH="1">
              <a:off x="4626" y="3317"/>
              <a:ext cx="0" cy="272"/>
            </a:xfrm>
            <a:prstGeom prst="line">
              <a:avLst/>
            </a:prstGeom>
            <a:ln w="19050" cap="flat" cmpd="sng">
              <a:solidFill>
                <a:srgbClr val="CC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79" name="直接连接符 38978"/>
            <p:cNvSpPr/>
            <p:nvPr/>
          </p:nvSpPr>
          <p:spPr>
            <a:xfrm>
              <a:off x="3288" y="3498"/>
              <a:ext cx="1338" cy="0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arrow" w="med" len="med"/>
              <a:tailEnd type="arrow" w="med" len="med"/>
            </a:ln>
          </p:spPr>
          <p:txBody>
            <a:bodyPr/>
            <a:lstStyle/>
            <a:p/>
          </p:txBody>
        </p:sp>
        <p:sp>
          <p:nvSpPr>
            <p:cNvPr id="38980" name="文本框 38979"/>
            <p:cNvSpPr txBox="1"/>
            <p:nvPr/>
          </p:nvSpPr>
          <p:spPr>
            <a:xfrm>
              <a:off x="3810" y="3317"/>
              <a:ext cx="295" cy="32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s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811655" y="3656965"/>
            <a:ext cx="940435" cy="716280"/>
            <a:chOff x="2335" y="2251"/>
            <a:chExt cx="726" cy="499"/>
          </a:xfrm>
        </p:grpSpPr>
        <p:sp>
          <p:nvSpPr>
            <p:cNvPr id="26" name="Rectangle 22"/>
            <p:cNvSpPr/>
            <p:nvPr/>
          </p:nvSpPr>
          <p:spPr>
            <a:xfrm>
              <a:off x="2335" y="2251"/>
              <a:ext cx="726" cy="408"/>
            </a:xfrm>
            <a:prstGeom prst="rect">
              <a:avLst/>
            </a:prstGeom>
            <a:solidFill>
              <a:srgbClr val="FCD6B6"/>
            </a:solidFill>
            <a:ln w="19050" cap="flat" cmpd="sng">
              <a:solidFill>
                <a:srgbClr val="5F5F5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800" b="1">
                <a:latin typeface="Times New Roman" panose="02020603050405020304" charset="0"/>
              </a:endParaRPr>
            </a:p>
          </p:txBody>
        </p:sp>
        <p:grpSp>
          <p:nvGrpSpPr>
            <p:cNvPr id="27" name="Group 23"/>
            <p:cNvGrpSpPr/>
            <p:nvPr/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28" name="Oval 24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>
                  <a:latin typeface="Times New Roman" panose="02020603050405020304" charset="0"/>
                </a:endParaRPr>
              </a:p>
            </p:txBody>
          </p:sp>
          <p:sp>
            <p:nvSpPr>
              <p:cNvPr id="29" name="Oval 25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>
                  <a:latin typeface="Times New Roman" panose="02020603050405020304" charset="0"/>
                </a:endParaRPr>
              </a:p>
            </p:txBody>
          </p:sp>
        </p:grpSp>
        <p:grpSp>
          <p:nvGrpSpPr>
            <p:cNvPr id="30" name="Group 26"/>
            <p:cNvGrpSpPr/>
            <p:nvPr/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1" name="Oval 27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>
                  <a:latin typeface="Times New Roman" panose="02020603050405020304" charset="0"/>
                </a:endParaRPr>
              </a:p>
            </p:txBody>
          </p:sp>
          <p:sp>
            <p:nvSpPr>
              <p:cNvPr id="32" name="Oval 28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800" b="1">
                  <a:latin typeface="Times New Roman" panose="02020603050405020304" charset="0"/>
                </a:endParaRPr>
              </a:p>
            </p:txBody>
          </p:sp>
        </p:grpSp>
      </p:grpSp>
      <p:grpSp>
        <p:nvGrpSpPr>
          <p:cNvPr id="38981" name="组合 38980"/>
          <p:cNvGrpSpPr/>
          <p:nvPr/>
        </p:nvGrpSpPr>
        <p:grpSpPr>
          <a:xfrm>
            <a:off x="2294255" y="3364230"/>
            <a:ext cx="881380" cy="552450"/>
            <a:chOff x="3266" y="2591"/>
            <a:chExt cx="680" cy="385"/>
          </a:xfrm>
        </p:grpSpPr>
        <p:sp>
          <p:nvSpPr>
            <p:cNvPr id="38982" name="直接连接符 38981"/>
            <p:cNvSpPr/>
            <p:nvPr/>
          </p:nvSpPr>
          <p:spPr>
            <a:xfrm rot="5400000" flipH="1" flipV="1">
              <a:off x="3595" y="2647"/>
              <a:ext cx="0" cy="658"/>
            </a:xfrm>
            <a:prstGeom prst="line">
              <a:avLst/>
            </a:prstGeom>
            <a:ln w="38100" cap="flat" cmpd="sng">
              <a:solidFill>
                <a:srgbClr val="CC0000"/>
              </a:solidFill>
              <a:prstDash val="solid"/>
              <a:headEnd type="oval" w="med" len="med"/>
              <a:tailEnd type="triangle" w="med" len="lg"/>
            </a:ln>
          </p:spPr>
          <p:txBody>
            <a:bodyPr/>
            <a:lstStyle/>
            <a:p/>
          </p:txBody>
        </p:sp>
        <p:sp>
          <p:nvSpPr>
            <p:cNvPr id="38983" name="文本框 38982"/>
            <p:cNvSpPr txBox="1"/>
            <p:nvPr/>
          </p:nvSpPr>
          <p:spPr>
            <a:xfrm>
              <a:off x="3651" y="2591"/>
              <a:ext cx="295" cy="32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F</a:t>
              </a:r>
            </a:p>
          </p:txBody>
        </p:sp>
      </p:grpSp>
      <p:grpSp>
        <p:nvGrpSpPr>
          <p:cNvPr id="38967" name="组合 38966"/>
          <p:cNvGrpSpPr/>
          <p:nvPr/>
        </p:nvGrpSpPr>
        <p:grpSpPr>
          <a:xfrm>
            <a:off x="1812290" y="3656965"/>
            <a:ext cx="940435" cy="716280"/>
            <a:chOff x="2335" y="2251"/>
            <a:chExt cx="726" cy="499"/>
          </a:xfrm>
        </p:grpSpPr>
        <p:sp>
          <p:nvSpPr>
            <p:cNvPr id="38968" name="Rectangle 22"/>
            <p:cNvSpPr/>
            <p:nvPr/>
          </p:nvSpPr>
          <p:spPr>
            <a:xfrm>
              <a:off x="2335" y="2251"/>
              <a:ext cx="726" cy="408"/>
            </a:xfrm>
            <a:prstGeom prst="rect">
              <a:avLst/>
            </a:prstGeom>
            <a:solidFill>
              <a:srgbClr val="FCD6B6"/>
            </a:solidFill>
            <a:ln w="19050" cap="flat" cmpd="sng">
              <a:solidFill>
                <a:srgbClr val="5F5F5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grpSp>
          <p:nvGrpSpPr>
            <p:cNvPr id="38969" name="Group 23"/>
            <p:cNvGrpSpPr/>
            <p:nvPr/>
          </p:nvGrpSpPr>
          <p:grpSpPr>
            <a:xfrm>
              <a:off x="2789" y="2568"/>
              <a:ext cx="182" cy="182"/>
              <a:chOff x="3446" y="1683"/>
              <a:chExt cx="182" cy="182"/>
            </a:xfrm>
          </p:grpSpPr>
          <p:sp>
            <p:nvSpPr>
              <p:cNvPr id="38970" name="Oval 24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38971" name="Oval 25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38972" name="Group 26"/>
            <p:cNvGrpSpPr/>
            <p:nvPr/>
          </p:nvGrpSpPr>
          <p:grpSpPr>
            <a:xfrm>
              <a:off x="2426" y="2568"/>
              <a:ext cx="182" cy="182"/>
              <a:chOff x="3446" y="1683"/>
              <a:chExt cx="182" cy="182"/>
            </a:xfrm>
          </p:grpSpPr>
          <p:sp>
            <p:nvSpPr>
              <p:cNvPr id="38973" name="Oval 27"/>
              <p:cNvSpPr/>
              <p:nvPr/>
            </p:nvSpPr>
            <p:spPr>
              <a:xfrm>
                <a:off x="3446" y="1683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38974" name="Oval 28"/>
              <p:cNvSpPr/>
              <p:nvPr/>
            </p:nvSpPr>
            <p:spPr>
              <a:xfrm flipH="1">
                <a:off x="3515" y="1752"/>
                <a:ext cx="45" cy="46"/>
              </a:xfrm>
              <a:prstGeom prst="ellipse">
                <a:avLst/>
              </a:prstGeom>
              <a:solidFill>
                <a:srgbClr val="000808"/>
              </a:solidFill>
              <a:ln w="19050" cap="flat" cmpd="sng">
                <a:solidFill>
                  <a:srgbClr val="000808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38946" name="矩形 38945"/>
          <p:cNvSpPr/>
          <p:nvPr/>
        </p:nvSpPr>
        <p:spPr>
          <a:xfrm>
            <a:off x="7076440" y="4053840"/>
            <a:ext cx="721995" cy="410845"/>
          </a:xfrm>
          <a:prstGeom prst="rect">
            <a:avLst/>
          </a:prstGeom>
          <a:solidFill>
            <a:srgbClr val="FCD6B6"/>
          </a:solidFill>
          <a:ln w="1905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8947" name="直接连接符 38946"/>
          <p:cNvSpPr/>
          <p:nvPr/>
        </p:nvSpPr>
        <p:spPr>
          <a:xfrm flipH="1" flipV="1">
            <a:off x="7449185" y="3540760"/>
            <a:ext cx="0" cy="701675"/>
          </a:xfrm>
          <a:prstGeom prst="line">
            <a:avLst/>
          </a:prstGeom>
          <a:ln w="38100" cap="flat" cmpd="sng">
            <a:solidFill>
              <a:srgbClr val="CC0000"/>
            </a:solidFill>
            <a:prstDash val="solid"/>
            <a:headEnd type="oval" w="med" len="med"/>
            <a:tailEnd type="triangle" w="med" len="lg"/>
          </a:ln>
        </p:spPr>
        <p:txBody>
          <a:bodyPr/>
          <a:lstStyle/>
          <a:p/>
        </p:txBody>
      </p:sp>
      <p:sp>
        <p:nvSpPr>
          <p:cNvPr id="38948" name="文本框 38947"/>
          <p:cNvSpPr txBox="1"/>
          <p:nvPr/>
        </p:nvSpPr>
        <p:spPr>
          <a:xfrm>
            <a:off x="7076440" y="3225165"/>
            <a:ext cx="3016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2639 0" pathEditMode="relative" rAng="0" ptsTypes="">
                                      <p:cBhvr>
                                        <p:cTn id="15" dur="2000" fill="hold"/>
                                        <p:tgtEl>
                                          <p:spTgt spid="38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1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78 0 L 0.121875 0.000617" pathEditMode="relative" rAng="0" ptsTypes="">
                                      <p:cBhvr>
                                        <p:cTn id="17" dur="2000" fill="hold"/>
                                        <p:tgtEl>
                                          <p:spTgt spid="389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1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347 -0.185162" pathEditMode="relative" ptsTypes="">
                                      <p:cBhvr>
                                        <p:cTn id="21" dur="2000" fill="hold"/>
                                        <p:tgtEl>
                                          <p:spTgt spid="38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347 -0.185162" pathEditMode="relative" ptsTypes="">
                                      <p:cBhvr>
                                        <p:cTn id="23" dur="2000" fill="hold"/>
                                        <p:tgtEl>
                                          <p:spTgt spid="389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347 -0.185162" pathEditMode="relative" ptsTypes="">
                                      <p:cBhvr>
                                        <p:cTn id="25" dur="2000" fill="hold"/>
                                        <p:tgtEl>
                                          <p:spTgt spid="389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  <p:cond evt="onBegin" delay="0">
                          <p:tn val="41"/>
                        </p:cond>
                      </p:stCondLst>
                      <p:childTnLst>
                        <p:par>
                          <p:cTn id="4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withGroup">
                            <p:stCondLst>
                              <p:cond delay="1"/>
                            </p:stCondLst>
                            <p:childTnLst>
                              <p:par>
                                <p:cTn id="48" presetID="1" presetClass="entr" presetSubtype="0" fill="hold" grpId="3" nodeType="afterEffect"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47" grpId="0"/>
      <p:bldP spid="38918" grpId="1"/>
      <p:bldP spid="38921" grpId="2"/>
      <p:bldP spid="38925" grpId="3"/>
      <p:bldP spid="38932" grpId="4"/>
      <p:bldP spid="38950" grpId="5"/>
      <p:bldP spid="38946" grpId="6"/>
      <p:bldP spid="38948" grpId="7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图片 5" descr="sibayijiurenqi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639" y="2950920"/>
            <a:ext cx="2713990" cy="1566545"/>
          </a:xfrm>
          <a:prstGeom prst="rect">
            <a:avLst/>
          </a:prstGeom>
        </p:spPr>
      </p:pic>
      <p:pic>
        <p:nvPicPr>
          <p:cNvPr id="9" name="图片 8" descr="006ql8Nozy7b7vTn5lr5d&amp;6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46" y="3000450"/>
            <a:ext cx="2820670" cy="1517015"/>
          </a:xfrm>
          <a:prstGeom prst="rect">
            <a:avLst/>
          </a:prstGeom>
        </p:spPr>
      </p:pic>
      <p:pic>
        <p:nvPicPr>
          <p:cNvPr id="10" name="图片 9" descr="W0201608103224042985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694" y="1044616"/>
            <a:ext cx="2849880" cy="149034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315628" y="2534961"/>
            <a:ext cx="2545080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运动员对杠铃做了功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556301" y="4548505"/>
            <a:ext cx="2545080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重力对运动员做了功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77145" y="4548505"/>
            <a:ext cx="39597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攀岩时，人克服自身重力做功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387614" y="2514973"/>
            <a:ext cx="2545080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人对小车做了功</a:t>
            </a:r>
          </a:p>
        </p:txBody>
      </p:sp>
      <p:pic>
        <p:nvPicPr>
          <p:cNvPr id="18" name="图片 17" descr="tim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269" y="1044616"/>
            <a:ext cx="2765425" cy="152654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656876" y="372884"/>
            <a:ext cx="3525447" cy="495548"/>
            <a:chOff x="2506980" y="579256"/>
            <a:chExt cx="3958508" cy="495548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矩形 28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  <a:cs typeface="Times New Roman" panose="02020603050405020304" charset="0"/>
                </a:rPr>
                <a:t>力做功的实例</a:t>
              </a:r>
            </a:p>
          </p:txBody>
        </p:sp>
      </p:grpSp>
    </p:spTree>
  </p:cSld>
  <p:clrMapOvr>
    <a:masterClrMapping/>
  </p:clrMapOvr>
  <p:transition spd="slow">
    <p:random/>
  </p:transition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b191698bdd1a4778bbb82ed1d09933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56" y="1345421"/>
            <a:ext cx="3504846" cy="159190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319" y="1381298"/>
            <a:ext cx="3321525" cy="1520149"/>
          </a:xfrm>
          <a:prstGeom prst="rect">
            <a:avLst/>
          </a:prstGeom>
        </p:spPr>
      </p:pic>
      <p:sp>
        <p:nvSpPr>
          <p:cNvPr id="6" name="Text Box 25"/>
          <p:cNvSpPr txBox="1"/>
          <p:nvPr/>
        </p:nvSpPr>
        <p:spPr>
          <a:xfrm>
            <a:off x="1163254" y="4291669"/>
            <a:ext cx="281305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楷体" panose="02010609060101010101" charset="-122"/>
              </a:rPr>
              <a:t>不动</a:t>
            </a:r>
            <a:r>
              <a:rPr lang="en-US" altLang="zh-CN" sz="2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不做功</a:t>
            </a:r>
          </a:p>
        </p:txBody>
      </p:sp>
      <p:sp>
        <p:nvSpPr>
          <p:cNvPr id="8" name="Text Box 25"/>
          <p:cNvSpPr txBox="1"/>
          <p:nvPr/>
        </p:nvSpPr>
        <p:spPr>
          <a:xfrm>
            <a:off x="5583750" y="4286973"/>
            <a:ext cx="2746518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楷体" panose="02010609060101010101" charset="-122"/>
              </a:rPr>
              <a:t>无力</a:t>
            </a:r>
            <a:r>
              <a:rPr lang="en-US" altLang="zh-CN" sz="2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不做功</a:t>
            </a:r>
          </a:p>
        </p:txBody>
      </p:sp>
      <p:sp>
        <p:nvSpPr>
          <p:cNvPr id="13" name="Text Box 25"/>
          <p:cNvSpPr txBox="1"/>
          <p:nvPr/>
        </p:nvSpPr>
        <p:spPr>
          <a:xfrm>
            <a:off x="5028839" y="3048028"/>
            <a:ext cx="3175594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</a:rPr>
              <a:t>足球离开脚</a:t>
            </a:r>
            <a:r>
              <a:rPr lang="zh-CN" sz="2000" b="1" smtClean="0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</a:rPr>
              <a:t>后</a:t>
            </a:r>
            <a:r>
              <a:rPr lang="zh-CN" sz="2000" b="1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</a:rPr>
              <a:t>，虽然继续滚动，但</a:t>
            </a:r>
            <a:r>
              <a:rPr lang="zh-CN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人不对它施加力</a:t>
            </a:r>
            <a:r>
              <a:rPr lang="zh-CN" sz="2000" b="1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</a:rPr>
              <a:t>了，因此人对球不做功。</a:t>
            </a:r>
          </a:p>
        </p:txBody>
      </p:sp>
      <p:sp>
        <p:nvSpPr>
          <p:cNvPr id="7" name="Text Box 25"/>
          <p:cNvSpPr txBox="1"/>
          <p:nvPr/>
        </p:nvSpPr>
        <p:spPr>
          <a:xfrm>
            <a:off x="953446" y="3048961"/>
            <a:ext cx="3504846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sz="2000" b="1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</a:rPr>
              <a:t>人推墙时，虽然有力作用在墙上，但</a:t>
            </a:r>
            <a:r>
              <a:rPr lang="zh-CN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墙不动</a:t>
            </a:r>
            <a:r>
              <a:rPr lang="zh-CN" sz="2000" b="1">
                <a:solidFill>
                  <a:srgbClr val="000808"/>
                </a:solidFill>
                <a:latin typeface="楷体" panose="02010609060101010101" charset="-122"/>
                <a:ea typeface="楷体" panose="02010609060101010101" charset="-122"/>
              </a:rPr>
              <a:t>，因此人没有对墙做功。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2656876" y="582609"/>
            <a:ext cx="3525447" cy="495548"/>
            <a:chOff x="2506980" y="579256"/>
            <a:chExt cx="3958508" cy="495548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矩形 23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  <a:cs typeface="Times New Roman" panose="02020603050405020304" charset="0"/>
                </a:rPr>
                <a:t>力不做功的实例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1"/>
      <p:bldP spid="13" grpId="2"/>
      <p:bldP spid="7" grpId="3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10.xml><?xml version="1.0" encoding="utf-8"?>
<p:tagLst xmlns:p="http://schemas.openxmlformats.org/presentationml/2006/main">
  <p:tag name="AS_NET" val="4.0.30319.42000"/>
  <p:tag name="AS_OS" val="Unix 3.10 unknown"/>
  <p:tag name="AS_RELEASE_DATE" val="2017.06.20"/>
  <p:tag name="AS_TITLE" val="Aspose.Slides for Java"/>
  <p:tag name="AS_VERSION" val="17.6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D" val="custom20184553_1*a*1"/>
  <p:tag name="KSO_WM_UNIT_INDEX" val="1"/>
  <p:tag name="KSO_WM_UNIT_ISCONTENTSTITLE" val="0"/>
  <p:tag name="KSO_WM_UNIT_LAYERLEVEL" val="1"/>
  <p:tag name="KSO_WM_UNIT_PRESET_TEXT" val="空白演示"/>
  <p:tag name="KSO_WM_UNIT_TYPE" val="a"/>
  <p:tag name="KSO_WM_UNIT_VALUE" val="10"/>
</p:tagLst>
</file>

<file path=ppt/tags/tag8.xml><?xml version="1.0" encoding="utf-8"?>
<p:tagLst xmlns:p="http://schemas.openxmlformats.org/presentationml/2006/main">
  <p:tag name="KSO_WM_BEAUTIFY_FLAG" val="#wm#"/>
  <p:tag name="KSO_WM_SLIDE_ID" val="custom20184553_1"/>
  <p:tag name="KSO_WM_SLIDE_INDEX" val="1"/>
  <p:tag name="KSO_WM_SLIDE_ITEM_CNT" val="2"/>
  <p:tag name="KSO_WM_SLIDE_LAYOUT" val="a_b"/>
  <p:tag name="KSO_WM_SLIDE_LAYOUT_CNT" val="1_1"/>
  <p:tag name="KSO_WM_SLIDE_MODEL_TYPE" val="cover"/>
  <p:tag name="KSO_WM_SLIDE_POSITION" val="66*144"/>
  <p:tag name="KSO_WM_SLIDE_SIZE" val="828*343"/>
  <p:tag name="KSO_WM_SLIDE_SUBTYPE" val="pureTxt"/>
  <p:tag name="KSO_WM_SLIDE_TYPE" val="title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r="http://schemas.openxmlformats.org/officeDocument/2006/relationships" xmlns:a="http://schemas.openxmlformats.org/drawingml/2006/main" name="1">
  <a:themeElements>
    <a:clrScheme name="自定义 159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《七彩课堂》课件模板（新）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《七彩课堂》课件模板（新）">
  <a:themeElements>
    <a:clrScheme name="自定义 159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《七彩课堂》课件模板（新）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E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E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253</Paragraphs>
  <Slides>42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1</vt:lpstr>
      <vt:lpstr>第十一章 功和机械能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17.0600</AppVersion>
  <TotalTime>0</TotalTime>
  <Application>Aspose.Slides for Java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2020-12-14T14:09:08Z</cp:lastPrinted>
  <dcterms:created xsi:type="dcterms:W3CDTF">2020-12-14T14:09:08Z</dcterms:created>
  <dcterms:modified xsi:type="dcterms:W3CDTF">2020-12-14T06:09:26Z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