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349" r:id="rId4"/>
    <p:sldId id="330" r:id="rId5"/>
    <p:sldId id="348" r:id="rId6"/>
    <p:sldId id="346" r:id="rId7"/>
    <p:sldId id="266" r:id="rId8"/>
    <p:sldId id="350" r:id="rId9"/>
    <p:sldId id="351" r:id="rId10"/>
    <p:sldId id="352" r:id="rId11"/>
    <p:sldId id="282" r:id="rId12"/>
    <p:sldId id="360" r:id="rId13"/>
    <p:sldId id="283" r:id="rId14"/>
    <p:sldId id="329" r:id="rId15"/>
  </p:sldIdLst>
  <p:sldSz cx="12192000" cy="6858000"/>
  <p:notesSz cx="7103745" cy="10234295"/>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67.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Master" Target="slideMasters/slideMaster2.xml" /><Relationship Id="rId20"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9.wmf" /><Relationship Id="rId2" Type="http://schemas.openxmlformats.org/officeDocument/2006/relationships/image" Target="../media/image10.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23.w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25.wmf" /><Relationship Id="rId2" Type="http://schemas.openxmlformats.org/officeDocument/2006/relationships/image" Target="../media/image26.wmf" /><Relationship Id="rId3" Type="http://schemas.openxmlformats.org/officeDocument/2006/relationships/image" Target="../media/image27.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4818" name="幻灯片图像占位符 1"/>
          <p:cNvSpPr>
            <a:spLocks noGrp="1" noRot="1" noChangeAspect="1" noTextEdit="1"/>
          </p:cNvSpPr>
          <p:nvPr>
            <p:ph type="sldImg"/>
          </p:nvPr>
        </p:nvSpPr>
        <p:spPr>
          <a:ln>
            <a:solidFill>
              <a:srgbClr val="000000"/>
            </a:solidFill>
            <a:miter/>
          </a:ln>
        </p:spPr>
      </p:sp>
      <p:sp>
        <p:nvSpPr>
          <p:cNvPr id="3481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a:p>
        </p:txBody>
      </p:sp>
      <p:sp>
        <p:nvSpPr>
          <p:cNvPr id="34820" name="灯片编号占位符 3"/>
          <p:cNvSpPr txBox="1">
            <a:spLocks noGrp="1"/>
          </p:cNvSpPr>
          <p:nvPr>
            <p:ph type="sldNum" sz="quarter" idx="10"/>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a:t>5</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a:ln>
            <a:solidFill>
              <a:srgbClr val="000000"/>
            </a:solidFill>
            <a:miter/>
          </a:ln>
        </p:spPr>
      </p:sp>
      <p:sp>
        <p:nvSpPr>
          <p:cNvPr id="38915"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a:p>
        </p:txBody>
      </p:sp>
      <p:sp>
        <p:nvSpPr>
          <p:cNvPr id="38916" name="灯片编号占位符 3"/>
          <p:cNvSpPr txBox="1">
            <a:spLocks noGrp="1"/>
          </p:cNvSpPr>
          <p:nvPr>
            <p:ph type="sldNum" sz="quarter" idx="10"/>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a:t>6</a:t>
            </a:fld>
            <a:endParaRPr lang="zh-CN"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1.pn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6.xml" /><Relationship Id="rId13" Type="http://schemas.openxmlformats.org/officeDocument/2006/relationships/tags" Target="../tags/tag57.xml" /><Relationship Id="rId14" Type="http://schemas.openxmlformats.org/officeDocument/2006/relationships/tags" Target="../tags/tag58.xml" /><Relationship Id="rId15" Type="http://schemas.openxmlformats.org/officeDocument/2006/relationships/tags" Target="../tags/tag59.xml" /><Relationship Id="rId16" Type="http://schemas.openxmlformats.org/officeDocument/2006/relationships/tags" Target="../tags/tag60.xml" /><Relationship Id="rId17" Type="http://schemas.openxmlformats.org/officeDocument/2006/relationships/tags" Target="../tags/tag61.xml" /><Relationship Id="rId18"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pic>
        <p:nvPicPr>
          <p:cNvPr id="8" name="图片 7"/>
          <p:cNvPicPr>
            <a:picLocks noChangeAspect="1"/>
          </p:cNvPicPr>
          <p:nvPr userDrawn="1"/>
        </p:nvPicPr>
        <p:blipFill>
          <a:blip r:embed="rId11"/>
          <a:stretch>
            <a:fillRect/>
          </a:stretch>
        </p:blipFill>
        <p:spPr>
          <a:xfrm>
            <a:off x="-12700" y="12700"/>
            <a:ext cx="12078970" cy="68199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oleObject1.bin" TargetMode="Internal" /><Relationship Id="rId3" Type="http://schemas.openxmlformats.org/officeDocument/2006/relationships/image" Target="../media/image2.wmf" /><Relationship Id="rId4" Type="http://schemas.openxmlformats.org/officeDocument/2006/relationships/image" Target="../media/image3.jpeg" /><Relationship Id="rId5" Type="http://schemas.openxmlformats.org/officeDocument/2006/relationships/vmlDrawing" Target="../drawings/vmlDrawing1.v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gif" /><Relationship Id="rId3" Type="http://schemas.openxmlformats.org/officeDocument/2006/relationships/image" Target="../media/image22.png" /><Relationship Id="rId4" Type="http://schemas.openxmlformats.org/officeDocument/2006/relationships/oleObject" Target="../embeddings/oleObject4.bin" TargetMode="Internal" /><Relationship Id="rId5" Type="http://schemas.openxmlformats.org/officeDocument/2006/relationships/image" Target="../media/image23.wmf" /><Relationship Id="rId6" Type="http://schemas.openxmlformats.org/officeDocument/2006/relationships/tags" Target="../tags/tag66.xml" /><Relationship Id="rId7" Type="http://schemas.openxmlformats.org/officeDocument/2006/relationships/vmlDrawing" Target="../drawings/vmlDrawing3.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png" /><Relationship Id="rId3" Type="http://schemas.openxmlformats.org/officeDocument/2006/relationships/oleObject" Target="../embeddings/oleObject5.bin" TargetMode="Internal" /><Relationship Id="rId4" Type="http://schemas.openxmlformats.org/officeDocument/2006/relationships/image" Target="../media/image25.wmf" /><Relationship Id="rId5" Type="http://schemas.openxmlformats.org/officeDocument/2006/relationships/oleObject" Target="../embeddings/oleObject6.bin" TargetMode="Internal" /><Relationship Id="rId6" Type="http://schemas.openxmlformats.org/officeDocument/2006/relationships/image" Target="../media/image26.wmf" /><Relationship Id="rId7" Type="http://schemas.openxmlformats.org/officeDocument/2006/relationships/oleObject" Target="../embeddings/oleObject7.bin" TargetMode="Internal" /><Relationship Id="rId8" Type="http://schemas.openxmlformats.org/officeDocument/2006/relationships/image" Target="../media/image27.wmf" /><Relationship Id="rId9" Type="http://schemas.openxmlformats.org/officeDocument/2006/relationships/vmlDrawing" Target="../drawings/vmlDrawing4.v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 Id="rId3"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2.xml" /><Relationship Id="rId3"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4.png" /><Relationship Id="rId3" Type="http://schemas.openxmlformats.org/officeDocument/2006/relationships/image" Target="../media/image5.jpeg" /><Relationship Id="rId4" Type="http://schemas.openxmlformats.org/officeDocument/2006/relationships/tags" Target="../tags/tag6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openxmlformats.org/officeDocument/2006/relationships/tags" Target="../tags/tag6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oleObject" Target="../embeddings/oleObject2.bin" TargetMode="Internal" /><Relationship Id="rId6" Type="http://schemas.openxmlformats.org/officeDocument/2006/relationships/image" Target="../media/image9.wmf" /><Relationship Id="rId7" Type="http://schemas.openxmlformats.org/officeDocument/2006/relationships/oleObject" Target="../embeddings/oleObject3.bin" TargetMode="Internal" /><Relationship Id="rId8" Type="http://schemas.openxmlformats.org/officeDocument/2006/relationships/image" Target="../media/image10.wmf" /><Relationship Id="rId9" Type="http://schemas.openxmlformats.org/officeDocument/2006/relationships/vmlDrawing" Target="../drawings/vmlDrawing2.v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1.gif" /><Relationship Id="rId4" Type="http://schemas.openxmlformats.org/officeDocument/2006/relationships/image" Target="../media/image12.png" /><Relationship Id="rId5" Type="http://schemas.openxmlformats.org/officeDocument/2006/relationships/image" Target="../media/image8.png" /><Relationship Id="rId6" Type="http://schemas.openxmlformats.org/officeDocument/2006/relationships/image" Target="../media/image1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5.png" /><Relationship Id="rId4" Type="http://schemas.openxmlformats.org/officeDocument/2006/relationships/image" Target="../media/image1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tags" Target="../tags/tag6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xfrm>
            <a:off x="1363345" y="182245"/>
            <a:ext cx="9465945" cy="2868930"/>
          </a:xfrm>
        </p:spPr>
        <p:txBody>
          <a:bodyPr>
            <a:noAutofit/>
          </a:bodyPr>
          <a:lstStyle/>
          <a:p>
            <a:br>
              <a:rPr lang="en-US" altLang="zh-CN" sz="8000">
                <a:latin typeface="叶根友毛笔行书2.0版" panose="02010601030101010101" charset="-122"/>
                <a:ea typeface="叶根友毛笔行书2.0版" panose="02010601030101010101" charset="-122"/>
              </a:rPr>
            </a:br>
            <a:r>
              <a:rPr lang="zh-CN" altLang="en-US" sz="11500">
                <a:latin typeface="叶根友毛笔行书2.0版" panose="02010601030101010101" charset="-122"/>
                <a:ea typeface="叶根友毛笔行书2.0版" panose="02010601030101010101" charset="-122"/>
              </a:rPr>
              <a:t>第八章 压强</a:t>
            </a:r>
            <a:br>
              <a:rPr lang="en-US" altLang="zh-CN" sz="8000">
                <a:latin typeface="叶根友毛笔行书2.0版" panose="02010601030101010101" charset="-122"/>
                <a:ea typeface="叶根友毛笔行书2.0版" panose="02010601030101010101" charset="-122"/>
              </a:rPr>
            </a:br>
            <a:r>
              <a:rPr lang="en-US" altLang="zh-CN" sz="8000">
                <a:latin typeface="叶根友毛笔行书2.0版" panose="02010601030101010101" charset="-122"/>
                <a:ea typeface="叶根友毛笔行书2.0版" panose="02010601030101010101" charset="-122"/>
              </a:rPr>
              <a:t>8.1</a:t>
            </a:r>
            <a:r>
              <a:rPr lang="zh-CN" altLang="en-US" sz="8000">
                <a:latin typeface="叶根友毛笔行书2.0版" panose="02010601030101010101" charset="-122"/>
                <a:ea typeface="叶根友毛笔行书2.0版" panose="02010601030101010101" charset="-122"/>
              </a:rPr>
              <a:t>压力的作用效果</a:t>
            </a:r>
            <a:endParaRPr lang="zh-CN" altLang="en-US" sz="8000">
              <a:latin typeface="叶根友毛笔行书2.0版" panose="02010601030101010101" charset="-122"/>
              <a:ea typeface="叶根友毛笔行书2.0版" panose="02010601030101010101" charset="-122"/>
            </a:endParaRPr>
          </a:p>
        </p:txBody>
      </p:sp>
      <p:graphicFrame>
        <p:nvGraphicFramePr>
          <p:cNvPr id="10244" name="对象 10243"/>
          <p:cNvGraphicFramePr>
            <a:graphicFrameLocks noChangeAspect="1"/>
          </p:cNvGraphicFramePr>
          <p:nvPr/>
        </p:nvGraphicFramePr>
        <p:xfrm>
          <a:off x="840740" y="2901315"/>
          <a:ext cx="4827270" cy="3655060"/>
        </p:xfrm>
        <a:graphic>
          <a:graphicData uri="http://schemas.openxmlformats.org/presentationml/2006/ole">
            <mc:AlternateContent>
              <mc:Choice xmlns:v="urn:schemas-microsoft-com:vml" Requires="v">
                <p:oleObj spid="_x0000_s1038" r:id="rId2" imgW="3192145" imgH="1703070" progId="Imaging.Document">
                  <p:embed/>
                </p:oleObj>
              </mc:Choice>
              <mc:Fallback>
                <p:oleObj r:id="rId2" imgW="3192145" imgH="1703070" progId="Imaging.Document">
                  <p:embed/>
                  <p:pic>
                    <p:nvPicPr>
                      <p:cNvPr id="0" name="OLE substitute image"/>
                      <p:cNvPicPr/>
                      <p:nvPr/>
                    </p:nvPicPr>
                    <p:blipFill>
                      <a:blip r:embed="rId3"/>
                      <a:stretch>
                        <a:fillRect/>
                      </a:stretch>
                    </p:blipFill>
                    <p:spPr>
                      <a:xfrm>
                        <a:off x="840740" y="2901315"/>
                        <a:ext cx="4827270" cy="3655060"/>
                      </a:xfrm>
                      <a:prstGeom prst="rect">
                        <a:avLst/>
                      </a:prstGeom>
                      <a:noFill/>
                      <a:ln w="38100">
                        <a:noFill/>
                        <a:miter/>
                      </a:ln>
                    </p:spPr>
                  </p:pic>
                </p:oleObj>
              </mc:Fallback>
            </mc:AlternateContent>
          </a:graphicData>
        </a:graphic>
      </p:graphicFrame>
      <p:pic>
        <p:nvPicPr>
          <p:cNvPr id="11266" name="Picture 2" descr="139"/>
          <p:cNvPicPr>
            <a:picLocks noChangeAspect="1"/>
          </p:cNvPicPr>
          <p:nvPr/>
        </p:nvPicPr>
        <p:blipFill>
          <a:blip r:embed="rId4"/>
          <a:stretch>
            <a:fillRect/>
          </a:stretch>
        </p:blipFill>
        <p:spPr>
          <a:xfrm>
            <a:off x="6338570" y="2935605"/>
            <a:ext cx="5129530" cy="3678555"/>
          </a:xfrm>
          <a:prstGeom prst="rect">
            <a:avLst/>
          </a:prstGeom>
          <a:noFill/>
          <a:ln w="9525">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225425" y="94615"/>
            <a:ext cx="11740515" cy="6585585"/>
          </a:xfrm>
          <a:prstGeom prst="rect">
            <a:avLst/>
          </a:prstGeom>
          <a:noFill/>
        </p:spPr>
        <p:txBody>
          <a:bodyPr wrap="square" rtlCol="0">
            <a:spAutoFit/>
          </a:bodyPr>
          <a:lstStyle/>
          <a:p>
            <a:pPr>
              <a:lnSpc>
                <a:spcPct val="110000"/>
              </a:lnSpc>
            </a:pPr>
            <a:r>
              <a:rPr lang="en-US" altLang="zh-CN" sz="3200" b="1">
                <a:sym typeface="+mn-ea"/>
              </a:rPr>
              <a:t>1.一块方砖放在水平地面上，若沿水平方向切去1/2则剩余的砖对地面的（   ）</a:t>
            </a:r>
            <a:endParaRPr lang="en-US" altLang="zh-CN" sz="3200" b="1"/>
          </a:p>
          <a:p>
            <a:pPr>
              <a:lnSpc>
                <a:spcPct val="110000"/>
              </a:lnSpc>
            </a:pPr>
            <a:r>
              <a:rPr lang="en-US" altLang="zh-CN" sz="3200" b="1">
                <a:sym typeface="+mn-ea"/>
              </a:rPr>
              <a:t>A.压力不变、压强不变</a:t>
            </a:r>
            <a:endParaRPr lang="en-US" altLang="zh-CN" sz="3200" b="1"/>
          </a:p>
          <a:p>
            <a:pPr>
              <a:lnSpc>
                <a:spcPct val="110000"/>
              </a:lnSpc>
            </a:pPr>
            <a:r>
              <a:rPr lang="en-US" altLang="zh-CN" sz="3200" b="1">
                <a:sym typeface="+mn-ea"/>
              </a:rPr>
              <a:t>B.压力减半，压强减半</a:t>
            </a:r>
            <a:endParaRPr lang="en-US" altLang="zh-CN" sz="3200" b="1"/>
          </a:p>
          <a:p>
            <a:pPr>
              <a:lnSpc>
                <a:spcPct val="110000"/>
              </a:lnSpc>
            </a:pPr>
            <a:r>
              <a:rPr lang="en-US" altLang="zh-CN" sz="3200" b="1">
                <a:sym typeface="+mn-ea"/>
              </a:rPr>
              <a:t>C.压力不变，压强减半</a:t>
            </a:r>
            <a:endParaRPr lang="en-US" altLang="zh-CN" sz="3200" b="1"/>
          </a:p>
          <a:p>
            <a:pPr>
              <a:lnSpc>
                <a:spcPct val="110000"/>
              </a:lnSpc>
            </a:pPr>
            <a:r>
              <a:rPr lang="en-US" altLang="zh-CN" sz="3200" b="1">
                <a:sym typeface="+mn-ea"/>
              </a:rPr>
              <a:t>D.压力减半，压强不变</a:t>
            </a:r>
            <a:endParaRPr lang="en-US" altLang="zh-CN" sz="3200" b="1"/>
          </a:p>
          <a:p>
            <a:pPr>
              <a:lnSpc>
                <a:spcPct val="110000"/>
              </a:lnSpc>
            </a:pPr>
            <a:r>
              <a:rPr lang="en-US" altLang="zh-CN" sz="3200" b="1"/>
              <a:t>2.一块方砖放在水平地面上，现将其沿图所示虚线切去1/2，则剩余砖块对地面的（    ）</a:t>
            </a:r>
            <a:endParaRPr lang="en-US" altLang="zh-CN" sz="3200" b="1"/>
          </a:p>
          <a:p>
            <a:pPr>
              <a:lnSpc>
                <a:spcPct val="110000"/>
              </a:lnSpc>
            </a:pPr>
            <a:r>
              <a:rPr lang="en-US" altLang="zh-CN" sz="3200" b="1"/>
              <a:t>A.压力不变，压强不变</a:t>
            </a:r>
            <a:endParaRPr lang="en-US" altLang="zh-CN" sz="3200" b="1"/>
          </a:p>
          <a:p>
            <a:pPr>
              <a:lnSpc>
                <a:spcPct val="110000"/>
              </a:lnSpc>
            </a:pPr>
            <a:r>
              <a:rPr lang="en-US" altLang="zh-CN" sz="3200" b="1"/>
              <a:t>B.压力减半，压强减半</a:t>
            </a:r>
            <a:endParaRPr lang="en-US" altLang="zh-CN" sz="3200" b="1"/>
          </a:p>
          <a:p>
            <a:pPr>
              <a:lnSpc>
                <a:spcPct val="110000"/>
              </a:lnSpc>
            </a:pPr>
            <a:r>
              <a:rPr lang="en-US" altLang="zh-CN" sz="3200" b="1"/>
              <a:t>C.压力不变，压强减半</a:t>
            </a:r>
            <a:endParaRPr lang="en-US" altLang="zh-CN" sz="3200" b="1"/>
          </a:p>
          <a:p>
            <a:pPr>
              <a:lnSpc>
                <a:spcPct val="110000"/>
              </a:lnSpc>
            </a:pPr>
            <a:r>
              <a:rPr lang="en-US" altLang="zh-CN" sz="3200" b="1"/>
              <a:t>D.压力减半，压强不变</a:t>
            </a:r>
            <a:endParaRPr lang="en-US" altLang="zh-CN" sz="3200" b="1"/>
          </a:p>
        </p:txBody>
      </p:sp>
      <p:sp>
        <p:nvSpPr>
          <p:cNvPr id="7" name="文本框 6"/>
          <p:cNvSpPr txBox="1"/>
          <p:nvPr/>
        </p:nvSpPr>
        <p:spPr>
          <a:xfrm>
            <a:off x="4599940" y="670560"/>
            <a:ext cx="658495" cy="922020"/>
          </a:xfrm>
          <a:prstGeom prst="rect">
            <a:avLst/>
          </a:prstGeom>
          <a:noFill/>
        </p:spPr>
        <p:txBody>
          <a:bodyPr wrap="square" rtlCol="0">
            <a:spAutoFit/>
          </a:bodyPr>
          <a:lstStyle/>
          <a:p>
            <a:r>
              <a:rPr lang="en-US" altLang="zh-CN" sz="5400" b="1">
                <a:solidFill>
                  <a:srgbClr val="FF0000"/>
                </a:solidFill>
              </a:rPr>
              <a:t>B</a:t>
            </a:r>
            <a:endParaRPr lang="en-US" altLang="zh-CN" sz="5400" b="1">
              <a:solidFill>
                <a:srgbClr val="FF0000"/>
              </a:solidFill>
            </a:endParaRPr>
          </a:p>
        </p:txBody>
      </p:sp>
      <p:pic>
        <p:nvPicPr>
          <p:cNvPr id="12" name="图片 8" descr="IMG_257"/>
          <p:cNvPicPr>
            <a:picLocks noChangeAspect="1"/>
          </p:cNvPicPr>
          <p:nvPr/>
        </p:nvPicPr>
        <p:blipFill>
          <a:blip r:embed="rId2"/>
          <a:stretch>
            <a:fillRect/>
          </a:stretch>
        </p:blipFill>
        <p:spPr>
          <a:xfrm>
            <a:off x="7604125" y="4045585"/>
            <a:ext cx="3369945" cy="1987550"/>
          </a:xfrm>
          <a:prstGeom prst="rect">
            <a:avLst/>
          </a:prstGeom>
          <a:noFill/>
          <a:ln w="9525">
            <a:noFill/>
          </a:ln>
        </p:spPr>
      </p:pic>
      <p:pic>
        <p:nvPicPr>
          <p:cNvPr id="3" name="图片 9"/>
          <p:cNvPicPr>
            <a:picLocks noChangeAspect="1"/>
          </p:cNvPicPr>
          <p:nvPr/>
        </p:nvPicPr>
        <p:blipFill>
          <a:blip r:embed="rId3"/>
          <a:stretch>
            <a:fillRect/>
          </a:stretch>
        </p:blipFill>
        <p:spPr>
          <a:xfrm>
            <a:off x="7865745" y="1089025"/>
            <a:ext cx="3764915" cy="1769745"/>
          </a:xfrm>
          <a:prstGeom prst="rect">
            <a:avLst/>
          </a:prstGeom>
          <a:noFill/>
          <a:ln w="9525">
            <a:noFill/>
          </a:ln>
        </p:spPr>
      </p:pic>
      <p:sp>
        <p:nvSpPr>
          <p:cNvPr id="5" name="文本框 4"/>
          <p:cNvSpPr txBox="1"/>
          <p:nvPr/>
        </p:nvSpPr>
        <p:spPr>
          <a:xfrm>
            <a:off x="4547235" y="1374775"/>
            <a:ext cx="3204210" cy="1198880"/>
          </a:xfrm>
          <a:prstGeom prst="rect">
            <a:avLst/>
          </a:prstGeom>
          <a:solidFill>
            <a:srgbClr val="FFFF00"/>
          </a:solidFill>
        </p:spPr>
        <p:txBody>
          <a:bodyPr wrap="square" rtlCol="0">
            <a:spAutoFit/>
          </a:bodyPr>
          <a:lstStyle/>
          <a:p>
            <a:r>
              <a:rPr lang="zh-CN" altLang="en-US" sz="3600" b="1">
                <a:solidFill>
                  <a:srgbClr val="FF0000"/>
                </a:solidFill>
              </a:rPr>
              <a:t>压力减半，受力面积不变</a:t>
            </a:r>
            <a:endParaRPr lang="zh-CN" altLang="en-US" sz="3600" b="1">
              <a:solidFill>
                <a:srgbClr val="FF0000"/>
              </a:solidFill>
            </a:endParaRPr>
          </a:p>
        </p:txBody>
      </p:sp>
      <p:sp>
        <p:nvSpPr>
          <p:cNvPr id="6" name="文本框 5"/>
          <p:cNvSpPr txBox="1"/>
          <p:nvPr/>
        </p:nvSpPr>
        <p:spPr>
          <a:xfrm>
            <a:off x="5394325" y="2858770"/>
            <a:ext cx="2209800" cy="645160"/>
          </a:xfrm>
          <a:prstGeom prst="rect">
            <a:avLst/>
          </a:prstGeom>
          <a:solidFill>
            <a:srgbClr val="FFFF00"/>
          </a:solidFill>
        </p:spPr>
        <p:txBody>
          <a:bodyPr wrap="square" rtlCol="0">
            <a:spAutoFit/>
          </a:bodyPr>
          <a:lstStyle/>
          <a:p>
            <a:r>
              <a:rPr lang="zh-CN" altLang="en-US" sz="3600" b="1">
                <a:solidFill>
                  <a:srgbClr val="FF0000"/>
                </a:solidFill>
              </a:rPr>
              <a:t>压强减半</a:t>
            </a:r>
            <a:endParaRPr lang="zh-CN" altLang="en-US" sz="3600" b="1">
              <a:solidFill>
                <a:srgbClr val="FF0000"/>
              </a:solidFill>
            </a:endParaRPr>
          </a:p>
        </p:txBody>
      </p:sp>
      <p:sp>
        <p:nvSpPr>
          <p:cNvPr id="9" name="文本框 8"/>
          <p:cNvSpPr txBox="1"/>
          <p:nvPr/>
        </p:nvSpPr>
        <p:spPr>
          <a:xfrm>
            <a:off x="4796790" y="3888105"/>
            <a:ext cx="3204210" cy="1198880"/>
          </a:xfrm>
          <a:prstGeom prst="rect">
            <a:avLst/>
          </a:prstGeom>
          <a:solidFill>
            <a:srgbClr val="FFFF00"/>
          </a:solidFill>
        </p:spPr>
        <p:txBody>
          <a:bodyPr wrap="square" rtlCol="0">
            <a:spAutoFit/>
          </a:bodyPr>
          <a:lstStyle/>
          <a:p>
            <a:r>
              <a:rPr lang="zh-CN" altLang="en-US" sz="3600" b="1">
                <a:solidFill>
                  <a:srgbClr val="FF0000"/>
                </a:solidFill>
              </a:rPr>
              <a:t>压力减半，受力面积减半</a:t>
            </a:r>
            <a:endParaRPr lang="zh-CN" altLang="en-US" sz="3600" b="1">
              <a:solidFill>
                <a:srgbClr val="FF0000"/>
              </a:solidFill>
            </a:endParaRPr>
          </a:p>
        </p:txBody>
      </p:sp>
      <p:graphicFrame>
        <p:nvGraphicFramePr>
          <p:cNvPr id="10" name="对象 -2147482618"/>
          <p:cNvGraphicFramePr>
            <a:graphicFrameLocks noChangeAspect="1"/>
          </p:cNvGraphicFramePr>
          <p:nvPr/>
        </p:nvGraphicFramePr>
        <p:xfrm>
          <a:off x="4796790" y="5134610"/>
          <a:ext cx="1744980" cy="1545590"/>
        </p:xfrm>
        <a:graphic>
          <a:graphicData uri="http://schemas.openxmlformats.org/presentationml/2006/ole">
            <mc:AlternateContent>
              <mc:Choice xmlns:v="urn:schemas-microsoft-com:vml" Requires="v">
                <p:oleObj spid="_x0000_s1041" r:id="rId4" imgW="444500" imgH="393700" progId="Equation.KSEE3">
                  <p:embed/>
                </p:oleObj>
              </mc:Choice>
              <mc:Fallback>
                <p:oleObj r:id="rId4" imgW="444500" imgH="393700" progId="Equation.KSEE3">
                  <p:embed/>
                  <p:pic>
                    <p:nvPicPr>
                      <p:cNvPr id="0" name="OLE substitute image"/>
                      <p:cNvPicPr/>
                      <p:nvPr/>
                    </p:nvPicPr>
                    <p:blipFill>
                      <a:blip r:embed="rId5"/>
                      <a:stretch>
                        <a:fillRect/>
                      </a:stretch>
                    </p:blipFill>
                    <p:spPr>
                      <a:xfrm>
                        <a:off x="4796790" y="5134610"/>
                        <a:ext cx="1744980" cy="1545590"/>
                      </a:xfrm>
                      <a:prstGeom prst="rect">
                        <a:avLst/>
                      </a:prstGeom>
                      <a:gradFill>
                        <a:gsLst>
                          <a:gs pos="0">
                            <a:srgbClr val="FE4444"/>
                          </a:gs>
                          <a:gs pos="100000">
                            <a:srgbClr val="832B2B"/>
                          </a:gs>
                        </a:gsLst>
                        <a:lin ang="5400000" scaled="0"/>
                      </a:gradFill>
                      <a:ln w="38100">
                        <a:noFill/>
                        <a:miter/>
                      </a:ln>
                    </p:spPr>
                  </p:pic>
                </p:oleObj>
              </mc:Fallback>
            </mc:AlternateContent>
          </a:graphicData>
        </a:graphic>
      </p:graphicFrame>
      <p:sp>
        <p:nvSpPr>
          <p:cNvPr id="14" name="文本框 13"/>
          <p:cNvSpPr txBox="1"/>
          <p:nvPr/>
        </p:nvSpPr>
        <p:spPr>
          <a:xfrm>
            <a:off x="7204075" y="6035040"/>
            <a:ext cx="2209800" cy="645160"/>
          </a:xfrm>
          <a:prstGeom prst="rect">
            <a:avLst/>
          </a:prstGeom>
          <a:solidFill>
            <a:srgbClr val="FFFF00"/>
          </a:solidFill>
        </p:spPr>
        <p:txBody>
          <a:bodyPr wrap="square" rtlCol="0">
            <a:spAutoFit/>
          </a:bodyPr>
          <a:lstStyle/>
          <a:p>
            <a:r>
              <a:rPr lang="zh-CN" altLang="en-US" sz="3600" b="1">
                <a:solidFill>
                  <a:srgbClr val="FF0000"/>
                </a:solidFill>
              </a:rPr>
              <a:t>压强不变</a:t>
            </a:r>
            <a:endParaRPr lang="zh-CN" altLang="en-US" sz="3600" b="1">
              <a:solidFill>
                <a:srgbClr val="FF0000"/>
              </a:solidFill>
            </a:endParaRPr>
          </a:p>
        </p:txBody>
      </p:sp>
      <p:sp>
        <p:nvSpPr>
          <p:cNvPr id="15" name="文本框 14"/>
          <p:cNvSpPr txBox="1"/>
          <p:nvPr/>
        </p:nvSpPr>
        <p:spPr>
          <a:xfrm>
            <a:off x="3518535" y="3888105"/>
            <a:ext cx="658495" cy="922020"/>
          </a:xfrm>
          <a:prstGeom prst="rect">
            <a:avLst/>
          </a:prstGeom>
          <a:noFill/>
        </p:spPr>
        <p:txBody>
          <a:bodyPr wrap="square" rtlCol="0">
            <a:spAutoFit/>
          </a:bodyPr>
          <a:lstStyle/>
          <a:p>
            <a:r>
              <a:rPr lang="en-US" altLang="zh-CN" sz="5400" b="1">
                <a:solidFill>
                  <a:srgbClr val="FF0000"/>
                </a:solidFill>
              </a:rPr>
              <a:t>D</a:t>
            </a:r>
            <a:endParaRPr lang="en-US" altLang="zh-CN" sz="5400" b="1">
              <a:solidFill>
                <a:srgbClr val="FF0000"/>
              </a:solidFill>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P spid="9" grpId="0"/>
      <p:bldP spid="14" grpId="0"/>
      <p:bldP spid="1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p:cNvPicPr>
            <a:picLocks noChangeAspect="1"/>
          </p:cNvPicPr>
          <p:nvPr/>
        </p:nvPicPr>
        <p:blipFill>
          <a:blip r:embed="rId2"/>
          <a:stretch>
            <a:fillRect/>
          </a:stretch>
        </p:blipFill>
        <p:spPr>
          <a:xfrm>
            <a:off x="303530" y="86995"/>
            <a:ext cx="11303635" cy="3729990"/>
          </a:xfrm>
          <a:prstGeom prst="rect">
            <a:avLst/>
          </a:prstGeom>
        </p:spPr>
      </p:pic>
      <p:graphicFrame>
        <p:nvGraphicFramePr>
          <p:cNvPr id="6" name="对象 5">
            <a:hlinkClick action="ppaction://ole?verb="/>
          </p:cNvPr>
          <p:cNvGraphicFramePr>
            <a:graphicFrameLocks noChangeAspect="1"/>
          </p:cNvGraphicFramePr>
          <p:nvPr/>
        </p:nvGraphicFramePr>
        <p:xfrm>
          <a:off x="6019800" y="3346450"/>
          <a:ext cx="152400" cy="165100"/>
        </p:xfrm>
        <a:graphic>
          <a:graphicData uri="http://schemas.openxmlformats.org/presentationml/2006/ole">
            <mc:AlternateContent>
              <mc:Choice xmlns:v="urn:schemas-microsoft-com:vml" Requires="v">
                <p:oleObj spid="_x0000_s1042" r:id="rId3" imgW="152400" imgH="165100" progId="Equation.KSEE3">
                  <p:embed/>
                </p:oleObj>
              </mc:Choice>
              <mc:Fallback>
                <p:oleObj r:id="rId3" imgW="152400" imgH="165100" progId="Equation.KSEE3">
                  <p:embed/>
                  <p:pic>
                    <p:nvPicPr>
                      <p:cNvPr id="0" name="OLE substitute image"/>
                      <p:cNvPicPr/>
                      <p:nvPr/>
                    </p:nvPicPr>
                    <p:blipFill>
                      <a:blip r:embed="rId4"/>
                      <a:stretch>
                        <a:fillRect/>
                      </a:stretch>
                    </p:blipFill>
                    <p:spPr>
                      <a:xfrm>
                        <a:off x="6019800" y="3346450"/>
                        <a:ext cx="152400" cy="165100"/>
                      </a:xfrm>
                      <a:prstGeom prst="rect">
                        <a:avLst/>
                      </a:prstGeom>
                    </p:spPr>
                  </p:pic>
                </p:oleObj>
              </mc:Fallback>
            </mc:AlternateContent>
          </a:graphicData>
        </a:graphic>
      </p:graphicFrame>
      <p:graphicFrame>
        <p:nvGraphicFramePr>
          <p:cNvPr id="7" name="对象 6">
            <a:hlinkClick action="ppaction://ole?verb="/>
          </p:cNvPr>
          <p:cNvGraphicFramePr>
            <a:graphicFrameLocks noChangeAspect="1"/>
          </p:cNvGraphicFramePr>
          <p:nvPr/>
        </p:nvGraphicFramePr>
        <p:xfrm>
          <a:off x="6019800" y="3346450"/>
          <a:ext cx="152400" cy="165100"/>
        </p:xfrm>
        <a:graphic>
          <a:graphicData uri="http://schemas.openxmlformats.org/presentationml/2006/ole">
            <mc:AlternateContent>
              <mc:Choice xmlns:v="urn:schemas-microsoft-com:vml" Requires="v">
                <p:oleObj spid="_x0000_s1043" r:id="rId5" imgW="152400" imgH="165100" progId="Equation.KSEE3">
                  <p:embed/>
                </p:oleObj>
              </mc:Choice>
              <mc:Fallback>
                <p:oleObj r:id="rId5" imgW="152400" imgH="165100" progId="Equation.KSEE3">
                  <p:embed/>
                  <p:pic>
                    <p:nvPicPr>
                      <p:cNvPr id="0" name="OLE substitute image"/>
                      <p:cNvPicPr/>
                      <p:nvPr/>
                    </p:nvPicPr>
                    <p:blipFill>
                      <a:blip r:embed="rId6"/>
                      <a:stretch>
                        <a:fillRect/>
                      </a:stretch>
                    </p:blipFill>
                    <p:spPr>
                      <a:xfrm>
                        <a:off x="6019800" y="3346450"/>
                        <a:ext cx="152400" cy="165100"/>
                      </a:xfrm>
                      <a:prstGeom prst="rect">
                        <a:avLst/>
                      </a:prstGeom>
                    </p:spPr>
                  </p:pic>
                </p:oleObj>
              </mc:Fallback>
            </mc:AlternateContent>
          </a:graphicData>
        </a:graphic>
      </p:graphicFrame>
      <p:sp>
        <p:nvSpPr>
          <p:cNvPr id="10" name="文本框 9"/>
          <p:cNvSpPr txBox="1"/>
          <p:nvPr/>
        </p:nvSpPr>
        <p:spPr>
          <a:xfrm>
            <a:off x="386080" y="4460875"/>
            <a:ext cx="2593975" cy="706755"/>
          </a:xfrm>
          <a:prstGeom prst="rect">
            <a:avLst/>
          </a:prstGeom>
          <a:noFill/>
        </p:spPr>
        <p:txBody>
          <a:bodyPr wrap="square" rtlCol="0">
            <a:spAutoFit/>
          </a:bodyPr>
          <a:lstStyle/>
          <a:p>
            <a:r>
              <a:rPr lang="zh-CN" altLang="en-US" sz="4000"/>
              <a:t>推导公式：</a:t>
            </a:r>
            <a:endParaRPr lang="zh-CN" altLang="en-US" sz="4000"/>
          </a:p>
        </p:txBody>
      </p:sp>
      <p:graphicFrame>
        <p:nvGraphicFramePr>
          <p:cNvPr id="11" name="对象 10">
            <a:hlinkClick action="ppaction://ole?verb="/>
          </p:cNvPr>
          <p:cNvGraphicFramePr>
            <a:graphicFrameLocks noChangeAspect="1"/>
          </p:cNvGraphicFramePr>
          <p:nvPr/>
        </p:nvGraphicFramePr>
        <p:xfrm>
          <a:off x="2880360" y="4208780"/>
          <a:ext cx="3950970" cy="1471930"/>
        </p:xfrm>
        <a:graphic>
          <a:graphicData uri="http://schemas.openxmlformats.org/presentationml/2006/ole">
            <mc:AlternateContent>
              <mc:Choice xmlns:v="urn:schemas-microsoft-com:vml" Requires="v">
                <p:oleObj spid="_x0000_s1044" r:id="rId7" imgW="545465" imgH="203200" progId="Equation.KSEE3">
                  <p:embed/>
                </p:oleObj>
              </mc:Choice>
              <mc:Fallback>
                <p:oleObj r:id="rId7" imgW="545465" imgH="203200" progId="Equation.KSEE3">
                  <p:embed/>
                  <p:pic>
                    <p:nvPicPr>
                      <p:cNvPr id="0" name="OLE substitute image"/>
                      <p:cNvPicPr/>
                      <p:nvPr/>
                    </p:nvPicPr>
                    <p:blipFill>
                      <a:blip r:embed="rId8"/>
                      <a:stretch>
                        <a:fillRect/>
                      </a:stretch>
                    </p:blipFill>
                    <p:spPr>
                      <a:xfrm>
                        <a:off x="2880360" y="4208780"/>
                        <a:ext cx="3950970" cy="1471930"/>
                      </a:xfrm>
                      <a:prstGeom prst="rect">
                        <a:avLst/>
                      </a:prstGeom>
                    </p:spPr>
                  </p:pic>
                </p:oleObj>
              </mc:Fallback>
            </mc:AlternateContent>
          </a:graphicData>
        </a:graphic>
      </p:graphicFrame>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
          <p:cNvSpPr txBox="1"/>
          <p:nvPr/>
        </p:nvSpPr>
        <p:spPr>
          <a:xfrm>
            <a:off x="80645" y="89535"/>
            <a:ext cx="4181475" cy="583565"/>
          </a:xfrm>
          <a:prstGeom prst="rect">
            <a:avLst/>
          </a:prstGeom>
          <a:noFill/>
        </p:spPr>
        <p:txBody>
          <a:bodyPr wrap="square" rtlCol="0">
            <a:spAutoFit/>
          </a:bodyPr>
          <a:lstStyle/>
          <a:p>
            <a:r>
              <a:rPr lang="zh-CN" altLang="en-US" sz="3200" b="1">
                <a:solidFill>
                  <a:srgbClr val="FF0000"/>
                </a:solidFill>
              </a:rPr>
              <a:t>课堂总结</a:t>
            </a:r>
            <a:r>
              <a:rPr lang="zh-CN" altLang="en-US" sz="3200">
                <a:solidFill>
                  <a:srgbClr val="FF0000"/>
                </a:solidFill>
              </a:rPr>
              <a:t>：</a:t>
            </a:r>
            <a:endParaRPr lang="zh-CN" altLang="en-US" sz="3200">
              <a:solidFill>
                <a:srgbClr val="FF0000"/>
              </a:solidFill>
            </a:endParaRPr>
          </a:p>
        </p:txBody>
      </p:sp>
      <p:sp>
        <p:nvSpPr>
          <p:cNvPr id="3" name="文本框 2"/>
          <p:cNvSpPr txBox="1"/>
          <p:nvPr/>
        </p:nvSpPr>
        <p:spPr>
          <a:xfrm>
            <a:off x="737235" y="673100"/>
            <a:ext cx="7739380" cy="583565"/>
          </a:xfrm>
          <a:prstGeom prst="rect">
            <a:avLst/>
          </a:prstGeom>
          <a:noFill/>
        </p:spPr>
        <p:txBody>
          <a:bodyPr wrap="none" rtlCol="0" anchor="t">
            <a:spAutoFit/>
          </a:bodyPr>
          <a:lstStyle/>
          <a:p>
            <a:r>
              <a:rPr lang="zh-CN" altLang="en-US" sz="3200" b="1">
                <a:solidFill>
                  <a:schemeClr val="tx1"/>
                </a:solidFill>
                <a:latin typeface="黑体" panose="02010609060101010101" pitchFamily="2" charset="-122"/>
                <a:ea typeface="黑体" panose="02010609060101010101" pitchFamily="2" charset="-122"/>
                <a:sym typeface="+mn-ea"/>
              </a:rPr>
              <a:t>一、压力   </a:t>
            </a:r>
            <a:r>
              <a:rPr lang="zh-CN" altLang="en-US" sz="3200" b="1">
                <a:solidFill>
                  <a:srgbClr val="FF0000"/>
                </a:solidFill>
                <a:latin typeface="黑体" panose="02010609060101010101" pitchFamily="2" charset="-122"/>
                <a:ea typeface="黑体" panose="02010609060101010101" pitchFamily="2" charset="-122"/>
                <a:sym typeface="+mn-ea"/>
              </a:rPr>
              <a:t>垂直</a:t>
            </a:r>
            <a:r>
              <a:rPr lang="zh-CN" altLang="en-US" sz="3200" b="1">
                <a:latin typeface="黑体" panose="02010609060101010101" pitchFamily="2" charset="-122"/>
                <a:ea typeface="黑体" panose="02010609060101010101" pitchFamily="2" charset="-122"/>
                <a:sym typeface="+mn-ea"/>
              </a:rPr>
              <a:t>作用在物体表面上的力。</a:t>
            </a:r>
            <a:endParaRPr lang="zh-CN" altLang="en-US" sz="3200"/>
          </a:p>
        </p:txBody>
      </p:sp>
      <p:sp>
        <p:nvSpPr>
          <p:cNvPr id="4" name="文本框 3"/>
          <p:cNvSpPr txBox="1"/>
          <p:nvPr/>
        </p:nvSpPr>
        <p:spPr>
          <a:xfrm>
            <a:off x="1061085" y="1192530"/>
            <a:ext cx="1908175" cy="521970"/>
          </a:xfrm>
          <a:prstGeom prst="rect">
            <a:avLst/>
          </a:prstGeom>
          <a:noFill/>
        </p:spPr>
        <p:txBody>
          <a:bodyPr wrap="square" rtlCol="0" anchor="t">
            <a:spAutoFit/>
          </a:bodyPr>
          <a:lstStyle/>
          <a:p>
            <a:pPr>
              <a:spcBef>
                <a:spcPct val="50000"/>
              </a:spcBef>
            </a:pPr>
            <a:r>
              <a:rPr lang="en-US" altLang="zh-CN"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sym typeface="+mn-ea"/>
              </a:rPr>
              <a:t>1</a:t>
            </a:r>
            <a:r>
              <a:rPr lang="zh-CN" altLang="zh-CN"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sym typeface="+mn-ea"/>
              </a:rPr>
              <a:t>.</a:t>
            </a:r>
            <a:r>
              <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sym typeface="+mn-ea"/>
              </a:rPr>
              <a:t>作用点：</a:t>
            </a:r>
            <a:endParaRPr lang="zh-CN" altLang="en-US" sz="2800"/>
          </a:p>
        </p:txBody>
      </p:sp>
      <p:sp>
        <p:nvSpPr>
          <p:cNvPr id="7174" name="Text Box 6"/>
          <p:cNvSpPr txBox="1"/>
          <p:nvPr/>
        </p:nvSpPr>
        <p:spPr>
          <a:xfrm>
            <a:off x="3151505" y="1192530"/>
            <a:ext cx="5842635" cy="583565"/>
          </a:xfrm>
          <a:prstGeom prst="rect">
            <a:avLst/>
          </a:prstGeom>
          <a:noFill/>
          <a:ln w="9525">
            <a:noFill/>
          </a:ln>
        </p:spPr>
        <p:txBody>
          <a:bodyPr wrap="square">
            <a:spAutoFit/>
          </a:bodyPr>
          <a:lstStyle/>
          <a:p>
            <a:pPr>
              <a:spcBef>
                <a:spcPct val="50000"/>
              </a:spcBef>
            </a:pPr>
            <a:r>
              <a:rPr lang="zh-CN" altLang="en-US" sz="3200" b="1">
                <a:latin typeface="黑体" panose="02010609060101010101" pitchFamily="2" charset="-122"/>
                <a:ea typeface="黑体" panose="02010609060101010101" pitchFamily="2" charset="-122"/>
              </a:rPr>
              <a:t>在受力物体的表面。</a:t>
            </a:r>
            <a:endParaRPr lang="zh-CN" altLang="en-US" sz="3200" b="1">
              <a:latin typeface="黑体" panose="02010609060101010101" pitchFamily="2" charset="-122"/>
              <a:ea typeface="黑体" panose="02010609060101010101" pitchFamily="2" charset="-122"/>
            </a:endParaRPr>
          </a:p>
        </p:txBody>
      </p:sp>
      <p:sp>
        <p:nvSpPr>
          <p:cNvPr id="7175" name="Text Box 7"/>
          <p:cNvSpPr txBox="1"/>
          <p:nvPr/>
        </p:nvSpPr>
        <p:spPr>
          <a:xfrm>
            <a:off x="1388110" y="1429068"/>
            <a:ext cx="2749550" cy="829945"/>
          </a:xfrm>
          <a:prstGeom prst="rect">
            <a:avLst/>
          </a:prstGeom>
          <a:noFill/>
          <a:ln w="9525">
            <a:noFill/>
          </a:ln>
        </p:spPr>
        <p:txBody>
          <a:bodyPr>
            <a:spAutoFit/>
            <a:scene3d>
              <a:camera prst="orthographicFront"/>
              <a:lightRig rig="threePt" dir="t"/>
            </a:scene3d>
          </a:bodyPr>
          <a:lstStyle/>
          <a:p>
            <a:pPr>
              <a:spcBef>
                <a:spcPct val="50000"/>
              </a:spcBef>
            </a:pPr>
            <a:r>
              <a:rPr lang="en-US" altLang="zh-CN"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rPr>
              <a:t>2</a:t>
            </a:r>
            <a:r>
              <a:rPr lang="zh-CN" altLang="zh-CN"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rPr>
              <a:t>.</a:t>
            </a:r>
            <a:r>
              <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rPr>
              <a:t>方向</a:t>
            </a:r>
            <a:r>
              <a:rPr lang="zh-CN"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rPr>
              <a:t>：</a:t>
            </a:r>
            <a:endParaRPr lang="zh-CN"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pitchFamily="2" charset="-122"/>
              <a:ea typeface="黑体" panose="02010609060101010101" pitchFamily="2" charset="-122"/>
            </a:endParaRPr>
          </a:p>
        </p:txBody>
      </p:sp>
      <p:sp>
        <p:nvSpPr>
          <p:cNvPr id="7176" name="Text Box 8"/>
          <p:cNvSpPr txBox="1"/>
          <p:nvPr/>
        </p:nvSpPr>
        <p:spPr>
          <a:xfrm>
            <a:off x="3151505" y="1776095"/>
            <a:ext cx="8367395" cy="583565"/>
          </a:xfrm>
          <a:prstGeom prst="rect">
            <a:avLst/>
          </a:prstGeom>
          <a:noFill/>
          <a:ln w="9525">
            <a:noFill/>
          </a:ln>
        </p:spPr>
        <p:txBody>
          <a:bodyPr wrap="square">
            <a:spAutoFit/>
          </a:bodyPr>
          <a:lstStyle/>
          <a:p>
            <a:pPr>
              <a:spcBef>
                <a:spcPct val="50000"/>
              </a:spcBef>
            </a:pPr>
            <a:r>
              <a:rPr lang="zh-CN" altLang="en-US" sz="3200" b="1">
                <a:latin typeface="黑体" panose="02010609060101010101" pitchFamily="2" charset="-122"/>
                <a:ea typeface="黑体" panose="02010609060101010101" pitchFamily="2" charset="-122"/>
              </a:rPr>
              <a:t>垂直于受力面，且指向受力物体。</a:t>
            </a:r>
            <a:endParaRPr lang="zh-CN" altLang="en-US" sz="3200" b="1">
              <a:latin typeface="黑体" panose="02010609060101010101" pitchFamily="2" charset="-122"/>
              <a:ea typeface="黑体" panose="02010609060101010101" pitchFamily="2" charset="-122"/>
            </a:endParaRPr>
          </a:p>
        </p:txBody>
      </p:sp>
      <p:sp>
        <p:nvSpPr>
          <p:cNvPr id="11267" name="文本框 11266"/>
          <p:cNvSpPr txBox="1"/>
          <p:nvPr/>
        </p:nvSpPr>
        <p:spPr>
          <a:xfrm>
            <a:off x="815975" y="2259330"/>
            <a:ext cx="11855450" cy="583565"/>
          </a:xfrm>
          <a:prstGeom prst="rect">
            <a:avLst/>
          </a:prstGeom>
          <a:noFill/>
          <a:ln w="9525">
            <a:noFill/>
          </a:ln>
        </p:spPr>
        <p:txBody>
          <a:bodyPr wrap="square">
            <a:spAutoFit/>
            <a:scene3d>
              <a:camera prst="orthographicFront"/>
              <a:lightRig rig="threePt" dir="t"/>
            </a:scene3d>
          </a:bodyPr>
          <a:lstStyle/>
          <a:p>
            <a:pPr>
              <a:spcBef>
                <a:spcPct val="10000"/>
              </a:spcBef>
            </a:pPr>
            <a:r>
              <a:rPr lang="zh-CN" altLang="en-US" sz="3200" b="1">
                <a:latin typeface="黑体" panose="02010609060101010101" pitchFamily="2" charset="-122"/>
                <a:ea typeface="黑体" panose="02010609060101010101" pitchFamily="2" charset="-122"/>
              </a:rPr>
              <a:t>二、</a:t>
            </a:r>
            <a:r>
              <a:rPr lang="zh-CN" altLang="en-US" sz="3200" b="1">
                <a:latin typeface="黑体" panose="02010609060101010101" pitchFamily="2" charset="-122"/>
                <a:ea typeface="黑体" panose="02010609060101010101" pitchFamily="2" charset="-122"/>
                <a:sym typeface="+mn-ea"/>
              </a:rPr>
              <a:t>压力的作用效果</a:t>
            </a:r>
            <a:endParaRPr lang="zh-CN" altLang="en-US" sz="3200" b="1">
              <a:latin typeface="黑体" panose="02010609060101010101" pitchFamily="2" charset="-122"/>
              <a:ea typeface="黑体" panose="02010609060101010101" pitchFamily="2" charset="-122"/>
            </a:endParaRPr>
          </a:p>
        </p:txBody>
      </p:sp>
      <p:sp>
        <p:nvSpPr>
          <p:cNvPr id="5" name="Text Box 3"/>
          <p:cNvSpPr txBox="1"/>
          <p:nvPr/>
        </p:nvSpPr>
        <p:spPr>
          <a:xfrm>
            <a:off x="737235" y="2921000"/>
            <a:ext cx="10982960" cy="52197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zh-CN" altLang="zh-CN" sz="2800" b="1">
                <a:solidFill>
                  <a:schemeClr val="tx1"/>
                </a:solidFill>
                <a:latin typeface="黑体" panose="02010609060101010101" pitchFamily="2" charset="-122"/>
                <a:ea typeface="黑体" panose="02010609060101010101" pitchFamily="2" charset="-122"/>
              </a:rPr>
              <a:t>(1)</a:t>
            </a:r>
            <a:r>
              <a:rPr lang="zh-CN" altLang="en-US" sz="2800" b="1">
                <a:solidFill>
                  <a:schemeClr val="tx1"/>
                </a:solidFill>
                <a:latin typeface="黑体" panose="02010609060101010101" pitchFamily="2" charset="-122"/>
                <a:ea typeface="黑体" panose="02010609060101010101" pitchFamily="2" charset="-122"/>
              </a:rPr>
              <a:t>当受力面积（</a:t>
            </a:r>
            <a:r>
              <a:rPr lang="en-US" altLang="zh-CN" sz="2800" b="1">
                <a:solidFill>
                  <a:schemeClr val="tx1"/>
                </a:solidFill>
                <a:latin typeface="黑体" panose="02010609060101010101" pitchFamily="2" charset="-122"/>
                <a:ea typeface="黑体" panose="02010609060101010101" pitchFamily="2" charset="-122"/>
              </a:rPr>
              <a:t>S</a:t>
            </a:r>
            <a:r>
              <a:rPr lang="zh-CN" altLang="en-US" sz="2800" b="1">
                <a:solidFill>
                  <a:schemeClr val="tx1"/>
                </a:solidFill>
                <a:latin typeface="黑体" panose="02010609060101010101" pitchFamily="2" charset="-122"/>
                <a:ea typeface="黑体" panose="02010609060101010101" pitchFamily="2" charset="-122"/>
              </a:rPr>
              <a:t>）相同时，</a:t>
            </a:r>
            <a:r>
              <a:rPr lang="zh-CN" altLang="zh-CN" sz="2800" b="1">
                <a:solidFill>
                  <a:schemeClr val="tx1"/>
                </a:solidFill>
                <a:latin typeface="黑体" panose="02010609060101010101" pitchFamily="2" charset="-122"/>
                <a:ea typeface="黑体" panose="02010609060101010101" pitchFamily="2" charset="-122"/>
              </a:rPr>
              <a:t>_______</a:t>
            </a:r>
            <a:r>
              <a:rPr lang="zh-CN" altLang="en-US" sz="2800" b="1">
                <a:solidFill>
                  <a:schemeClr val="tx1"/>
                </a:solidFill>
                <a:latin typeface="黑体" panose="02010609060101010101" pitchFamily="2" charset="-122"/>
                <a:ea typeface="黑体" panose="02010609060101010101" pitchFamily="2" charset="-122"/>
              </a:rPr>
              <a:t>越大，压力的作用效果越明显；</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6" name="Text Box 4"/>
          <p:cNvSpPr txBox="1"/>
          <p:nvPr/>
        </p:nvSpPr>
        <p:spPr>
          <a:xfrm>
            <a:off x="737235" y="3442970"/>
            <a:ext cx="11089640" cy="52197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zh-CN" altLang="zh-CN" sz="2800" b="1">
                <a:solidFill>
                  <a:schemeClr val="tx1"/>
                </a:solidFill>
                <a:latin typeface="黑体" panose="02010609060101010101" pitchFamily="2" charset="-122"/>
                <a:ea typeface="黑体" panose="02010609060101010101" pitchFamily="2" charset="-122"/>
              </a:rPr>
              <a:t>(2)</a:t>
            </a:r>
            <a:r>
              <a:rPr lang="zh-CN" altLang="en-US" sz="2800" b="1">
                <a:solidFill>
                  <a:schemeClr val="tx1"/>
                </a:solidFill>
                <a:latin typeface="黑体" panose="02010609060101010101" pitchFamily="2" charset="-122"/>
                <a:ea typeface="黑体" panose="02010609060101010101" pitchFamily="2" charset="-122"/>
              </a:rPr>
              <a:t>当压力</a:t>
            </a:r>
            <a:r>
              <a:rPr lang="en-US" altLang="zh-CN" sz="2800" b="1">
                <a:solidFill>
                  <a:schemeClr val="tx1"/>
                </a:solidFill>
                <a:latin typeface="黑体" panose="02010609060101010101" pitchFamily="2" charset="-122"/>
                <a:ea typeface="黑体" panose="02010609060101010101" pitchFamily="2" charset="-122"/>
              </a:rPr>
              <a:t>(F)</a:t>
            </a:r>
            <a:r>
              <a:rPr lang="zh-CN" altLang="en-US" sz="2800" b="1">
                <a:solidFill>
                  <a:schemeClr val="tx1"/>
                </a:solidFill>
                <a:latin typeface="黑体" panose="02010609060101010101" pitchFamily="2" charset="-122"/>
                <a:ea typeface="黑体" panose="02010609060101010101" pitchFamily="2" charset="-122"/>
              </a:rPr>
              <a:t>相同时，</a:t>
            </a:r>
            <a:r>
              <a:rPr lang="zh-CN" altLang="zh-CN" sz="2800" b="1">
                <a:solidFill>
                  <a:schemeClr val="tx1"/>
                </a:solidFill>
                <a:latin typeface="黑体" panose="02010609060101010101" pitchFamily="2" charset="-122"/>
                <a:ea typeface="黑体" panose="02010609060101010101" pitchFamily="2" charset="-122"/>
              </a:rPr>
              <a:t>________</a:t>
            </a:r>
            <a:r>
              <a:rPr lang="en-US" altLang="zh-CN" sz="2800" b="1">
                <a:solidFill>
                  <a:schemeClr val="tx1"/>
                </a:solidFill>
                <a:latin typeface="黑体" panose="02010609060101010101" pitchFamily="2" charset="-122"/>
                <a:ea typeface="黑体" panose="02010609060101010101" pitchFamily="2" charset="-122"/>
              </a:rPr>
              <a:t>___</a:t>
            </a:r>
            <a:r>
              <a:rPr lang="zh-CN" altLang="zh-CN" sz="2800" b="1">
                <a:solidFill>
                  <a:schemeClr val="tx1"/>
                </a:solidFill>
                <a:latin typeface="黑体" panose="02010609060101010101" pitchFamily="2" charset="-122"/>
                <a:ea typeface="黑体" panose="02010609060101010101" pitchFamily="2" charset="-122"/>
              </a:rPr>
              <a:t>___</a:t>
            </a:r>
            <a:r>
              <a:rPr lang="zh-CN" altLang="en-US" sz="2800" b="1">
                <a:solidFill>
                  <a:schemeClr val="tx1"/>
                </a:solidFill>
                <a:latin typeface="黑体" panose="02010609060101010101" pitchFamily="2" charset="-122"/>
                <a:ea typeface="黑体" panose="02010609060101010101" pitchFamily="2" charset="-122"/>
              </a:rPr>
              <a:t>越小，压力的作用效果越明显。</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7" name="文本框 6"/>
          <p:cNvSpPr txBox="1"/>
          <p:nvPr/>
        </p:nvSpPr>
        <p:spPr>
          <a:xfrm>
            <a:off x="902335" y="3964940"/>
            <a:ext cx="11855450" cy="583565"/>
          </a:xfrm>
          <a:prstGeom prst="rect">
            <a:avLst/>
          </a:prstGeom>
          <a:noFill/>
          <a:ln w="9525">
            <a:noFill/>
          </a:ln>
        </p:spPr>
        <p:txBody>
          <a:bodyPr wrap="square">
            <a:spAutoFit/>
            <a:scene3d>
              <a:camera prst="orthographicFront"/>
              <a:lightRig rig="threePt" dir="t"/>
            </a:scene3d>
          </a:bodyPr>
          <a:lstStyle/>
          <a:p>
            <a:pPr>
              <a:spcBef>
                <a:spcPct val="10000"/>
              </a:spcBef>
            </a:pPr>
            <a:r>
              <a:rPr lang="zh-CN" altLang="en-US" sz="3200" b="1">
                <a:latin typeface="黑体" panose="02010609060101010101" pitchFamily="2" charset="-122"/>
                <a:ea typeface="黑体" panose="02010609060101010101" pitchFamily="2" charset="-122"/>
              </a:rPr>
              <a:t>三、</a:t>
            </a:r>
            <a:r>
              <a:rPr lang="zh-CN" altLang="en-US" sz="3200" b="1">
                <a:latin typeface="黑体" panose="02010609060101010101" pitchFamily="2" charset="-122"/>
                <a:ea typeface="黑体" panose="02010609060101010101" pitchFamily="2" charset="-122"/>
                <a:sym typeface="+mn-ea"/>
              </a:rPr>
              <a:t>压强</a:t>
            </a:r>
            <a:endParaRPr lang="zh-CN" altLang="en-US" sz="3200" b="1">
              <a:latin typeface="黑体" panose="02010609060101010101" pitchFamily="2" charset="-122"/>
              <a:ea typeface="黑体" panose="02010609060101010101" pitchFamily="2" charset="-122"/>
            </a:endParaRPr>
          </a:p>
        </p:txBody>
      </p:sp>
      <p:pic>
        <p:nvPicPr>
          <p:cNvPr id="15366" name="Picture 6"/>
          <p:cNvPicPr>
            <a:picLocks noChangeAspect="1"/>
          </p:cNvPicPr>
          <p:nvPr/>
        </p:nvPicPr>
        <p:blipFill>
          <a:blip r:embed="rId2">
            <a:clrChange>
              <a:clrFrom>
                <a:srgbClr val="FFFFFF"/>
              </a:clrFrom>
              <a:clrTo>
                <a:srgbClr val="FFFFFF">
                  <a:alpha val="0"/>
                </a:srgbClr>
              </a:clrTo>
            </a:clrChange>
          </a:blip>
          <a:stretch>
            <a:fillRect/>
          </a:stretch>
        </p:blipFill>
        <p:spPr>
          <a:xfrm>
            <a:off x="2761615" y="4061460"/>
            <a:ext cx="3886835" cy="1159510"/>
          </a:xfrm>
          <a:prstGeom prst="rect">
            <a:avLst/>
          </a:prstGeom>
          <a:noFill/>
          <a:ln w="9525">
            <a:noFill/>
          </a:ln>
        </p:spPr>
      </p:pic>
      <p:pic>
        <p:nvPicPr>
          <p:cNvPr id="15367" name="Picture 7"/>
          <p:cNvPicPr>
            <a:picLocks noChangeAspect="1"/>
          </p:cNvPicPr>
          <p:nvPr/>
        </p:nvPicPr>
        <p:blipFill>
          <a:blip r:embed="rId3">
            <a:clrChange>
              <a:clrFrom>
                <a:srgbClr val="FFFFFF"/>
              </a:clrFrom>
              <a:clrTo>
                <a:srgbClr val="FFFFFF">
                  <a:alpha val="0"/>
                </a:srgbClr>
              </a:clrTo>
            </a:clrChange>
          </a:blip>
          <a:stretch>
            <a:fillRect/>
          </a:stretch>
        </p:blipFill>
        <p:spPr>
          <a:xfrm>
            <a:off x="7334885" y="3964940"/>
            <a:ext cx="1770380" cy="1377315"/>
          </a:xfrm>
          <a:prstGeom prst="rect">
            <a:avLst/>
          </a:prstGeom>
          <a:noFill/>
          <a:ln w="9525">
            <a:noFill/>
          </a:ln>
        </p:spPr>
      </p:pic>
      <p:sp>
        <p:nvSpPr>
          <p:cNvPr id="11" name="矩形 20"/>
          <p:cNvSpPr/>
          <p:nvPr/>
        </p:nvSpPr>
        <p:spPr>
          <a:xfrm>
            <a:off x="9393555" y="4287520"/>
            <a:ext cx="1774190" cy="706755"/>
          </a:xfrm>
          <a:prstGeom prst="rect">
            <a:avLst/>
          </a:prstGeom>
          <a:noFill/>
          <a:ln w="9525">
            <a:noFill/>
          </a:ln>
        </p:spPr>
        <p:txBody>
          <a:bodyPr wrap="square">
            <a:spAutoFit/>
          </a:bodyPr>
          <a:lstStyle/>
          <a:p>
            <a:r>
              <a:rPr lang="en-US" altLang="zh-CN" sz="4000" b="1">
                <a:solidFill>
                  <a:srgbClr val="FF0000"/>
                </a:solidFill>
                <a:latin typeface="Times New Roman" panose="02020603050405020304" pitchFamily="18" charset="0"/>
              </a:rPr>
              <a:t>Pa</a:t>
            </a:r>
            <a:endParaRPr lang="en-US" altLang="zh-CN" sz="4000" b="1">
              <a:solidFill>
                <a:srgbClr val="FF0000"/>
              </a:solidFill>
              <a:latin typeface="Times New Roman" panose="02020603050405020304" pitchFamily="18" charset="0"/>
            </a:endParaRPr>
          </a:p>
        </p:txBody>
      </p:sp>
      <p:sp>
        <p:nvSpPr>
          <p:cNvPr id="17412" name="文本框 17411"/>
          <p:cNvSpPr txBox="1"/>
          <p:nvPr/>
        </p:nvSpPr>
        <p:spPr>
          <a:xfrm>
            <a:off x="902018" y="5220970"/>
            <a:ext cx="7056437" cy="583565"/>
          </a:xfrm>
          <a:prstGeom prst="rect">
            <a:avLst/>
          </a:prstGeom>
          <a:noFill/>
          <a:ln w="9525">
            <a:noFill/>
          </a:ln>
        </p:spPr>
        <p:txBody>
          <a:bodyPr>
            <a:spAutoFit/>
          </a:bodyPr>
          <a:lstStyle/>
          <a:p>
            <a:pPr marL="342900" indent="-342900">
              <a:spcBef>
                <a:spcPct val="20000"/>
              </a:spcBef>
              <a:buClr>
                <a:schemeClr val="bg1"/>
              </a:buClr>
            </a:pPr>
            <a:r>
              <a:rPr lang="zh-CN" altLang="en-US" sz="3200" b="1">
                <a:solidFill>
                  <a:srgbClr val="0000CC"/>
                </a:solidFill>
                <a:latin typeface="Times New Roman" panose="02020603050405020304" pitchFamily="18" charset="0"/>
              </a:rPr>
              <a:t>四、增大压强、减小压强的方法。 </a:t>
            </a:r>
            <a:r>
              <a:rPr lang="en-US" altLang="zh-CN" sz="800" err="1">
                <a:solidFill>
                  <a:schemeClr val="bg1"/>
                </a:solidFill>
                <a:latin typeface="Times New Roman" panose="02020603050405020304" pitchFamily="18" charset="0"/>
              </a:rPr>
              <a:t>zx``x````k</a:t>
            </a:r>
            <a:endParaRPr lang="en-US" altLang="zh-CN" sz="800">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wipe(left)">
                                      <p:cBhvr>
                                        <p:cTn id="13" dur="1000"/>
                                        <p:tgtEl>
                                          <p:spTgt spid="717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175">
                                            <p:txEl>
                                              <p:pRg st="0" end="0"/>
                                            </p:txEl>
                                          </p:spTgt>
                                        </p:tgtEl>
                                        <p:attrNameLst>
                                          <p:attrName>style.visibility</p:attrName>
                                        </p:attrNameLst>
                                      </p:cBhvr>
                                      <p:to>
                                        <p:strVal val="visible"/>
                                      </p:to>
                                    </p:set>
                                    <p:animEffect transition="in" filter="wipe(left)">
                                      <p:cBhvr>
                                        <p:cTn id="18" dur="1000"/>
                                        <p:tgtEl>
                                          <p:spTgt spid="7175">
                                            <p:txEl>
                                              <p:pRg st="0" end="0"/>
                                            </p:txEl>
                                          </p:spTgt>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176"/>
                                        </p:tgtEl>
                                        <p:attrNameLst>
                                          <p:attrName>style.visibility</p:attrName>
                                        </p:attrNameLst>
                                      </p:cBhvr>
                                      <p:to>
                                        <p:strVal val="visible"/>
                                      </p:to>
                                    </p:set>
                                    <p:animEffect transition="in" filter="wipe(left)">
                                      <p:cBhvr>
                                        <p:cTn id="23" dur="1000"/>
                                        <p:tgtEl>
                                          <p:spTgt spid="7176"/>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267"/>
                                        </p:tgtEl>
                                        <p:attrNameLst>
                                          <p:attrName>style.visibility</p:attrName>
                                        </p:attrNameLst>
                                      </p:cBhvr>
                                      <p:to>
                                        <p:strVal val="visible"/>
                                      </p:to>
                                    </p:set>
                                    <p:animEffect transition="in" filter="randombar(horizontal)">
                                      <p:cBhvr>
                                        <p:cTn id="28" dur="500"/>
                                        <p:tgtEl>
                                          <p:spTgt spid="11267"/>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after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5366"/>
                                        </p:tgtEl>
                                        <p:attrNameLst>
                                          <p:attrName>style.visibility</p:attrName>
                                        </p:attrNameLst>
                                      </p:cBhvr>
                                      <p:to>
                                        <p:strVal val="visible"/>
                                      </p:to>
                                    </p:set>
                                    <p:animEffect transition="in" filter="blinds(horizontal)">
                                      <p:cBhvr>
                                        <p:cTn id="50" dur="500"/>
                                        <p:tgtEl>
                                          <p:spTgt spid="15366"/>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367"/>
                                        </p:tgtEl>
                                        <p:attrNameLst>
                                          <p:attrName>style.visibility</p:attrName>
                                        </p:attrNameLst>
                                      </p:cBhvr>
                                      <p:to>
                                        <p:strVal val="visible"/>
                                      </p:to>
                                    </p:set>
                                    <p:animEffect transition="in" filter="blinds(horizontal)">
                                      <p:cBhvr>
                                        <p:cTn id="55" dur="500"/>
                                        <p:tgtEl>
                                          <p:spTgt spid="15367"/>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par>
                    <p:cTn id="61" fill="hold" nodeType="clickPar">
                      <p:stCondLst>
                        <p:cond delay="indefinite"/>
                      </p:stCondLst>
                      <p:childTnLst>
                        <p:par>
                          <p:cTn id="62" fill="hold" nodeType="after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412"/>
                                        </p:tgtEl>
                                        <p:attrNameLst>
                                          <p:attrName>style.visibility</p:attrName>
                                        </p:attrNameLst>
                                      </p:cBhvr>
                                      <p:to>
                                        <p:strVal val="visible"/>
                                      </p:to>
                                    </p:set>
                                    <p:anim calcmode="lin" valueType="num">
                                      <p:cBhvr additive="base">
                                        <p:cTn id="65" dur="500" fill="hold"/>
                                        <p:tgtEl>
                                          <p:spTgt spid="17412"/>
                                        </p:tgtEl>
                                        <p:attrNameLst>
                                          <p:attrName>ppt_x</p:attrName>
                                        </p:attrNameLst>
                                      </p:cBhvr>
                                      <p:tavLst>
                                        <p:tav tm="0">
                                          <p:val>
                                            <p:strVal val="#ppt_x"/>
                                          </p:val>
                                        </p:tav>
                                        <p:tav tm="100000">
                                          <p:val>
                                            <p:strVal val="#ppt_x"/>
                                          </p:val>
                                        </p:tav>
                                      </p:tavLst>
                                    </p:anim>
                                    <p:anim calcmode="lin" valueType="num">
                                      <p:cBhvr additive="base">
                                        <p:cTn id="66"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4" grpId="0"/>
      <p:bldP spid="7176" grpId="0"/>
      <p:bldP spid="11267" grpId="0"/>
      <p:bldP spid="5" grpId="0"/>
      <p:bldP spid="6" grpId="0"/>
      <p:bldP spid="7" grpId="0"/>
      <p:bldP spid="11" grpId="0"/>
      <p:bldP spid="1741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矩形 7"/>
          <p:cNvSpPr/>
          <p:nvPr/>
        </p:nvSpPr>
        <p:spPr>
          <a:xfrm>
            <a:off x="280670" y="103505"/>
            <a:ext cx="2631440" cy="829945"/>
          </a:xfrm>
          <a:prstGeom prst="rect">
            <a:avLst/>
          </a:prstGeom>
          <a:noFill/>
          <a:ln>
            <a:noFill/>
          </a:ln>
        </p:spPr>
        <p:txBody>
          <a:bodyPr wrap="none" rtlCol="0" anchor="t">
            <a:spAutoFit/>
          </a:bodyPr>
          <a:lstStyle/>
          <a:p>
            <a:pPr algn="ctr"/>
            <a:r>
              <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温故知新</a:t>
            </a:r>
            <a:endPar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2" name="表格 1"/>
          <p:cNvGraphicFramePr>
            <a:graphicFrameLocks noGrp="1"/>
          </p:cNvGraphicFramePr>
          <p:nvPr>
            <p:custDataLst>
              <p:tags r:id="rId2"/>
            </p:custDataLst>
          </p:nvPr>
        </p:nvGraphicFramePr>
        <p:xfrm>
          <a:off x="84455" y="3142615"/>
          <a:ext cx="11917680" cy="3633472"/>
        </p:xfrm>
        <a:graphic>
          <a:graphicData uri="http://schemas.openxmlformats.org/drawingml/2006/table">
            <a:tbl>
              <a:tblPr firstRow="1" bandRow="1">
                <a:tableStyleId>{5940675A-B579-460E-94D1-54222C63F5DA}</a:tableStyleId>
              </a:tblPr>
              <a:tblGrid>
                <a:gridCol w="1133475"/>
                <a:gridCol w="1618615"/>
                <a:gridCol w="4579620"/>
                <a:gridCol w="4585970"/>
              </a:tblGrid>
              <a:tr h="426720">
                <a:tc gridSpan="2">
                  <a:txBody>
                    <a:bodyPr vert="horz" wrap="square"/>
                    <a:lstStyle/>
                    <a:p>
                      <a:pPr indent="0" algn="ctr">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hMerge="1">
                  <a:txBody>
                    <a:bodyPr vert="horz" wrap="square"/>
                    <a:lstStyle/>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压力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重力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786130">
                <a:tc rowSpan="3">
                  <a:txBody>
                    <a:bodyPr vert="horz" wrap="square"/>
                    <a:lstStyle/>
                    <a:p>
                      <a:pPr indent="0" algn="ctr">
                        <a:buNone/>
                      </a:pPr>
                      <a:r>
                        <a:rPr lang="zh-CN" altLang="en-US" sz="3200" b="1">
                          <a:latin typeface="宋体" panose="02010600030101010101" pitchFamily="2" charset="-122"/>
                          <a:ea typeface="宋体" panose="02010600030101010101" pitchFamily="2" charset="-122"/>
                          <a:cs typeface="宋体" panose="02010600030101010101" pitchFamily="2" charset="-122"/>
                        </a:rPr>
                        <a:t>区别</a:t>
                      </a:r>
                      <a:endParaRPr lang="zh-CN" altLang="en-US" sz="32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solidFill>
                      <a:schemeClr val="accent4">
                        <a:lumMod val="60000"/>
                        <a:lumOff val="40000"/>
                      </a:schemeClr>
                    </a:solidFill>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符号</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920750">
                <a:tc vMerge="1">
                  <a:txBody>
                    <a:bodyPr vert="horz" wrap="square"/>
                    <a:lstStyle/>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方向</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总是</a:t>
                      </a:r>
                      <a:r>
                        <a:rPr lang="en-US" altLang="zh-CN" sz="2800" b="1">
                          <a:latin typeface="宋体" panose="02010600030101010101" pitchFamily="2" charset="-122"/>
                          <a:ea typeface="宋体" panose="02010600030101010101" pitchFamily="2" charset="-122"/>
                          <a:cs typeface="宋体" panose="02010600030101010101" pitchFamily="2" charset="-122"/>
                        </a:rPr>
                        <a:t>_________________</a:t>
                      </a:r>
                      <a:endParaRPr lang="en-US" altLang="zh-CN"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总是</a:t>
                      </a:r>
                      <a:r>
                        <a:rPr lang="en-US" altLang="zh-CN" sz="2800" b="1">
                          <a:latin typeface="宋体" panose="02010600030101010101" pitchFamily="2" charset="-122"/>
                          <a:ea typeface="宋体" panose="02010600030101010101" pitchFamily="2" charset="-122"/>
                          <a:cs typeface="宋体" panose="02010600030101010101" pitchFamily="2" charset="-122"/>
                        </a:rPr>
                        <a:t>_________________</a:t>
                      </a:r>
                      <a:endParaRPr lang="en-US" altLang="zh-CN"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426720">
                <a:tc vMerge="1">
                  <a:txBody>
                    <a:bodyPr vert="horz" wrap="square"/>
                    <a:lstStyle/>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力的性质</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vert="horz" wrap="square"/>
                    <a:lstStyle/>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引力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1073150">
                <a:tc>
                  <a:txBody>
                    <a:bodyPr vert="horz" wrap="square"/>
                    <a:lstStyle/>
                    <a:p>
                      <a:pPr indent="0" algn="ctr">
                        <a:buNone/>
                      </a:pPr>
                      <a:r>
                        <a:rPr lang="zh-CN" altLang="en-US" sz="3200" b="1">
                          <a:latin typeface="宋体" panose="02010600030101010101" pitchFamily="2" charset="-122"/>
                          <a:ea typeface="宋体" panose="02010600030101010101" pitchFamily="2" charset="-122"/>
                          <a:cs typeface="宋体" panose="02010600030101010101" pitchFamily="2" charset="-122"/>
                        </a:rPr>
                        <a:t>联系</a:t>
                      </a:r>
                      <a:endParaRPr lang="zh-CN" altLang="en-US" sz="32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gridSpan="3">
                  <a:txBody>
                    <a:bodyPr vert="horz" wrap="square"/>
                    <a:lstStyle/>
                    <a:p>
                      <a:pPr indent="0" algn="l">
                        <a:buNone/>
                      </a:pPr>
                      <a:r>
                        <a:rPr lang="en-US" altLang="zh-CN" sz="2800" b="1">
                          <a:latin typeface="宋体" panose="02010600030101010101" pitchFamily="2" charset="-122"/>
                          <a:ea typeface="宋体" panose="02010600030101010101" pitchFamily="2" charset="-122"/>
                          <a:cs typeface="宋体" panose="02010600030101010101" pitchFamily="2" charset="-122"/>
                        </a:rPr>
                        <a:t>    </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hMerge="1">
                  <a:txBody>
                    <a:bodyPr vert="horz" wrap="square"/>
                    <a:lstStyle/>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txBody>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47" name="Text Box 39"/>
          <p:cNvSpPr txBox="1"/>
          <p:nvPr/>
        </p:nvSpPr>
        <p:spPr>
          <a:xfrm>
            <a:off x="8771255" y="4404360"/>
            <a:ext cx="2819400" cy="583565"/>
          </a:xfrm>
          <a:prstGeom prst="rect">
            <a:avLst/>
          </a:prstGeom>
          <a:noFill/>
          <a:ln w="9525">
            <a:noFill/>
          </a:ln>
        </p:spPr>
        <p:txBody>
          <a:bodyPr>
            <a:spAutoFit/>
            <a:scene3d>
              <a:camera prst="orthographicFront"/>
              <a:lightRig rig="threePt" dir="t"/>
            </a:scene3d>
          </a:bodyPr>
          <a:lstStyle/>
          <a:p>
            <a:pPr>
              <a:spcBef>
                <a:spcPct val="50000"/>
              </a:spcBef>
            </a:pPr>
            <a:r>
              <a:rPr lang="zh-CN" altLang="en-US" sz="32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rPr>
              <a:t>竖直向下</a:t>
            </a:r>
            <a:endParaRPr lang="zh-CN" altLang="en-US" sz="32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endParaRPr>
          </a:p>
        </p:txBody>
      </p:sp>
      <p:sp>
        <p:nvSpPr>
          <p:cNvPr id="46" name="Text Box 40"/>
          <p:cNvSpPr txBox="1"/>
          <p:nvPr/>
        </p:nvSpPr>
        <p:spPr>
          <a:xfrm>
            <a:off x="4112260" y="4465320"/>
            <a:ext cx="2995295" cy="583565"/>
          </a:xfrm>
          <a:prstGeom prst="rect">
            <a:avLst/>
          </a:prstGeom>
          <a:noFill/>
          <a:ln w="9525">
            <a:noFill/>
          </a:ln>
        </p:spPr>
        <p:txBody>
          <a:bodyPr wrap="square">
            <a:spAutoFit/>
            <a:scene3d>
              <a:camera prst="orthographicFront"/>
              <a:lightRig rig="threePt" dir="t"/>
            </a:scene3d>
          </a:bodyPr>
          <a:lstStyle/>
          <a:p>
            <a:pPr>
              <a:spcBef>
                <a:spcPct val="50000"/>
              </a:spcBef>
            </a:pPr>
            <a:r>
              <a:rPr lang="zh-CN" altLang="en-US" sz="32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rPr>
              <a:t>垂直受力表面</a:t>
            </a:r>
            <a:endParaRPr lang="zh-CN" altLang="en-US" sz="32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endParaRPr>
          </a:p>
        </p:txBody>
      </p:sp>
      <p:sp>
        <p:nvSpPr>
          <p:cNvPr id="12" name="文本框 11"/>
          <p:cNvSpPr txBox="1"/>
          <p:nvPr/>
        </p:nvSpPr>
        <p:spPr>
          <a:xfrm>
            <a:off x="9311005" y="3543300"/>
            <a:ext cx="989965" cy="768350"/>
          </a:xfrm>
          <a:prstGeom prst="rect">
            <a:avLst/>
          </a:prstGeom>
          <a:noFill/>
        </p:spPr>
        <p:txBody>
          <a:bodyPr wrap="square" rtlCol="0">
            <a:spAutoFit/>
          </a:bodyPr>
          <a:lstStyle/>
          <a:p>
            <a:r>
              <a:rPr lang="en-US" altLang="zh-CN" sz="4400" b="1">
                <a:solidFill>
                  <a:srgbClr val="FF0000"/>
                </a:solidFill>
              </a:rPr>
              <a:t>G</a:t>
            </a:r>
            <a:endParaRPr lang="en-US" altLang="zh-CN" sz="4400" b="1">
              <a:solidFill>
                <a:srgbClr val="FF0000"/>
              </a:solidFill>
            </a:endParaRPr>
          </a:p>
        </p:txBody>
      </p:sp>
      <p:sp>
        <p:nvSpPr>
          <p:cNvPr id="13" name="文本框 12"/>
          <p:cNvSpPr txBox="1"/>
          <p:nvPr/>
        </p:nvSpPr>
        <p:spPr>
          <a:xfrm>
            <a:off x="4728845" y="3543300"/>
            <a:ext cx="989965" cy="922020"/>
          </a:xfrm>
          <a:prstGeom prst="rect">
            <a:avLst/>
          </a:prstGeom>
          <a:noFill/>
        </p:spPr>
        <p:txBody>
          <a:bodyPr wrap="square" rtlCol="0">
            <a:spAutoFit/>
          </a:bodyPr>
          <a:lstStyle/>
          <a:p>
            <a:r>
              <a:rPr lang="en-US" altLang="zh-CN" sz="5400" b="1">
                <a:solidFill>
                  <a:srgbClr val="FF0000"/>
                </a:solidFill>
              </a:rPr>
              <a:t>F</a:t>
            </a:r>
            <a:endParaRPr lang="en-US" altLang="zh-CN" sz="5400" b="1">
              <a:solidFill>
                <a:srgbClr val="FF0000"/>
              </a:solidFill>
            </a:endParaRPr>
          </a:p>
        </p:txBody>
      </p:sp>
      <p:sp>
        <p:nvSpPr>
          <p:cNvPr id="51" name="Text Box 32"/>
          <p:cNvSpPr txBox="1"/>
          <p:nvPr/>
        </p:nvSpPr>
        <p:spPr>
          <a:xfrm>
            <a:off x="1234440" y="5784850"/>
            <a:ext cx="10767695" cy="9220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zh-CN" altLang="en-US" sz="5400" b="1">
                <a:solidFill>
                  <a:srgbClr val="FF0000"/>
                </a:solidFill>
                <a:latin typeface="黑体" panose="02010609060101010101" pitchFamily="2" charset="-122"/>
                <a:ea typeface="黑体" panose="02010609060101010101" pitchFamily="2" charset="-122"/>
              </a:rPr>
              <a:t>当物体自然放在水平面上</a:t>
            </a:r>
            <a:r>
              <a:rPr lang="en-US" altLang="zh-CN" sz="5400" b="1">
                <a:solidFill>
                  <a:srgbClr val="FF0000"/>
                </a:solidFill>
                <a:latin typeface="黑体" panose="02010609060101010101" pitchFamily="2" charset="-122"/>
                <a:ea typeface="黑体" panose="02010609060101010101" pitchFamily="2" charset="-122"/>
              </a:rPr>
              <a:t>F=G</a:t>
            </a:r>
            <a:r>
              <a:rPr lang="zh-CN" altLang="en-US" sz="4000" b="1">
                <a:solidFill>
                  <a:srgbClr val="FF0000"/>
                </a:solidFill>
                <a:latin typeface="黑体" panose="02010609060101010101" pitchFamily="2" charset="-122"/>
                <a:ea typeface="黑体" panose="02010609060101010101" pitchFamily="2" charset="-122"/>
              </a:rPr>
              <a:t>（大小）</a:t>
            </a:r>
            <a:endParaRPr lang="zh-CN" altLang="en-US" sz="4000" b="1">
              <a:solidFill>
                <a:srgbClr val="FF0000"/>
              </a:solidFill>
              <a:latin typeface="黑体" panose="02010609060101010101" pitchFamily="2" charset="-122"/>
              <a:ea typeface="黑体" panose="02010609060101010101" pitchFamily="2" charset="-122"/>
            </a:endParaRPr>
          </a:p>
        </p:txBody>
      </p:sp>
      <p:grpSp>
        <p:nvGrpSpPr>
          <p:cNvPr id="3" name="组合 2"/>
          <p:cNvGrpSpPr/>
          <p:nvPr/>
        </p:nvGrpSpPr>
        <p:grpSpPr>
          <a:xfrm>
            <a:off x="654685" y="1151255"/>
            <a:ext cx="2819400" cy="792480"/>
            <a:chOff x="560" y="1298"/>
            <a:chExt cx="1776" cy="499"/>
          </a:xfrm>
        </p:grpSpPr>
        <p:sp>
          <p:nvSpPr>
            <p:cNvPr id="4" name="直接连接符 3"/>
            <p:cNvSpPr/>
            <p:nvPr/>
          </p:nvSpPr>
          <p:spPr>
            <a:xfrm>
              <a:off x="560" y="1797"/>
              <a:ext cx="1776" cy="0"/>
            </a:xfrm>
            <a:prstGeom prst="line">
              <a:avLst/>
            </a:prstGeom>
            <a:ln w="22225" cap="flat" cmpd="sng">
              <a:solidFill>
                <a:schemeClr val="tx1"/>
              </a:solidFill>
              <a:prstDash val="solid"/>
              <a:headEnd type="none" w="sm" len="sm"/>
              <a:tailEnd type="none" w="sm" len="sm"/>
            </a:ln>
          </p:spPr>
          <p:txBody>
            <a:bodyPr/>
            <a:lstStyle/>
            <a:p/>
          </p:txBody>
        </p:sp>
        <p:sp>
          <p:nvSpPr>
            <p:cNvPr id="5" name="矩形 4"/>
            <p:cNvSpPr/>
            <p:nvPr/>
          </p:nvSpPr>
          <p:spPr>
            <a:xfrm>
              <a:off x="1020" y="1298"/>
              <a:ext cx="726" cy="499"/>
            </a:xfrm>
            <a:prstGeom prst="rect">
              <a:avLst/>
            </a:prstGeom>
            <a:noFill/>
            <a:ln w="22225" cap="flat" cmpd="sng">
              <a:solidFill>
                <a:schemeClr val="tx1"/>
              </a:solidFill>
              <a:prstDash val="solid"/>
              <a:miter/>
              <a:headEnd type="none" w="med" len="med"/>
              <a:tailEnd type="none" w="med" len="med"/>
            </a:ln>
          </p:spPr>
          <p:txBody>
            <a:bodyPr/>
            <a:lstStyle/>
            <a:p>
              <a:endParaRPr lang="zh-CN" altLang="en-US"/>
            </a:p>
          </p:txBody>
        </p:sp>
      </p:grpSp>
      <p:grpSp>
        <p:nvGrpSpPr>
          <p:cNvPr id="6" name="组合 5"/>
          <p:cNvGrpSpPr/>
          <p:nvPr/>
        </p:nvGrpSpPr>
        <p:grpSpPr>
          <a:xfrm>
            <a:off x="4446588" y="653098"/>
            <a:ext cx="3657600" cy="1524000"/>
            <a:chOff x="960" y="1728"/>
            <a:chExt cx="2928" cy="1200"/>
          </a:xfrm>
        </p:grpSpPr>
        <p:sp>
          <p:nvSpPr>
            <p:cNvPr id="7" name="直接连接符 6"/>
            <p:cNvSpPr/>
            <p:nvPr/>
          </p:nvSpPr>
          <p:spPr>
            <a:xfrm flipV="1">
              <a:off x="960" y="1728"/>
              <a:ext cx="2640" cy="1200"/>
            </a:xfrm>
            <a:prstGeom prst="line">
              <a:avLst/>
            </a:prstGeom>
            <a:ln w="22225" cap="flat" cmpd="sng">
              <a:solidFill>
                <a:schemeClr val="tx1"/>
              </a:solidFill>
              <a:prstDash val="solid"/>
              <a:headEnd type="none" w="sm" len="sm"/>
              <a:tailEnd type="none" w="sm" len="sm"/>
            </a:ln>
          </p:spPr>
          <p:txBody>
            <a:bodyPr/>
            <a:lstStyle/>
            <a:p/>
          </p:txBody>
        </p:sp>
        <p:sp>
          <p:nvSpPr>
            <p:cNvPr id="9" name="直接连接符 8"/>
            <p:cNvSpPr/>
            <p:nvPr/>
          </p:nvSpPr>
          <p:spPr>
            <a:xfrm flipV="1">
              <a:off x="960" y="2832"/>
              <a:ext cx="2928" cy="96"/>
            </a:xfrm>
            <a:prstGeom prst="line">
              <a:avLst/>
            </a:prstGeom>
            <a:ln w="22225" cap="flat" cmpd="sng">
              <a:solidFill>
                <a:schemeClr val="tx1"/>
              </a:solidFill>
              <a:prstDash val="solid"/>
              <a:headEnd type="none" w="sm" len="sm"/>
              <a:tailEnd type="none" w="sm" len="sm"/>
            </a:ln>
          </p:spPr>
          <p:txBody>
            <a:bodyPr/>
            <a:lstStyle/>
            <a:p/>
          </p:txBody>
        </p:sp>
        <p:sp>
          <p:nvSpPr>
            <p:cNvPr id="10" name="直接连接符 9"/>
            <p:cNvSpPr/>
            <p:nvPr/>
          </p:nvSpPr>
          <p:spPr>
            <a:xfrm flipH="1" flipV="1">
              <a:off x="1680" y="2064"/>
              <a:ext cx="240" cy="432"/>
            </a:xfrm>
            <a:prstGeom prst="line">
              <a:avLst/>
            </a:prstGeom>
            <a:ln w="22225" cap="flat" cmpd="sng">
              <a:solidFill>
                <a:schemeClr val="tx1"/>
              </a:solidFill>
              <a:prstDash val="solid"/>
              <a:headEnd type="none" w="sm" len="sm"/>
              <a:tailEnd type="none" w="sm" len="sm"/>
            </a:ln>
          </p:spPr>
          <p:txBody>
            <a:bodyPr/>
            <a:lstStyle/>
            <a:p/>
          </p:txBody>
        </p:sp>
        <p:sp>
          <p:nvSpPr>
            <p:cNvPr id="11" name="直接连接符 10"/>
            <p:cNvSpPr/>
            <p:nvPr/>
          </p:nvSpPr>
          <p:spPr>
            <a:xfrm flipV="1">
              <a:off x="1680" y="1776"/>
              <a:ext cx="576" cy="288"/>
            </a:xfrm>
            <a:prstGeom prst="line">
              <a:avLst/>
            </a:prstGeom>
            <a:ln w="22225" cap="flat" cmpd="sng">
              <a:solidFill>
                <a:schemeClr val="tx1"/>
              </a:solidFill>
              <a:prstDash val="solid"/>
              <a:headEnd type="none" w="sm" len="sm"/>
              <a:tailEnd type="none" w="sm" len="sm"/>
            </a:ln>
          </p:spPr>
          <p:txBody>
            <a:bodyPr/>
            <a:lstStyle/>
            <a:p/>
          </p:txBody>
        </p:sp>
        <p:sp>
          <p:nvSpPr>
            <p:cNvPr id="21" name="直接连接符 20"/>
            <p:cNvSpPr/>
            <p:nvPr/>
          </p:nvSpPr>
          <p:spPr>
            <a:xfrm>
              <a:off x="2256" y="1776"/>
              <a:ext cx="240" cy="480"/>
            </a:xfrm>
            <a:prstGeom prst="line">
              <a:avLst/>
            </a:prstGeom>
            <a:ln w="22225" cap="flat" cmpd="sng">
              <a:solidFill>
                <a:schemeClr val="tx1"/>
              </a:solidFill>
              <a:prstDash val="solid"/>
              <a:headEnd type="none" w="sm" len="sm"/>
              <a:tailEnd type="none" w="sm" len="sm"/>
            </a:ln>
          </p:spPr>
          <p:txBody>
            <a:bodyPr/>
            <a:lstStyle/>
            <a:p/>
          </p:txBody>
        </p:sp>
      </p:grpSp>
      <p:pic>
        <p:nvPicPr>
          <p:cNvPr id="22" name="图片 55" descr="IMG_256"/>
          <p:cNvPicPr>
            <a:picLocks noChangeAspect="1"/>
          </p:cNvPicPr>
          <p:nvPr/>
        </p:nvPicPr>
        <p:blipFill>
          <a:blip r:embed="rId3"/>
          <a:stretch>
            <a:fillRect/>
          </a:stretch>
        </p:blipFill>
        <p:spPr>
          <a:xfrm>
            <a:off x="9738360" y="177800"/>
            <a:ext cx="2006600" cy="2475865"/>
          </a:xfrm>
          <a:prstGeom prst="rect">
            <a:avLst/>
          </a:prstGeom>
          <a:noFill/>
          <a:ln w="9525">
            <a:noFill/>
          </a:ln>
        </p:spPr>
      </p:pic>
      <p:sp>
        <p:nvSpPr>
          <p:cNvPr id="25" name="文本框 24"/>
          <p:cNvSpPr txBox="1"/>
          <p:nvPr/>
        </p:nvSpPr>
        <p:spPr>
          <a:xfrm>
            <a:off x="4405630" y="5201285"/>
            <a:ext cx="1635760" cy="583565"/>
          </a:xfrm>
          <a:prstGeom prst="rect">
            <a:avLst/>
          </a:prstGeom>
          <a:noFill/>
        </p:spPr>
        <p:txBody>
          <a:bodyPr wrap="square" rtlCol="0">
            <a:spAutoFit/>
          </a:bodyPr>
          <a:lstStyle/>
          <a:p>
            <a:r>
              <a:rPr lang="zh-CN" altLang="en-US" sz="3200" b="1">
                <a:solidFill>
                  <a:srgbClr val="FF0000"/>
                </a:solidFill>
              </a:rPr>
              <a:t>弹力</a:t>
            </a:r>
            <a:endParaRPr lang="zh-CN" altLang="en-US" sz="32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000"/>
                                        <p:tgtEl>
                                          <p:spTgt spid="4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1000"/>
                                        <p:tgtEl>
                                          <p:spTgt spid="4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linds(horizontal)">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6" grpId="0"/>
      <p:bldP spid="51" grpId="0"/>
      <p:bldP spid="2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470535" y="3468370"/>
            <a:ext cx="11250930" cy="2797175"/>
          </a:xfrm>
          <a:prstGeom prst="rect">
            <a:avLst/>
          </a:prstGeom>
          <a:noFill/>
        </p:spPr>
        <p:txBody>
          <a:bodyPr wrap="square" rtlCol="0">
            <a:spAutoFit/>
          </a:bodyPr>
          <a:lstStyle/>
          <a:p>
            <a:pPr>
              <a:lnSpc>
                <a:spcPct val="110000"/>
              </a:lnSpc>
            </a:pPr>
            <a:r>
              <a:rPr lang="en-US" altLang="zh-CN" sz="3200" b="1"/>
              <a:t>2.如图所示，GA=20N，GB=5N，F=120N，若物体A、B处于静止状态，则墙面受到的压 力是（　　） </a:t>
            </a:r>
            <a:endParaRPr lang="en-US" altLang="zh-CN" sz="3200" b="1"/>
          </a:p>
          <a:p>
            <a:pPr>
              <a:lnSpc>
                <a:spcPct val="110000"/>
              </a:lnSpc>
            </a:pPr>
            <a:r>
              <a:rPr lang="en-US" altLang="zh-CN" sz="3200" b="1"/>
              <a:t>  A. 20牛        B. 25牛   </a:t>
            </a:r>
            <a:endParaRPr lang="en-US" altLang="zh-CN" sz="3200" b="1"/>
          </a:p>
          <a:p>
            <a:pPr>
              <a:lnSpc>
                <a:spcPct val="110000"/>
              </a:lnSpc>
            </a:pPr>
            <a:r>
              <a:rPr lang="en-US" altLang="zh-CN" sz="3200" b="1"/>
              <a:t>C. 120牛       D. 145牛</a:t>
            </a:r>
            <a:endParaRPr lang="en-US" altLang="zh-CN" sz="3200" b="1"/>
          </a:p>
          <a:p>
            <a:pPr>
              <a:lnSpc>
                <a:spcPct val="110000"/>
              </a:lnSpc>
            </a:pPr>
            <a:r>
              <a:rPr lang="en-US" altLang="zh-CN" sz="3200" b="1"/>
              <a:t> </a:t>
            </a:r>
            <a:endParaRPr lang="en-US" altLang="zh-CN" sz="3200" b="1"/>
          </a:p>
        </p:txBody>
      </p:sp>
      <p:sp>
        <p:nvSpPr>
          <p:cNvPr id="7" name="文本框 6"/>
          <p:cNvSpPr txBox="1"/>
          <p:nvPr/>
        </p:nvSpPr>
        <p:spPr>
          <a:xfrm>
            <a:off x="6928485" y="4007485"/>
            <a:ext cx="658495" cy="1014730"/>
          </a:xfrm>
          <a:prstGeom prst="rect">
            <a:avLst/>
          </a:prstGeom>
          <a:noFill/>
        </p:spPr>
        <p:txBody>
          <a:bodyPr wrap="square" rtlCol="0">
            <a:spAutoFit/>
          </a:bodyPr>
          <a:lstStyle/>
          <a:p>
            <a:r>
              <a:rPr lang="en-US" altLang="zh-CN" sz="6000" b="1">
                <a:solidFill>
                  <a:srgbClr val="FF0000"/>
                </a:solidFill>
              </a:rPr>
              <a:t>C</a:t>
            </a:r>
            <a:endParaRPr lang="en-US" altLang="zh-CN" sz="6000" b="1">
              <a:solidFill>
                <a:srgbClr val="FF0000"/>
              </a:solidFill>
            </a:endParaRPr>
          </a:p>
        </p:txBody>
      </p:sp>
      <p:pic>
        <p:nvPicPr>
          <p:cNvPr id="3" name="图片 55" descr="IMG_256"/>
          <p:cNvPicPr>
            <a:picLocks noChangeAspect="1"/>
          </p:cNvPicPr>
          <p:nvPr/>
        </p:nvPicPr>
        <p:blipFill>
          <a:blip r:embed="rId2"/>
          <a:stretch>
            <a:fillRect/>
          </a:stretch>
        </p:blipFill>
        <p:spPr>
          <a:xfrm>
            <a:off x="9169400" y="4178300"/>
            <a:ext cx="1967230" cy="2427605"/>
          </a:xfrm>
          <a:prstGeom prst="rect">
            <a:avLst/>
          </a:prstGeom>
          <a:noFill/>
          <a:ln w="9525">
            <a:noFill/>
          </a:ln>
        </p:spPr>
      </p:pic>
      <p:sp>
        <p:nvSpPr>
          <p:cNvPr id="101" name="文本框 100"/>
          <p:cNvSpPr txBox="1"/>
          <p:nvPr/>
        </p:nvSpPr>
        <p:spPr>
          <a:xfrm>
            <a:off x="891540" y="245745"/>
            <a:ext cx="10408920" cy="1076325"/>
          </a:xfrm>
          <a:prstGeom prst="rect">
            <a:avLst/>
          </a:prstGeom>
          <a:noFill/>
          <a:ln w="9525">
            <a:noFill/>
          </a:ln>
        </p:spPr>
        <p:txBody>
          <a:bodyPr wrap="square">
            <a:spAutoFit/>
          </a:bodyPr>
          <a:lstStyle/>
          <a:p>
            <a:pPr indent="0"/>
            <a:r>
              <a:rPr lang="en-US" altLang="zh-CN" sz="3200" b="0">
                <a:latin typeface="宋体" panose="02010600030101010101" pitchFamily="2" charset="-122"/>
                <a:ea typeface="宋体" panose="02010600030101010101" pitchFamily="2" charset="-122"/>
                <a:cs typeface="宋体" panose="02010600030101010101" pitchFamily="2" charset="-122"/>
              </a:rPr>
              <a:t>1.</a:t>
            </a:r>
            <a:r>
              <a:rPr lang="zh-CN" altLang="en-US" sz="3200" b="0">
                <a:solidFill>
                  <a:srgbClr val="333333"/>
                </a:solidFill>
                <a:latin typeface="宋体" panose="02010600030101010101" pitchFamily="2" charset="-122"/>
                <a:ea typeface="宋体" panose="02010600030101010101" pitchFamily="2" charset="-122"/>
                <a:cs typeface="宋体" panose="02010600030101010101" pitchFamily="2" charset="-122"/>
              </a:rPr>
              <a:t>下列力的示意图中，能正确反映物体对斜面压力的是（     ）</a:t>
            </a:r>
            <a:endParaRPr lang="zh-CN" altLang="en-US" sz="3200" b="0">
              <a:solidFill>
                <a:srgbClr val="333333"/>
              </a:solidFill>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p:nvPr/>
        </p:nvPicPr>
        <p:blipFill>
          <a:blip r:embed="rId3"/>
          <a:stretch>
            <a:fillRect/>
          </a:stretch>
        </p:blipFill>
        <p:spPr>
          <a:xfrm>
            <a:off x="1932305" y="1321435"/>
            <a:ext cx="10125710" cy="2146935"/>
          </a:xfrm>
          <a:prstGeom prst="rect">
            <a:avLst/>
          </a:prstGeom>
          <a:noFill/>
          <a:ln w="9525">
            <a:noFill/>
          </a:ln>
        </p:spPr>
      </p:pic>
      <p:sp>
        <p:nvSpPr>
          <p:cNvPr id="5" name="文本框 4"/>
          <p:cNvSpPr txBox="1"/>
          <p:nvPr/>
        </p:nvSpPr>
        <p:spPr>
          <a:xfrm>
            <a:off x="1628775" y="715645"/>
            <a:ext cx="658495" cy="1014730"/>
          </a:xfrm>
          <a:prstGeom prst="rect">
            <a:avLst/>
          </a:prstGeom>
          <a:noFill/>
        </p:spPr>
        <p:txBody>
          <a:bodyPr wrap="square" rtlCol="0">
            <a:spAutoFit/>
          </a:bodyPr>
          <a:lstStyle/>
          <a:p>
            <a:r>
              <a:rPr lang="en-US" altLang="zh-CN" sz="6000" b="1">
                <a:solidFill>
                  <a:srgbClr val="FF0000"/>
                </a:solidFill>
              </a:rPr>
              <a:t>B</a:t>
            </a:r>
            <a:endParaRPr lang="en-US" altLang="zh-CN" sz="6000" b="1">
              <a:solidFill>
                <a:srgbClr val="FF0000"/>
              </a:solidFill>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Box 4"/>
          <p:cNvSpPr txBox="1"/>
          <p:nvPr/>
        </p:nvSpPr>
        <p:spPr>
          <a:xfrm>
            <a:off x="93345" y="3938905"/>
            <a:ext cx="12007215" cy="5835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zh-CN" altLang="en-US" sz="3200" b="1">
                <a:solidFill>
                  <a:schemeClr val="tx1"/>
                </a:solidFill>
                <a:latin typeface="黑体" panose="02010609060101010101" pitchFamily="2" charset="-122"/>
                <a:ea typeface="黑体" panose="02010609060101010101" pitchFamily="2" charset="-122"/>
              </a:rPr>
              <a:t>一</a:t>
            </a:r>
            <a:r>
              <a:rPr lang="en-US" altLang="zh-CN" sz="3200" b="1">
                <a:solidFill>
                  <a:schemeClr val="tx1"/>
                </a:solidFill>
                <a:latin typeface="黑体" panose="02010609060101010101" pitchFamily="2" charset="-122"/>
                <a:ea typeface="黑体" panose="02010609060101010101" pitchFamily="2" charset="-122"/>
              </a:rPr>
              <a:t>.</a:t>
            </a:r>
            <a:r>
              <a:rPr lang="zh-CN" altLang="en-US" sz="3200" b="1">
                <a:solidFill>
                  <a:schemeClr val="tx1"/>
                </a:solidFill>
                <a:latin typeface="黑体" panose="02010609060101010101" pitchFamily="2" charset="-122"/>
                <a:ea typeface="黑体" panose="02010609060101010101" pitchFamily="2" charset="-122"/>
              </a:rPr>
              <a:t>当压力相同时，</a:t>
            </a:r>
            <a:r>
              <a:rPr lang="zh-CN" altLang="zh-CN" sz="3200" b="1">
                <a:solidFill>
                  <a:schemeClr val="tx1"/>
                </a:solidFill>
                <a:latin typeface="黑体" panose="02010609060101010101" pitchFamily="2" charset="-122"/>
                <a:ea typeface="黑体" panose="02010609060101010101" pitchFamily="2" charset="-122"/>
              </a:rPr>
              <a:t>________</a:t>
            </a:r>
            <a:r>
              <a:rPr lang="en-US" altLang="zh-CN" sz="3200" b="1">
                <a:solidFill>
                  <a:schemeClr val="tx1"/>
                </a:solidFill>
                <a:latin typeface="黑体" panose="02010609060101010101" pitchFamily="2" charset="-122"/>
                <a:ea typeface="黑体" panose="02010609060101010101" pitchFamily="2" charset="-122"/>
              </a:rPr>
              <a:t>___</a:t>
            </a:r>
            <a:r>
              <a:rPr lang="zh-CN" altLang="zh-CN" sz="3200" b="1">
                <a:solidFill>
                  <a:schemeClr val="tx1"/>
                </a:solidFill>
                <a:latin typeface="黑体" panose="02010609060101010101" pitchFamily="2" charset="-122"/>
                <a:ea typeface="黑体" panose="02010609060101010101" pitchFamily="2" charset="-122"/>
              </a:rPr>
              <a:t>___</a:t>
            </a:r>
            <a:r>
              <a:rPr lang="zh-CN" altLang="en-US" sz="3200" b="1">
                <a:solidFill>
                  <a:schemeClr val="tx1"/>
                </a:solidFill>
                <a:latin typeface="黑体" panose="02010609060101010101" pitchFamily="2" charset="-122"/>
                <a:ea typeface="黑体" panose="02010609060101010101" pitchFamily="2" charset="-122"/>
              </a:rPr>
              <a:t>越小，压力的作用效果越明显。</a:t>
            </a:r>
            <a:endParaRPr lang="zh-CN" altLang="en-US" sz="3200" b="1">
              <a:solidFill>
                <a:schemeClr val="tx1"/>
              </a:solidFill>
              <a:latin typeface="黑体" panose="02010609060101010101" pitchFamily="2" charset="-122"/>
              <a:ea typeface="黑体" panose="02010609060101010101" pitchFamily="2" charset="-122"/>
            </a:endParaRPr>
          </a:p>
        </p:txBody>
      </p:sp>
      <p:pic>
        <p:nvPicPr>
          <p:cNvPr id="2" name="图片 2"/>
          <p:cNvPicPr>
            <a:picLocks noChangeAspect="1"/>
          </p:cNvPicPr>
          <p:nvPr/>
        </p:nvPicPr>
        <p:blipFill>
          <a:blip r:embed="rId2"/>
          <a:stretch>
            <a:fillRect/>
          </a:stretch>
        </p:blipFill>
        <p:spPr>
          <a:xfrm>
            <a:off x="5102860" y="1038860"/>
            <a:ext cx="6320155" cy="1922780"/>
          </a:xfrm>
          <a:prstGeom prst="rect">
            <a:avLst/>
          </a:prstGeom>
          <a:noFill/>
          <a:ln w="9525">
            <a:noFill/>
          </a:ln>
        </p:spPr>
      </p:pic>
      <p:sp>
        <p:nvSpPr>
          <p:cNvPr id="4" name="文本框 3"/>
          <p:cNvSpPr txBox="1"/>
          <p:nvPr/>
        </p:nvSpPr>
        <p:spPr>
          <a:xfrm>
            <a:off x="335915" y="50165"/>
            <a:ext cx="11250930" cy="6725285"/>
          </a:xfrm>
          <a:prstGeom prst="rect">
            <a:avLst/>
          </a:prstGeom>
          <a:noFill/>
        </p:spPr>
        <p:txBody>
          <a:bodyPr wrap="square" rtlCol="0">
            <a:spAutoFit/>
          </a:bodyPr>
          <a:lstStyle/>
          <a:p>
            <a:pPr>
              <a:lnSpc>
                <a:spcPct val="110000"/>
              </a:lnSpc>
            </a:pPr>
            <a:r>
              <a:rPr lang="en-US" altLang="zh-CN" sz="2800" b="1"/>
              <a:t>3.在探究“压力的作用效果与哪些因素有关”实验中,小华同学用一块海绵和两块规格相同的长方体砖块做了如图所示的一系列实验,请仔细观察,</a:t>
            </a:r>
            <a:endParaRPr lang="en-US" altLang="zh-CN" sz="2800" b="1"/>
          </a:p>
          <a:p>
            <a:pPr>
              <a:lnSpc>
                <a:spcPct val="110000"/>
              </a:lnSpc>
            </a:pPr>
            <a:endParaRPr lang="en-US" altLang="zh-CN" sz="2800" b="1"/>
          </a:p>
          <a:p>
            <a:pPr>
              <a:lnSpc>
                <a:spcPct val="110000"/>
              </a:lnSpc>
            </a:pPr>
            <a:endParaRPr lang="en-US" altLang="zh-CN" sz="2800" b="1"/>
          </a:p>
          <a:p>
            <a:pPr>
              <a:lnSpc>
                <a:spcPct val="110000"/>
              </a:lnSpc>
            </a:pPr>
            <a:endParaRPr lang="en-US" altLang="zh-CN" sz="2800" b="1"/>
          </a:p>
          <a:p>
            <a:pPr>
              <a:lnSpc>
                <a:spcPct val="110000"/>
              </a:lnSpc>
            </a:pPr>
            <a:endParaRPr lang="en-US" altLang="zh-CN" sz="2800" b="1"/>
          </a:p>
          <a:p>
            <a:pPr>
              <a:lnSpc>
                <a:spcPct val="110000"/>
              </a:lnSpc>
            </a:pPr>
            <a:r>
              <a:rPr lang="en-US" altLang="zh-CN" sz="2800" b="1"/>
              <a:t>(1)压力的作用效果的大小是通过比较___________________来确定。 </a:t>
            </a:r>
            <a:endParaRPr lang="en-US" altLang="zh-CN" sz="2800" b="1"/>
          </a:p>
          <a:p>
            <a:pPr>
              <a:lnSpc>
                <a:spcPct val="110000"/>
              </a:lnSpc>
            </a:pPr>
            <a:r>
              <a:rPr lang="en-US" altLang="zh-CN" sz="2800" b="1"/>
              <a:t>(2)分析比较图乙和图丙的实验现象，可得出结论：</a:t>
            </a:r>
            <a:endParaRPr lang="en-US" altLang="zh-CN" sz="2800" b="1"/>
          </a:p>
          <a:p>
            <a:pPr>
              <a:lnSpc>
                <a:spcPct val="110000"/>
              </a:lnSpc>
            </a:pPr>
            <a:endParaRPr lang="en-US" altLang="zh-CN" sz="2800" b="1"/>
          </a:p>
          <a:p>
            <a:pPr>
              <a:lnSpc>
                <a:spcPct val="110000"/>
              </a:lnSpc>
            </a:pPr>
            <a:r>
              <a:rPr lang="en-US" altLang="zh-CN" sz="2800" b="1"/>
              <a:t> </a:t>
            </a:r>
            <a:endParaRPr lang="en-US" altLang="zh-CN" sz="2800" b="1"/>
          </a:p>
          <a:p>
            <a:pPr>
              <a:lnSpc>
                <a:spcPct val="110000"/>
              </a:lnSpc>
            </a:pPr>
            <a:r>
              <a:rPr lang="en-US" altLang="zh-CN" sz="2800" b="1"/>
              <a:t>(3)分析比较图_______和图________的实验现象,可以得出结论：</a:t>
            </a:r>
            <a:endParaRPr lang="en-US" altLang="zh-CN" sz="2800" b="1"/>
          </a:p>
          <a:p>
            <a:pPr>
              <a:lnSpc>
                <a:spcPct val="110000"/>
              </a:lnSpc>
            </a:pPr>
            <a:endParaRPr lang="en-US" altLang="zh-CN" sz="2800" b="1"/>
          </a:p>
          <a:p>
            <a:pPr>
              <a:lnSpc>
                <a:spcPct val="110000"/>
              </a:lnSpc>
            </a:pPr>
            <a:endParaRPr lang="en-US" altLang="zh-CN" sz="2800" b="1"/>
          </a:p>
          <a:p>
            <a:pPr>
              <a:lnSpc>
                <a:spcPct val="110000"/>
              </a:lnSpc>
            </a:pPr>
            <a:r>
              <a:rPr lang="en-US" altLang="zh-CN" sz="2800" b="1"/>
              <a:t>(4)该实验运用的实验方法是：______________</a:t>
            </a:r>
            <a:r>
              <a:rPr lang="zh-CN" altLang="en-US" sz="2800" b="1"/>
              <a:t>、</a:t>
            </a:r>
            <a:r>
              <a:rPr lang="zh-CN" altLang="en-US" sz="2800" b="1" u="sng"/>
              <a:t>                       </a:t>
            </a:r>
            <a:r>
              <a:rPr lang="zh-CN" altLang="en-US" sz="2800" b="1"/>
              <a:t> 。</a:t>
            </a:r>
            <a:endParaRPr lang="zh-CN" altLang="en-US" sz="2800" b="1"/>
          </a:p>
        </p:txBody>
      </p:sp>
      <p:sp>
        <p:nvSpPr>
          <p:cNvPr id="6" name="文本框 5"/>
          <p:cNvSpPr txBox="1"/>
          <p:nvPr/>
        </p:nvSpPr>
        <p:spPr>
          <a:xfrm>
            <a:off x="6328410" y="2799715"/>
            <a:ext cx="3869055" cy="645160"/>
          </a:xfrm>
          <a:prstGeom prst="rect">
            <a:avLst/>
          </a:prstGeom>
          <a:noFill/>
        </p:spPr>
        <p:txBody>
          <a:bodyPr wrap="square" rtlCol="0">
            <a:spAutoFit/>
          </a:bodyPr>
          <a:lstStyle/>
          <a:p>
            <a:r>
              <a:rPr lang="zh-CN" altLang="en-US" sz="3600" b="1">
                <a:solidFill>
                  <a:srgbClr val="FF0000"/>
                </a:solidFill>
              </a:rPr>
              <a:t>海绵的凹陷程度</a:t>
            </a:r>
            <a:endParaRPr lang="zh-CN" altLang="en-US" sz="3600" b="1">
              <a:solidFill>
                <a:srgbClr val="FF0000"/>
              </a:solidFill>
            </a:endParaRPr>
          </a:p>
        </p:txBody>
      </p:sp>
      <p:sp>
        <p:nvSpPr>
          <p:cNvPr id="3" name="文本框 2"/>
          <p:cNvSpPr txBox="1"/>
          <p:nvPr/>
        </p:nvSpPr>
        <p:spPr>
          <a:xfrm>
            <a:off x="3881120" y="3877310"/>
            <a:ext cx="2251075" cy="645160"/>
          </a:xfrm>
          <a:prstGeom prst="rect">
            <a:avLst/>
          </a:prstGeom>
          <a:noFill/>
        </p:spPr>
        <p:txBody>
          <a:bodyPr wrap="square" rtlCol="0">
            <a:spAutoFit/>
          </a:bodyPr>
          <a:lstStyle/>
          <a:p>
            <a:r>
              <a:rPr lang="zh-CN" altLang="en-US" sz="3600" b="1">
                <a:solidFill>
                  <a:srgbClr val="FF0000"/>
                </a:solidFill>
              </a:rPr>
              <a:t>受力面积</a:t>
            </a:r>
            <a:endParaRPr lang="zh-CN" altLang="en-US" sz="3600" b="1">
              <a:solidFill>
                <a:srgbClr val="FF0000"/>
              </a:solidFill>
            </a:endParaRPr>
          </a:p>
        </p:txBody>
      </p:sp>
      <p:sp>
        <p:nvSpPr>
          <p:cNvPr id="5" name="文本框 4"/>
          <p:cNvSpPr txBox="1"/>
          <p:nvPr/>
        </p:nvSpPr>
        <p:spPr>
          <a:xfrm>
            <a:off x="2869565" y="4654550"/>
            <a:ext cx="3346450" cy="645160"/>
          </a:xfrm>
          <a:prstGeom prst="rect">
            <a:avLst/>
          </a:prstGeom>
          <a:noFill/>
        </p:spPr>
        <p:txBody>
          <a:bodyPr wrap="square" rtlCol="0">
            <a:spAutoFit/>
          </a:bodyPr>
          <a:lstStyle/>
          <a:p>
            <a:r>
              <a:rPr lang="zh-CN" altLang="en-US" sz="3600" b="1">
                <a:solidFill>
                  <a:srgbClr val="FF0000"/>
                </a:solidFill>
              </a:rPr>
              <a:t>乙</a:t>
            </a:r>
            <a:endParaRPr lang="zh-CN" altLang="en-US" sz="3600" b="1">
              <a:solidFill>
                <a:srgbClr val="FF0000"/>
              </a:solidFill>
            </a:endParaRPr>
          </a:p>
        </p:txBody>
      </p:sp>
      <p:sp>
        <p:nvSpPr>
          <p:cNvPr id="7" name="文本框 6"/>
          <p:cNvSpPr txBox="1"/>
          <p:nvPr/>
        </p:nvSpPr>
        <p:spPr>
          <a:xfrm>
            <a:off x="4981575" y="4654550"/>
            <a:ext cx="1052195" cy="645160"/>
          </a:xfrm>
          <a:prstGeom prst="rect">
            <a:avLst/>
          </a:prstGeom>
          <a:noFill/>
        </p:spPr>
        <p:txBody>
          <a:bodyPr wrap="square" rtlCol="0">
            <a:spAutoFit/>
          </a:bodyPr>
          <a:lstStyle/>
          <a:p>
            <a:r>
              <a:rPr lang="zh-CN" altLang="en-US" sz="3600" b="1">
                <a:solidFill>
                  <a:srgbClr val="FF0000"/>
                </a:solidFill>
              </a:rPr>
              <a:t>丁</a:t>
            </a:r>
            <a:endParaRPr lang="zh-CN" altLang="en-US" sz="3600" b="1">
              <a:solidFill>
                <a:srgbClr val="FF0000"/>
              </a:solidFill>
            </a:endParaRPr>
          </a:p>
        </p:txBody>
      </p:sp>
      <p:sp>
        <p:nvSpPr>
          <p:cNvPr id="8" name="文本框 7"/>
          <p:cNvSpPr txBox="1"/>
          <p:nvPr/>
        </p:nvSpPr>
        <p:spPr>
          <a:xfrm>
            <a:off x="7912100" y="6011545"/>
            <a:ext cx="2799080" cy="645160"/>
          </a:xfrm>
          <a:prstGeom prst="rect">
            <a:avLst/>
          </a:prstGeom>
          <a:noFill/>
        </p:spPr>
        <p:txBody>
          <a:bodyPr wrap="square" rtlCol="0">
            <a:spAutoFit/>
          </a:bodyPr>
          <a:lstStyle/>
          <a:p>
            <a:r>
              <a:rPr lang="zh-CN" altLang="en-US" sz="3600" b="1">
                <a:solidFill>
                  <a:srgbClr val="FF0000"/>
                </a:solidFill>
              </a:rPr>
              <a:t>控制变量法</a:t>
            </a:r>
            <a:endParaRPr lang="zh-CN" altLang="en-US" sz="3600" b="1">
              <a:solidFill>
                <a:srgbClr val="FF0000"/>
              </a:solidFill>
            </a:endParaRPr>
          </a:p>
        </p:txBody>
      </p:sp>
      <p:sp>
        <p:nvSpPr>
          <p:cNvPr id="9" name="文本框 8"/>
          <p:cNvSpPr txBox="1"/>
          <p:nvPr/>
        </p:nvSpPr>
        <p:spPr>
          <a:xfrm>
            <a:off x="5459730" y="6011545"/>
            <a:ext cx="2085340" cy="645160"/>
          </a:xfrm>
          <a:prstGeom prst="rect">
            <a:avLst/>
          </a:prstGeom>
          <a:noFill/>
        </p:spPr>
        <p:txBody>
          <a:bodyPr wrap="square" rtlCol="0">
            <a:spAutoFit/>
          </a:bodyPr>
          <a:lstStyle/>
          <a:p>
            <a:r>
              <a:rPr lang="zh-CN" altLang="en-US" sz="3600" b="1">
                <a:solidFill>
                  <a:srgbClr val="FF0000"/>
                </a:solidFill>
              </a:rPr>
              <a:t>转换法</a:t>
            </a:r>
            <a:endParaRPr lang="zh-CN" altLang="en-US" sz="3600" b="1">
              <a:solidFill>
                <a:srgbClr val="FF0000"/>
              </a:solidFill>
            </a:endParaRPr>
          </a:p>
        </p:txBody>
      </p:sp>
      <p:sp>
        <p:nvSpPr>
          <p:cNvPr id="12" name="Text Box 3"/>
          <p:cNvSpPr txBox="1"/>
          <p:nvPr/>
        </p:nvSpPr>
        <p:spPr>
          <a:xfrm>
            <a:off x="162560" y="5427980"/>
            <a:ext cx="11335385" cy="5835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zh-CN" altLang="en-US" sz="3200" b="1">
                <a:solidFill>
                  <a:schemeClr val="tx1"/>
                </a:solidFill>
                <a:latin typeface="黑体" panose="02010609060101010101" pitchFamily="2" charset="-122"/>
                <a:ea typeface="黑体" panose="02010609060101010101" pitchFamily="2" charset="-122"/>
              </a:rPr>
              <a:t>二</a:t>
            </a:r>
            <a:r>
              <a:rPr lang="en-US" altLang="zh-CN" sz="3200" b="1">
                <a:solidFill>
                  <a:schemeClr val="tx1"/>
                </a:solidFill>
                <a:latin typeface="黑体" panose="02010609060101010101" pitchFamily="2" charset="-122"/>
                <a:ea typeface="黑体" panose="02010609060101010101" pitchFamily="2" charset="-122"/>
              </a:rPr>
              <a:t>.</a:t>
            </a:r>
            <a:r>
              <a:rPr lang="zh-CN" altLang="en-US" sz="3200" b="1">
                <a:solidFill>
                  <a:schemeClr val="tx1"/>
                </a:solidFill>
                <a:latin typeface="黑体" panose="02010609060101010101" pitchFamily="2" charset="-122"/>
                <a:ea typeface="黑体" panose="02010609060101010101" pitchFamily="2" charset="-122"/>
              </a:rPr>
              <a:t>当受力面积相同时，</a:t>
            </a:r>
            <a:r>
              <a:rPr lang="zh-CN" altLang="zh-CN" sz="3200" b="1">
                <a:solidFill>
                  <a:schemeClr val="tx1"/>
                </a:solidFill>
                <a:latin typeface="黑体" panose="02010609060101010101" pitchFamily="2" charset="-122"/>
                <a:ea typeface="黑体" panose="02010609060101010101" pitchFamily="2" charset="-122"/>
              </a:rPr>
              <a:t>_______</a:t>
            </a:r>
            <a:r>
              <a:rPr lang="zh-CN" altLang="en-US" sz="3200" b="1">
                <a:solidFill>
                  <a:schemeClr val="tx1"/>
                </a:solidFill>
                <a:latin typeface="黑体" panose="02010609060101010101" pitchFamily="2" charset="-122"/>
                <a:ea typeface="黑体" panose="02010609060101010101" pitchFamily="2" charset="-122"/>
              </a:rPr>
              <a:t>越大，压力的作用效果越明显。</a:t>
            </a:r>
            <a:endParaRPr lang="zh-CN" altLang="en-US" sz="3200" b="1">
              <a:solidFill>
                <a:schemeClr val="tx1"/>
              </a:solidFill>
              <a:latin typeface="黑体" panose="02010609060101010101" pitchFamily="2" charset="-122"/>
              <a:ea typeface="黑体" panose="02010609060101010101" pitchFamily="2" charset="-122"/>
            </a:endParaRPr>
          </a:p>
        </p:txBody>
      </p:sp>
      <p:sp>
        <p:nvSpPr>
          <p:cNvPr id="13" name="文本框 12"/>
          <p:cNvSpPr txBox="1"/>
          <p:nvPr/>
        </p:nvSpPr>
        <p:spPr>
          <a:xfrm>
            <a:off x="4601845" y="5397500"/>
            <a:ext cx="1431925" cy="645160"/>
          </a:xfrm>
          <a:prstGeom prst="rect">
            <a:avLst/>
          </a:prstGeom>
          <a:noFill/>
        </p:spPr>
        <p:txBody>
          <a:bodyPr wrap="square" rtlCol="0">
            <a:spAutoFit/>
          </a:bodyPr>
          <a:lstStyle/>
          <a:p>
            <a:r>
              <a:rPr lang="zh-CN" altLang="en-US" sz="3600" b="1">
                <a:solidFill>
                  <a:srgbClr val="FF0000"/>
                </a:solidFill>
              </a:rPr>
              <a:t>压力</a:t>
            </a:r>
            <a:endParaRPr lang="zh-CN" altLang="en-US" sz="3600" b="1">
              <a:solidFill>
                <a:srgbClr val="FF0000"/>
              </a:solidFill>
            </a:endParaRPr>
          </a:p>
        </p:txBody>
      </p:sp>
      <p:sp>
        <p:nvSpPr>
          <p:cNvPr id="14" name="文本框 13"/>
          <p:cNvSpPr txBox="1"/>
          <p:nvPr/>
        </p:nvSpPr>
        <p:spPr>
          <a:xfrm>
            <a:off x="335915" y="85725"/>
            <a:ext cx="11182985" cy="9531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0"/>
            <a:r>
              <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rPr>
              <a:t>(5)</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对比</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丙、丁</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两图，得出压力作用效果与压力大小无关。你认为是否</a:t>
            </a:r>
            <a:endPar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endParaRPr>
          </a:p>
          <a:p>
            <a:pPr indent="0"/>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  正确，并叙述理由</a:t>
            </a:r>
            <a:r>
              <a:rPr lang="en-US" altLang="zh-CN" sz="2800" b="1">
                <a:solidFill>
                  <a:srgbClr val="333333"/>
                </a:solidFill>
                <a:latin typeface="宋体" panose="02010600030101010101" pitchFamily="2" charset="-122"/>
                <a:ea typeface="宋体" panose="02010600030101010101" pitchFamily="2" charset="-122"/>
                <a:cs typeface="宋体" panose="02010600030101010101" pitchFamily="2" charset="-122"/>
              </a:rPr>
              <a:t>:________________________________________</a:t>
            </a:r>
            <a:r>
              <a:rPr lang="zh-CN" altLang="en-US" sz="2800" b="1">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zh-CN" altLang="en-US" sz="2800" b="1"/>
          </a:p>
        </p:txBody>
      </p:sp>
      <p:sp>
        <p:nvSpPr>
          <p:cNvPr id="15" name="矩形 14"/>
          <p:cNvSpPr/>
          <p:nvPr/>
        </p:nvSpPr>
        <p:spPr>
          <a:xfrm>
            <a:off x="4369436" y="455295"/>
            <a:ext cx="4265930" cy="583565"/>
          </a:xfrm>
          <a:prstGeom prst="rect">
            <a:avLst/>
          </a:prstGeom>
          <a:noFill/>
          <a:ln>
            <a:noFill/>
          </a:ln>
        </p:spPr>
        <p:txBody>
          <a:bodyPr wrap="none" rtlCol="0" anchor="t">
            <a:spAutoFit/>
          </a:bodyPr>
          <a:lstStyle/>
          <a:p>
            <a:pPr algn="ctr"/>
            <a:r>
              <a:rPr lang="zh-CN" altLang="en-US" sz="3200" b="1">
                <a:ln w="25400">
                  <a:solidFill>
                    <a:srgbClr val="861E1D">
                      <a:alpha val="94000"/>
                    </a:srgbClr>
                  </a:solidFill>
                  <a:prstDash val="solid"/>
                </a:ln>
                <a:gradFill>
                  <a:gsLst>
                    <a:gs pos="0">
                      <a:srgbClr val="FFF9BB"/>
                    </a:gs>
                    <a:gs pos="64000">
                      <a:srgbClr val="FCE95F"/>
                    </a:gs>
                    <a:gs pos="100000">
                      <a:srgbClr val="F8AD1C"/>
                    </a:gs>
                  </a:gsLst>
                  <a:lin ang="5400000"/>
                </a:gradFill>
                <a:effectLst/>
              </a:rPr>
              <a:t>没有控制受力面积不变</a:t>
            </a:r>
            <a:endParaRPr lang="zh-CN" altLang="en-US" sz="3200" b="1">
              <a:ln w="25400">
                <a:solidFill>
                  <a:srgbClr val="861E1D">
                    <a:alpha val="94000"/>
                  </a:srgbClr>
                </a:solidFill>
                <a:prstDash val="solid"/>
              </a:ln>
              <a:gradFill>
                <a:gsLst>
                  <a:gs pos="0">
                    <a:srgbClr val="FFF9BB"/>
                  </a:gs>
                  <a:gs pos="64000">
                    <a:srgbClr val="FCE95F"/>
                  </a:gs>
                  <a:gs pos="100000">
                    <a:srgbClr val="F8AD1C"/>
                  </a:gs>
                </a:gsLst>
                <a:lin ang="5400000"/>
              </a:gradFill>
              <a:effectLst/>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P spid="9" grpId="0"/>
      <p:bldP spid="15" grpId="0"/>
      <p:bldP spid="1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2" name="Text Box 2"/>
          <p:cNvSpPr txBox="1"/>
          <p:nvPr/>
        </p:nvSpPr>
        <p:spPr>
          <a:xfrm>
            <a:off x="4851083" y="158115"/>
            <a:ext cx="6643687" cy="645160"/>
          </a:xfrm>
          <a:prstGeom prst="rect">
            <a:avLst/>
          </a:prstGeom>
          <a:noFill/>
          <a:ln w="9525">
            <a:noFill/>
          </a:ln>
        </p:spPr>
        <p:txBody>
          <a:bodyPr>
            <a:spAutoFit/>
          </a:bodyPr>
          <a:lstStyle/>
          <a:p>
            <a:pPr>
              <a:spcBef>
                <a:spcPct val="50000"/>
              </a:spcBef>
            </a:pPr>
            <a:r>
              <a:rPr lang="zh-CN" altLang="en-US" sz="3600" b="1">
                <a:latin typeface="Times New Roman" panose="02020603050405020304" pitchFamily="18" charset="0"/>
                <a:ea typeface="黑体" panose="02010609060101010101" pitchFamily="2" charset="-122"/>
              </a:rPr>
              <a:t>表示压力的作用效果。</a:t>
            </a:r>
            <a:endParaRPr lang="zh-CN" altLang="en-US" sz="3600" b="1">
              <a:latin typeface="Times New Roman" panose="02020603050405020304" pitchFamily="18" charset="0"/>
              <a:ea typeface="黑体" panose="02010609060101010101" pitchFamily="2" charset="-122"/>
            </a:endParaRPr>
          </a:p>
        </p:txBody>
      </p:sp>
      <p:sp>
        <p:nvSpPr>
          <p:cNvPr id="14341" name="Rectangle 5"/>
          <p:cNvSpPr/>
          <p:nvPr/>
        </p:nvSpPr>
        <p:spPr>
          <a:xfrm>
            <a:off x="172720" y="65405"/>
            <a:ext cx="4439920" cy="8299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scene3d>
              <a:camera prst="orthographicFront"/>
              <a:lightRig rig="threePt" dir="t"/>
            </a:scene3d>
          </a:bodyPr>
          <a:lstStyle/>
          <a:p>
            <a:pPr algn="ctr"/>
            <a:r>
              <a:rPr lang="zh-CN" altLang="en-US" sz="48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rPr>
              <a:t>三、压 强（</a:t>
            </a:r>
            <a:r>
              <a:rPr lang="en-US" altLang="zh-CN" sz="48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rPr>
              <a:t>p</a:t>
            </a:r>
            <a:r>
              <a:rPr lang="zh-CN" altLang="en-US" sz="48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rPr>
              <a:t>）</a:t>
            </a:r>
            <a:endParaRPr lang="zh-CN" altLang="en-US" sz="4800" b="1">
              <a:ln w="22225">
                <a:solidFill>
                  <a:sysClr val="windowText" lastClr="000000"/>
                </a:solidFill>
                <a:prstDash val="solid"/>
              </a:ln>
              <a:solidFill>
                <a:srgbClr val="FF0000"/>
              </a:solidFill>
              <a:effectLst/>
              <a:latin typeface="黑体" panose="02010609060101010101" pitchFamily="2" charset="-122"/>
              <a:ea typeface="黑体" panose="02010609060101010101" pitchFamily="2" charset="-122"/>
            </a:endParaRPr>
          </a:p>
        </p:txBody>
      </p:sp>
      <p:pic>
        <p:nvPicPr>
          <p:cNvPr id="15366" name="Picture 6"/>
          <p:cNvPicPr>
            <a:picLocks noChangeAspect="1"/>
          </p:cNvPicPr>
          <p:nvPr/>
        </p:nvPicPr>
        <p:blipFill>
          <a:blip r:embed="rId3">
            <a:clrChange>
              <a:clrFrom>
                <a:srgbClr val="FFFFFF"/>
              </a:clrFrom>
              <a:clrTo>
                <a:srgbClr val="FFFFFF">
                  <a:alpha val="0"/>
                </a:srgbClr>
              </a:clrTo>
            </a:clrChange>
          </a:blip>
          <a:stretch>
            <a:fillRect/>
          </a:stretch>
        </p:blipFill>
        <p:spPr>
          <a:xfrm>
            <a:off x="2714625" y="1143000"/>
            <a:ext cx="3886835" cy="1159510"/>
          </a:xfrm>
          <a:prstGeom prst="rect">
            <a:avLst/>
          </a:prstGeom>
          <a:noFill/>
          <a:ln w="9525">
            <a:noFill/>
          </a:ln>
        </p:spPr>
      </p:pic>
      <p:pic>
        <p:nvPicPr>
          <p:cNvPr id="15367" name="Picture 7"/>
          <p:cNvPicPr>
            <a:picLocks noChangeAspect="1"/>
          </p:cNvPicPr>
          <p:nvPr/>
        </p:nvPicPr>
        <p:blipFill>
          <a:blip r:embed="rId4">
            <a:clrChange>
              <a:clrFrom>
                <a:srgbClr val="FFFFFF"/>
              </a:clrFrom>
              <a:clrTo>
                <a:srgbClr val="FFFFFF">
                  <a:alpha val="0"/>
                </a:srgbClr>
              </a:clrTo>
            </a:clrChange>
          </a:blip>
          <a:stretch>
            <a:fillRect/>
          </a:stretch>
        </p:blipFill>
        <p:spPr>
          <a:xfrm>
            <a:off x="3103245" y="2302510"/>
            <a:ext cx="2048510" cy="1593215"/>
          </a:xfrm>
          <a:prstGeom prst="rect">
            <a:avLst/>
          </a:prstGeom>
          <a:noFill/>
          <a:ln w="9525">
            <a:noFill/>
          </a:ln>
        </p:spPr>
      </p:pic>
      <p:sp>
        <p:nvSpPr>
          <p:cNvPr id="2" name="Text Box 4"/>
          <p:cNvSpPr txBox="1">
            <a:spLocks noChangeArrowheads="1"/>
          </p:cNvSpPr>
          <p:nvPr/>
        </p:nvSpPr>
        <p:spPr bwMode="auto">
          <a:xfrm>
            <a:off x="323215" y="1268095"/>
            <a:ext cx="1962785" cy="7067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defTabSz="914400">
              <a:buClrTx/>
              <a:buSzTx/>
              <a:buFontTx/>
              <a:buNone/>
              <a:defRPr/>
            </a:pPr>
            <a:r>
              <a:rPr kumimoji="1" lang="en-US" altLang="zh-CN" sz="4000" b="1" kern="1200" cap="none" spc="0" normalizeH="0" baseline="0" noProof="0">
                <a:latin typeface="+mn-ea"/>
                <a:ea typeface="+mn-ea"/>
                <a:cs typeface="+mn-cs"/>
              </a:rPr>
              <a:t>1.</a:t>
            </a:r>
            <a:r>
              <a:rPr kumimoji="1" lang="zh-CN" altLang="en-US" sz="4000" b="1" kern="1200" cap="none" spc="0" normalizeH="0" baseline="0" noProof="0">
                <a:latin typeface="+mn-ea"/>
                <a:ea typeface="+mn-ea"/>
                <a:cs typeface="+mn-cs"/>
              </a:rPr>
              <a:t>公式：</a:t>
            </a:r>
            <a:endParaRPr kumimoji="1" lang="zh-CN" altLang="en-US" sz="4000" b="1" kern="1200" cap="none" spc="0" normalizeH="0" baseline="0" noProof="0">
              <a:latin typeface="+mn-ea"/>
              <a:ea typeface="+mn-ea"/>
              <a:cs typeface="+mn-cs"/>
            </a:endParaRPr>
          </a:p>
        </p:txBody>
      </p:sp>
      <p:sp>
        <p:nvSpPr>
          <p:cNvPr id="4" name="Text Box 4"/>
          <p:cNvSpPr txBox="1">
            <a:spLocks noChangeArrowheads="1"/>
          </p:cNvSpPr>
          <p:nvPr/>
        </p:nvSpPr>
        <p:spPr bwMode="auto">
          <a:xfrm>
            <a:off x="172720" y="4008755"/>
            <a:ext cx="1962785" cy="7067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defTabSz="914400">
              <a:buClrTx/>
              <a:buSzTx/>
              <a:buFontTx/>
              <a:buNone/>
              <a:defRPr/>
            </a:pPr>
            <a:r>
              <a:rPr kumimoji="1" lang="en-US" altLang="zh-CN" sz="4000" b="1" kern="1200" cap="none" spc="0" normalizeH="0" baseline="0" noProof="0">
                <a:latin typeface="+mn-ea"/>
                <a:ea typeface="+mn-ea"/>
                <a:cs typeface="+mn-cs"/>
              </a:rPr>
              <a:t>2.</a:t>
            </a:r>
            <a:r>
              <a:rPr kumimoji="1" lang="zh-CN" altLang="en-US" sz="4000" b="1" kern="1200" cap="none" spc="0" normalizeH="0" baseline="0" noProof="0">
                <a:latin typeface="+mn-ea"/>
                <a:ea typeface="+mn-ea"/>
                <a:cs typeface="+mn-cs"/>
              </a:rPr>
              <a:t>单位：</a:t>
            </a:r>
            <a:endParaRPr kumimoji="1" lang="zh-CN" altLang="en-US" sz="4000" b="1" kern="1200" cap="none" spc="0" normalizeH="0" baseline="0" noProof="0">
              <a:latin typeface="+mn-ea"/>
              <a:ea typeface="+mn-ea"/>
              <a:cs typeface="+mn-cs"/>
            </a:endParaRPr>
          </a:p>
        </p:txBody>
      </p:sp>
      <p:sp>
        <p:nvSpPr>
          <p:cNvPr id="5" name="文本框 4"/>
          <p:cNvSpPr txBox="1"/>
          <p:nvPr/>
        </p:nvSpPr>
        <p:spPr>
          <a:xfrm>
            <a:off x="5365115" y="2302510"/>
            <a:ext cx="543560" cy="768350"/>
          </a:xfrm>
          <a:prstGeom prst="rect">
            <a:avLst/>
          </a:prstGeom>
          <a:noFill/>
        </p:spPr>
        <p:txBody>
          <a:bodyPr wrap="none" rtlCol="0">
            <a:spAutoFit/>
          </a:bodyPr>
          <a:lstStyle/>
          <a:p>
            <a:r>
              <a:rPr lang="en-US" altLang="zh-CN" sz="4400"/>
              <a:t>N</a:t>
            </a:r>
            <a:endParaRPr lang="en-US" altLang="zh-CN" sz="4400"/>
          </a:p>
        </p:txBody>
      </p:sp>
      <p:sp>
        <p:nvSpPr>
          <p:cNvPr id="6" name="文本框 5"/>
          <p:cNvSpPr txBox="1"/>
          <p:nvPr/>
        </p:nvSpPr>
        <p:spPr>
          <a:xfrm>
            <a:off x="5365115" y="3127375"/>
            <a:ext cx="813435" cy="768350"/>
          </a:xfrm>
          <a:prstGeom prst="rect">
            <a:avLst/>
          </a:prstGeom>
          <a:noFill/>
        </p:spPr>
        <p:txBody>
          <a:bodyPr wrap="none" rtlCol="0">
            <a:spAutoFit/>
          </a:bodyPr>
          <a:lstStyle/>
          <a:p>
            <a:r>
              <a:rPr lang="en-US" altLang="zh-CN" sz="4400"/>
              <a:t>m</a:t>
            </a:r>
            <a:r>
              <a:rPr lang="en-US" altLang="zh-CN" sz="4400" baseline="30000"/>
              <a:t>2</a:t>
            </a:r>
            <a:endParaRPr lang="en-US" altLang="zh-CN" sz="4400" baseline="30000"/>
          </a:p>
        </p:txBody>
      </p:sp>
      <p:graphicFrame>
        <p:nvGraphicFramePr>
          <p:cNvPr id="7" name="对象 6">
            <a:hlinkClick action="ppaction://ole?verb="/>
          </p:cNvPr>
          <p:cNvGraphicFramePr>
            <a:graphicFrameLocks noChangeAspect="1"/>
          </p:cNvGraphicFramePr>
          <p:nvPr/>
        </p:nvGraphicFramePr>
        <p:xfrm>
          <a:off x="6732588" y="2827655"/>
          <a:ext cx="1930400" cy="914400"/>
        </p:xfrm>
        <a:graphic>
          <a:graphicData uri="http://schemas.openxmlformats.org/presentationml/2006/ole">
            <mc:AlternateContent>
              <mc:Choice xmlns:v="urn:schemas-microsoft-com:vml" Requires="v">
                <p:oleObj spid="_x0000_s1039" r:id="rId5" imgW="482600" imgH="228600" progId="Equation.KSEE3">
                  <p:embed/>
                </p:oleObj>
              </mc:Choice>
              <mc:Fallback>
                <p:oleObj r:id="rId5" imgW="482600" imgH="228600" progId="Equation.KSEE3">
                  <p:embed/>
                  <p:pic>
                    <p:nvPicPr>
                      <p:cNvPr id="0" name="OLE substitute image"/>
                      <p:cNvPicPr/>
                      <p:nvPr/>
                    </p:nvPicPr>
                    <p:blipFill>
                      <a:blip r:embed="rId6"/>
                      <a:stretch>
                        <a:fillRect/>
                      </a:stretch>
                    </p:blipFill>
                    <p:spPr>
                      <a:xfrm>
                        <a:off x="6732588" y="2827655"/>
                        <a:ext cx="1930400" cy="914400"/>
                      </a:xfrm>
                      <a:prstGeom prst="rect">
                        <a:avLst/>
                      </a:prstGeom>
                      <a:gradFill>
                        <a:gsLst>
                          <a:gs pos="0">
                            <a:srgbClr val="FECF40"/>
                          </a:gs>
                          <a:gs pos="100000">
                            <a:srgbClr val="846C21"/>
                          </a:gs>
                        </a:gsLst>
                        <a:lin ang="5400000" scaled="0"/>
                      </a:gradFill>
                    </p:spPr>
                  </p:pic>
                </p:oleObj>
              </mc:Fallback>
            </mc:AlternateContent>
          </a:graphicData>
        </a:graphic>
      </p:graphicFrame>
      <p:sp>
        <p:nvSpPr>
          <p:cNvPr id="12303" name="矩形 20"/>
          <p:cNvSpPr/>
          <p:nvPr/>
        </p:nvSpPr>
        <p:spPr>
          <a:xfrm>
            <a:off x="2286000" y="4225290"/>
            <a:ext cx="1774190" cy="706755"/>
          </a:xfrm>
          <a:prstGeom prst="rect">
            <a:avLst/>
          </a:prstGeom>
          <a:noFill/>
          <a:ln w="9525">
            <a:noFill/>
          </a:ln>
        </p:spPr>
        <p:txBody>
          <a:bodyPr wrap="square">
            <a:spAutoFit/>
          </a:bodyPr>
          <a:lstStyle/>
          <a:p>
            <a:r>
              <a:rPr lang="zh-CN" altLang="en-US" sz="4000" b="1">
                <a:solidFill>
                  <a:srgbClr val="FF0000"/>
                </a:solidFill>
                <a:latin typeface="Times New Roman" panose="02020603050405020304" pitchFamily="18" charset="0"/>
              </a:rPr>
              <a:t>帕斯卡</a:t>
            </a:r>
            <a:endParaRPr lang="zh-CN" altLang="en-US" sz="4000" b="1">
              <a:solidFill>
                <a:srgbClr val="FF0000"/>
              </a:solidFill>
              <a:latin typeface="Times New Roman" panose="02020603050405020304" pitchFamily="18" charset="0"/>
            </a:endParaRPr>
          </a:p>
        </p:txBody>
      </p:sp>
      <p:sp>
        <p:nvSpPr>
          <p:cNvPr id="8" name="矩形 20"/>
          <p:cNvSpPr/>
          <p:nvPr/>
        </p:nvSpPr>
        <p:spPr>
          <a:xfrm>
            <a:off x="4507230" y="4225290"/>
            <a:ext cx="1774190" cy="706755"/>
          </a:xfrm>
          <a:prstGeom prst="rect">
            <a:avLst/>
          </a:prstGeom>
          <a:noFill/>
          <a:ln w="9525">
            <a:noFill/>
          </a:ln>
        </p:spPr>
        <p:txBody>
          <a:bodyPr wrap="square">
            <a:spAutoFit/>
          </a:bodyPr>
          <a:lstStyle/>
          <a:p>
            <a:r>
              <a:rPr lang="zh-CN" altLang="en-US" sz="4000" b="1">
                <a:solidFill>
                  <a:schemeClr val="tx1"/>
                </a:solidFill>
                <a:latin typeface="Times New Roman" panose="02020603050405020304" pitchFamily="18" charset="0"/>
              </a:rPr>
              <a:t>简称：</a:t>
            </a:r>
            <a:endParaRPr lang="zh-CN" altLang="en-US" sz="4000" b="1">
              <a:solidFill>
                <a:schemeClr val="tx1"/>
              </a:solidFill>
              <a:latin typeface="Times New Roman" panose="02020603050405020304" pitchFamily="18" charset="0"/>
            </a:endParaRPr>
          </a:p>
        </p:txBody>
      </p:sp>
      <p:sp>
        <p:nvSpPr>
          <p:cNvPr id="9" name="矩形 20"/>
          <p:cNvSpPr/>
          <p:nvPr/>
        </p:nvSpPr>
        <p:spPr>
          <a:xfrm>
            <a:off x="6122670" y="4225290"/>
            <a:ext cx="1774190" cy="706755"/>
          </a:xfrm>
          <a:prstGeom prst="rect">
            <a:avLst/>
          </a:prstGeom>
          <a:noFill/>
          <a:ln w="9525">
            <a:noFill/>
          </a:ln>
        </p:spPr>
        <p:txBody>
          <a:bodyPr wrap="square">
            <a:spAutoFit/>
          </a:bodyPr>
          <a:lstStyle/>
          <a:p>
            <a:r>
              <a:rPr lang="zh-CN" altLang="en-US" sz="4000" b="1">
                <a:solidFill>
                  <a:srgbClr val="FF0000"/>
                </a:solidFill>
                <a:latin typeface="Times New Roman" panose="02020603050405020304" pitchFamily="18" charset="0"/>
              </a:rPr>
              <a:t>帕</a:t>
            </a:r>
            <a:endParaRPr lang="zh-CN" altLang="en-US" sz="4000" b="1">
              <a:solidFill>
                <a:srgbClr val="FF0000"/>
              </a:solidFill>
              <a:latin typeface="Times New Roman" panose="02020603050405020304" pitchFamily="18" charset="0"/>
            </a:endParaRPr>
          </a:p>
        </p:txBody>
      </p:sp>
      <p:sp>
        <p:nvSpPr>
          <p:cNvPr id="10" name="矩形 20"/>
          <p:cNvSpPr/>
          <p:nvPr/>
        </p:nvSpPr>
        <p:spPr>
          <a:xfrm>
            <a:off x="7099300" y="4225290"/>
            <a:ext cx="1774190" cy="706755"/>
          </a:xfrm>
          <a:prstGeom prst="rect">
            <a:avLst/>
          </a:prstGeom>
          <a:noFill/>
          <a:ln w="9525">
            <a:noFill/>
          </a:ln>
        </p:spPr>
        <p:txBody>
          <a:bodyPr wrap="square">
            <a:spAutoFit/>
          </a:bodyPr>
          <a:lstStyle/>
          <a:p>
            <a:r>
              <a:rPr lang="zh-CN" altLang="en-US" sz="4000" b="1">
                <a:solidFill>
                  <a:schemeClr val="tx1"/>
                </a:solidFill>
                <a:latin typeface="Times New Roman" panose="02020603050405020304" pitchFamily="18" charset="0"/>
              </a:rPr>
              <a:t>符号：</a:t>
            </a:r>
            <a:endParaRPr lang="zh-CN" altLang="en-US" sz="4000" b="1">
              <a:solidFill>
                <a:schemeClr val="tx1"/>
              </a:solidFill>
              <a:latin typeface="Times New Roman" panose="02020603050405020304" pitchFamily="18" charset="0"/>
            </a:endParaRPr>
          </a:p>
        </p:txBody>
      </p:sp>
      <p:sp>
        <p:nvSpPr>
          <p:cNvPr id="11" name="矩形 20"/>
          <p:cNvSpPr/>
          <p:nvPr/>
        </p:nvSpPr>
        <p:spPr>
          <a:xfrm>
            <a:off x="8776970" y="4225290"/>
            <a:ext cx="1774190" cy="706755"/>
          </a:xfrm>
          <a:prstGeom prst="rect">
            <a:avLst/>
          </a:prstGeom>
          <a:noFill/>
          <a:ln w="9525">
            <a:noFill/>
          </a:ln>
        </p:spPr>
        <p:txBody>
          <a:bodyPr wrap="square">
            <a:spAutoFit/>
          </a:bodyPr>
          <a:lstStyle/>
          <a:p>
            <a:r>
              <a:rPr lang="en-US" altLang="zh-CN" sz="4000" b="1">
                <a:solidFill>
                  <a:srgbClr val="FF0000"/>
                </a:solidFill>
                <a:latin typeface="Times New Roman" panose="02020603050405020304" pitchFamily="18" charset="0"/>
              </a:rPr>
              <a:t>Pa</a:t>
            </a:r>
            <a:endParaRPr lang="en-US" altLang="zh-CN" sz="4000" b="1">
              <a:solidFill>
                <a:srgbClr val="FF0000"/>
              </a:solidFill>
              <a:latin typeface="Times New Roman" panose="02020603050405020304" pitchFamily="18" charset="0"/>
            </a:endParaRPr>
          </a:p>
        </p:txBody>
      </p:sp>
      <p:graphicFrame>
        <p:nvGraphicFramePr>
          <p:cNvPr id="12" name="对象 11">
            <a:hlinkClick action="ppaction://ole?verb="/>
          </p:cNvPr>
          <p:cNvGraphicFramePr>
            <a:graphicFrameLocks noChangeAspect="1"/>
          </p:cNvGraphicFramePr>
          <p:nvPr/>
        </p:nvGraphicFramePr>
        <p:xfrm>
          <a:off x="3469323" y="4932045"/>
          <a:ext cx="3850005" cy="906145"/>
        </p:xfrm>
        <a:graphic>
          <a:graphicData uri="http://schemas.openxmlformats.org/presentationml/2006/ole">
            <mc:AlternateContent>
              <mc:Choice xmlns:v="urn:schemas-microsoft-com:vml" Requires="v">
                <p:oleObj spid="_x0000_s1040" r:id="rId7" imgW="862965" imgH="203200" progId="Equation.KSEE3">
                  <p:embed/>
                </p:oleObj>
              </mc:Choice>
              <mc:Fallback>
                <p:oleObj r:id="rId7" imgW="862965" imgH="203200" progId="Equation.KSEE3">
                  <p:embed/>
                  <p:pic>
                    <p:nvPicPr>
                      <p:cNvPr id="0" name="OLE substitute image"/>
                      <p:cNvPicPr/>
                      <p:nvPr/>
                    </p:nvPicPr>
                    <p:blipFill>
                      <a:blip r:embed="rId8"/>
                      <a:stretch>
                        <a:fillRect/>
                      </a:stretch>
                    </p:blipFill>
                    <p:spPr>
                      <a:xfrm>
                        <a:off x="3469323" y="4932045"/>
                        <a:ext cx="3850005" cy="906145"/>
                      </a:xfrm>
                      <a:prstGeom prst="rect">
                        <a:avLst/>
                      </a:prstGeom>
                      <a:solidFill>
                        <a:schemeClr val="accent2">
                          <a:lumMod val="60000"/>
                          <a:lumOff val="40000"/>
                        </a:schemeClr>
                      </a:solidFill>
                    </p:spPr>
                  </p:pic>
                </p:oleObj>
              </mc:Fallback>
            </mc:AlternateContent>
          </a:graphicData>
        </a:graphic>
      </p:graphicFrame>
      <p:sp>
        <p:nvSpPr>
          <p:cNvPr id="12306" name="Text Box 13"/>
          <p:cNvSpPr txBox="1"/>
          <p:nvPr/>
        </p:nvSpPr>
        <p:spPr>
          <a:xfrm>
            <a:off x="620395" y="6130290"/>
            <a:ext cx="3056255" cy="6451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20000"/>
              </a:spcBef>
            </a:pPr>
            <a:r>
              <a:rPr lang="en-US" altLang="zh-CN" sz="3600" b="1">
                <a:solidFill>
                  <a:srgbClr val="FF0000"/>
                </a:solidFill>
                <a:latin typeface="华文细黑" panose="02010600040101010101" pitchFamily="2" charset="-122"/>
                <a:ea typeface="华文细黑" panose="02010600040101010101" pitchFamily="2" charset="-122"/>
              </a:rPr>
              <a:t>1Pa</a:t>
            </a:r>
            <a:r>
              <a:rPr lang="zh-CN" altLang="en-US" sz="3600" b="1">
                <a:solidFill>
                  <a:srgbClr val="FF0000"/>
                </a:solidFill>
                <a:latin typeface="华文细黑" panose="02010600040101010101" pitchFamily="2" charset="-122"/>
                <a:ea typeface="华文细黑" panose="02010600040101010101" pitchFamily="2" charset="-122"/>
              </a:rPr>
              <a:t>物理意义</a:t>
            </a:r>
            <a:endParaRPr lang="zh-CN" altLang="en-US" sz="3600" b="1">
              <a:solidFill>
                <a:srgbClr val="FF0000"/>
              </a:solidFill>
              <a:latin typeface="华文细黑" panose="02010600040101010101" pitchFamily="2" charset="-122"/>
              <a:ea typeface="华文细黑" panose="02010600040101010101" pitchFamily="2" charset="-122"/>
            </a:endParaRPr>
          </a:p>
        </p:txBody>
      </p:sp>
      <p:sp>
        <p:nvSpPr>
          <p:cNvPr id="12309" name="文本框 12308"/>
          <p:cNvSpPr txBox="1"/>
          <p:nvPr/>
        </p:nvSpPr>
        <p:spPr>
          <a:xfrm>
            <a:off x="3676650" y="6099175"/>
            <a:ext cx="7010400" cy="706755"/>
          </a:xfrm>
          <a:prstGeom prst="rect">
            <a:avLst/>
          </a:prstGeom>
          <a:solidFill>
            <a:srgbClr val="FFFF99">
              <a:alpha val="75000"/>
            </a:srgbClr>
          </a:solidFill>
          <a:ln w="9525">
            <a:noFill/>
          </a:ln>
        </p:spPr>
        <p:txBody>
          <a:bodyPr>
            <a:spAutoFit/>
          </a:bodyPr>
          <a:lstStyle/>
          <a:p>
            <a:pPr>
              <a:spcBef>
                <a:spcPct val="50000"/>
              </a:spcBef>
            </a:pPr>
            <a:r>
              <a:rPr lang="zh-CN" altLang="en-US" sz="4000" b="1">
                <a:latin typeface="Times New Roman" panose="02020603050405020304" pitchFamily="18" charset="0"/>
                <a:ea typeface="楷体_GB2312" pitchFamily="1" charset="-122"/>
              </a:rPr>
              <a:t>每平方米上受到的压力是</a:t>
            </a:r>
            <a:r>
              <a:rPr lang="en-US" altLang="zh-CN" sz="4000" b="1">
                <a:latin typeface="Times New Roman" panose="02020603050405020304" pitchFamily="18" charset="0"/>
                <a:ea typeface="楷体_GB2312" pitchFamily="1" charset="-122"/>
              </a:rPr>
              <a:t>1</a:t>
            </a:r>
            <a:r>
              <a:rPr lang="zh-CN" altLang="en-US" sz="4000" b="1">
                <a:latin typeface="Times New Roman" panose="02020603050405020304" pitchFamily="18" charset="0"/>
                <a:ea typeface="楷体_GB2312" pitchFamily="1" charset="-122"/>
              </a:rPr>
              <a:t>N</a:t>
            </a:r>
            <a:endParaRPr lang="zh-CN" altLang="en-US" sz="4000" b="1">
              <a:latin typeface="Times New Roman" panose="02020603050405020304" pitchFamily="18" charset="0"/>
              <a:ea typeface="楷体_GB2312" pitchFamily="1"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blinds(horizontal)">
                                      <p:cBhvr>
                                        <p:cTn id="11" dur="500"/>
                                        <p:tgtEl>
                                          <p:spTgt spid="15366"/>
                                        </p:tgtEl>
                                      </p:cBhvr>
                                    </p:animEffect>
                                  </p:childTnLst>
                                </p:cTn>
                              </p:par>
                            </p:childTnLst>
                          </p:cTn>
                        </p:par>
                        <p:par>
                          <p:cTn id="12" fill="hold" nodeType="afterGroup">
                            <p:stCondLst>
                              <p:cond delay="2500"/>
                            </p:stCondLst>
                            <p:childTnLst>
                              <p:par>
                                <p:cTn id="13" presetID="3" presetClass="entr" presetSubtype="10" fill="hold" nodeType="afterEffect">
                                  <p:stCondLst>
                                    <p:cond delay="0"/>
                                  </p:stCondLst>
                                  <p:childTnLst>
                                    <p:set>
                                      <p:cBhvr>
                                        <p:cTn id="14" dur="1" fill="hold">
                                          <p:stCondLst>
                                            <p:cond delay="0"/>
                                          </p:stCondLst>
                                        </p:cTn>
                                        <p:tgtEl>
                                          <p:spTgt spid="15367"/>
                                        </p:tgtEl>
                                        <p:attrNameLst>
                                          <p:attrName>style.visibility</p:attrName>
                                        </p:attrNameLst>
                                      </p:cBhvr>
                                      <p:to>
                                        <p:strVal val="visible"/>
                                      </p:to>
                                    </p:set>
                                    <p:animEffect transition="in" filter="blinds(horizontal)">
                                      <p:cBhvr>
                                        <p:cTn id="15" dur="500"/>
                                        <p:tgtEl>
                                          <p:spTgt spid="15367"/>
                                        </p:tgtEl>
                                      </p:cBhvr>
                                    </p:animEffect>
                                  </p:childTnLst>
                                </p:cTn>
                              </p:par>
                            </p:childTnLst>
                          </p:cTn>
                        </p:par>
                        <p:par>
                          <p:cTn id="16" fill="hold" nodeType="afterGroup">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35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40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amond(in)">
                                      <p:cBhvr>
                                        <p:cTn id="35" dur="2000"/>
                                        <p:tgtEl>
                                          <p:spTgt spid="4"/>
                                        </p:tgtEl>
                                      </p:cBhvr>
                                    </p:animEffect>
                                  </p:childTnLst>
                                </p:cTn>
                              </p:par>
                            </p:childTnLst>
                          </p:cTn>
                        </p:par>
                        <p:par>
                          <p:cTn id="36" fill="hold" nodeType="afterGroup">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2303"/>
                                        </p:tgtEl>
                                        <p:attrNameLst>
                                          <p:attrName>style.visibility</p:attrName>
                                        </p:attrNameLst>
                                      </p:cBhvr>
                                      <p:to>
                                        <p:strVal val="visible"/>
                                      </p:to>
                                    </p:set>
                                    <p:animEffect transition="in" filter="wipe(left)">
                                      <p:cBhvr>
                                        <p:cTn id="39" dur="500"/>
                                        <p:tgtEl>
                                          <p:spTgt spid="12303"/>
                                        </p:tgtEl>
                                      </p:cBhvr>
                                    </p:animEffect>
                                  </p:childTnLst>
                                </p:cTn>
                              </p:par>
                            </p:childTnLst>
                          </p:cTn>
                        </p:par>
                        <p:par>
                          <p:cTn id="40" fill="hold" nodeType="afterGroup">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nodeType="afterGroup">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nodeType="afterGroup">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500"/>
                            </p:stCondLst>
                            <p:childTnLst>
                              <p:par>
                                <p:cTn id="63" presetID="2" presetClass="entr" presetSubtype="8" fill="hold" grpId="0" nodeType="afterEffect">
                                  <p:stCondLst>
                                    <p:cond delay="0"/>
                                  </p:stCondLst>
                                  <p:childTnLst>
                                    <p:set>
                                      <p:cBhvr>
                                        <p:cTn id="64" dur="500" fill="hold">
                                          <p:stCondLst>
                                            <p:cond delay="0"/>
                                          </p:stCondLst>
                                        </p:cTn>
                                        <p:tgtEl>
                                          <p:spTgt spid="12306"/>
                                        </p:tgtEl>
                                        <p:attrNameLst>
                                          <p:attrName>style.visibility</p:attrName>
                                        </p:attrNameLst>
                                      </p:cBhvr>
                                      <p:to>
                                        <p:strVal val="visible"/>
                                      </p:to>
                                    </p:set>
                                    <p:anim calcmode="lin" valueType="num">
                                      <p:cBhvr additive="base">
                                        <p:cTn id="65" dur="500" fill="hold"/>
                                        <p:tgtEl>
                                          <p:spTgt spid="12306"/>
                                        </p:tgtEl>
                                        <p:attrNameLst>
                                          <p:attrName>ppt_x</p:attrName>
                                        </p:attrNameLst>
                                      </p:cBhvr>
                                      <p:tavLst>
                                        <p:tav tm="0">
                                          <p:val>
                                            <p:strVal val="0-#ppt_w/2"/>
                                          </p:val>
                                        </p:tav>
                                        <p:tav tm="100000">
                                          <p:val>
                                            <p:strVal val="#ppt_x"/>
                                          </p:val>
                                        </p:tav>
                                      </p:tavLst>
                                    </p:anim>
                                    <p:anim calcmode="lin" valueType="num">
                                      <p:cBhvr additive="base">
                                        <p:cTn id="66"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after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2309"/>
                                        </p:tgtEl>
                                        <p:attrNameLst>
                                          <p:attrName>style.visibility</p:attrName>
                                        </p:attrNameLst>
                                      </p:cBhvr>
                                      <p:to>
                                        <p:strVal val="visible"/>
                                      </p:to>
                                    </p:set>
                                    <p:anim calcmode="lin" valueType="num">
                                      <p:cBhvr>
                                        <p:cTn id="71" dur="500" fill="hold"/>
                                        <p:tgtEl>
                                          <p:spTgt spid="1230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230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230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2303" grpId="0"/>
      <p:bldP spid="8" grpId="0"/>
      <p:bldP spid="9" grpId="0"/>
      <p:bldP spid="10" grpId="0"/>
      <p:bldP spid="11" grpId="0"/>
      <p:bldP spid="12306" grpId="0"/>
      <p:bldP spid="1230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59" name="Text Box 3"/>
          <p:cNvSpPr txBox="1"/>
          <p:nvPr/>
        </p:nvSpPr>
        <p:spPr>
          <a:xfrm>
            <a:off x="194945" y="1717675"/>
            <a:ext cx="2289810" cy="583565"/>
          </a:xfrm>
          <a:prstGeom prst="rect">
            <a:avLst/>
          </a:prstGeom>
          <a:noFill/>
          <a:ln w="9525">
            <a:noFill/>
          </a:ln>
        </p:spPr>
        <p:txBody>
          <a:bodyPr wrap="square">
            <a:spAutoFit/>
          </a:bodyPr>
          <a:lstStyle/>
          <a:p>
            <a:pPr>
              <a:spcBef>
                <a:spcPct val="50000"/>
              </a:spcBef>
            </a:pPr>
            <a:r>
              <a:rPr lang="zh-CN" altLang="zh-CN" sz="3200" b="1">
                <a:latin typeface="黑体" panose="02010609060101010101" pitchFamily="2" charset="-122"/>
                <a:ea typeface="黑体" panose="02010609060101010101" pitchFamily="2" charset="-122"/>
              </a:rPr>
              <a:t>1.</a:t>
            </a:r>
            <a:r>
              <a:rPr lang="zh-CN" altLang="en-US" sz="3200" b="1">
                <a:latin typeface="黑体" panose="02010609060101010101" pitchFamily="2" charset="-122"/>
                <a:ea typeface="黑体" panose="02010609060101010101" pitchFamily="2" charset="-122"/>
              </a:rPr>
              <a:t>增大压强</a:t>
            </a:r>
            <a:endParaRPr lang="zh-CN" altLang="en-US" sz="3200" b="1">
              <a:latin typeface="黑体" panose="02010609060101010101" pitchFamily="2" charset="-122"/>
              <a:ea typeface="黑体" panose="02010609060101010101" pitchFamily="2" charset="-122"/>
            </a:endParaRPr>
          </a:p>
        </p:txBody>
      </p:sp>
      <p:sp>
        <p:nvSpPr>
          <p:cNvPr id="19460" name="Text Box 4"/>
          <p:cNvSpPr txBox="1"/>
          <p:nvPr/>
        </p:nvSpPr>
        <p:spPr>
          <a:xfrm>
            <a:off x="2753360" y="1151890"/>
            <a:ext cx="2705100" cy="706755"/>
          </a:xfrm>
          <a:prstGeom prst="rect">
            <a:avLst/>
          </a:prstGeom>
          <a:noFill/>
          <a:ln w="9525">
            <a:noFill/>
          </a:ln>
        </p:spPr>
        <p:txBody>
          <a:bodyPr>
            <a:spAutoFit/>
          </a:bodyPr>
          <a:lstStyle/>
          <a:p>
            <a:pPr>
              <a:spcBef>
                <a:spcPct val="50000"/>
              </a:spcBef>
            </a:pPr>
            <a:r>
              <a:rPr lang="zh-CN" altLang="en-US" sz="4000" b="1">
                <a:latin typeface="黑体" panose="02010609060101010101" pitchFamily="2" charset="-122"/>
                <a:ea typeface="黑体" panose="02010609060101010101" pitchFamily="2" charset="-122"/>
              </a:rPr>
              <a:t>增大压力</a:t>
            </a:r>
            <a:endParaRPr lang="zh-CN" altLang="en-US" sz="4000" b="1">
              <a:latin typeface="黑体" panose="02010609060101010101" pitchFamily="2" charset="-122"/>
              <a:ea typeface="黑体" panose="02010609060101010101" pitchFamily="2" charset="-122"/>
            </a:endParaRPr>
          </a:p>
        </p:txBody>
      </p:sp>
      <p:sp>
        <p:nvSpPr>
          <p:cNvPr id="19461" name="Text Box 5"/>
          <p:cNvSpPr txBox="1"/>
          <p:nvPr/>
        </p:nvSpPr>
        <p:spPr>
          <a:xfrm>
            <a:off x="2753360" y="2200275"/>
            <a:ext cx="3638550" cy="706755"/>
          </a:xfrm>
          <a:prstGeom prst="rect">
            <a:avLst/>
          </a:prstGeom>
          <a:noFill/>
          <a:ln w="9525">
            <a:noFill/>
          </a:ln>
        </p:spPr>
        <p:txBody>
          <a:bodyPr>
            <a:spAutoFit/>
          </a:bodyPr>
          <a:lstStyle/>
          <a:p>
            <a:pPr>
              <a:spcBef>
                <a:spcPct val="50000"/>
              </a:spcBef>
            </a:pPr>
            <a:r>
              <a:rPr lang="zh-CN" altLang="en-US" sz="4000" b="1">
                <a:latin typeface="黑体" panose="02010609060101010101" pitchFamily="2" charset="-122"/>
                <a:ea typeface="黑体" panose="02010609060101010101" pitchFamily="2" charset="-122"/>
              </a:rPr>
              <a:t>减小受力面积</a:t>
            </a:r>
            <a:endParaRPr lang="zh-CN" altLang="en-US" sz="4000" b="1">
              <a:latin typeface="黑体" panose="02010609060101010101" pitchFamily="2" charset="-122"/>
              <a:ea typeface="黑体" panose="02010609060101010101" pitchFamily="2" charset="-122"/>
            </a:endParaRPr>
          </a:p>
        </p:txBody>
      </p:sp>
      <p:sp>
        <p:nvSpPr>
          <p:cNvPr id="17412" name="文本框 17411"/>
          <p:cNvSpPr txBox="1"/>
          <p:nvPr/>
        </p:nvSpPr>
        <p:spPr>
          <a:xfrm>
            <a:off x="194628" y="89535"/>
            <a:ext cx="7056437" cy="583565"/>
          </a:xfrm>
          <a:prstGeom prst="rect">
            <a:avLst/>
          </a:prstGeom>
          <a:noFill/>
          <a:ln w="9525">
            <a:noFill/>
          </a:ln>
        </p:spPr>
        <p:txBody>
          <a:bodyPr>
            <a:spAutoFit/>
          </a:bodyPr>
          <a:lstStyle/>
          <a:p>
            <a:pPr marL="342900" indent="-342900">
              <a:spcBef>
                <a:spcPct val="20000"/>
              </a:spcBef>
              <a:buClr>
                <a:schemeClr val="bg1"/>
              </a:buClr>
            </a:pPr>
            <a:r>
              <a:rPr lang="en-US" altLang="zh-CN" sz="3200" b="1">
                <a:solidFill>
                  <a:srgbClr val="0000CC"/>
                </a:solidFill>
                <a:latin typeface="Times New Roman" panose="02020603050405020304" pitchFamily="18" charset="0"/>
              </a:rPr>
              <a:t>4.</a:t>
            </a:r>
            <a:r>
              <a:rPr lang="zh-CN" altLang="en-US" sz="3200" b="1">
                <a:solidFill>
                  <a:srgbClr val="0000CC"/>
                </a:solidFill>
                <a:latin typeface="Times New Roman" panose="02020603050405020304" pitchFamily="18" charset="0"/>
              </a:rPr>
              <a:t>增大压强、减小压强的方法。 </a:t>
            </a:r>
            <a:r>
              <a:rPr lang="en-US" altLang="zh-CN" sz="800" err="1">
                <a:solidFill>
                  <a:schemeClr val="bg1"/>
                </a:solidFill>
                <a:latin typeface="Times New Roman" panose="02020603050405020304" pitchFamily="18" charset="0"/>
              </a:rPr>
              <a:t>zx``x````k</a:t>
            </a:r>
            <a:endParaRPr lang="en-US" altLang="zh-CN" sz="800">
              <a:solidFill>
                <a:schemeClr val="bg1"/>
              </a:solidFill>
              <a:latin typeface="Times New Roman" panose="02020603050405020304" pitchFamily="18" charset="0"/>
            </a:endParaRPr>
          </a:p>
        </p:txBody>
      </p:sp>
      <p:pic>
        <p:nvPicPr>
          <p:cNvPr id="3" name="图片 2" descr="C:\Users\时光诺下的雨丶\Desktop\35.gif35"/>
          <p:cNvPicPr>
            <a:picLocks noChangeAspect="1"/>
          </p:cNvPicPr>
          <p:nvPr/>
        </p:nvPicPr>
        <p:blipFill>
          <a:blip r:embed="rId3"/>
          <a:stretch>
            <a:fillRect/>
          </a:stretch>
        </p:blipFill>
        <p:spPr>
          <a:xfrm>
            <a:off x="5671185" y="3910330"/>
            <a:ext cx="4932680" cy="2771775"/>
          </a:xfrm>
          <a:prstGeom prst="rect">
            <a:avLst/>
          </a:prstGeom>
        </p:spPr>
      </p:pic>
      <p:sp>
        <p:nvSpPr>
          <p:cNvPr id="2" name="左大括号 1"/>
          <p:cNvSpPr/>
          <p:nvPr/>
        </p:nvSpPr>
        <p:spPr>
          <a:xfrm>
            <a:off x="2499360" y="1482725"/>
            <a:ext cx="254000" cy="1173480"/>
          </a:xfrm>
          <a:prstGeom prst="leftBrace">
            <a:avLst>
              <a:gd name="adj1" fmla="val 45899"/>
              <a:gd name="adj2" fmla="val 4572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 name="图片 5"/>
          <p:cNvPicPr>
            <a:picLocks noChangeAspect="1"/>
          </p:cNvPicPr>
          <p:nvPr/>
        </p:nvPicPr>
        <p:blipFill>
          <a:blip r:embed="rId4"/>
          <a:srcRect l="4294" t="5417" r="2094" b="7640"/>
          <a:stretch>
            <a:fillRect/>
          </a:stretch>
        </p:blipFill>
        <p:spPr>
          <a:xfrm>
            <a:off x="521335" y="3602990"/>
            <a:ext cx="4576445" cy="3079115"/>
          </a:xfrm>
          <a:prstGeom prst="rect">
            <a:avLst/>
          </a:prstGeom>
        </p:spPr>
      </p:pic>
      <p:pic>
        <p:nvPicPr>
          <p:cNvPr id="15367" name="Picture 7"/>
          <p:cNvPicPr>
            <a:picLocks noChangeAspect="1"/>
          </p:cNvPicPr>
          <p:nvPr/>
        </p:nvPicPr>
        <p:blipFill>
          <a:blip r:embed="rId5">
            <a:clrChange>
              <a:clrFrom>
                <a:srgbClr val="FFFFFF"/>
              </a:clrFrom>
              <a:clrTo>
                <a:srgbClr val="FFFFFF">
                  <a:alpha val="0"/>
                </a:srgbClr>
              </a:clrTo>
            </a:clrChange>
          </a:blip>
          <a:stretch>
            <a:fillRect/>
          </a:stretch>
        </p:blipFill>
        <p:spPr>
          <a:xfrm>
            <a:off x="6217920" y="89535"/>
            <a:ext cx="2048510" cy="1593215"/>
          </a:xfrm>
          <a:prstGeom prst="rect">
            <a:avLst/>
          </a:prstGeom>
          <a:noFill/>
          <a:ln w="9525">
            <a:noFill/>
          </a:ln>
        </p:spPr>
      </p:pic>
      <p:pic>
        <p:nvPicPr>
          <p:cNvPr id="23" name="图片 16"/>
          <p:cNvPicPr>
            <a:picLocks noChangeAspect="1"/>
          </p:cNvPicPr>
          <p:nvPr/>
        </p:nvPicPr>
        <p:blipFill>
          <a:blip r:embed="rId6"/>
          <a:stretch>
            <a:fillRect/>
          </a:stretch>
        </p:blipFill>
        <p:spPr>
          <a:xfrm>
            <a:off x="8396605" y="866140"/>
            <a:ext cx="3602990" cy="2835275"/>
          </a:xfrm>
          <a:prstGeom prst="rect">
            <a:avLst/>
          </a:prstGeom>
          <a:noFill/>
          <a:ln w="9525">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1000"/>
                                        <p:tgtEl>
                                          <p:spTgt spid="1945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wipe(left)">
                                      <p:cBhvr>
                                        <p:cTn id="16" dur="1000"/>
                                        <p:tgtEl>
                                          <p:spTgt spid="19460"/>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61"/>
                                        </p:tgtEl>
                                        <p:attrNameLst>
                                          <p:attrName>style.visibility</p:attrName>
                                        </p:attrNameLst>
                                      </p:cBhvr>
                                      <p:to>
                                        <p:strVal val="visible"/>
                                      </p:to>
                                    </p:set>
                                    <p:animEffect transition="in" filter="wipe(left)">
                                      <p:cBhvr>
                                        <p:cTn id="21" dur="2000"/>
                                        <p:tgtEl>
                                          <p:spTgt spid="1946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62" name="Text Box 6"/>
          <p:cNvSpPr txBox="1"/>
          <p:nvPr/>
        </p:nvSpPr>
        <p:spPr>
          <a:xfrm>
            <a:off x="334010" y="929005"/>
            <a:ext cx="2270125" cy="583565"/>
          </a:xfrm>
          <a:prstGeom prst="rect">
            <a:avLst/>
          </a:prstGeom>
          <a:noFill/>
          <a:ln w="9525">
            <a:noFill/>
          </a:ln>
        </p:spPr>
        <p:txBody>
          <a:bodyPr wrap="square">
            <a:spAutoFit/>
          </a:bodyPr>
          <a:lstStyle/>
          <a:p>
            <a:pPr>
              <a:spcBef>
                <a:spcPct val="50000"/>
              </a:spcBef>
            </a:pPr>
            <a:r>
              <a:rPr lang="zh-CN" altLang="zh-CN" sz="3200" b="1">
                <a:latin typeface="黑体" panose="02010609060101010101" pitchFamily="2" charset="-122"/>
                <a:ea typeface="黑体" panose="02010609060101010101" pitchFamily="2" charset="-122"/>
              </a:rPr>
              <a:t>2.</a:t>
            </a:r>
            <a:r>
              <a:rPr lang="zh-CN" altLang="en-US" sz="3200" b="1">
                <a:latin typeface="黑体" panose="02010609060101010101" pitchFamily="2" charset="-122"/>
                <a:ea typeface="黑体" panose="02010609060101010101" pitchFamily="2" charset="-122"/>
              </a:rPr>
              <a:t>减小压强</a:t>
            </a:r>
            <a:endParaRPr lang="zh-CN" altLang="en-US" sz="3200" b="1">
              <a:latin typeface="黑体" panose="02010609060101010101" pitchFamily="2" charset="-122"/>
              <a:ea typeface="黑体" panose="02010609060101010101" pitchFamily="2" charset="-122"/>
            </a:endParaRPr>
          </a:p>
        </p:txBody>
      </p:sp>
      <p:sp>
        <p:nvSpPr>
          <p:cNvPr id="19463" name="Text Box 7"/>
          <p:cNvSpPr txBox="1"/>
          <p:nvPr/>
        </p:nvSpPr>
        <p:spPr>
          <a:xfrm>
            <a:off x="3156585" y="222250"/>
            <a:ext cx="2705100" cy="706755"/>
          </a:xfrm>
          <a:prstGeom prst="rect">
            <a:avLst/>
          </a:prstGeom>
          <a:noFill/>
          <a:ln w="9525">
            <a:noFill/>
          </a:ln>
        </p:spPr>
        <p:txBody>
          <a:bodyPr>
            <a:spAutoFit/>
          </a:bodyPr>
          <a:lstStyle/>
          <a:p>
            <a:pPr>
              <a:spcBef>
                <a:spcPct val="50000"/>
              </a:spcBef>
            </a:pPr>
            <a:r>
              <a:rPr lang="zh-CN" altLang="en-US" sz="4000" b="1">
                <a:latin typeface="黑体" panose="02010609060101010101" pitchFamily="2" charset="-122"/>
                <a:ea typeface="黑体" panose="02010609060101010101" pitchFamily="2" charset="-122"/>
              </a:rPr>
              <a:t>减小压力</a:t>
            </a:r>
            <a:endParaRPr lang="zh-CN" altLang="en-US" sz="4000" b="1">
              <a:latin typeface="黑体" panose="02010609060101010101" pitchFamily="2" charset="-122"/>
              <a:ea typeface="黑体" panose="02010609060101010101" pitchFamily="2" charset="-122"/>
            </a:endParaRPr>
          </a:p>
        </p:txBody>
      </p:sp>
      <p:sp>
        <p:nvSpPr>
          <p:cNvPr id="19464" name="Text Box 8"/>
          <p:cNvSpPr txBox="1"/>
          <p:nvPr/>
        </p:nvSpPr>
        <p:spPr>
          <a:xfrm>
            <a:off x="3156585" y="1390650"/>
            <a:ext cx="3638550" cy="706755"/>
          </a:xfrm>
          <a:prstGeom prst="rect">
            <a:avLst/>
          </a:prstGeom>
          <a:noFill/>
          <a:ln w="9525">
            <a:noFill/>
          </a:ln>
        </p:spPr>
        <p:txBody>
          <a:bodyPr>
            <a:spAutoFit/>
          </a:bodyPr>
          <a:lstStyle/>
          <a:p>
            <a:pPr>
              <a:spcBef>
                <a:spcPct val="50000"/>
              </a:spcBef>
            </a:pPr>
            <a:r>
              <a:rPr lang="zh-CN" altLang="en-US" sz="4000" b="1">
                <a:latin typeface="黑体" panose="02010609060101010101" pitchFamily="2" charset="-122"/>
                <a:ea typeface="黑体" panose="02010609060101010101" pitchFamily="2" charset="-122"/>
              </a:rPr>
              <a:t>增大受力面积</a:t>
            </a:r>
            <a:endParaRPr lang="zh-CN" altLang="en-US" sz="4000" b="1">
              <a:latin typeface="黑体" panose="02010609060101010101" pitchFamily="2" charset="-122"/>
              <a:ea typeface="黑体" panose="02010609060101010101" pitchFamily="2" charset="-122"/>
            </a:endParaRPr>
          </a:p>
        </p:txBody>
      </p:sp>
      <p:sp>
        <p:nvSpPr>
          <p:cNvPr id="4" name="左大括号 3"/>
          <p:cNvSpPr/>
          <p:nvPr/>
        </p:nvSpPr>
        <p:spPr>
          <a:xfrm>
            <a:off x="2773680" y="634365"/>
            <a:ext cx="254000" cy="1173480"/>
          </a:xfrm>
          <a:prstGeom prst="leftBrace">
            <a:avLst>
              <a:gd name="adj1" fmla="val 45899"/>
              <a:gd name="adj2" fmla="val 4734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 name="图片 5"/>
          <p:cNvPicPr>
            <a:picLocks noChangeAspect="1"/>
          </p:cNvPicPr>
          <p:nvPr/>
        </p:nvPicPr>
        <p:blipFill>
          <a:blip r:embed="rId2"/>
          <a:srcRect r="1135" b="4945"/>
          <a:stretch>
            <a:fillRect/>
          </a:stretch>
        </p:blipFill>
        <p:spPr>
          <a:xfrm>
            <a:off x="1098550" y="2037715"/>
            <a:ext cx="2789555" cy="4678045"/>
          </a:xfrm>
          <a:prstGeom prst="rect">
            <a:avLst/>
          </a:prstGeom>
        </p:spPr>
      </p:pic>
      <p:pic>
        <p:nvPicPr>
          <p:cNvPr id="7" name="图片 6"/>
          <p:cNvPicPr>
            <a:picLocks noChangeAspect="1"/>
          </p:cNvPicPr>
          <p:nvPr/>
        </p:nvPicPr>
        <p:blipFill>
          <a:blip r:embed="rId3"/>
          <a:srcRect r="1524" b="10690"/>
          <a:stretch>
            <a:fillRect/>
          </a:stretch>
        </p:blipFill>
        <p:spPr>
          <a:xfrm>
            <a:off x="5296535" y="2505710"/>
            <a:ext cx="6270625" cy="3678555"/>
          </a:xfrm>
          <a:prstGeom prst="rect">
            <a:avLst/>
          </a:prstGeom>
        </p:spPr>
      </p:pic>
      <p:pic>
        <p:nvPicPr>
          <p:cNvPr id="19465" name="New picture"/>
          <p:cNvPicPr/>
          <p:nvPr/>
        </p:nvPicPr>
        <p:blipFill>
          <a:blip r:embed="rId4"/>
          <a:stretch>
            <a:fillRect/>
          </a:stretch>
        </p:blipFill>
        <p:spPr>
          <a:xfrm>
            <a:off x="10871200" y="12179300"/>
            <a:ext cx="3175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left)">
                                      <p:cBhvr>
                                        <p:cTn id="7" dur="1000"/>
                                        <p:tgtEl>
                                          <p:spTgt spid="1946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wipe(left)">
                                      <p:cBhvr>
                                        <p:cTn id="12"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225425" y="247650"/>
            <a:ext cx="11740515" cy="6585585"/>
          </a:xfrm>
          <a:prstGeom prst="rect">
            <a:avLst/>
          </a:prstGeom>
          <a:noFill/>
        </p:spPr>
        <p:txBody>
          <a:bodyPr wrap="square" rtlCol="0">
            <a:spAutoFit/>
          </a:bodyPr>
          <a:lstStyle/>
          <a:p>
            <a:pPr>
              <a:lnSpc>
                <a:spcPct val="110000"/>
              </a:lnSpc>
            </a:pPr>
            <a:r>
              <a:rPr lang="en-US" altLang="zh-CN" sz="3200" b="1"/>
              <a:t>如图所示的四个实例中，属于增大压强的是（        ）</a:t>
            </a:r>
            <a:endParaRPr lang="en-US" altLang="zh-CN" sz="3200" b="1"/>
          </a:p>
          <a:p>
            <a:pPr>
              <a:lnSpc>
                <a:spcPct val="110000"/>
              </a:lnSpc>
            </a:pPr>
            <a:endParaRPr lang="en-US" altLang="zh-CN" sz="3200" b="1"/>
          </a:p>
          <a:p>
            <a:pPr>
              <a:lnSpc>
                <a:spcPct val="110000"/>
              </a:lnSpc>
            </a:pPr>
            <a:endParaRPr lang="en-US" altLang="zh-CN" sz="3200" b="1"/>
          </a:p>
          <a:p>
            <a:pPr>
              <a:lnSpc>
                <a:spcPct val="110000"/>
              </a:lnSpc>
            </a:pPr>
            <a:endParaRPr lang="en-US" altLang="zh-CN" sz="3200" b="1"/>
          </a:p>
          <a:p>
            <a:pPr>
              <a:lnSpc>
                <a:spcPct val="110000"/>
              </a:lnSpc>
            </a:pPr>
            <a:endParaRPr lang="en-US" altLang="zh-CN" sz="3200" b="1"/>
          </a:p>
          <a:p>
            <a:pPr>
              <a:lnSpc>
                <a:spcPct val="110000"/>
              </a:lnSpc>
            </a:pPr>
            <a:r>
              <a:rPr lang="en-US" altLang="zh-CN" sz="3200" b="1"/>
              <a:t>A.滑雪板的面积较大     B.书包的背带较宽     </a:t>
            </a:r>
            <a:endParaRPr lang="en-US" altLang="zh-CN" sz="3200" b="1"/>
          </a:p>
          <a:p>
            <a:pPr>
              <a:lnSpc>
                <a:spcPct val="110000"/>
              </a:lnSpc>
            </a:pPr>
            <a:endParaRPr lang="en-US" altLang="zh-CN" sz="3200" b="1"/>
          </a:p>
          <a:p>
            <a:pPr>
              <a:lnSpc>
                <a:spcPct val="110000"/>
              </a:lnSpc>
            </a:pPr>
            <a:endParaRPr lang="en-US" altLang="zh-CN" sz="3200" b="1"/>
          </a:p>
          <a:p>
            <a:pPr>
              <a:lnSpc>
                <a:spcPct val="110000"/>
              </a:lnSpc>
            </a:pPr>
            <a:endParaRPr lang="en-US" altLang="zh-CN" sz="3200" b="1"/>
          </a:p>
          <a:p>
            <a:pPr>
              <a:lnSpc>
                <a:spcPct val="110000"/>
              </a:lnSpc>
            </a:pPr>
            <a:endParaRPr lang="en-US" altLang="zh-CN" sz="3200" b="1"/>
          </a:p>
          <a:p>
            <a:pPr>
              <a:lnSpc>
                <a:spcPct val="110000"/>
              </a:lnSpc>
            </a:pPr>
            <a:r>
              <a:rPr lang="en-US" altLang="zh-CN" sz="3200" b="1"/>
              <a:t>C.切果器的刀片很薄    D.坦克的履带很宽大</a:t>
            </a:r>
            <a:endParaRPr lang="en-US" altLang="zh-CN" sz="3200" b="1"/>
          </a:p>
          <a:p>
            <a:pPr>
              <a:lnSpc>
                <a:spcPct val="110000"/>
              </a:lnSpc>
            </a:pPr>
            <a:endParaRPr lang="en-US" altLang="zh-CN" sz="3200" b="1"/>
          </a:p>
        </p:txBody>
      </p:sp>
      <p:pic>
        <p:nvPicPr>
          <p:cNvPr id="15" name="图片 5" descr="IMG_257"/>
          <p:cNvPicPr>
            <a:picLocks noChangeAspect="1"/>
          </p:cNvPicPr>
          <p:nvPr/>
        </p:nvPicPr>
        <p:blipFill>
          <a:blip r:embed="rId2"/>
          <a:stretch>
            <a:fillRect/>
          </a:stretch>
        </p:blipFill>
        <p:spPr>
          <a:xfrm>
            <a:off x="5036185" y="960755"/>
            <a:ext cx="2425065" cy="1844040"/>
          </a:xfrm>
          <a:prstGeom prst="rect">
            <a:avLst/>
          </a:prstGeom>
          <a:noFill/>
          <a:ln w="9525">
            <a:noFill/>
          </a:ln>
        </p:spPr>
      </p:pic>
      <p:pic>
        <p:nvPicPr>
          <p:cNvPr id="10" name="图片 4" descr="IMG_256"/>
          <p:cNvPicPr>
            <a:picLocks noChangeAspect="1"/>
          </p:cNvPicPr>
          <p:nvPr/>
        </p:nvPicPr>
        <p:blipFill>
          <a:blip r:embed="rId3"/>
          <a:stretch>
            <a:fillRect/>
          </a:stretch>
        </p:blipFill>
        <p:spPr>
          <a:xfrm>
            <a:off x="838200" y="960755"/>
            <a:ext cx="2477770" cy="1804670"/>
          </a:xfrm>
          <a:prstGeom prst="rect">
            <a:avLst/>
          </a:prstGeom>
          <a:noFill/>
          <a:ln w="9525">
            <a:noFill/>
          </a:ln>
        </p:spPr>
      </p:pic>
      <p:pic>
        <p:nvPicPr>
          <p:cNvPr id="11" name="图片 6" descr="IMG_258"/>
          <p:cNvPicPr>
            <a:picLocks noChangeAspect="1"/>
          </p:cNvPicPr>
          <p:nvPr/>
        </p:nvPicPr>
        <p:blipFill>
          <a:blip r:embed="rId4"/>
          <a:stretch>
            <a:fillRect/>
          </a:stretch>
        </p:blipFill>
        <p:spPr>
          <a:xfrm>
            <a:off x="819150" y="3575050"/>
            <a:ext cx="2496820" cy="1809115"/>
          </a:xfrm>
          <a:prstGeom prst="rect">
            <a:avLst/>
          </a:prstGeom>
          <a:noFill/>
          <a:ln w="9525">
            <a:noFill/>
          </a:ln>
        </p:spPr>
      </p:pic>
      <p:pic>
        <p:nvPicPr>
          <p:cNvPr id="7" name="图片 7" descr="IMG_259"/>
          <p:cNvPicPr>
            <a:picLocks noChangeAspect="1"/>
          </p:cNvPicPr>
          <p:nvPr/>
        </p:nvPicPr>
        <p:blipFill>
          <a:blip r:embed="rId5"/>
          <a:stretch>
            <a:fillRect/>
          </a:stretch>
        </p:blipFill>
        <p:spPr>
          <a:xfrm>
            <a:off x="4768215" y="3575050"/>
            <a:ext cx="2693035" cy="1808480"/>
          </a:xfrm>
          <a:prstGeom prst="rect">
            <a:avLst/>
          </a:prstGeom>
          <a:noFill/>
          <a:ln w="9525">
            <a:noFill/>
          </a:ln>
        </p:spPr>
      </p:pic>
      <p:sp>
        <p:nvSpPr>
          <p:cNvPr id="8" name="文本框 7"/>
          <p:cNvSpPr txBox="1"/>
          <p:nvPr/>
        </p:nvSpPr>
        <p:spPr>
          <a:xfrm>
            <a:off x="8780780" y="247650"/>
            <a:ext cx="658495" cy="922020"/>
          </a:xfrm>
          <a:prstGeom prst="rect">
            <a:avLst/>
          </a:prstGeom>
          <a:noFill/>
        </p:spPr>
        <p:txBody>
          <a:bodyPr wrap="square" rtlCol="0">
            <a:spAutoFit/>
          </a:bodyPr>
          <a:lstStyle/>
          <a:p>
            <a:r>
              <a:rPr lang="en-US" altLang="zh-CN" sz="5400" b="1">
                <a:solidFill>
                  <a:srgbClr val="FF0000"/>
                </a:solidFill>
              </a:rPr>
              <a:t>C</a:t>
            </a:r>
            <a:endParaRPr lang="en-US" altLang="zh-CN" sz="5400" b="1">
              <a:solidFill>
                <a:srgbClr val="FF0000"/>
              </a:solidFill>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338" name="Text Box 23"/>
          <p:cNvSpPr txBox="1"/>
          <p:nvPr/>
        </p:nvSpPr>
        <p:spPr>
          <a:xfrm>
            <a:off x="539750" y="854710"/>
            <a:ext cx="10337165" cy="1076325"/>
          </a:xfrm>
          <a:prstGeom prst="rect">
            <a:avLst/>
          </a:prstGeom>
          <a:noFill/>
          <a:ln w="9525">
            <a:noFill/>
          </a:ln>
        </p:spPr>
        <p:txBody>
          <a:bodyPr wrap="square">
            <a:spAutoFit/>
          </a:bodyPr>
          <a:lstStyle/>
          <a:p>
            <a:r>
              <a:rPr lang="zh-CN" altLang="en-US" sz="3200" b="1">
                <a:latin typeface="宋体" panose="02010600030101010101" pitchFamily="2" charset="-122"/>
              </a:rPr>
              <a:t>例题</a:t>
            </a:r>
            <a:r>
              <a:rPr lang="en-US" altLang="zh-CN" sz="3200" b="1">
                <a:latin typeface="宋体" panose="02010600030101010101" pitchFamily="2" charset="-122"/>
              </a:rPr>
              <a:t>1.</a:t>
            </a:r>
            <a:r>
              <a:rPr lang="zh-CN" altLang="en-US" sz="3200" b="1">
                <a:latin typeface="宋体" panose="02010600030101010101" pitchFamily="2" charset="-122"/>
              </a:rPr>
              <a:t>某人重</a:t>
            </a:r>
            <a:r>
              <a:rPr lang="en-US" altLang="zh-CN" sz="3200" b="1">
                <a:latin typeface="宋体" panose="02010600030101010101" pitchFamily="2" charset="-122"/>
              </a:rPr>
              <a:t>600N</a:t>
            </a:r>
            <a:r>
              <a:rPr lang="en-US" altLang="x-none" sz="3200" b="1">
                <a:latin typeface="宋体" panose="02010600030101010101" pitchFamily="2" charset="-122"/>
              </a:rPr>
              <a:t>,</a:t>
            </a:r>
            <a:r>
              <a:rPr lang="zh-CN" altLang="en-US" sz="3200" b="1">
                <a:latin typeface="宋体" panose="02010600030101010101" pitchFamily="2" charset="-122"/>
              </a:rPr>
              <a:t>每只脚接触地面的面积为</a:t>
            </a:r>
            <a:r>
              <a:rPr lang="en-US" altLang="zh-CN" sz="3200" b="1">
                <a:latin typeface="宋体" panose="02010600030101010101" pitchFamily="2" charset="-122"/>
              </a:rPr>
              <a:t>200</a:t>
            </a:r>
            <a:r>
              <a:rPr lang="en-US" altLang="x-none" sz="3200" b="1">
                <a:latin typeface="宋体" panose="02010600030101010101" pitchFamily="2" charset="-122"/>
              </a:rPr>
              <a:t>cm</a:t>
            </a:r>
            <a:r>
              <a:rPr lang="en-US" altLang="x-none" sz="3200" b="1" baseline="30000">
                <a:latin typeface="宋体" panose="02010600030101010101" pitchFamily="2" charset="-122"/>
              </a:rPr>
              <a:t>2</a:t>
            </a:r>
            <a:r>
              <a:rPr lang="en-US" altLang="x-none" sz="3200" b="1">
                <a:latin typeface="宋体" panose="02010600030101010101" pitchFamily="2" charset="-122"/>
              </a:rPr>
              <a:t>,</a:t>
            </a:r>
            <a:r>
              <a:rPr lang="zh-CN" altLang="en-US" sz="3200" b="1">
                <a:latin typeface="宋体" panose="02010600030101010101" pitchFamily="2" charset="-122"/>
              </a:rPr>
              <a:t>自然站立在</a:t>
            </a:r>
            <a:r>
              <a:rPr lang="en-US" altLang="zh-CN" sz="3200" b="1">
                <a:latin typeface="宋体" panose="02010600030101010101" pitchFamily="2" charset="-122"/>
              </a:rPr>
              <a:t>60m</a:t>
            </a:r>
            <a:r>
              <a:rPr lang="en-US" altLang="zh-CN" sz="3200" b="1" baseline="30000">
                <a:latin typeface="宋体" panose="02010600030101010101" pitchFamily="2" charset="-122"/>
              </a:rPr>
              <a:t>2</a:t>
            </a:r>
            <a:r>
              <a:rPr lang="zh-CN" altLang="en-US" sz="3200" b="1">
                <a:latin typeface="宋体" panose="02010600030101010101" pitchFamily="2" charset="-122"/>
              </a:rPr>
              <a:t>的水平冰面上时，对冰面的压力为？压强为？</a:t>
            </a:r>
            <a:endParaRPr lang="zh-CN" altLang="en-US" sz="3200" b="1">
              <a:latin typeface="宋体" panose="02010600030101010101" pitchFamily="2" charset="-122"/>
            </a:endParaRPr>
          </a:p>
        </p:txBody>
      </p:sp>
      <p:sp>
        <p:nvSpPr>
          <p:cNvPr id="14341" name="Line 18"/>
          <p:cNvSpPr/>
          <p:nvPr/>
        </p:nvSpPr>
        <p:spPr>
          <a:xfrm>
            <a:off x="2133600" y="914400"/>
            <a:ext cx="8001000" cy="0"/>
          </a:xfrm>
          <a:prstGeom prst="line">
            <a:avLst/>
          </a:prstGeom>
          <a:ln w="38100" cap="rnd" cmpd="sng">
            <a:solidFill>
              <a:srgbClr val="969696"/>
            </a:solidFill>
            <a:prstDash val="sysDot"/>
            <a:headEnd type="none" w="med" len="med"/>
            <a:tailEnd type="oval" w="med" len="med"/>
          </a:ln>
        </p:spPr>
        <p:txBody>
          <a:bodyPr/>
          <a:lstStyle/>
          <a:p/>
        </p:txBody>
      </p:sp>
      <p:sp>
        <p:nvSpPr>
          <p:cNvPr id="25" name="Text Box 4"/>
          <p:cNvSpPr txBox="1">
            <a:spLocks noChangeArrowheads="1"/>
          </p:cNvSpPr>
          <p:nvPr/>
        </p:nvSpPr>
        <p:spPr bwMode="auto">
          <a:xfrm>
            <a:off x="142240" y="-14605"/>
            <a:ext cx="3942715" cy="7067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defTabSz="914400">
              <a:buClrTx/>
              <a:buSzTx/>
              <a:buFontTx/>
              <a:buNone/>
              <a:defRPr/>
            </a:pPr>
            <a:r>
              <a:rPr kumimoji="1" lang="zh-CN" altLang="en-US" sz="4000" b="1" kern="1200" cap="none" spc="0" normalizeH="0" baseline="0" noProof="0">
                <a:latin typeface="+mn-ea"/>
                <a:ea typeface="+mn-ea"/>
                <a:cs typeface="+mn-cs"/>
              </a:rPr>
              <a:t>五</a:t>
            </a:r>
            <a:r>
              <a:rPr kumimoji="1" lang="en-US" altLang="zh-CN" sz="4000" b="1" kern="1200" cap="none" spc="0" normalizeH="0" baseline="0" noProof="0">
                <a:latin typeface="+mn-ea"/>
                <a:ea typeface="+mn-ea"/>
                <a:cs typeface="+mn-cs"/>
              </a:rPr>
              <a:t>.</a:t>
            </a:r>
            <a:r>
              <a:rPr kumimoji="1" lang="zh-CN" altLang="en-US" sz="4000" b="1" kern="1200" cap="none" spc="0" normalizeH="0" baseline="0" noProof="0">
                <a:latin typeface="+mn-ea"/>
                <a:ea typeface="+mn-ea"/>
                <a:cs typeface="+mn-cs"/>
              </a:rPr>
              <a:t>压强的计算：</a:t>
            </a:r>
            <a:endParaRPr kumimoji="1" lang="zh-CN" altLang="en-US" sz="4000" b="1" kern="1200" cap="none" spc="0" normalizeH="0" baseline="0" noProof="0">
              <a:latin typeface="+mn-ea"/>
              <a:ea typeface="+mn-ea"/>
              <a:cs typeface="+mn-cs"/>
            </a:endParaRPr>
          </a:p>
        </p:txBody>
      </p:sp>
      <p:sp>
        <p:nvSpPr>
          <p:cNvPr id="3" name="Text Box 23"/>
          <p:cNvSpPr txBox="1"/>
          <p:nvPr/>
        </p:nvSpPr>
        <p:spPr>
          <a:xfrm>
            <a:off x="647065" y="2641600"/>
            <a:ext cx="10337165" cy="583565"/>
          </a:xfrm>
          <a:prstGeom prst="rect">
            <a:avLst/>
          </a:prstGeom>
          <a:noFill/>
          <a:ln w="9525">
            <a:noFill/>
          </a:ln>
        </p:spPr>
        <p:txBody>
          <a:bodyPr wrap="square">
            <a:spAutoFit/>
          </a:bodyPr>
          <a:lstStyle/>
          <a:p>
            <a:r>
              <a:rPr lang="zh-CN" altLang="en-US" sz="3200" b="1">
                <a:latin typeface="宋体" panose="02010600030101010101" pitchFamily="2" charset="-122"/>
              </a:rPr>
              <a:t>行走时对冰面的压强为？</a:t>
            </a:r>
            <a:endParaRPr lang="zh-CN" altLang="en-US" sz="3200" b="1">
              <a:latin typeface="宋体" panose="02010600030101010101" pitchFamily="2" charset="-122"/>
            </a:endParaRPr>
          </a:p>
        </p:txBody>
      </p:sp>
      <p:sp>
        <p:nvSpPr>
          <p:cNvPr id="4" name="Text Box 23"/>
          <p:cNvSpPr txBox="1"/>
          <p:nvPr/>
        </p:nvSpPr>
        <p:spPr>
          <a:xfrm>
            <a:off x="1028700" y="4121150"/>
            <a:ext cx="10337165" cy="1076325"/>
          </a:xfrm>
          <a:prstGeom prst="rect">
            <a:avLst/>
          </a:prstGeom>
          <a:noFill/>
          <a:ln w="9525">
            <a:noFill/>
          </a:ln>
        </p:spPr>
        <p:txBody>
          <a:bodyPr wrap="square">
            <a:spAutoFit/>
          </a:bodyPr>
          <a:lstStyle/>
          <a:p>
            <a:r>
              <a:rPr lang="zh-CN" altLang="en-US" sz="3200" b="1">
                <a:latin typeface="宋体" panose="02010600030101010101" pitchFamily="2" charset="-122"/>
              </a:rPr>
              <a:t>某沼泽地能承受的压强为</a:t>
            </a:r>
            <a:r>
              <a:rPr lang="en-US" altLang="zh-CN" sz="3200" b="1">
                <a:latin typeface="宋体" panose="02010600030101010101" pitchFamily="2" charset="-122"/>
              </a:rPr>
              <a:t>2x10</a:t>
            </a:r>
            <a:r>
              <a:rPr lang="en-US" altLang="zh-CN" sz="3200" b="1" baseline="30000">
                <a:latin typeface="宋体" panose="02010600030101010101" pitchFamily="2" charset="-122"/>
              </a:rPr>
              <a:t>4</a:t>
            </a:r>
            <a:r>
              <a:rPr lang="en-US" altLang="zh-CN" sz="3200" b="1">
                <a:latin typeface="宋体" panose="02010600030101010101" pitchFamily="2" charset="-122"/>
              </a:rPr>
              <a:t>Pa,</a:t>
            </a:r>
            <a:r>
              <a:rPr lang="zh-CN" altLang="en-US" sz="3200" b="1">
                <a:latin typeface="宋体" panose="02010600030101010101" pitchFamily="2" charset="-122"/>
              </a:rPr>
              <a:t>若不想陷入沼泽，此人与沼泽地的接触面积至少为</a:t>
            </a:r>
            <a:r>
              <a:rPr lang="en-US" altLang="zh-CN" sz="3200" b="1">
                <a:latin typeface="宋体" panose="02010600030101010101" pitchFamily="2" charset="-122"/>
              </a:rPr>
              <a:t>m</a:t>
            </a:r>
            <a:r>
              <a:rPr lang="en-US" altLang="zh-CN" sz="3200" b="1" baseline="30000">
                <a:latin typeface="宋体" panose="02010600030101010101" pitchFamily="2" charset="-122"/>
              </a:rPr>
              <a:t>2</a:t>
            </a:r>
            <a:r>
              <a:rPr lang="zh-CN" altLang="en-US" sz="3200" b="1">
                <a:latin typeface="宋体" panose="02010600030101010101" pitchFamily="2" charset="-122"/>
              </a:rPr>
              <a:t>？</a:t>
            </a:r>
            <a:endParaRPr lang="zh-CN" altLang="en-US" sz="3200" b="1">
              <a:latin typeface="宋体" panose="02010600030101010101" pitchFamily="2"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62.xml><?xml version="1.0" encoding="utf-8"?>
<p:tagLst xmlns:p="http://schemas.openxmlformats.org/presentationml/2006/main">
  <p:tag name="KSO_WM_UNIT_TABLE_BEAUTIFY" val="smartTable{1243bb1d-fe27-47f1-b646-a02dc4a828cf}"/>
</p:tagLst>
</file>

<file path=ppt/tags/tag63.xml><?xml version="1.0" encoding="utf-8"?>
<p:tagLst xmlns:p="http://schemas.openxmlformats.org/presentationml/2006/main">
  <p:tag name="KSO_WM_BEAUTIFY_FLAG" val="#wm#"/>
  <p:tag name="KSO_WM_TEMPLATE_CATEGORY" val="custom"/>
  <p:tag name="KSO_WM_TEMPLATE_INDEX" val="20184553"/>
</p:tagLst>
</file>

<file path=ppt/tags/tag64.xml><?xml version="1.0" encoding="utf-8"?>
<p:tagLst xmlns:p="http://schemas.openxmlformats.org/presentationml/2006/main">
  <p:tag name="KSO_WM_BEAUTIFY_FLAG" val="#wm#"/>
  <p:tag name="KSO_WM_TEMPLATE_CATEGORY" val="custom"/>
  <p:tag name="KSO_WM_TEMPLATE_INDEX" val="20184553"/>
</p:tagLst>
</file>

<file path=ppt/tags/tag65.xml><?xml version="1.0" encoding="utf-8"?>
<p:tagLst xmlns:p="http://schemas.openxmlformats.org/presentationml/2006/main">
  <p:tag name="KSO_WM_BEAUTIFY_FLAG" val="#wm#"/>
  <p:tag name="KSO_WM_TEMPLATE_CATEGORY" val="custom"/>
  <p:tag name="KSO_WM_TEMPLATE_INDEX" val="20184553"/>
</p:tagLst>
</file>

<file path=ppt/tags/tag66.xml><?xml version="1.0" encoding="utf-8"?>
<p:tagLst xmlns:p="http://schemas.openxmlformats.org/presentationml/2006/main">
  <p:tag name="KSO_WM_BEAUTIFY_FLAG" val="#wm#"/>
  <p:tag name="KSO_WM_TEMPLATE_CATEGORY" val="custom"/>
  <p:tag name="KSO_WM_TEMPLATE_INDEX" val="20184553"/>
</p:tagLst>
</file>

<file path=ppt/tags/tag67.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90</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 Light</vt:lpstr>
      <vt:lpstr>Calibri</vt:lpstr>
      <vt:lpstr>微软雅黑</vt:lpstr>
      <vt:lpstr>叶根友毛笔行书2.0版</vt:lpstr>
      <vt:lpstr>宋体</vt:lpstr>
      <vt:lpstr>黑体</vt:lpstr>
      <vt:lpstr>Times New Roman</vt:lpstr>
      <vt:lpstr>华文细黑</vt:lpstr>
      <vt:lpstr>楷体_GB2312</vt:lpstr>
      <vt:lpstr>Office 主题</vt:lpstr>
      <vt:lpstr>第八章 压强8.1压力的作用效果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2021-02-24T21:47:50Z</cp:lastPrinted>
  <dcterms:created xsi:type="dcterms:W3CDTF">2021-02-24T21:47:50Z</dcterms:created>
  <dcterms:modified xsi:type="dcterms:W3CDTF">2021-02-24T13:47:52Z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