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wav"/>
  <Default Extension="gif" ContentType="image/gif"/>
  <Default Extension="png" ContentType="image/png"/>
  <Default Extension="wmf" ContentType="image/x-wmf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  <p:sldMasterId id="2147483660" r:id="rId3"/>
    <p:sldMasterId id="2147483683" r:id="rId4"/>
  </p:sldMasterIdLst>
  <p:notesMasterIdLst>
    <p:notesMasterId r:id="rId5"/>
  </p:notesMasterIdLst>
  <p:sldIdLst>
    <p:sldId id="257" r:id="rId6"/>
    <p:sldId id="294" r:id="rId7"/>
    <p:sldId id="258" r:id="rId8"/>
    <p:sldId id="260" r:id="rId9"/>
    <p:sldId id="261" r:id="rId10"/>
    <p:sldId id="262" r:id="rId11"/>
    <p:sldId id="263" r:id="rId12"/>
    <p:sldId id="264" r:id="rId13"/>
    <p:sldId id="259" r:id="rId14"/>
    <p:sldId id="265" r:id="rId15"/>
    <p:sldId id="266" r:id="rId16"/>
    <p:sldId id="267" r:id="rId17"/>
    <p:sldId id="269" r:id="rId18"/>
    <p:sldId id="270" r:id="rId19"/>
    <p:sldId id="271" r:id="rId20"/>
    <p:sldId id="272" r:id="rId21"/>
    <p:sldId id="274" r:id="rId22"/>
    <p:sldId id="329" r:id="rId23"/>
    <p:sldId id="273" r:id="rId24"/>
    <p:sldId id="275" r:id="rId25"/>
    <p:sldId id="277" r:id="rId26"/>
    <p:sldId id="276" r:id="rId27"/>
    <p:sldId id="278" r:id="rId28"/>
    <p:sldId id="279" r:id="rId29"/>
    <p:sldId id="280" r:id="rId30"/>
    <p:sldId id="286" r:id="rId31"/>
    <p:sldId id="281" r:id="rId32"/>
    <p:sldId id="282" r:id="rId33"/>
    <p:sldId id="283" r:id="rId34"/>
    <p:sldId id="284" r:id="rId35"/>
    <p:sldId id="285" r:id="rId36"/>
    <p:sldId id="287" r:id="rId37"/>
    <p:sldId id="288" r:id="rId38"/>
    <p:sldId id="289" r:id="rId39"/>
    <p:sldId id="290" r:id="rId40"/>
    <p:sldId id="291" r:id="rId41"/>
  </p:sldIdLst>
  <p:sldSz cx="9144000" cy="6858000" type="screen4x3"/>
  <p:notesSz cx="6858000" cy="9144000"/>
  <p:custDataLst>
    <p:tags r:id="rId42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commentAuthors.xml><?xml version="1.0" encoding="utf-8"?>
<p:cmAuthorLst xmlns:p="http://schemas.openxmlformats.org/presentationml/2006/main">
  <p:cmAuthor id="0" name="xkb1.com" initials="" lastIdx="0" clrIdx="0"/>
  <p:cmAuthor id="1" name="新课标第一网" initials="" lastIdx="0" clrIdx="0"/>
  <p:cmAuthor id="2" name="www.xkb1.com" initials="" lastIdx="0" clrIdx="1"/>
  <p:cmAuthor id="3" name="lenovo" initials="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69" d="100"/>
          <a:sy n="69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slide" Target="slides/slide19.xml" /><Relationship Id="rId25" Type="http://schemas.openxmlformats.org/officeDocument/2006/relationships/slide" Target="slides/slide20.xml" /><Relationship Id="rId26" Type="http://schemas.openxmlformats.org/officeDocument/2006/relationships/slide" Target="slides/slide21.xml" /><Relationship Id="rId27" Type="http://schemas.openxmlformats.org/officeDocument/2006/relationships/slide" Target="slides/slide22.xml" /><Relationship Id="rId28" Type="http://schemas.openxmlformats.org/officeDocument/2006/relationships/slide" Target="slides/slide23.xml" /><Relationship Id="rId29" Type="http://schemas.openxmlformats.org/officeDocument/2006/relationships/slide" Target="slides/slide24.xml" /><Relationship Id="rId3" Type="http://schemas.openxmlformats.org/officeDocument/2006/relationships/slideMaster" Target="slideMasters/slideMaster2.xml" /><Relationship Id="rId30" Type="http://schemas.openxmlformats.org/officeDocument/2006/relationships/slide" Target="slides/slide25.xml" /><Relationship Id="rId31" Type="http://schemas.openxmlformats.org/officeDocument/2006/relationships/slide" Target="slides/slide26.xml" /><Relationship Id="rId32" Type="http://schemas.openxmlformats.org/officeDocument/2006/relationships/slide" Target="slides/slide27.xml" /><Relationship Id="rId33" Type="http://schemas.openxmlformats.org/officeDocument/2006/relationships/slide" Target="slides/slide28.xml" /><Relationship Id="rId34" Type="http://schemas.openxmlformats.org/officeDocument/2006/relationships/slide" Target="slides/slide29.xml" /><Relationship Id="rId35" Type="http://schemas.openxmlformats.org/officeDocument/2006/relationships/slide" Target="slides/slide30.xml" /><Relationship Id="rId36" Type="http://schemas.openxmlformats.org/officeDocument/2006/relationships/slide" Target="slides/slide31.xml" /><Relationship Id="rId37" Type="http://schemas.openxmlformats.org/officeDocument/2006/relationships/slide" Target="slides/slide32.xml" /><Relationship Id="rId38" Type="http://schemas.openxmlformats.org/officeDocument/2006/relationships/slide" Target="slides/slide33.xml" /><Relationship Id="rId39" Type="http://schemas.openxmlformats.org/officeDocument/2006/relationships/slide" Target="slides/slide34.xml" /><Relationship Id="rId4" Type="http://schemas.openxmlformats.org/officeDocument/2006/relationships/slideMaster" Target="slideMasters/slideMaster3.xml" /><Relationship Id="rId40" Type="http://schemas.openxmlformats.org/officeDocument/2006/relationships/slide" Target="slides/slide35.xml" /><Relationship Id="rId41" Type="http://schemas.openxmlformats.org/officeDocument/2006/relationships/slide" Target="slides/slide36.xml" /><Relationship Id="rId42" Type="http://schemas.openxmlformats.org/officeDocument/2006/relationships/tags" Target="tags/tag12.xml" /><Relationship Id="rId43" Type="http://schemas.openxmlformats.org/officeDocument/2006/relationships/presProps" Target="presProps.xml" /><Relationship Id="rId44" Type="http://schemas.openxmlformats.org/officeDocument/2006/relationships/viewProps" Target="viewProps.xml" /><Relationship Id="rId45" Type="http://schemas.openxmlformats.org/officeDocument/2006/relationships/theme" Target="theme/theme1.xml" /><Relationship Id="rId46" Type="http://schemas.openxmlformats.org/officeDocument/2006/relationships/tableStyles" Target="tableStyles.xml" /><Relationship Id="rId5" Type="http://schemas.openxmlformats.org/officeDocument/2006/relationships/notesMaster" Target="notesMasters/notes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7.emf" /><Relationship Id="rId2" Type="http://schemas.openxmlformats.org/officeDocument/2006/relationships/image" Target="../media/image48.emf" /><Relationship Id="rId3" Type="http://schemas.openxmlformats.org/officeDocument/2006/relationships/image" Target="../media/image49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0.emf" /><Relationship Id="rId2" Type="http://schemas.openxmlformats.org/officeDocument/2006/relationships/image" Target="../media/image51.emf" /><Relationship Id="rId3" Type="http://schemas.openxmlformats.org/officeDocument/2006/relationships/image" Target="../media/image52.emf" /><Relationship Id="rId4" Type="http://schemas.openxmlformats.org/officeDocument/2006/relationships/image" Target="../media/image53.wmf" /><Relationship Id="rId5" Type="http://schemas.openxmlformats.org/officeDocument/2006/relationships/image" Target="../media/image54.wmf" /><Relationship Id="rId6" Type="http://schemas.openxmlformats.org/officeDocument/2006/relationships/image" Target="../media/image55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098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4099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3D2C7E7-F9A1-4A37-9E4D-D7D29126D18E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4100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  <a:round/>
          </a:ln>
        </p:spPr>
      </p:sp>
      <p:sp>
        <p:nvSpPr>
          <p:cNvPr id="4101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5pPr>
          </a:lstStyle>
          <a:p>
            <a:pPr marL="0" lvl="0" indent="0"/>
            <a:r>
              <a:t>单击此处编辑母版文本样式</a:t>
            </a:r>
          </a:p>
          <a:p>
            <a:pPr marL="457200" lvl="1" indent="0"/>
            <a:r>
              <a:t>第二级</a:t>
            </a:r>
          </a:p>
          <a:p>
            <a:pPr marL="914400" lvl="2" indent="0"/>
            <a:r>
              <a:t>第三级</a:t>
            </a:r>
          </a:p>
          <a:p>
            <a:pPr marL="1371600" lvl="3" indent="0"/>
            <a:r>
              <a:t>第四级</a:t>
            </a:r>
          </a:p>
          <a:p>
            <a:pPr marL="1828800" lvl="4" indent="0"/>
            <a:r>
              <a:t>第五级</a:t>
            </a:r>
          </a:p>
        </p:txBody>
      </p:sp>
      <p:sp>
        <p:nvSpPr>
          <p:cNvPr id="4102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200"/>
          </a:p>
        </p:txBody>
      </p:sp>
      <p:sp>
        <p:nvSpPr>
          <p:cNvPr id="4103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55DD1D6-3968-4D81-A2A7-2DC4A96F85F0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10" Type="http://schemas.openxmlformats.org/officeDocument/2006/relationships/hyperlink" Target="http://www.1ppt.com/fanwen/" TargetMode="External" /><Relationship Id="rId11" Type="http://schemas.openxmlformats.org/officeDocument/2006/relationships/hyperlink" Target="http://www.1ppt.com/shiti/" TargetMode="External" /><Relationship Id="rId12" Type="http://schemas.openxmlformats.org/officeDocument/2006/relationships/hyperlink" Target="http://www.1ppt.com/jiaoan/" TargetMode="External" /><Relationship Id="rId13" Type="http://schemas.openxmlformats.org/officeDocument/2006/relationships/hyperlink" Target="http://www.1ppt.cn/" TargetMode="External" /><Relationship Id="rId14" Type="http://schemas.openxmlformats.org/officeDocument/2006/relationships/hyperlink" Target="http://www.1ppt.com/kejian/" TargetMode="External" /><Relationship Id="rId15" Type="http://schemas.openxmlformats.org/officeDocument/2006/relationships/hyperlink" Target="http://www.1ppt.com/kejian/yuwen/" TargetMode="External" /><Relationship Id="rId16" Type="http://schemas.openxmlformats.org/officeDocument/2006/relationships/hyperlink" Target="http://www.1ppt.com/kejian/shuxue/" TargetMode="External" /><Relationship Id="rId17" Type="http://schemas.openxmlformats.org/officeDocument/2006/relationships/hyperlink" Target="http://www.1ppt.com/kejian/yingyu/" TargetMode="External" /><Relationship Id="rId18" Type="http://schemas.openxmlformats.org/officeDocument/2006/relationships/hyperlink" Target="http://www.1ppt.com/kejian/meishu/" TargetMode="External" /><Relationship Id="rId19" Type="http://schemas.openxmlformats.org/officeDocument/2006/relationships/hyperlink" Target="http://www.1ppt.com/kejian/kexue/" TargetMode="External" /><Relationship Id="rId2" Type="http://schemas.openxmlformats.org/officeDocument/2006/relationships/notesMaster" Target="../notesMasters/notesMaster1.xml" /><Relationship Id="rId20" Type="http://schemas.openxmlformats.org/officeDocument/2006/relationships/hyperlink" Target="http://www.1ppt.com/kejian/wuli/" TargetMode="External" /><Relationship Id="rId21" Type="http://schemas.openxmlformats.org/officeDocument/2006/relationships/hyperlink" Target="http://www.1ppt.com/kejian/huaxue/" TargetMode="External" /><Relationship Id="rId22" Type="http://schemas.openxmlformats.org/officeDocument/2006/relationships/hyperlink" Target="http://www.1ppt.com/kejian/shengwu/" TargetMode="External" /><Relationship Id="rId23" Type="http://schemas.openxmlformats.org/officeDocument/2006/relationships/hyperlink" Target="http://www.1ppt.com/kejian/dili/" TargetMode="External" /><Relationship Id="rId24" Type="http://schemas.openxmlformats.org/officeDocument/2006/relationships/hyperlink" Target="http://www.1ppt.com/kejian/lishi/" TargetMode="External" /><Relationship Id="rId3" Type="http://schemas.openxmlformats.org/officeDocument/2006/relationships/hyperlink" Target="http://www.1ppt.com/moban/" TargetMode="External" /><Relationship Id="rId4" Type="http://schemas.openxmlformats.org/officeDocument/2006/relationships/hyperlink" Target="http://www.1ppt.com/sucai/" TargetMode="External" /><Relationship Id="rId5" Type="http://schemas.openxmlformats.org/officeDocument/2006/relationships/hyperlink" Target="http://www.1ppt.com/beijing/" TargetMode="External" /><Relationship Id="rId6" Type="http://schemas.openxmlformats.org/officeDocument/2006/relationships/hyperlink" Target="http://www.1ppt.com/tubiao/" TargetMode="External" /><Relationship Id="rId7" Type="http://schemas.openxmlformats.org/officeDocument/2006/relationships/hyperlink" Target="http://www.1ppt.com/xiazai/" TargetMode="External" /><Relationship Id="rId8" Type="http://schemas.openxmlformats.org/officeDocument/2006/relationships/hyperlink" Target="http://www.1ppt.com/powerpoint/" TargetMode="External" /><Relationship Id="rId9" Type="http://schemas.openxmlformats.org/officeDocument/2006/relationships/hyperlink" Target="http://www.1ppt.com/ziliao/" TargetMode="Externa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Rectangle 1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C87D9A0-17FF-42C5-A54F-9F8DB4E887BA}" type="slidenum">
              <a:rPr lang="zh-CN" altLang="en-US" sz="120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21</a:t>
            </a:fld>
            <a:endParaRPr lang="zh-CN" altLang="en-US" sz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26" name="Rectangle 2"/>
          <p:cNvSpPr>
            <a:spLocks noGrp="1" noRot="1" noTextEdit="1"/>
          </p:cNvSpPr>
          <p:nvPr>
            <p:ph type="sldImg" idx="4294967295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round/>
          </a:ln>
        </p:spPr>
      </p:sp>
      <p:sp>
        <p:nvSpPr>
          <p:cNvPr id="26627" name="Rectangle 3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miter lim="800000"/>
          </a:ln>
        </p:spPr>
        <p:txBody>
          <a:bodyPr vert="horz" lIns="91440" tIns="45720" rIns="91440" bIns="4572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5pPr>
          </a:lstStyle>
          <a:p>
            <a:pPr lvl="0"/>
            <a:r>
              <a:rPr lang="en-US" altLang="zh-CN">
                <a:solidFill>
                  <a:srgbClr val="4A452A"/>
                </a:solidFill>
              </a:rPr>
              <a:t>PPT</a:t>
            </a:r>
            <a:r>
              <a:rPr lang="zh-CN" altLang="en-US">
                <a:solidFill>
                  <a:srgbClr val="4A452A"/>
                </a:solidFill>
              </a:rPr>
              <a:t>模板：</a:t>
            </a:r>
            <a:r>
              <a:rPr lang="en-US" altLang="zh-CN">
                <a:solidFill>
                  <a:srgbClr val="4A452A"/>
                </a:solidFill>
                <a:hlinkClick r:id="rId3"/>
              </a:rPr>
              <a:t>www.1ppt.com/moban/</a:t>
            </a:r>
            <a:r>
              <a:rPr lang="en-US" altLang="zh-CN">
                <a:solidFill>
                  <a:srgbClr val="4A452A"/>
                </a:solidFill>
              </a:rPr>
              <a:t>                  PPT</a:t>
            </a:r>
            <a:r>
              <a:rPr lang="zh-CN" altLang="en-US">
                <a:solidFill>
                  <a:srgbClr val="4A452A"/>
                </a:solidFill>
              </a:rPr>
              <a:t>素材：</a:t>
            </a:r>
            <a:r>
              <a:rPr lang="en-US" altLang="zh-CN">
                <a:solidFill>
                  <a:srgbClr val="4A452A"/>
                </a:solidFill>
                <a:hlinkClick r:id="rId4"/>
              </a:rPr>
              <a:t>www.1ppt.com/sucai/</a:t>
            </a:r>
            <a:endParaRPr lang="en-US" altLang="zh-CN">
              <a:solidFill>
                <a:srgbClr val="4A452A"/>
              </a:solidFill>
            </a:endParaRPr>
          </a:p>
          <a:p>
            <a:pPr lvl="0"/>
            <a:r>
              <a:rPr lang="en-US" altLang="zh-CN">
                <a:solidFill>
                  <a:srgbClr val="4A452A"/>
                </a:solidFill>
              </a:rPr>
              <a:t>PPT</a:t>
            </a:r>
            <a:r>
              <a:rPr lang="zh-CN" altLang="en-US">
                <a:solidFill>
                  <a:srgbClr val="4A452A"/>
                </a:solidFill>
              </a:rPr>
              <a:t>背景：</a:t>
            </a:r>
            <a:r>
              <a:rPr lang="en-US" altLang="zh-CN">
                <a:solidFill>
                  <a:srgbClr val="4A452A"/>
                </a:solidFill>
                <a:hlinkClick r:id="rId5"/>
              </a:rPr>
              <a:t>www.1ppt.com/beijing/</a:t>
            </a:r>
            <a:r>
              <a:rPr lang="en-US" altLang="zh-CN">
                <a:solidFill>
                  <a:srgbClr val="4A452A"/>
                </a:solidFill>
              </a:rPr>
              <a:t>                   PPT</a:t>
            </a:r>
            <a:r>
              <a:rPr lang="zh-CN" altLang="en-US">
                <a:solidFill>
                  <a:srgbClr val="4A452A"/>
                </a:solidFill>
              </a:rPr>
              <a:t>图表：</a:t>
            </a:r>
            <a:r>
              <a:rPr lang="en-US" altLang="zh-CN">
                <a:solidFill>
                  <a:srgbClr val="4A452A"/>
                </a:solidFill>
                <a:hlinkClick r:id="rId6"/>
              </a:rPr>
              <a:t>www.1ppt.com/tubiao/</a:t>
            </a:r>
            <a:r>
              <a:rPr lang="en-US" altLang="zh-CN">
                <a:solidFill>
                  <a:srgbClr val="4A452A"/>
                </a:solidFill>
              </a:rPr>
              <a:t>      </a:t>
            </a:r>
            <a:endParaRPr lang="en-US" altLang="zh-CN">
              <a:solidFill>
                <a:srgbClr val="4A452A"/>
              </a:solidFill>
            </a:endParaRPr>
          </a:p>
          <a:p>
            <a:pPr lvl="0"/>
            <a:r>
              <a:rPr lang="en-US" altLang="zh-CN">
                <a:solidFill>
                  <a:srgbClr val="4A452A"/>
                </a:solidFill>
              </a:rPr>
              <a:t>PPT</a:t>
            </a:r>
            <a:r>
              <a:rPr lang="zh-CN" altLang="en-US">
                <a:solidFill>
                  <a:srgbClr val="4A452A"/>
                </a:solidFill>
              </a:rPr>
              <a:t>下载：</a:t>
            </a:r>
            <a:r>
              <a:rPr lang="en-US" altLang="zh-CN">
                <a:solidFill>
                  <a:srgbClr val="4A452A"/>
                </a:solidFill>
                <a:hlinkClick r:id="rId7"/>
              </a:rPr>
              <a:t>www.1ppt.com/xiazai/</a:t>
            </a:r>
            <a:r>
              <a:rPr lang="en-US" altLang="zh-CN">
                <a:solidFill>
                  <a:srgbClr val="4A452A"/>
                </a:solidFill>
              </a:rPr>
              <a:t>                     PPT</a:t>
            </a:r>
            <a:r>
              <a:rPr lang="zh-CN" altLang="en-US">
                <a:solidFill>
                  <a:srgbClr val="4A452A"/>
                </a:solidFill>
              </a:rPr>
              <a:t>教程： </a:t>
            </a:r>
            <a:r>
              <a:rPr lang="en-US" altLang="zh-CN">
                <a:solidFill>
                  <a:srgbClr val="4A452A"/>
                </a:solidFill>
                <a:hlinkClick r:id="rId8"/>
              </a:rPr>
              <a:t>www.1ppt.com/powerpoint/</a:t>
            </a:r>
            <a:r>
              <a:rPr lang="en-US" altLang="zh-CN">
                <a:solidFill>
                  <a:srgbClr val="4A452A"/>
                </a:solidFill>
              </a:rPr>
              <a:t>      </a:t>
            </a:r>
            <a:endParaRPr lang="en-US" altLang="zh-CN">
              <a:solidFill>
                <a:srgbClr val="4A452A"/>
              </a:solidFill>
            </a:endParaRPr>
          </a:p>
          <a:p>
            <a:pPr lvl="0"/>
            <a:r>
              <a:rPr lang="zh-CN" altLang="en-US">
                <a:solidFill>
                  <a:srgbClr val="4A452A"/>
                </a:solidFill>
              </a:rPr>
              <a:t>资料下载：</a:t>
            </a:r>
            <a:r>
              <a:rPr lang="en-US" altLang="zh-CN">
                <a:solidFill>
                  <a:srgbClr val="4A452A"/>
                </a:solidFill>
                <a:hlinkClick r:id="rId9"/>
              </a:rPr>
              <a:t>www.1ppt.com/ziliao/</a:t>
            </a:r>
            <a:r>
              <a:rPr lang="en-US" altLang="zh-CN">
                <a:solidFill>
                  <a:srgbClr val="4A452A"/>
                </a:solidFill>
              </a:rPr>
              <a:t>                   </a:t>
            </a:r>
            <a:r>
              <a:rPr lang="zh-CN" altLang="en-US">
                <a:solidFill>
                  <a:srgbClr val="4A452A"/>
                </a:solidFill>
              </a:rPr>
              <a:t>范文下载：</a:t>
            </a:r>
            <a:r>
              <a:rPr lang="en-US" altLang="zh-CN">
                <a:solidFill>
                  <a:srgbClr val="4A452A"/>
                </a:solidFill>
                <a:hlinkClick r:id="rId10"/>
              </a:rPr>
              <a:t>www.1ppt.com/fanwen/</a:t>
            </a:r>
            <a:r>
              <a:rPr lang="en-US" altLang="zh-CN">
                <a:solidFill>
                  <a:srgbClr val="4A452A"/>
                </a:solidFill>
              </a:rPr>
              <a:t>             </a:t>
            </a:r>
            <a:endParaRPr lang="en-US" altLang="zh-CN">
              <a:solidFill>
                <a:srgbClr val="4A452A"/>
              </a:solidFill>
            </a:endParaRPr>
          </a:p>
          <a:p>
            <a:pPr lvl="0"/>
            <a:r>
              <a:rPr lang="zh-CN" altLang="en-US">
                <a:solidFill>
                  <a:srgbClr val="4A452A"/>
                </a:solidFill>
              </a:rPr>
              <a:t>试卷下载：</a:t>
            </a:r>
            <a:r>
              <a:rPr lang="en-US" altLang="zh-CN">
                <a:solidFill>
                  <a:srgbClr val="4A452A"/>
                </a:solidFill>
                <a:hlinkClick r:id="rId11"/>
              </a:rPr>
              <a:t>www.1ppt.com/shiti/</a:t>
            </a:r>
            <a:r>
              <a:rPr lang="en-US" altLang="zh-CN">
                <a:solidFill>
                  <a:srgbClr val="4A452A"/>
                </a:solidFill>
              </a:rPr>
              <a:t>                     </a:t>
            </a:r>
            <a:r>
              <a:rPr lang="zh-CN" altLang="en-US">
                <a:solidFill>
                  <a:srgbClr val="4A452A"/>
                </a:solidFill>
              </a:rPr>
              <a:t>教案下载：</a:t>
            </a:r>
            <a:r>
              <a:rPr lang="en-US" altLang="zh-CN">
                <a:solidFill>
                  <a:srgbClr val="4A452A"/>
                </a:solidFill>
                <a:hlinkClick r:id="rId12"/>
              </a:rPr>
              <a:t>www.1ppt.com/jiaoan/</a:t>
            </a:r>
            <a:r>
              <a:rPr lang="en-US" altLang="zh-CN">
                <a:solidFill>
                  <a:srgbClr val="4A452A"/>
                </a:solidFill>
              </a:rPr>
              <a:t>               </a:t>
            </a:r>
            <a:endParaRPr lang="en-US" altLang="zh-CN">
              <a:solidFill>
                <a:srgbClr val="4A452A"/>
              </a:solidFill>
            </a:endParaRPr>
          </a:p>
          <a:p>
            <a:pPr lvl="0"/>
            <a:r>
              <a:rPr lang="en-US" altLang="zh-CN">
                <a:solidFill>
                  <a:srgbClr val="4A452A"/>
                </a:solidFill>
              </a:rPr>
              <a:t>PPT</a:t>
            </a:r>
            <a:r>
              <a:rPr lang="zh-CN" altLang="en-US">
                <a:solidFill>
                  <a:srgbClr val="4A452A"/>
                </a:solidFill>
              </a:rPr>
              <a:t>论坛：</a:t>
            </a:r>
            <a:r>
              <a:rPr lang="en-US" altLang="zh-CN">
                <a:solidFill>
                  <a:srgbClr val="4A452A"/>
                </a:solidFill>
                <a:hlinkClick r:id="rId13"/>
              </a:rPr>
              <a:t>www.1ppt.cn</a:t>
            </a:r>
            <a:r>
              <a:rPr lang="en-US" altLang="zh-CN">
                <a:solidFill>
                  <a:srgbClr val="4A452A"/>
                </a:solidFill>
              </a:rPr>
              <a:t>                                      PPT</a:t>
            </a:r>
            <a:r>
              <a:rPr lang="zh-CN" altLang="en-US">
                <a:solidFill>
                  <a:srgbClr val="4A452A"/>
                </a:solidFill>
              </a:rPr>
              <a:t>课件：</a:t>
            </a:r>
            <a:r>
              <a:rPr lang="en-US" altLang="zh-CN">
                <a:solidFill>
                  <a:srgbClr val="4A452A"/>
                </a:solidFill>
                <a:hlinkClick r:id="rId14"/>
              </a:rPr>
              <a:t>www.1ppt.com/kejian/</a:t>
            </a:r>
            <a:r>
              <a:rPr lang="en-US" altLang="zh-CN">
                <a:solidFill>
                  <a:srgbClr val="4A452A"/>
                </a:solidFill>
              </a:rPr>
              <a:t> </a:t>
            </a:r>
            <a:endParaRPr lang="en-US" altLang="zh-CN">
              <a:solidFill>
                <a:srgbClr val="4A452A"/>
              </a:solidFill>
            </a:endParaRPr>
          </a:p>
          <a:p>
            <a:pPr lvl="0"/>
            <a:r>
              <a:rPr lang="zh-CN" altLang="en-US">
                <a:solidFill>
                  <a:srgbClr val="4A452A"/>
                </a:solidFill>
              </a:rPr>
              <a:t>语文课件：</a:t>
            </a:r>
            <a:r>
              <a:rPr lang="en-US" altLang="zh-CN">
                <a:solidFill>
                  <a:srgbClr val="4A452A"/>
                </a:solidFill>
                <a:hlinkClick r:id="rId15"/>
              </a:rPr>
              <a:t>www.1ppt.com/kejian/yuwen/</a:t>
            </a:r>
            <a:r>
              <a:rPr lang="en-US" altLang="zh-CN">
                <a:solidFill>
                  <a:srgbClr val="4A452A"/>
                </a:solidFill>
              </a:rPr>
              <a:t>    </a:t>
            </a:r>
            <a:r>
              <a:rPr lang="zh-CN" altLang="en-US">
                <a:solidFill>
                  <a:srgbClr val="4A452A"/>
                </a:solidFill>
              </a:rPr>
              <a:t>数学课件：</a:t>
            </a:r>
            <a:r>
              <a:rPr lang="en-US" altLang="zh-CN">
                <a:solidFill>
                  <a:srgbClr val="4A452A"/>
                </a:solidFill>
                <a:hlinkClick r:id="rId16"/>
              </a:rPr>
              <a:t>www.1ppt.com/kejian/shuxue/</a:t>
            </a:r>
            <a:r>
              <a:rPr lang="en-US" altLang="zh-CN">
                <a:solidFill>
                  <a:srgbClr val="4A452A"/>
                </a:solidFill>
              </a:rPr>
              <a:t> </a:t>
            </a:r>
            <a:endParaRPr lang="en-US" altLang="zh-CN">
              <a:solidFill>
                <a:srgbClr val="4A452A"/>
              </a:solidFill>
            </a:endParaRPr>
          </a:p>
          <a:p>
            <a:pPr lvl="0"/>
            <a:r>
              <a:rPr lang="zh-CN" altLang="en-US">
                <a:solidFill>
                  <a:srgbClr val="4A452A"/>
                </a:solidFill>
              </a:rPr>
              <a:t>英语课件：</a:t>
            </a:r>
            <a:r>
              <a:rPr lang="en-US" altLang="zh-CN">
                <a:solidFill>
                  <a:srgbClr val="4A452A"/>
                </a:solidFill>
                <a:hlinkClick r:id="rId17"/>
              </a:rPr>
              <a:t>www.1ppt.com/kejian/yingyu/</a:t>
            </a:r>
            <a:r>
              <a:rPr lang="en-US" altLang="zh-CN">
                <a:solidFill>
                  <a:srgbClr val="4A452A"/>
                </a:solidFill>
              </a:rPr>
              <a:t>    </a:t>
            </a:r>
            <a:r>
              <a:rPr lang="zh-CN" altLang="en-US">
                <a:solidFill>
                  <a:srgbClr val="4A452A"/>
                </a:solidFill>
              </a:rPr>
              <a:t>美术课件：</a:t>
            </a:r>
            <a:r>
              <a:rPr lang="en-US" altLang="zh-CN">
                <a:solidFill>
                  <a:srgbClr val="4A452A"/>
                </a:solidFill>
                <a:hlinkClick r:id="rId18"/>
              </a:rPr>
              <a:t>www.1ppt.com/kejian/meishu/</a:t>
            </a:r>
            <a:r>
              <a:rPr lang="en-US" altLang="zh-CN">
                <a:solidFill>
                  <a:srgbClr val="4A452A"/>
                </a:solidFill>
              </a:rPr>
              <a:t> </a:t>
            </a:r>
            <a:endParaRPr lang="en-US" altLang="zh-CN">
              <a:solidFill>
                <a:srgbClr val="4A452A"/>
              </a:solidFill>
            </a:endParaRPr>
          </a:p>
          <a:p>
            <a:pPr lvl="0"/>
            <a:r>
              <a:rPr lang="zh-CN" altLang="en-US">
                <a:solidFill>
                  <a:srgbClr val="4A452A"/>
                </a:solidFill>
              </a:rPr>
              <a:t>科学课件：</a:t>
            </a:r>
            <a:r>
              <a:rPr lang="en-US" altLang="zh-CN">
                <a:solidFill>
                  <a:srgbClr val="4A452A"/>
                </a:solidFill>
                <a:hlinkClick r:id="rId19"/>
              </a:rPr>
              <a:t>www.1ppt.com/kejian/kexue/</a:t>
            </a:r>
            <a:r>
              <a:rPr lang="en-US" altLang="zh-CN">
                <a:solidFill>
                  <a:srgbClr val="4A452A"/>
                </a:solidFill>
              </a:rPr>
              <a:t>     </a:t>
            </a:r>
            <a:r>
              <a:rPr lang="zh-CN" altLang="en-US">
                <a:solidFill>
                  <a:srgbClr val="4A452A"/>
                </a:solidFill>
              </a:rPr>
              <a:t>物理课件：</a:t>
            </a:r>
            <a:r>
              <a:rPr lang="en-US" altLang="zh-CN">
                <a:solidFill>
                  <a:srgbClr val="4A452A"/>
                </a:solidFill>
                <a:hlinkClick r:id="rId20"/>
              </a:rPr>
              <a:t>www.1ppt.com/kejian/wuli/</a:t>
            </a:r>
            <a:r>
              <a:rPr lang="en-US" altLang="zh-CN">
                <a:solidFill>
                  <a:srgbClr val="4A452A"/>
                </a:solidFill>
              </a:rPr>
              <a:t> </a:t>
            </a:r>
            <a:endParaRPr lang="en-US" altLang="zh-CN">
              <a:solidFill>
                <a:srgbClr val="4A452A"/>
              </a:solidFill>
            </a:endParaRPr>
          </a:p>
          <a:p>
            <a:pPr lvl="0"/>
            <a:r>
              <a:rPr lang="zh-CN" altLang="en-US">
                <a:solidFill>
                  <a:srgbClr val="4A452A"/>
                </a:solidFill>
              </a:rPr>
              <a:t>化学课件：</a:t>
            </a:r>
            <a:r>
              <a:rPr lang="en-US" altLang="zh-CN">
                <a:solidFill>
                  <a:srgbClr val="4A452A"/>
                </a:solidFill>
                <a:hlinkClick r:id="rId21"/>
              </a:rPr>
              <a:t>www.1ppt.com/kejian/huaxue/</a:t>
            </a:r>
            <a:r>
              <a:rPr lang="en-US" altLang="zh-CN">
                <a:solidFill>
                  <a:srgbClr val="4A452A"/>
                </a:solidFill>
              </a:rPr>
              <a:t>  </a:t>
            </a:r>
            <a:r>
              <a:rPr lang="zh-CN" altLang="en-US">
                <a:solidFill>
                  <a:srgbClr val="4A452A"/>
                </a:solidFill>
              </a:rPr>
              <a:t>生物课件：</a:t>
            </a:r>
            <a:r>
              <a:rPr lang="en-US" altLang="zh-CN">
                <a:solidFill>
                  <a:srgbClr val="4A452A"/>
                </a:solidFill>
                <a:hlinkClick r:id="rId22"/>
              </a:rPr>
              <a:t>www.1ppt.com/kejian/shengwu/</a:t>
            </a:r>
            <a:r>
              <a:rPr lang="en-US" altLang="zh-CN">
                <a:solidFill>
                  <a:srgbClr val="4A452A"/>
                </a:solidFill>
              </a:rPr>
              <a:t> </a:t>
            </a:r>
            <a:endParaRPr lang="en-US" altLang="zh-CN">
              <a:solidFill>
                <a:srgbClr val="4A452A"/>
              </a:solidFill>
            </a:endParaRPr>
          </a:p>
          <a:p>
            <a:pPr lvl="0"/>
            <a:r>
              <a:rPr lang="zh-CN" altLang="en-US">
                <a:solidFill>
                  <a:srgbClr val="4A452A"/>
                </a:solidFill>
              </a:rPr>
              <a:t>地理课件：</a:t>
            </a:r>
            <a:r>
              <a:rPr lang="en-US" altLang="zh-CN">
                <a:solidFill>
                  <a:srgbClr val="4A452A"/>
                </a:solidFill>
                <a:hlinkClick r:id="rId23"/>
              </a:rPr>
              <a:t>www.1ppt.com/kejian/dili/</a:t>
            </a:r>
            <a:r>
              <a:rPr lang="en-US" altLang="zh-CN">
                <a:solidFill>
                  <a:srgbClr val="4A452A"/>
                </a:solidFill>
              </a:rPr>
              <a:t>          </a:t>
            </a:r>
            <a:r>
              <a:rPr lang="zh-CN" altLang="en-US">
                <a:solidFill>
                  <a:srgbClr val="4A452A"/>
                </a:solidFill>
              </a:rPr>
              <a:t>历史课件：</a:t>
            </a:r>
            <a:r>
              <a:rPr lang="en-US" altLang="zh-CN">
                <a:solidFill>
                  <a:srgbClr val="4A452A"/>
                </a:solidFill>
                <a:hlinkClick r:id="rId24"/>
              </a:rPr>
              <a:t>www.1ppt.com/kejian/lishi/</a:t>
            </a:r>
            <a:r>
              <a:rPr lang="en-US" altLang="zh-CN">
                <a:solidFill>
                  <a:srgbClr val="4A452A"/>
                </a:solidFill>
              </a:rPr>
              <a:t>  </a:t>
            </a:r>
            <a:endParaRPr lang="en-US" altLang="zh-CN">
              <a:solidFill>
                <a:srgbClr val="4A452A"/>
              </a:solidFill>
            </a:endParaRPr>
          </a:p>
          <a:p>
            <a:pPr lvl="0"/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409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5pPr>
          </a:lstStyle>
          <a:p>
            <a:pPr lvl="0">
              <a:spcBef>
                <a:spcPct val="0"/>
              </a:spcBef>
            </a:pPr>
            <a:endParaRPr lang="zh-CN" altLang="en-US"/>
          </a:p>
        </p:txBody>
      </p:sp>
      <p:sp>
        <p:nvSpPr>
          <p:cNvPr id="4096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3A481F4-8951-458D-96A5-38FD657A1427}" type="slidenum">
              <a:rPr lang="zh-CN" altLang="en-US" sz="1200">
                <a:latin typeface="Arial" pitchFamily="34" charset="0"/>
                <a:ea typeface="宋体" pitchFamily="2" charset="-122"/>
              </a:rPr>
              <a:t>34</a:t>
            </a:fld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430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5pPr>
          </a:lstStyle>
          <a:p>
            <a:pPr lvl="0">
              <a:spcBef>
                <a:spcPct val="0"/>
              </a:spcBef>
            </a:pPr>
            <a:endParaRPr lang="zh-CN" altLang="en-US"/>
          </a:p>
        </p:txBody>
      </p:sp>
      <p:sp>
        <p:nvSpPr>
          <p:cNvPr id="4301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0407D70-346C-4429-AD1F-E2160B57A1B7}" type="slidenum">
              <a:rPr lang="zh-CN" altLang="en-US" sz="1200">
                <a:latin typeface="Arial" pitchFamily="34" charset="0"/>
                <a:ea typeface="宋体" pitchFamily="2" charset="-122"/>
              </a:rPr>
              <a:t>35</a:t>
            </a:fld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55AA126-60BD-4B0A-8D09-5D6B9E592D7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55AA126-60BD-4B0A-8D09-5D6B9E592D7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55AA126-60BD-4B0A-8D09-5D6B9E592D7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55AA126-60BD-4B0A-8D09-5D6B9E592D7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55AA126-60BD-4B0A-8D09-5D6B9E592D7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55AA126-60BD-4B0A-8D09-5D6B9E592D7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55AA126-60BD-4B0A-8D09-5D6B9E592D7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55AA126-60BD-4B0A-8D09-5D6B9E592D7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55AA126-60BD-4B0A-8D09-5D6B9E592D7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55AA126-60BD-4B0A-8D09-5D6B9E592D7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55AA126-60BD-4B0A-8D09-5D6B9E592D7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66B772-4555-4583-8AD2-2C69BEF01F0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66B772-4555-4583-8AD2-2C69BEF01F0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66B772-4555-4583-8AD2-2C69BEF01F0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66B772-4555-4583-8AD2-2C69BEF01F0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66B772-4555-4583-8AD2-2C69BEF01F0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66B772-4555-4583-8AD2-2C69BEF01F0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66B772-4555-4583-8AD2-2C69BEF01F0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66B772-4555-4583-8AD2-2C69BEF01F0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66B772-4555-4583-8AD2-2C69BEF01F0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66B772-4555-4583-8AD2-2C69BEF01F0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66B772-4555-4583-8AD2-2C69BEF01F0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8D10BC1-1531-43E8-886D-C65272EFAB17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8D10BC1-1531-43E8-886D-C65272EFAB17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8D10BC1-1531-43E8-886D-C65272EFAB17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8D10BC1-1531-43E8-886D-C65272EFAB17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8D10BC1-1531-43E8-886D-C65272EFAB17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8D10BC1-1531-43E8-886D-C65272EFAB17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8D10BC1-1531-43E8-886D-C65272EFAB17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8D10BC1-1531-43E8-886D-C65272EFAB17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8D10BC1-1531-43E8-886D-C65272EFAB17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8D10BC1-1531-43E8-886D-C65272EFAB17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8D10BC1-1531-43E8-886D-C65272EFAB17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4294967295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4294967295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55AA126-60BD-4B0A-8D09-5D6B9E592D7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Arial" pitchFamily="34" charset="0"/>
          <a:ea typeface="宋体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标题 102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1026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1027"/>
          <p:cNvSpPr>
            <a:spLocks noGrp="1"/>
          </p:cNvSpPr>
          <p:nvPr>
            <p:ph type="dt" sz="half" idx="4294967295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053" name="页脚占位符 1028"/>
          <p:cNvSpPr>
            <a:spLocks noGrp="1"/>
          </p:cNvSpPr>
          <p:nvPr>
            <p:ph type="ftr" sz="quarter" idx="4294967295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054" name="灯片编号占位符 1029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66B772-4555-4583-8AD2-2C69BEF01F0A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Arial" pitchFamily="34" charset="0"/>
          <a:ea typeface="宋体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标题 102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1026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1027"/>
          <p:cNvSpPr>
            <a:spLocks noGrp="1"/>
          </p:cNvSpPr>
          <p:nvPr>
            <p:ph type="dt" sz="half" idx="4294967295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077" name="页脚占位符 1028"/>
          <p:cNvSpPr>
            <a:spLocks noGrp="1"/>
          </p:cNvSpPr>
          <p:nvPr>
            <p:ph type="ftr" sz="quarter" idx="4294967295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078" name="灯片编号占位符 1029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8D10BC1-1531-43E8-886D-C65272EFAB17}" type="slidenum">
              <a:rPr lang="zh-CN" altLang="en-US" sz="1400">
                <a:latin typeface="Arial" pitchFamily="34" charset="0"/>
                <a:ea typeface="宋体" pitchFamily="2" charset="-122"/>
              </a:rPr>
              <a:t>*</a:t>
            </a:fld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Arial" pitchFamily="34" charset="0"/>
          <a:ea typeface="宋体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gif" /><Relationship Id="rId3" Type="http://schemas.openxmlformats.org/officeDocument/2006/relationships/image" Target="../media/image2.jpeg" /><Relationship Id="rId4" Type="http://schemas.openxmlformats.org/officeDocument/2006/relationships/image" Target="../media/image3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4.jpeg" /><Relationship Id="rId3" Type="http://schemas.openxmlformats.org/officeDocument/2006/relationships/image" Target="../media/image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gif" /><Relationship Id="rId3" Type="http://schemas.openxmlformats.org/officeDocument/2006/relationships/image" Target="../media/image9.jpeg" /><Relationship Id="rId4" Type="http://schemas.openxmlformats.org/officeDocument/2006/relationships/hyperlink" Target="&#20998;&#23376;&#36816;&#21160;-&#25193;&#25955;1.wmv" TargetMode="External" /><Relationship Id="rId5" Type="http://schemas.openxmlformats.org/officeDocument/2006/relationships/image" Target="../media/image10.jpeg" /><Relationship Id="rId6" Type="http://schemas.openxmlformats.org/officeDocument/2006/relationships/hyperlink" Target="&#20998;&#23376;&#36816;&#21160;-&#25193;&#25955;2.wmv" TargetMode="External" /><Relationship Id="rId7" Type="http://schemas.openxmlformats.org/officeDocument/2006/relationships/image" Target="../media/image11.jpeg" /><Relationship Id="rId8" Type="http://schemas.openxmlformats.org/officeDocument/2006/relationships/hyperlink" Target="&#20998;&#23376;&#36816;&#21160;-&#25193;&#25955;3.wmv" TargetMode="Externa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Relationship Id="rId3" Type="http://schemas.openxmlformats.org/officeDocument/2006/relationships/hyperlink" Target="&#20998;&#23376;&#38388;&#30456;&#20114;&#21560;&#24341;.mp4" TargetMode="External" /><Relationship Id="rId4" Type="http://schemas.openxmlformats.org/officeDocument/2006/relationships/image" Target="../media/image13.gif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gi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gif" /><Relationship Id="rId3" Type="http://schemas.openxmlformats.org/officeDocument/2006/relationships/image" Target="../media/image19.gif" /><Relationship Id="rId4" Type="http://schemas.openxmlformats.org/officeDocument/2006/relationships/image" Target="../media/image20.gif" /><Relationship Id="rId5" Type="http://schemas.openxmlformats.org/officeDocument/2006/relationships/image" Target="../media/image21.gif" /><Relationship Id="rId6" Type="http://schemas.openxmlformats.org/officeDocument/2006/relationships/image" Target="../media/image22.gif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png" /><Relationship Id="rId3" Type="http://schemas.openxmlformats.org/officeDocument/2006/relationships/image" Target="../media/image24.gif" /><Relationship Id="rId4" Type="http://schemas.openxmlformats.org/officeDocument/2006/relationships/image" Target="../media/image25.gi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png" /><Relationship Id="rId3" Type="http://schemas.openxmlformats.org/officeDocument/2006/relationships/image" Target="../media/image27.gif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28.png" /><Relationship Id="rId3" Type="http://schemas.openxmlformats.org/officeDocument/2006/relationships/image" Target="../media/image29.png" /><Relationship Id="rId4" Type="http://schemas.openxmlformats.org/officeDocument/2006/relationships/image" Target="../media/image30.jpeg" /><Relationship Id="rId5" Type="http://schemas.openxmlformats.org/officeDocument/2006/relationships/image" Target="../media/image31.jpeg" /><Relationship Id="rId6" Type="http://schemas.openxmlformats.org/officeDocument/2006/relationships/hyperlink" Target="file:///I:\My%20Documents\&#20570;&#21151;&#21644;&#20869;&#33021;&#30340;&#25913;&#21464;\SCRIGHT.WAV" TargetMode="Externa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32.jpeg" /><Relationship Id="rId3" Type="http://schemas.openxmlformats.org/officeDocument/2006/relationships/image" Target="../media/image33.png" /><Relationship Id="rId4" Type="http://schemas.openxmlformats.org/officeDocument/2006/relationships/image" Target="../media/image3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7.xml" /><Relationship Id="rId11" Type="http://schemas.openxmlformats.org/officeDocument/2006/relationships/tags" Target="../tags/tag8.xml" /><Relationship Id="rId12" Type="http://schemas.openxmlformats.org/officeDocument/2006/relationships/tags" Target="../tags/tag9.xml" /><Relationship Id="rId13" Type="http://schemas.openxmlformats.org/officeDocument/2006/relationships/tags" Target="../tags/tag10.xml" /><Relationship Id="rId14" Type="http://schemas.openxmlformats.org/officeDocument/2006/relationships/tags" Target="../tags/tag11.xml" /><Relationship Id="rId2" Type="http://schemas.openxmlformats.org/officeDocument/2006/relationships/image" Target="../media/image35.jpeg" /><Relationship Id="rId3" Type="http://schemas.openxmlformats.org/officeDocument/2006/relationships/image" Target="../media/image36.jpeg" /><Relationship Id="rId4" Type="http://schemas.openxmlformats.org/officeDocument/2006/relationships/tags" Target="../tags/tag1.xml" /><Relationship Id="rId5" Type="http://schemas.openxmlformats.org/officeDocument/2006/relationships/tags" Target="../tags/tag2.xml" /><Relationship Id="rId6" Type="http://schemas.openxmlformats.org/officeDocument/2006/relationships/tags" Target="../tags/tag3.xml" /><Relationship Id="rId7" Type="http://schemas.openxmlformats.org/officeDocument/2006/relationships/tags" Target="../tags/tag4.xml" /><Relationship Id="rId8" Type="http://schemas.openxmlformats.org/officeDocument/2006/relationships/tags" Target="../tags/tag5.xml" /><Relationship Id="rId9" Type="http://schemas.openxmlformats.org/officeDocument/2006/relationships/tags" Target="../tags/tag6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37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8.png" /><Relationship Id="rId4" Type="http://schemas.openxmlformats.org/officeDocument/2006/relationships/audio" Target="../media/chimes1.wav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39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40.wmf" /><Relationship Id="rId4" Type="http://schemas.openxmlformats.org/officeDocument/2006/relationships/vmlDrawing" Target="../drawings/vmlDrawing1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41.jpeg" /><Relationship Id="rId3" Type="http://schemas.openxmlformats.org/officeDocument/2006/relationships/image" Target="../media/image42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43.png" /><Relationship Id="rId3" Type="http://schemas.openxmlformats.org/officeDocument/2006/relationships/image" Target="../media/image44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45.png" /><Relationship Id="rId3" Type="http://schemas.openxmlformats.org/officeDocument/2006/relationships/image" Target="../media/image46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audio" Target="../media/suction2.wav" /><Relationship Id="rId3" Type="http://schemas.openxmlformats.org/officeDocument/2006/relationships/audio" Target="../media/hammer3.wav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2.xml" /><Relationship Id="rId3" Type="http://schemas.openxmlformats.org/officeDocument/2006/relationships/oleObject" Target="../embeddings/oleObject2.bin" TargetMode="Internal" /><Relationship Id="rId4" Type="http://schemas.openxmlformats.org/officeDocument/2006/relationships/image" Target="../media/image47.emf" /><Relationship Id="rId5" Type="http://schemas.openxmlformats.org/officeDocument/2006/relationships/oleObject" Target="../embeddings/oleObject3.bin" TargetMode="Internal" /><Relationship Id="rId6" Type="http://schemas.openxmlformats.org/officeDocument/2006/relationships/image" Target="../media/image48.emf" /><Relationship Id="rId7" Type="http://schemas.openxmlformats.org/officeDocument/2006/relationships/oleObject" Target="../embeddings/oleObject4.bin" TargetMode="Internal" /><Relationship Id="rId8" Type="http://schemas.openxmlformats.org/officeDocument/2006/relationships/image" Target="../media/image49.emf" /><Relationship Id="rId9" Type="http://schemas.openxmlformats.org/officeDocument/2006/relationships/vmlDrawing" Target="../drawings/vmlDrawing2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image" Target="../media/image53.wmf" /><Relationship Id="rId11" Type="http://schemas.openxmlformats.org/officeDocument/2006/relationships/oleObject" Target="../embeddings/oleObject9.bin" TargetMode="Internal" /><Relationship Id="rId12" Type="http://schemas.openxmlformats.org/officeDocument/2006/relationships/oleObject" Target="../embeddings/oleObject10.bin" TargetMode="Internal" /><Relationship Id="rId13" Type="http://schemas.openxmlformats.org/officeDocument/2006/relationships/image" Target="../media/image54.wmf" /><Relationship Id="rId14" Type="http://schemas.openxmlformats.org/officeDocument/2006/relationships/oleObject" Target="../embeddings/oleObject11.bin" TargetMode="Internal" /><Relationship Id="rId15" Type="http://schemas.openxmlformats.org/officeDocument/2006/relationships/oleObject" Target="../embeddings/oleObject12.bin" TargetMode="Internal" /><Relationship Id="rId16" Type="http://schemas.openxmlformats.org/officeDocument/2006/relationships/image" Target="../media/image55.wmf" /><Relationship Id="rId17" Type="http://schemas.openxmlformats.org/officeDocument/2006/relationships/vmlDrawing" Target="../drawings/vmlDrawing3.vml" /><Relationship Id="rId2" Type="http://schemas.openxmlformats.org/officeDocument/2006/relationships/notesSlide" Target="../notesSlides/notesSlide3.xml" /><Relationship Id="rId3" Type="http://schemas.openxmlformats.org/officeDocument/2006/relationships/oleObject" Target="../embeddings/oleObject5.bin" TargetMode="Internal" /><Relationship Id="rId4" Type="http://schemas.openxmlformats.org/officeDocument/2006/relationships/image" Target="../media/image50.emf" /><Relationship Id="rId5" Type="http://schemas.openxmlformats.org/officeDocument/2006/relationships/oleObject" Target="../embeddings/oleObject6.bin" TargetMode="Internal" /><Relationship Id="rId6" Type="http://schemas.openxmlformats.org/officeDocument/2006/relationships/image" Target="../media/image51.emf" /><Relationship Id="rId7" Type="http://schemas.openxmlformats.org/officeDocument/2006/relationships/oleObject" Target="../embeddings/oleObject7.bin" TargetMode="Internal" /><Relationship Id="rId8" Type="http://schemas.openxmlformats.org/officeDocument/2006/relationships/image" Target="../media/image52.emf" /><Relationship Id="rId9" Type="http://schemas.openxmlformats.org/officeDocument/2006/relationships/oleObject" Target="../embeddings/oleObject8.bin" TargetMode="Interna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 rotWithShape="0"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pic>
        <p:nvPicPr>
          <p:cNvPr id="5122" name="图片 368660" descr="1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563" y="3344863"/>
            <a:ext cx="2022475" cy="26543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3" name="图片 368663" descr="素材中国sccnn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574" t="51449" r="26816"/>
          <a:stretch>
            <a:fillRect/>
          </a:stretch>
        </p:blipFill>
        <p:spPr>
          <a:xfrm>
            <a:off x="6708775" y="4198938"/>
            <a:ext cx="2219325" cy="20859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4" name="文本框 1"/>
          <p:cNvSpPr/>
          <p:nvPr/>
        </p:nvSpPr>
        <p:spPr>
          <a:xfrm>
            <a:off x="1054100" y="568325"/>
            <a:ext cx="7527925" cy="8302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4800" b="1">
                <a:solidFill>
                  <a:srgbClr val="FF0000"/>
                </a:solidFill>
              </a:rPr>
              <a:t>中考物理一轮复习考点梳理</a:t>
            </a:r>
            <a:endParaRPr lang="zh-CN" altLang="en-US" sz="4800"/>
          </a:p>
        </p:txBody>
      </p:sp>
      <p:sp>
        <p:nvSpPr>
          <p:cNvPr id="5125" name="矩形 368664"/>
          <p:cNvSpPr/>
          <p:nvPr/>
        </p:nvSpPr>
        <p:spPr>
          <a:xfrm>
            <a:off x="220663" y="2417763"/>
            <a:ext cx="8707437" cy="13223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0" hangingPunct="0"/>
            <a:endParaRPr lang="zh-CN" altLang="en-US" sz="400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pPr lvl="0" algn="ctr" eaLnBrk="0" hangingPunct="0"/>
            <a:r>
              <a:rPr lang="zh-CN" altLang="en-US" sz="40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专题十三 内能</a:t>
            </a:r>
            <a:endParaRPr lang="zh-CN" altLang="en-US" sz="400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145" name="图片 1" descr="微信图片_202103031910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0" y="238125"/>
            <a:ext cx="6477000" cy="6381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6" name="文本框 377165"/>
          <p:cNvSpPr/>
          <p:nvPr/>
        </p:nvSpPr>
        <p:spPr>
          <a:xfrm>
            <a:off x="339725" y="873125"/>
            <a:ext cx="706438" cy="4522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︻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思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维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导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图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构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建</a:t>
            </a:r>
            <a:endParaRPr lang="zh-CN" altLang="en-US" sz="3600" b="1"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︼</a:t>
            </a:r>
            <a:endParaRPr lang="zh-CN" altLang="en-US" sz="3600" b="1">
              <a:solidFill>
                <a:srgbClr val="FF0000"/>
              </a:solidFill>
              <a:latin typeface="宋体" panose="02010600030101010101" pitchFamily="2" charset="-122"/>
              <a:ea typeface="Times New Roman" pitchFamily="18" charset="0"/>
            </a:endParaRPr>
          </a:p>
        </p:txBody>
      </p:sp>
      <p:pic>
        <p:nvPicPr>
          <p:cNvPr id="6147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655300" y="111760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矩形 4"/>
          <p:cNvSpPr>
            <a:spLocks noChangeArrowheads="1"/>
          </p:cNvSpPr>
          <p:nvPr/>
        </p:nvSpPr>
        <p:spPr bwMode="auto">
          <a:xfrm>
            <a:off x="8369300" y="1681163"/>
            <a:ext cx="539750" cy="2244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黑体" pitchFamily="2" charset="-122"/>
                <a:sym typeface="宋体" pitchFamily="2" charset="-122"/>
              </a:rPr>
              <a:t>物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ea typeface="黑体" pitchFamily="2" charset="-122"/>
              <a:sym typeface="宋体" pitchFamily="2" charset="-122"/>
            </a:endParaRPr>
          </a:p>
          <a:p>
            <a:pPr lvl="0"/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黑体" pitchFamily="2" charset="-122"/>
                <a:sym typeface="宋体" pitchFamily="2" charset="-122"/>
              </a:rPr>
              <a:t>质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ea typeface="黑体" pitchFamily="2" charset="-122"/>
              <a:sym typeface="宋体" pitchFamily="2" charset="-122"/>
            </a:endParaRPr>
          </a:p>
          <a:p>
            <a:pPr lvl="0"/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黑体" pitchFamily="2" charset="-122"/>
                <a:sym typeface="宋体" pitchFamily="2" charset="-122"/>
              </a:rPr>
              <a:t>的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ea typeface="黑体" pitchFamily="2" charset="-122"/>
              <a:sym typeface="宋体" pitchFamily="2" charset="-122"/>
            </a:endParaRPr>
          </a:p>
          <a:p>
            <a:pPr lvl="0"/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黑体" pitchFamily="2" charset="-122"/>
                <a:sym typeface="宋体" pitchFamily="2" charset="-122"/>
              </a:rPr>
              <a:t>构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ea typeface="黑体" pitchFamily="2" charset="-122"/>
              <a:sym typeface="宋体" pitchFamily="2" charset="-122"/>
            </a:endParaRPr>
          </a:p>
          <a:p>
            <a:pPr lvl="0"/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黑体" pitchFamily="2" charset="-122"/>
                <a:sym typeface="宋体" pitchFamily="2" charset="-122"/>
              </a:rPr>
              <a:t>成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黑体" pitchFamily="2" charset="-122"/>
              <a:sym typeface="宋体" panose="02010600030101010101" pitchFamily="2" charset="-122"/>
            </a:endParaRPr>
          </a:p>
        </p:txBody>
      </p:sp>
      <p:grpSp>
        <p:nvGrpSpPr>
          <p:cNvPr id="7170" name="组合 18"/>
          <p:cNvGrpSpPr/>
          <p:nvPr/>
        </p:nvGrpSpPr>
        <p:grpSpPr>
          <a:xfrm>
            <a:off x="2468563" y="260350"/>
            <a:ext cx="1263650" cy="434975"/>
            <a:chOff x="2212975" y="663957"/>
            <a:chExt cx="1685925" cy="580812"/>
          </a:xfrm>
        </p:grpSpPr>
        <p:sp>
          <p:nvSpPr>
            <p:cNvPr id="7171" name="圆角矩形 19"/>
            <p:cNvSpPr/>
            <p:nvPr/>
          </p:nvSpPr>
          <p:spPr>
            <a:xfrm>
              <a:off x="2212975" y="684067"/>
              <a:ext cx="1685925" cy="454024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7172" name="矩形 1"/>
            <p:cNvSpPr/>
            <p:nvPr/>
          </p:nvSpPr>
          <p:spPr>
            <a:xfrm>
              <a:off x="2327063" y="663957"/>
              <a:ext cx="1479973" cy="5808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lnSpc>
                  <a:spcPct val="80000"/>
                </a:lnSpc>
              </a:pPr>
              <a:r>
                <a:rPr lang="zh-CN" altLang="en-US" sz="2400">
                  <a:solidFill>
                    <a:schemeClr val="bg1"/>
                  </a:solidFill>
                  <a:latin typeface="Times New Roman" pitchFamily="18" charset="0"/>
                  <a:ea typeface="黑体" pitchFamily="2" charset="-122"/>
                </a:rPr>
                <a:t>考</a:t>
              </a:r>
              <a:r>
                <a:rPr lang="zh-CN" altLang="en-US" sz="2800">
                  <a:solidFill>
                    <a:schemeClr val="bg1"/>
                  </a:solidFill>
                  <a:latin typeface="Times New Roman" pitchFamily="18" charset="0"/>
                  <a:ea typeface="黑体" pitchFamily="2" charset="-122"/>
                </a:rPr>
                <a:t>点 </a:t>
              </a:r>
              <a:r>
                <a:rPr lang="en-US" altLang="zh-CN" sz="2800" b="1">
                  <a:solidFill>
                    <a:schemeClr val="bg1"/>
                  </a:solidFill>
                  <a:latin typeface="Times New Roman" pitchFamily="18" charset="0"/>
                  <a:ea typeface="黑体" pitchFamily="2" charset="-122"/>
                </a:rPr>
                <a:t>1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itchFamily="2" charset="-122"/>
              </a:endParaRPr>
            </a:p>
          </p:txBody>
        </p:sp>
      </p:grpSp>
      <p:pic>
        <p:nvPicPr>
          <p:cNvPr id="7173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971550"/>
            <a:ext cx="828675" cy="1187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4" name="Text Box 14"/>
          <p:cNvSpPr txBox="1">
            <a:spLocks noChangeArrowheads="1"/>
          </p:cNvSpPr>
          <p:nvPr/>
        </p:nvSpPr>
        <p:spPr bwMode="auto">
          <a:xfrm>
            <a:off x="1423988" y="971550"/>
            <a:ext cx="7058025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/>
            <a:r>
              <a:rPr lang="zh-CN" altLang="en-US" sz="2400" b="1" spc="0">
                <a:effectLst>
                  <a:outerShdw blurRad="38100" dist="38100" dir="2700000" algn="tl">
                    <a:srgbClr val="FFFFFF"/>
                  </a:outerShdw>
                </a:effectLst>
              </a:rPr>
              <a:t>如果把杯子打破，碎片还是玻璃。</a:t>
            </a:r>
            <a:endParaRPr lang="zh-CN" altLang="en-US" sz="24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175" name="Text Box 15"/>
          <p:cNvSpPr txBox="1">
            <a:spLocks noChangeArrowheads="1"/>
          </p:cNvSpPr>
          <p:nvPr/>
        </p:nvSpPr>
        <p:spPr bwMode="auto">
          <a:xfrm>
            <a:off x="1423988" y="1450975"/>
            <a:ext cx="7885113" cy="8302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/>
            <a:r>
              <a:rPr lang="zh-CN" altLang="en-US" sz="2400" b="1" spc="0">
                <a:effectLst>
                  <a:outerShdw blurRad="38100" dist="38100" dir="2700000" algn="tl">
                    <a:srgbClr val="FFFFFF"/>
                  </a:outerShdw>
                </a:effectLst>
              </a:rPr>
              <a:t>经过多次分割，甚至碾成粉末，颗粒越分越</a:t>
            </a:r>
            <a:endParaRPr lang="zh-CN" altLang="en-US" sz="2400" b="1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R="0" lvl="0"/>
            <a:r>
              <a:rPr lang="zh-CN" altLang="en-US" sz="2400" b="1" spc="0">
                <a:effectLst>
                  <a:outerShdw blurRad="38100" dist="38100" dir="2700000" algn="tl">
                    <a:srgbClr val="FFFFFF"/>
                  </a:outerShdw>
                </a:effectLst>
              </a:rPr>
              <a:t>小，如果不断得分下去，有没有一个限度呢？</a:t>
            </a:r>
            <a:endParaRPr lang="zh-CN" altLang="en-US" sz="24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7176" name="Picture 13" descr="00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3963" y="2417763"/>
            <a:ext cx="6424612" cy="17510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7" name="Text Box 16"/>
          <p:cNvSpPr txBox="1">
            <a:spLocks noChangeArrowheads="1"/>
          </p:cNvSpPr>
          <p:nvPr/>
        </p:nvSpPr>
        <p:spPr bwMode="auto">
          <a:xfrm>
            <a:off x="395288" y="4241800"/>
            <a:ext cx="7632700" cy="5492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/>
            <a:r>
              <a:rPr lang="zh-CN" altLang="en-US" sz="3000" b="1" spc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保持物质</a:t>
            </a:r>
            <a:r>
              <a:rPr lang="zh-CN" altLang="en-US" sz="3000" b="1" spc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原来性质</a:t>
            </a:r>
            <a:r>
              <a:rPr lang="zh-CN" altLang="en-US" sz="3000" b="1" spc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不变的</a:t>
            </a:r>
            <a:r>
              <a:rPr lang="zh-CN" altLang="en-US" sz="3000" b="1" spc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最小微粒</a:t>
            </a:r>
            <a:r>
              <a:rPr lang="zh-CN" altLang="en-US" sz="3000" b="1" spc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叫做分子</a:t>
            </a:r>
            <a:endParaRPr lang="zh-CN" altLang="en-US" sz="3000" b="1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842305" y="4791074"/>
            <a:ext cx="6429420" cy="83099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lvl="0" defTabSz="914400" fontAlgn="auto">
              <a:spcBef>
                <a:spcPct val="5000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4800" b="1" strike="noStrike" kern="1200" cap="none" spc="0" normalizeH="0" baseline="0" noProof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隶书" panose="02010509060101010101" pitchFamily="49" charset="-122"/>
                <a:cs typeface="+mn-cs"/>
              </a:rPr>
              <a:t>物质是由</a:t>
            </a:r>
            <a:r>
              <a:rPr kumimoji="0" lang="zh-CN" altLang="en-US" sz="4800" b="1" strike="noStrike" kern="1200" cap="none" spc="0" normalizeH="0" baseline="0" noProof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隶书" panose="02010509060101010101" pitchFamily="49" charset="-122"/>
                <a:cs typeface="+mn-cs"/>
              </a:rPr>
              <a:t>分子</a:t>
            </a:r>
            <a:r>
              <a:rPr kumimoji="0" lang="zh-CN" altLang="en-US" sz="4800" b="1" strike="noStrike" kern="1200" cap="none" spc="0" normalizeH="0" baseline="0" noProof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隶书" panose="02010509060101010101" pitchFamily="49" charset="-122"/>
                <a:cs typeface="+mn-cs"/>
              </a:rPr>
              <a:t>组成的</a:t>
            </a:r>
            <a:endParaRPr kumimoji="0" lang="zh-CN" altLang="en-US" sz="4800" b="1" strike="noStrike" kern="1200" cap="none" spc="0" normalizeH="0" baseline="0" noProof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7179" name="Text Box 8"/>
          <p:cNvSpPr/>
          <p:nvPr/>
        </p:nvSpPr>
        <p:spPr>
          <a:xfrm>
            <a:off x="1006475" y="5830888"/>
            <a:ext cx="813752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3200" b="1">
                <a:latin typeface="Calibri" charset="0"/>
              </a:rPr>
              <a:t>*</a:t>
            </a:r>
            <a:r>
              <a:rPr lang="zh-CN" altLang="en-US" sz="3200" b="1">
                <a:latin typeface="Calibri" charset="0"/>
              </a:rPr>
              <a:t>分子很小，直径大约为</a:t>
            </a:r>
            <a:r>
              <a:rPr lang="en-US" altLang="zh-CN" sz="3200" b="1">
                <a:latin typeface="Calibri" charset="0"/>
              </a:rPr>
              <a:t>______m</a:t>
            </a:r>
            <a:endParaRPr lang="en-US" altLang="zh-CN" sz="3200" b="1">
              <a:latin typeface="Calibri"/>
            </a:endParaRPr>
          </a:p>
        </p:txBody>
      </p:sp>
      <p:sp>
        <p:nvSpPr>
          <p:cNvPr id="7180" name="Rectangle 11"/>
          <p:cNvSpPr>
            <a:spLocks noChangeArrowheads="1"/>
          </p:cNvSpPr>
          <p:nvPr/>
        </p:nvSpPr>
        <p:spPr bwMode="auto">
          <a:xfrm>
            <a:off x="5501642" y="5621976"/>
            <a:ext cx="1058303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uLnTx/>
                <a:uFillTx/>
                <a:latin typeface="+mn-lt"/>
                <a:ea typeface="+mn-ea"/>
                <a:cs typeface="+mn-cs"/>
              </a:rPr>
              <a:t>10</a:t>
            </a:r>
            <a:r>
              <a:rPr kumimoji="0" lang="en-US" altLang="zh-CN" sz="3600" b="1" i="0" u="none" strike="noStrike" kern="1200" cap="none" spc="0" normalizeH="0" baseline="30000" noProof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-10</a:t>
            </a:r>
            <a:endParaRPr kumimoji="0" lang="en-US" altLang="zh-CN" sz="3600" b="1" i="0" u="none" strike="noStrike" kern="1200" cap="none" spc="0" normalizeH="0" baseline="3000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81" name="矩形 4"/>
          <p:cNvSpPr>
            <a:spLocks noChangeArrowheads="1"/>
          </p:cNvSpPr>
          <p:nvPr/>
        </p:nvSpPr>
        <p:spPr bwMode="auto">
          <a:xfrm>
            <a:off x="3895725" y="184150"/>
            <a:ext cx="2359025" cy="5222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分子动理论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黑体" pitchFamily="2" charset="-122"/>
              <a:ea typeface="黑体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fill="hold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 fill="hold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 fill="hold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 fill="hold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 fill="hold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 fill="hold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 fill="hold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>
                                        <p:cTn id="49" dur="8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333399 [5]"/>
                                          </p:val>
                                        </p:tav>
                                        <p:tav tm="50000">
                                          <p:val>
                                            <p:strVal val="#009999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333399 [5]"/>
                                          </p:val>
                                        </p:tav>
                                        <p:tav tm="50000">
                                          <p:val>
                                            <p:strVal val="#009999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" grpId="0"/>
      <p:bldP spid="7174" grpId="0"/>
      <p:bldP spid="7175" grpId="0"/>
      <p:bldP spid="7177" grpId="0"/>
      <p:bldP spid="717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193" name="Picture 4" descr="1_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" y="23813"/>
            <a:ext cx="985838" cy="8175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194" name="Picture 18">
            <a:hlinkClick r:id="rId4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75" y="841375"/>
            <a:ext cx="2705100" cy="27416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195" name="Picture 22">
            <a:hlinkClick r:id="rId6" action="ppaction://hlinkfil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1200" y="841375"/>
            <a:ext cx="2514600" cy="26717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196" name="Picture 23">
            <a:hlinkClick r:id="rId8" action="ppaction://hlinkfil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46788" y="841375"/>
            <a:ext cx="2849562" cy="2668588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8197" name="Line 24"/>
          <p:cNvCxnSpPr/>
          <p:nvPr/>
        </p:nvCxnSpPr>
        <p:spPr>
          <a:xfrm>
            <a:off x="1374775" y="1893888"/>
            <a:ext cx="533400" cy="0"/>
          </a:xfrm>
          <a:prstGeom prst="line">
            <a:avLst/>
          </a:prstGeom>
          <a:noFill/>
          <a:ln>
            <a:solidFill>
              <a:schemeClr val="tx1"/>
            </a:solidFill>
            <a:round/>
            <a:tailEnd type="triangle"/>
          </a:ln>
        </p:spPr>
      </p:cxnSp>
      <p:cxnSp>
        <p:nvCxnSpPr>
          <p:cNvPr id="8198" name="Line 25"/>
          <p:cNvCxnSpPr/>
          <p:nvPr/>
        </p:nvCxnSpPr>
        <p:spPr>
          <a:xfrm>
            <a:off x="4346575" y="1970088"/>
            <a:ext cx="533400" cy="0"/>
          </a:xfrm>
          <a:prstGeom prst="line">
            <a:avLst/>
          </a:prstGeom>
          <a:noFill/>
          <a:ln>
            <a:solidFill>
              <a:schemeClr val="tx1"/>
            </a:solidFill>
            <a:round/>
            <a:tailEnd type="triangle"/>
          </a:ln>
        </p:spPr>
      </p:cxnSp>
      <p:cxnSp>
        <p:nvCxnSpPr>
          <p:cNvPr id="8199" name="Line 26"/>
          <p:cNvCxnSpPr/>
          <p:nvPr/>
        </p:nvCxnSpPr>
        <p:spPr>
          <a:xfrm flipH="1">
            <a:off x="7623175" y="1817688"/>
            <a:ext cx="0" cy="457200"/>
          </a:xfrm>
          <a:prstGeom prst="line">
            <a:avLst/>
          </a:prstGeom>
          <a:noFill/>
          <a:ln>
            <a:solidFill>
              <a:schemeClr val="bg1"/>
            </a:solidFill>
            <a:round/>
            <a:tailEnd type="triangle"/>
          </a:ln>
        </p:spPr>
      </p:cxnSp>
      <p:sp>
        <p:nvSpPr>
          <p:cNvPr id="8200" name="Text Box 27"/>
          <p:cNvSpPr/>
          <p:nvPr/>
        </p:nvSpPr>
        <p:spPr>
          <a:xfrm>
            <a:off x="428625" y="3683000"/>
            <a:ext cx="21574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7030A0"/>
                </a:solidFill>
                <a:latin typeface="Calibri" charset="0"/>
              </a:rPr>
              <a:t>气体的扩散</a:t>
            </a:r>
            <a:endParaRPr lang="zh-CN" altLang="en-US" sz="2800" b="1">
              <a:solidFill>
                <a:srgbClr val="7030A0"/>
              </a:solidFill>
              <a:latin typeface="Calibri"/>
            </a:endParaRPr>
          </a:p>
        </p:txBody>
      </p:sp>
      <p:sp>
        <p:nvSpPr>
          <p:cNvPr id="8201" name="Text Box 28"/>
          <p:cNvSpPr/>
          <p:nvPr/>
        </p:nvSpPr>
        <p:spPr>
          <a:xfrm>
            <a:off x="3582988" y="3683000"/>
            <a:ext cx="19764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7030A0"/>
                </a:solidFill>
                <a:latin typeface="Calibri" charset="0"/>
              </a:rPr>
              <a:t>液体的扩散</a:t>
            </a:r>
            <a:endParaRPr lang="zh-CN" altLang="en-US" sz="2800" b="1">
              <a:solidFill>
                <a:srgbClr val="7030A0"/>
              </a:solidFill>
              <a:latin typeface="Calibri"/>
            </a:endParaRPr>
          </a:p>
        </p:txBody>
      </p:sp>
      <p:sp>
        <p:nvSpPr>
          <p:cNvPr id="8202" name="Text Box 29"/>
          <p:cNvSpPr/>
          <p:nvPr/>
        </p:nvSpPr>
        <p:spPr>
          <a:xfrm>
            <a:off x="6470650" y="3683000"/>
            <a:ext cx="20050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7030A0"/>
                </a:solidFill>
                <a:latin typeface="Calibri" charset="0"/>
              </a:rPr>
              <a:t>固体的扩散</a:t>
            </a:r>
            <a:endParaRPr lang="zh-CN" altLang="en-US" sz="2800" b="1">
              <a:solidFill>
                <a:srgbClr val="7030A0"/>
              </a:solidFill>
              <a:latin typeface="Calibri"/>
            </a:endParaRPr>
          </a:p>
        </p:txBody>
      </p:sp>
      <p:sp>
        <p:nvSpPr>
          <p:cNvPr id="8203" name="Rectangle 10"/>
          <p:cNvSpPr/>
          <p:nvPr/>
        </p:nvSpPr>
        <p:spPr>
          <a:xfrm>
            <a:off x="300038" y="4206875"/>
            <a:ext cx="8596312" cy="8921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600" b="1">
                <a:solidFill>
                  <a:srgbClr val="FF0000"/>
                </a:solidFill>
                <a:latin typeface="Times New Roman" pitchFamily="18" charset="0"/>
              </a:rPr>
              <a:t>扩散</a:t>
            </a:r>
            <a:r>
              <a:rPr lang="zh-CN" altLang="en-US" sz="2600" b="1">
                <a:latin typeface="Times New Roman" pitchFamily="18" charset="0"/>
              </a:rPr>
              <a:t>：不同的物质在互相接触时彼此进入对方的现象。</a:t>
            </a:r>
            <a:endParaRPr lang="zh-CN" altLang="en-US" sz="2600" b="1">
              <a:latin typeface="Times New Roman" pitchFamily="18" charset="0"/>
            </a:endParaRPr>
          </a:p>
          <a:p>
            <a:pPr lvl="0"/>
            <a:endParaRPr lang="zh-CN" altLang="en-US" sz="2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4" name="文本框 1"/>
          <p:cNvSpPr/>
          <p:nvPr/>
        </p:nvSpPr>
        <p:spPr>
          <a:xfrm>
            <a:off x="479425" y="4965700"/>
            <a:ext cx="7143750" cy="11985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r>
              <a:rPr lang="zh-CN" altLang="en-US" sz="2400" b="1">
                <a:latin typeface="Times New Roman" pitchFamily="18" charset="0"/>
              </a:rPr>
              <a:t>扩散现象表明：</a:t>
            </a:r>
            <a:endParaRPr lang="zh-CN" altLang="en-US" sz="2400" b="1">
              <a:latin typeface="Times New Roman" pitchFamily="18" charset="0"/>
            </a:endParaRPr>
          </a:p>
          <a:p>
            <a:pPr lvl="0" eaLnBrk="0" hangingPunct="0"/>
            <a:r>
              <a:rPr lang="en-US" altLang="zh-CN" sz="2400" b="1">
                <a:latin typeface="Times New Roman" pitchFamily="18" charset="0"/>
              </a:rPr>
              <a:t>1.</a:t>
            </a:r>
            <a:r>
              <a:rPr lang="zh-CN" altLang="en-US" sz="2400" b="1">
                <a:latin typeface="Times New Roman" pitchFamily="18" charset="0"/>
              </a:rPr>
              <a:t>一切物质的分子都在永不停息地</a:t>
            </a:r>
            <a:r>
              <a:rPr lang="zh-CN" altLang="en-US" sz="2400" b="1">
                <a:latin typeface="Times New Roman" pitchFamily="18" charset="0"/>
                <a:sym typeface="宋体" pitchFamily="2" charset="-122"/>
              </a:rPr>
              <a:t>做着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</a:rPr>
              <a:t>无规则运动；</a:t>
            </a:r>
            <a:endParaRPr lang="zh-CN" altLang="en-US" sz="2400" b="1">
              <a:solidFill>
                <a:srgbClr val="FF0000"/>
              </a:solidFill>
              <a:latin typeface="Times New Roman" pitchFamily="18" charset="0"/>
            </a:endParaRPr>
          </a:p>
          <a:p>
            <a:pPr lvl="0" eaLnBrk="0" hangingPunct="0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2.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分子间</a:t>
            </a:r>
            <a:r>
              <a:rPr lang="zh-CN" altLang="en-US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有空隙</a:t>
            </a:r>
            <a:r>
              <a:rPr lang="zh-CN" altLang="en-US" sz="2400" b="1">
                <a:solidFill>
                  <a:srgbClr val="00B050"/>
                </a:solidFill>
                <a:latin typeface="黑体" pitchFamily="2" charset="-122"/>
                <a:ea typeface="黑体" pitchFamily="2" charset="-122"/>
              </a:rPr>
              <a:t>。</a:t>
            </a:r>
            <a:endParaRPr lang="zh-CN" altLang="en-US" sz="2400"/>
          </a:p>
        </p:txBody>
      </p:sp>
      <p:sp>
        <p:nvSpPr>
          <p:cNvPr id="8205" name="矩形 4"/>
          <p:cNvSpPr>
            <a:spLocks noChangeArrowheads="1"/>
          </p:cNvSpPr>
          <p:nvPr/>
        </p:nvSpPr>
        <p:spPr bwMode="auto">
          <a:xfrm>
            <a:off x="3476625" y="307975"/>
            <a:ext cx="2722563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分子热运动</a:t>
            </a:r>
            <a:endParaRPr lang="zh-CN" altLang="en-US" sz="2400" b="1">
              <a:effectLst>
                <a:outerShdw blurRad="38100" dist="38100" dir="2700000" algn="tl">
                  <a:srgbClr val="FFFFFF"/>
                </a:outerShdw>
              </a:effectLst>
              <a:latin typeface="黑体" pitchFamily="2" charset="-122"/>
              <a:ea typeface="黑体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 fill="hold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 fill="hold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 fill="hold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 fill="hold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/>
      <p:bldP spid="8201" grpId="0"/>
      <p:bldP spid="8202" grpId="0"/>
      <p:bldP spid="8203" grpId="0"/>
      <p:bldP spid="820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矩形 4"/>
          <p:cNvSpPr>
            <a:spLocks noChangeArrowheads="1"/>
          </p:cNvSpPr>
          <p:nvPr/>
        </p:nvSpPr>
        <p:spPr bwMode="auto">
          <a:xfrm>
            <a:off x="3124200" y="246063"/>
            <a:ext cx="2325688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分子间的作用力</a:t>
            </a:r>
            <a:endParaRPr lang="zh-CN" altLang="en-US" sz="2400" b="1">
              <a:effectLst>
                <a:outerShdw blurRad="38100" dist="38100" dir="2700000" algn="tl">
                  <a:srgbClr val="FFFFFF"/>
                </a:outerShdw>
              </a:effectLst>
              <a:latin typeface="黑体" pitchFamily="2" charset="-122"/>
              <a:ea typeface="黑体" pitchFamily="2" charset="-122"/>
              <a:sym typeface="宋体" panose="02010600030101010101" pitchFamily="2" charset="-122"/>
            </a:endParaRPr>
          </a:p>
        </p:txBody>
      </p:sp>
      <p:pic>
        <p:nvPicPr>
          <p:cNvPr id="9218" name="图片 4">
            <a:hlinkClick r:id="rId3" action="ppaction://hlinkfile"/>
          </p:cNvPr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513" y="1050925"/>
            <a:ext cx="2505075" cy="1954213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9219" name="图片 1" descr="bef5a2f6e8684ccca7e3f0321c1ff2b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1200" y="2062163"/>
            <a:ext cx="3146425" cy="1870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0" name="Text Box 2"/>
          <p:cNvSpPr/>
          <p:nvPr/>
        </p:nvSpPr>
        <p:spPr>
          <a:xfrm>
            <a:off x="809625" y="4151313"/>
            <a:ext cx="6702425" cy="1154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0" tIns="45720" rIns="0" bIns="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300" b="1">
                <a:solidFill>
                  <a:srgbClr val="FF0000"/>
                </a:solidFill>
              </a:rPr>
              <a:t>分子间存在相互作用的引力和斥力。</a:t>
            </a:r>
            <a:endParaRPr lang="zh-CN" altLang="en-US" sz="33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文本框 1"/>
          <p:cNvSpPr txBox="1"/>
          <p:nvPr/>
        </p:nvSpPr>
        <p:spPr>
          <a:xfrm>
            <a:off x="2725738" y="158750"/>
            <a:ext cx="3956050" cy="460375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zh-CN" sz="2400" b="1" spc="15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分子间的作用力相互作用</a:t>
            </a:r>
            <a:endParaRPr lang="zh-CN" altLang="zh-CN" sz="2400" b="1">
              <a:solidFill>
                <a:srgbClr val="FF0000"/>
              </a:solidFill>
              <a:latin typeface="黑体" pitchFamily="2" charset="-122"/>
              <a:ea typeface="黑体" pitchFamily="2" charset="-122"/>
              <a:sym typeface="宋体" panose="02010600030101010101" pitchFamily="2" charset="-122"/>
            </a:endParaRPr>
          </a:p>
        </p:txBody>
      </p:sp>
      <p:grpSp>
        <p:nvGrpSpPr>
          <p:cNvPr id="10242" name="组合 25"/>
          <p:cNvGrpSpPr/>
          <p:nvPr/>
        </p:nvGrpSpPr>
        <p:grpSpPr>
          <a:xfrm>
            <a:off x="57150" y="593725"/>
            <a:ext cx="3414713" cy="2087563"/>
            <a:chOff x="1682" y="2170"/>
            <a:chExt cx="5376" cy="3287"/>
          </a:xfrm>
        </p:grpSpPr>
        <p:sp>
          <p:nvSpPr>
            <p:cNvPr id="10243" name="椭圆 2"/>
            <p:cNvSpPr/>
            <p:nvPr/>
          </p:nvSpPr>
          <p:spPr>
            <a:xfrm>
              <a:off x="2468" y="2341"/>
              <a:ext cx="1346" cy="1556"/>
            </a:xfrm>
            <a:prstGeom prst="ellipse">
              <a:avLst/>
            </a:prstGeom>
            <a:gradFill>
              <a:gsLst>
                <a:gs pos="5000">
                  <a:schemeClr val="tx2">
                    <a:lumMod val="60000"/>
                    <a:lumOff val="40000"/>
                  </a:schemeClr>
                </a:gs>
                <a:gs pos="100000">
                  <a:srgbClr val="034373"/>
                </a:gs>
              </a:gsLst>
              <a:path path="circle">
                <a:fillToRect l="50000" t="50000" r="50000" b="50000"/>
              </a:path>
            </a:gradFill>
            <a:scene3d>
              <a:camera prst="orthographicFront"/>
              <a:lightRig rig="threePt" dir="t"/>
            </a:scene3d>
            <a:sp3d contourW="63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fontAlgn="base"/>
              <a:endParaRPr lang="zh-CN" altLang="en-US" sz="1350" strike="noStrike" noProof="1"/>
            </a:p>
          </p:txBody>
        </p:sp>
        <p:sp>
          <p:nvSpPr>
            <p:cNvPr id="10244" name="椭圆 5"/>
            <p:cNvSpPr/>
            <p:nvPr/>
          </p:nvSpPr>
          <p:spPr>
            <a:xfrm>
              <a:off x="4168" y="2341"/>
              <a:ext cx="1346" cy="1556"/>
            </a:xfrm>
            <a:prstGeom prst="ellipse">
              <a:avLst/>
            </a:prstGeom>
            <a:gradFill>
              <a:gsLst>
                <a:gs pos="5000">
                  <a:schemeClr val="tx2">
                    <a:lumMod val="60000"/>
                    <a:lumOff val="40000"/>
                  </a:schemeClr>
                </a:gs>
                <a:gs pos="100000">
                  <a:srgbClr val="034373"/>
                </a:gs>
              </a:gsLst>
              <a:path path="circle">
                <a:fillToRect l="50000" t="50000" r="50000" b="50000"/>
              </a:path>
            </a:gradFill>
            <a:scene3d>
              <a:camera prst="orthographicFront"/>
              <a:lightRig rig="threePt" dir="t"/>
            </a:scene3d>
            <a:sp3d contourW="63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fontAlgn="base"/>
              <a:endParaRPr lang="zh-CN" altLang="en-US" sz="1350" strike="noStrike" noProof="1"/>
            </a:p>
          </p:txBody>
        </p:sp>
        <p:sp>
          <p:nvSpPr>
            <p:cNvPr id="10245" name="椭圆 7"/>
            <p:cNvSpPr/>
            <p:nvPr/>
          </p:nvSpPr>
          <p:spPr>
            <a:xfrm>
              <a:off x="3064" y="3043"/>
              <a:ext cx="154" cy="15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en-US" sz="1300">
                <a:solidFill>
                  <a:srgbClr val="FFFFFF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0246" name="椭圆 9"/>
            <p:cNvSpPr/>
            <p:nvPr/>
          </p:nvSpPr>
          <p:spPr>
            <a:xfrm>
              <a:off x="4781" y="3043"/>
              <a:ext cx="154" cy="15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en-US" sz="1300">
                <a:solidFill>
                  <a:srgbClr val="FFFFFF"/>
                </a:solidFill>
                <a:latin typeface="Arial" pitchFamily="34" charset="0"/>
                <a:ea typeface="宋体" pitchFamily="2" charset="-122"/>
              </a:endParaRPr>
            </a:p>
          </p:txBody>
        </p:sp>
        <p:cxnSp>
          <p:nvCxnSpPr>
            <p:cNvPr id="10247" name="直接箭头连接符 11"/>
            <p:cNvCxnSpPr>
              <a:stCxn id="10246" idx="6"/>
            </p:cNvCxnSpPr>
            <p:nvPr/>
          </p:nvCxnSpPr>
          <p:spPr>
            <a:xfrm flipV="1">
              <a:off x="4935" y="3119"/>
              <a:ext cx="563" cy="1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10248" name="直接箭头连接符 12"/>
            <p:cNvCxnSpPr>
              <a:stCxn id="10245" idx="6"/>
            </p:cNvCxnSpPr>
            <p:nvPr/>
          </p:nvCxnSpPr>
          <p:spPr>
            <a:xfrm>
              <a:off x="3202" y="3120"/>
              <a:ext cx="581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headEnd type="none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49" name="直接箭头连接符 13"/>
            <p:cNvCxnSpPr>
              <a:stCxn id="10245" idx="6"/>
            </p:cNvCxnSpPr>
            <p:nvPr/>
          </p:nvCxnSpPr>
          <p:spPr>
            <a:xfrm flipH="1" flipV="1">
              <a:off x="4141" y="3115"/>
              <a:ext cx="641" cy="5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10250" name="直接箭头连接符 14"/>
            <p:cNvCxnSpPr>
              <a:stCxn id="10245" idx="6"/>
            </p:cNvCxnSpPr>
            <p:nvPr/>
          </p:nvCxnSpPr>
          <p:spPr>
            <a:xfrm flipH="1" flipV="1">
              <a:off x="2423" y="3109"/>
              <a:ext cx="641" cy="5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10251" name="直接连接符 15"/>
            <p:cNvCxnSpPr>
              <a:stCxn id="10245" idx="6"/>
            </p:cNvCxnSpPr>
            <p:nvPr/>
          </p:nvCxnSpPr>
          <p:spPr>
            <a:xfrm flipH="1">
              <a:off x="3132" y="3190"/>
              <a:ext cx="17" cy="128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cxnSp>
          <p:nvCxnSpPr>
            <p:cNvPr id="10252" name="直接连接符 16"/>
            <p:cNvCxnSpPr>
              <a:stCxn id="10245" idx="6"/>
            </p:cNvCxnSpPr>
            <p:nvPr/>
          </p:nvCxnSpPr>
          <p:spPr>
            <a:xfrm flipH="1">
              <a:off x="4850" y="3196"/>
              <a:ext cx="17" cy="128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cxnSp>
          <p:nvCxnSpPr>
            <p:cNvPr id="10253" name="直接箭头连接符 17"/>
            <p:cNvCxnSpPr>
              <a:stCxn id="10245" idx="6"/>
            </p:cNvCxnSpPr>
            <p:nvPr/>
          </p:nvCxnSpPr>
          <p:spPr>
            <a:xfrm>
              <a:off x="3184" y="4462"/>
              <a:ext cx="1619" cy="16"/>
            </a:xfrm>
            <a:prstGeom prst="straightConnector1">
              <a:avLst/>
            </a:prstGeom>
            <a:ln w="57150">
              <a:solidFill>
                <a:srgbClr val="FF000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54" name="文本框 18"/>
            <p:cNvSpPr/>
            <p:nvPr/>
          </p:nvSpPr>
          <p:spPr>
            <a:xfrm>
              <a:off x="3853" y="4223"/>
              <a:ext cx="1412" cy="123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4500" b="1">
                  <a:latin typeface="Times New Roman" pitchFamily="18" charset="0"/>
                </a:rPr>
                <a:t>r</a:t>
              </a:r>
              <a:r>
                <a:rPr lang="en-US" altLang="zh-CN" sz="2700" b="1" baseline="-25000">
                  <a:latin typeface="Times New Roman" pitchFamily="18" charset="0"/>
                </a:rPr>
                <a:t>0</a:t>
              </a:r>
              <a:endParaRPr lang="en-US" altLang="zh-CN" sz="2700" b="1" baseline="-25000">
                <a:latin typeface="Times New Roman" panose="02020603050405020304" pitchFamily="18" charset="0"/>
              </a:endParaRPr>
            </a:p>
          </p:txBody>
        </p:sp>
        <p:sp>
          <p:nvSpPr>
            <p:cNvPr id="10255" name="文本框 19"/>
            <p:cNvSpPr/>
            <p:nvPr/>
          </p:nvSpPr>
          <p:spPr>
            <a:xfrm>
              <a:off x="3132" y="2210"/>
              <a:ext cx="881" cy="101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3600" b="1">
                  <a:solidFill>
                    <a:srgbClr val="0D0D0D"/>
                  </a:solidFill>
                  <a:latin typeface="Times New Roman" pitchFamily="18" charset="0"/>
                </a:rPr>
                <a:t>f</a:t>
              </a:r>
              <a:r>
                <a:rPr lang="en-US" altLang="zh-CN" sz="3600" b="1" baseline="-25000">
                  <a:solidFill>
                    <a:srgbClr val="0D0D0D"/>
                  </a:solidFill>
                  <a:latin typeface="Times New Roman" pitchFamily="18" charset="0"/>
                </a:rPr>
                <a:t>1</a:t>
              </a:r>
              <a:endParaRPr lang="en-US" altLang="zh-CN" sz="3600" b="1" baseline="-25000">
                <a:solidFill>
                  <a:srgbClr val="0D0D0D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256" name="文本框 20"/>
            <p:cNvSpPr/>
            <p:nvPr/>
          </p:nvSpPr>
          <p:spPr>
            <a:xfrm>
              <a:off x="1682" y="2630"/>
              <a:ext cx="800" cy="101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3600" b="1">
                  <a:latin typeface="Times New Roman" pitchFamily="18" charset="0"/>
                </a:rPr>
                <a:t>f</a:t>
              </a:r>
              <a:r>
                <a:rPr lang="en-US" altLang="zh-CN" sz="3600" b="1" baseline="-25000">
                  <a:latin typeface="Times New Roman" pitchFamily="18" charset="0"/>
                </a:rPr>
                <a:t>2</a:t>
              </a:r>
              <a:endParaRPr lang="en-US" altLang="zh-CN" sz="3600" b="1" baseline="-25000">
                <a:latin typeface="Times New Roman" panose="02020603050405020304" pitchFamily="18" charset="0"/>
              </a:endParaRPr>
            </a:p>
          </p:txBody>
        </p:sp>
        <p:sp>
          <p:nvSpPr>
            <p:cNvPr id="10257" name="文本框 21"/>
            <p:cNvSpPr txBox="1"/>
            <p:nvPr/>
          </p:nvSpPr>
          <p:spPr>
            <a:xfrm>
              <a:off x="4183" y="2170"/>
              <a:ext cx="1030" cy="1016"/>
            </a:xfrm>
            <a:prstGeom prst="rect">
              <a:avLst/>
            </a:prstGeom>
            <a:noFill/>
          </p:spPr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3600" b="1" spc="-200">
                  <a:latin typeface="Times New Roman" pitchFamily="18" charset="0"/>
                </a:rPr>
                <a:t>f</a:t>
              </a:r>
              <a:r>
                <a:rPr lang="en-US" altLang="zh-CN" sz="3600" b="1" spc="-1000">
                  <a:latin typeface="Times New Roman" pitchFamily="18" charset="0"/>
                  <a:sym typeface="宋体" pitchFamily="2" charset="-122"/>
                </a:rPr>
                <a:t>´</a:t>
              </a:r>
              <a:r>
                <a:rPr lang="en-US" altLang="zh-CN" sz="3600" b="1" spc="-1000" baseline="-25000">
                  <a:latin typeface="Times New Roman" pitchFamily="18" charset="0"/>
                </a:rPr>
                <a:t>1</a:t>
              </a:r>
              <a:endParaRPr lang="en-US" altLang="zh-CN" sz="3600" b="1" baseline="-25000">
                <a:latin typeface="Times New Roman" panose="02020603050405020304" pitchFamily="18" charset="0"/>
                <a:sym typeface="宋体" panose="02010600030101010101" pitchFamily="2" charset="-122"/>
              </a:endParaRPr>
            </a:p>
          </p:txBody>
        </p:sp>
        <p:sp>
          <p:nvSpPr>
            <p:cNvPr id="10258" name="文本框 22"/>
            <p:cNvSpPr txBox="1"/>
            <p:nvPr/>
          </p:nvSpPr>
          <p:spPr>
            <a:xfrm>
              <a:off x="5646" y="2571"/>
              <a:ext cx="1412" cy="1016"/>
            </a:xfrm>
            <a:prstGeom prst="rect">
              <a:avLst/>
            </a:prstGeom>
            <a:noFill/>
          </p:spPr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3600" b="1" spc="-150">
                  <a:latin typeface="Times New Roman" pitchFamily="18" charset="0"/>
                </a:rPr>
                <a:t>f</a:t>
              </a:r>
              <a:r>
                <a:rPr lang="en-US" altLang="zh-CN" sz="3600" b="1" spc="-1000">
                  <a:latin typeface="Times New Roman" pitchFamily="18" charset="0"/>
                  <a:sym typeface="宋体" pitchFamily="2" charset="-122"/>
                </a:rPr>
                <a:t>´</a:t>
              </a:r>
              <a:r>
                <a:rPr lang="en-US" altLang="zh-CN" sz="3600" b="1" spc="-1000" baseline="-25000">
                  <a:latin typeface="Times New Roman" pitchFamily="18" charset="0"/>
                </a:rPr>
                <a:t>2</a:t>
              </a:r>
              <a:endParaRPr lang="en-US" altLang="zh-CN" sz="3600" b="1" baseline="-25000">
                <a:latin typeface="Times New Roman" panose="02020603050405020304" pitchFamily="18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259" name="圆角矩形 23"/>
          <p:cNvSpPr/>
          <p:nvPr/>
        </p:nvSpPr>
        <p:spPr>
          <a:xfrm>
            <a:off x="201613" y="2506663"/>
            <a:ext cx="4184650" cy="1576388"/>
          </a:xfrm>
          <a:prstGeom prst="roundRect">
            <a:avLst/>
          </a:prstGeom>
          <a:noFill/>
          <a:ln w="38100">
            <a:solidFill>
              <a:schemeClr val="bg2">
                <a:lumMod val="2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1D41D5"/>
                </a:solidFill>
                <a:latin typeface="Times New Roman" pitchFamily="18" charset="0"/>
              </a:rPr>
              <a:t>f</a:t>
            </a:r>
            <a:r>
              <a:rPr lang="en-US" altLang="zh-CN" sz="2400" b="1" baseline="-25000">
                <a:solidFill>
                  <a:srgbClr val="1D41D5"/>
                </a:solidFill>
                <a:latin typeface="Times New Roman" pitchFamily="18" charset="0"/>
              </a:rPr>
              <a:t>1</a:t>
            </a:r>
            <a:r>
              <a:rPr lang="en-US" altLang="zh-CN" sz="2400" b="1">
                <a:solidFill>
                  <a:srgbClr val="1D41D5"/>
                </a:solidFill>
                <a:latin typeface="Times New Roman" pitchFamily="18" charset="0"/>
              </a:rPr>
              <a:t>f</a:t>
            </a:r>
            <a:r>
              <a:rPr lang="en-US" altLang="zh-CN" sz="2400" b="1" spc="-250">
                <a:solidFill>
                  <a:srgbClr val="1D41D5"/>
                </a:solidFill>
                <a:latin typeface="Times New Roman" pitchFamily="18" charset="0"/>
              </a:rPr>
              <a:t>´</a:t>
            </a:r>
            <a:r>
              <a:rPr lang="en-US" altLang="zh-CN" sz="2400" b="1" spc="-250" baseline="-25000">
                <a:solidFill>
                  <a:srgbClr val="1D41D5"/>
                </a:solidFill>
                <a:latin typeface="Times New Roman" pitchFamily="18" charset="0"/>
              </a:rPr>
              <a:t>1</a:t>
            </a:r>
            <a:r>
              <a:rPr lang="zh-CN" altLang="en-US" sz="2400" b="1" spc="100">
                <a:solidFill>
                  <a:srgbClr val="0D0D0D"/>
                </a:solidFill>
                <a:latin typeface="Times New Roman" pitchFamily="18" charset="0"/>
              </a:rPr>
              <a:t>为</a:t>
            </a:r>
            <a:r>
              <a:rPr lang="zh-CN" altLang="en-US" sz="2400" b="1">
                <a:solidFill>
                  <a:srgbClr val="0D0D0D"/>
                </a:solidFill>
                <a:latin typeface="Times New Roman" pitchFamily="18" charset="0"/>
              </a:rPr>
              <a:t>分子间引力，</a:t>
            </a:r>
            <a:r>
              <a:rPr lang="en-US" altLang="zh-CN" sz="2400" b="1">
                <a:solidFill>
                  <a:srgbClr val="1D41D5"/>
                </a:solidFill>
                <a:latin typeface="Times New Roman" pitchFamily="18" charset="0"/>
              </a:rPr>
              <a:t>f</a:t>
            </a:r>
            <a:r>
              <a:rPr lang="en-US" altLang="zh-CN" sz="2400" b="1" baseline="-25000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2</a:t>
            </a:r>
            <a:r>
              <a:rPr lang="en-US" altLang="zh-CN" sz="2400" b="1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f</a:t>
            </a:r>
            <a:r>
              <a:rPr lang="en-US" altLang="zh-CN" sz="2400" b="1" spc="-500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´</a:t>
            </a:r>
            <a:r>
              <a:rPr lang="en-US" altLang="zh-CN" sz="2400" b="1" spc="-250" baseline="-25000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2</a:t>
            </a:r>
            <a:r>
              <a:rPr lang="zh-CN" altLang="en-US" sz="2400" b="1">
                <a:solidFill>
                  <a:srgbClr val="0D0D0D"/>
                </a:solidFill>
                <a:latin typeface="Times New Roman" pitchFamily="18" charset="0"/>
                <a:sym typeface="宋体" pitchFamily="2" charset="-122"/>
              </a:rPr>
              <a:t>为分子间斥力，当分子间距离为</a:t>
            </a:r>
            <a:r>
              <a:rPr lang="en-US" altLang="zh-CN" sz="2400" b="1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r</a:t>
            </a:r>
            <a:r>
              <a:rPr lang="en-US" altLang="zh-CN" sz="2400" b="1" baseline="-25000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0</a:t>
            </a:r>
            <a:r>
              <a:rPr lang="zh-CN" altLang="en-US" sz="2400" b="1">
                <a:solidFill>
                  <a:srgbClr val="0D0D0D"/>
                </a:solidFill>
                <a:latin typeface="Times New Roman" pitchFamily="18" charset="0"/>
                <a:sym typeface="宋体" pitchFamily="2" charset="-122"/>
              </a:rPr>
              <a:t>时，分子受到的引力和斥力</a:t>
            </a:r>
            <a:r>
              <a:rPr lang="zh-CN" altLang="en-US" sz="2400" b="1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相互平衡</a:t>
            </a:r>
            <a:r>
              <a:rPr lang="zh-CN" altLang="en-US" sz="2400" b="1">
                <a:latin typeface="Times New Roman" pitchFamily="18" charset="0"/>
                <a:sym typeface="宋体" pitchFamily="2" charset="-122"/>
              </a:rPr>
              <a:t>。</a:t>
            </a:r>
            <a:endParaRPr lang="zh-CN" altLang="en-US" sz="2400" b="1"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10260" name="圆角矩形 56"/>
          <p:cNvSpPr/>
          <p:nvPr/>
        </p:nvSpPr>
        <p:spPr>
          <a:xfrm>
            <a:off x="5308600" y="2317750"/>
            <a:ext cx="3517900" cy="1193800"/>
          </a:xfrm>
          <a:prstGeom prst="roundRect">
            <a:avLst/>
          </a:prstGeom>
          <a:noFill/>
          <a:ln w="38100">
            <a:solidFill>
              <a:schemeClr val="bg2">
                <a:lumMod val="2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rgbClr val="0D0D0D"/>
                </a:solidFill>
                <a:latin typeface="Times New Roman" pitchFamily="18" charset="0"/>
                <a:sym typeface="宋体" pitchFamily="2" charset="-122"/>
              </a:rPr>
              <a:t>当</a:t>
            </a:r>
            <a:r>
              <a:rPr lang="en-US" altLang="zh-CN" sz="2400" b="1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r&gt;r</a:t>
            </a:r>
            <a:r>
              <a:rPr lang="en-US" altLang="zh-CN" sz="2400" b="1" baseline="-25000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0</a:t>
            </a:r>
            <a:r>
              <a:rPr lang="zh-CN" altLang="en-US" sz="2400" b="1">
                <a:solidFill>
                  <a:srgbClr val="0D0D0D"/>
                </a:solidFill>
                <a:latin typeface="Times New Roman" pitchFamily="18" charset="0"/>
                <a:sym typeface="宋体" pitchFamily="2" charset="-122"/>
              </a:rPr>
              <a:t>时，分子间作用力表现为</a:t>
            </a:r>
            <a:r>
              <a:rPr lang="zh-CN" altLang="en-US" sz="2400" b="1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引力</a:t>
            </a:r>
            <a:r>
              <a:rPr lang="zh-CN" altLang="en-US" sz="2400" b="1">
                <a:solidFill>
                  <a:srgbClr val="0D0D0D"/>
                </a:solidFill>
                <a:latin typeface="Times New Roman" pitchFamily="18" charset="0"/>
                <a:sym typeface="宋体" pitchFamily="2" charset="-122"/>
              </a:rPr>
              <a:t>。</a:t>
            </a:r>
            <a:endParaRPr lang="zh-CN" altLang="en-US" sz="2400" b="1">
              <a:solidFill>
                <a:srgbClr val="0D0D0D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grpSp>
        <p:nvGrpSpPr>
          <p:cNvPr id="10261" name="组合 26"/>
          <p:cNvGrpSpPr/>
          <p:nvPr/>
        </p:nvGrpSpPr>
        <p:grpSpPr>
          <a:xfrm>
            <a:off x="5991225" y="712788"/>
            <a:ext cx="2835275" cy="1462087"/>
            <a:chOff x="8602" y="2540"/>
            <a:chExt cx="4466" cy="2304"/>
          </a:xfrm>
        </p:grpSpPr>
        <p:sp>
          <p:nvSpPr>
            <p:cNvPr id="10262" name="椭圆 39"/>
            <p:cNvSpPr/>
            <p:nvPr/>
          </p:nvSpPr>
          <p:spPr>
            <a:xfrm>
              <a:off x="8587" y="2527"/>
              <a:ext cx="1346" cy="1556"/>
            </a:xfrm>
            <a:prstGeom prst="ellipse">
              <a:avLst/>
            </a:prstGeom>
            <a:gradFill>
              <a:gsLst>
                <a:gs pos="5000">
                  <a:schemeClr val="tx2">
                    <a:lumMod val="60000"/>
                    <a:lumOff val="40000"/>
                  </a:schemeClr>
                </a:gs>
                <a:gs pos="100000">
                  <a:srgbClr val="034373"/>
                </a:gs>
              </a:gsLst>
              <a:path path="circle">
                <a:fillToRect l="50000" t="50000" r="50000" b="50000"/>
              </a:path>
            </a:gradFill>
            <a:scene3d>
              <a:camera prst="orthographicFront"/>
              <a:lightRig rig="threePt" dir="t"/>
            </a:scene3d>
            <a:sp3d contourW="63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fontAlgn="base"/>
              <a:endParaRPr lang="zh-CN" altLang="en-US" sz="1350" strike="noStrike" noProof="1"/>
            </a:p>
          </p:txBody>
        </p:sp>
        <p:sp>
          <p:nvSpPr>
            <p:cNvPr id="10263" name="椭圆 40"/>
            <p:cNvSpPr/>
            <p:nvPr/>
          </p:nvSpPr>
          <p:spPr>
            <a:xfrm>
              <a:off x="11737" y="2525"/>
              <a:ext cx="1346" cy="1556"/>
            </a:xfrm>
            <a:prstGeom prst="ellipse">
              <a:avLst/>
            </a:prstGeom>
            <a:gradFill>
              <a:gsLst>
                <a:gs pos="5000">
                  <a:schemeClr val="tx2">
                    <a:lumMod val="60000"/>
                    <a:lumOff val="40000"/>
                  </a:schemeClr>
                </a:gs>
                <a:gs pos="100000">
                  <a:srgbClr val="034373"/>
                </a:gs>
              </a:gsLst>
              <a:path path="circle">
                <a:fillToRect l="50000" t="50000" r="50000" b="50000"/>
              </a:path>
            </a:gradFill>
            <a:scene3d>
              <a:camera prst="orthographicFront"/>
              <a:lightRig rig="threePt" dir="t"/>
            </a:scene3d>
            <a:sp3d contourW="63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fontAlgn="base"/>
              <a:endParaRPr lang="zh-CN" altLang="en-US" sz="1350" strike="noStrike" noProof="1"/>
            </a:p>
          </p:txBody>
        </p:sp>
        <p:sp>
          <p:nvSpPr>
            <p:cNvPr id="10264" name="椭圆 41"/>
            <p:cNvSpPr/>
            <p:nvPr/>
          </p:nvSpPr>
          <p:spPr>
            <a:xfrm>
              <a:off x="9183" y="3229"/>
              <a:ext cx="154" cy="15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en-US" sz="1300">
                <a:solidFill>
                  <a:srgbClr val="FFFFFF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0265" name="椭圆 42"/>
            <p:cNvSpPr/>
            <p:nvPr/>
          </p:nvSpPr>
          <p:spPr>
            <a:xfrm>
              <a:off x="12348" y="3227"/>
              <a:ext cx="154" cy="15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en-US" sz="1300">
                <a:solidFill>
                  <a:srgbClr val="FFFFFF"/>
                </a:solidFill>
                <a:latin typeface="Arial" pitchFamily="34" charset="0"/>
                <a:ea typeface="宋体" pitchFamily="2" charset="-122"/>
              </a:endParaRPr>
            </a:p>
          </p:txBody>
        </p:sp>
        <p:cxnSp>
          <p:nvCxnSpPr>
            <p:cNvPr id="10266" name="直接箭头连接符 44"/>
            <p:cNvCxnSpPr>
              <a:stCxn id="10264" idx="6"/>
            </p:cNvCxnSpPr>
            <p:nvPr/>
          </p:nvCxnSpPr>
          <p:spPr>
            <a:xfrm>
              <a:off x="9321" y="3306"/>
              <a:ext cx="581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headEnd type="none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67" name="直接箭头连接符 45"/>
            <p:cNvCxnSpPr>
              <a:stCxn id="10264" idx="6"/>
            </p:cNvCxnSpPr>
            <p:nvPr/>
          </p:nvCxnSpPr>
          <p:spPr>
            <a:xfrm flipH="1" flipV="1">
              <a:off x="11720" y="3306"/>
              <a:ext cx="641" cy="5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10268" name="直接箭头连接符 49"/>
            <p:cNvCxnSpPr>
              <a:stCxn id="10264" idx="6"/>
            </p:cNvCxnSpPr>
            <p:nvPr/>
          </p:nvCxnSpPr>
          <p:spPr>
            <a:xfrm>
              <a:off x="9320" y="4625"/>
              <a:ext cx="3085" cy="17"/>
            </a:xfrm>
            <a:prstGeom prst="straightConnector1">
              <a:avLst/>
            </a:prstGeom>
            <a:ln w="57150">
              <a:solidFill>
                <a:srgbClr val="FF000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69" name="文本框 52"/>
            <p:cNvSpPr/>
            <p:nvPr/>
          </p:nvSpPr>
          <p:spPr>
            <a:xfrm>
              <a:off x="9991" y="2813"/>
              <a:ext cx="800" cy="101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3600" b="1">
                  <a:latin typeface="Times New Roman" pitchFamily="18" charset="0"/>
                </a:rPr>
                <a:t>f</a:t>
              </a:r>
              <a:endParaRPr lang="en-US" altLang="zh-CN" sz="3600" b="1" baseline="-25000">
                <a:latin typeface="Times New Roman" panose="02020603050405020304" pitchFamily="18" charset="0"/>
              </a:endParaRPr>
            </a:p>
          </p:txBody>
        </p:sp>
        <p:sp>
          <p:nvSpPr>
            <p:cNvPr id="10270" name="文本框 54"/>
            <p:cNvSpPr txBox="1"/>
            <p:nvPr/>
          </p:nvSpPr>
          <p:spPr>
            <a:xfrm>
              <a:off x="11170" y="2818"/>
              <a:ext cx="1412" cy="1016"/>
            </a:xfrm>
            <a:prstGeom prst="rect">
              <a:avLst/>
            </a:prstGeom>
            <a:noFill/>
          </p:spPr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3600" b="1" spc="-150">
                  <a:latin typeface="Times New Roman" pitchFamily="18" charset="0"/>
                </a:rPr>
                <a:t>f</a:t>
              </a:r>
              <a:r>
                <a:rPr lang="en-US" altLang="zh-CN" sz="3600" b="1" spc="-1000">
                  <a:latin typeface="Times New Roman" pitchFamily="18" charset="0"/>
                  <a:sym typeface="宋体" pitchFamily="2" charset="-122"/>
                </a:rPr>
                <a:t>´</a:t>
              </a:r>
              <a:endParaRPr lang="en-US" altLang="zh-CN" sz="3600" b="1" baseline="-25000">
                <a:latin typeface="Times New Roman" panose="02020603050405020304" pitchFamily="18" charset="0"/>
                <a:sym typeface="宋体" panose="02010600030101010101" pitchFamily="2" charset="-122"/>
              </a:endParaRPr>
            </a:p>
          </p:txBody>
        </p:sp>
        <p:sp>
          <p:nvSpPr>
            <p:cNvPr id="10271" name="文本框 55"/>
            <p:cNvSpPr/>
            <p:nvPr/>
          </p:nvSpPr>
          <p:spPr>
            <a:xfrm>
              <a:off x="10554" y="3610"/>
              <a:ext cx="687" cy="123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4500" b="1">
                  <a:latin typeface="Times New Roman" pitchFamily="18" charset="0"/>
                  <a:sym typeface="宋体" pitchFamily="2" charset="-122"/>
                </a:rPr>
                <a:t>r</a:t>
              </a:r>
              <a:endParaRPr lang="en-US" altLang="zh-CN" sz="2700" b="1" baseline="-25000">
                <a:latin typeface="Times New Roman" panose="02020603050405020304" pitchFamily="18" charset="0"/>
              </a:endParaRPr>
            </a:p>
          </p:txBody>
        </p:sp>
        <p:cxnSp>
          <p:nvCxnSpPr>
            <p:cNvPr id="10272" name="直接连接符 58"/>
            <p:cNvCxnSpPr>
              <a:stCxn id="10264" idx="6"/>
            </p:cNvCxnSpPr>
            <p:nvPr/>
          </p:nvCxnSpPr>
          <p:spPr>
            <a:xfrm flipH="1">
              <a:off x="9251" y="3341"/>
              <a:ext cx="17" cy="128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cxnSp>
          <p:nvCxnSpPr>
            <p:cNvPr id="10273" name="直接连接符 59"/>
            <p:cNvCxnSpPr>
              <a:stCxn id="10264" idx="6"/>
            </p:cNvCxnSpPr>
            <p:nvPr/>
          </p:nvCxnSpPr>
          <p:spPr>
            <a:xfrm flipH="1">
              <a:off x="12401" y="3382"/>
              <a:ext cx="17" cy="128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</p:grpSp>
      <p:sp>
        <p:nvSpPr>
          <p:cNvPr id="10274" name="圆角矩形 3"/>
          <p:cNvSpPr/>
          <p:nvPr/>
        </p:nvSpPr>
        <p:spPr>
          <a:xfrm>
            <a:off x="5180013" y="5203825"/>
            <a:ext cx="3825875" cy="1577975"/>
          </a:xfrm>
          <a:prstGeom prst="roundRect">
            <a:avLst/>
          </a:prstGeom>
          <a:noFill/>
          <a:ln w="38100">
            <a:solidFill>
              <a:schemeClr val="bg2">
                <a:lumMod val="2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rgbClr val="0D0D0D"/>
                </a:solidFill>
                <a:latin typeface="Times New Roman" pitchFamily="18" charset="0"/>
                <a:sym typeface="宋体" pitchFamily="2" charset="-122"/>
              </a:rPr>
              <a:t>当</a:t>
            </a:r>
            <a:r>
              <a:rPr lang="en-US" altLang="zh-CN" sz="2400" b="1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r</a:t>
            </a:r>
            <a:r>
              <a:rPr lang="zh-CN" altLang="en-US" sz="2400" b="1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 </a:t>
            </a:r>
            <a:r>
              <a:rPr lang="en-US" altLang="zh-CN" sz="2400" b="1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&lt; r</a:t>
            </a:r>
            <a:r>
              <a:rPr lang="en-US" altLang="zh-CN" sz="2400" b="1" baseline="-25000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0</a:t>
            </a:r>
            <a:r>
              <a:rPr lang="zh-CN" altLang="en-US" sz="2400" b="1">
                <a:solidFill>
                  <a:srgbClr val="0D0D0D"/>
                </a:solidFill>
                <a:latin typeface="Times New Roman" pitchFamily="18" charset="0"/>
                <a:sym typeface="宋体" pitchFamily="2" charset="-122"/>
              </a:rPr>
              <a:t>时，分子间作用力表现为</a:t>
            </a:r>
            <a:r>
              <a:rPr lang="zh-CN" altLang="en-US" sz="2400" b="1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斥力</a:t>
            </a:r>
            <a:r>
              <a:rPr lang="zh-CN" altLang="en-US" sz="2400" b="1">
                <a:solidFill>
                  <a:srgbClr val="0D0D0D"/>
                </a:solidFill>
                <a:latin typeface="Times New Roman" pitchFamily="18" charset="0"/>
                <a:sym typeface="宋体" pitchFamily="2" charset="-122"/>
              </a:rPr>
              <a:t>。</a:t>
            </a:r>
            <a:endParaRPr lang="zh-CN" altLang="en-US" sz="2400" b="1">
              <a:solidFill>
                <a:srgbClr val="0D0D0D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10275" name="圆角矩形 24"/>
          <p:cNvSpPr/>
          <p:nvPr/>
        </p:nvSpPr>
        <p:spPr>
          <a:xfrm>
            <a:off x="382588" y="5203825"/>
            <a:ext cx="3824288" cy="1577975"/>
          </a:xfrm>
          <a:prstGeom prst="roundRect">
            <a:avLst/>
          </a:prstGeom>
          <a:noFill/>
          <a:ln w="38100">
            <a:solidFill>
              <a:schemeClr val="bg2">
                <a:lumMod val="2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rgbClr val="0D0D0D"/>
                </a:solidFill>
                <a:latin typeface="Times New Roman" pitchFamily="18" charset="0"/>
                <a:sym typeface="宋体" pitchFamily="2" charset="-122"/>
              </a:rPr>
              <a:t>当</a:t>
            </a:r>
            <a:r>
              <a:rPr lang="en-US" altLang="zh-CN" sz="2400" b="1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r</a:t>
            </a:r>
            <a:r>
              <a:rPr lang="zh-CN" altLang="en-US" sz="2400" b="1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 </a:t>
            </a:r>
            <a:r>
              <a:rPr lang="en-US" altLang="zh-CN" sz="2400" b="1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&gt;10</a:t>
            </a:r>
            <a:r>
              <a:rPr lang="en-US" altLang="zh-CN" sz="2400" b="1" i="1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r</a:t>
            </a:r>
            <a:r>
              <a:rPr lang="en-US" altLang="zh-CN" sz="2400" b="1" baseline="-25000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0  </a:t>
            </a:r>
            <a:r>
              <a:rPr lang="en-US" altLang="zh-CN" sz="2400" baseline="-25000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 </a:t>
            </a:r>
            <a:r>
              <a:rPr lang="zh-CN" altLang="en-US" sz="2400" b="1">
                <a:solidFill>
                  <a:srgbClr val="0D0D0D"/>
                </a:solidFill>
                <a:latin typeface="Times New Roman" pitchFamily="18" charset="0"/>
                <a:sym typeface="宋体" pitchFamily="2" charset="-122"/>
              </a:rPr>
              <a:t>时，分子间</a:t>
            </a:r>
            <a:r>
              <a:rPr lang="zh-CN" altLang="en-US" sz="2400" b="1">
                <a:solidFill>
                  <a:srgbClr val="1D41D5"/>
                </a:solidFill>
                <a:latin typeface="Times New Roman" pitchFamily="18" charset="0"/>
                <a:sym typeface="宋体" pitchFamily="2" charset="-122"/>
              </a:rPr>
              <a:t>无作用力</a:t>
            </a:r>
            <a:r>
              <a:rPr lang="zh-CN" altLang="en-US" sz="2400" b="1">
                <a:solidFill>
                  <a:srgbClr val="0D0D0D"/>
                </a:solidFill>
                <a:latin typeface="Times New Roman" pitchFamily="18" charset="0"/>
                <a:sym typeface="宋体" pitchFamily="2" charset="-122"/>
              </a:rPr>
              <a:t>。</a:t>
            </a:r>
            <a:endParaRPr lang="zh-CN" altLang="en-US" sz="2400" b="1">
              <a:solidFill>
                <a:srgbClr val="0D0D0D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grpSp>
        <p:nvGrpSpPr>
          <p:cNvPr id="10276" name="组合 4"/>
          <p:cNvGrpSpPr/>
          <p:nvPr/>
        </p:nvGrpSpPr>
        <p:grpSpPr>
          <a:xfrm>
            <a:off x="5562600" y="3711575"/>
            <a:ext cx="3128963" cy="1520825"/>
            <a:chOff x="1982" y="2356"/>
            <a:chExt cx="4928" cy="2394"/>
          </a:xfrm>
        </p:grpSpPr>
        <p:sp>
          <p:nvSpPr>
            <p:cNvPr id="10277" name="椭圆 6"/>
            <p:cNvSpPr/>
            <p:nvPr/>
          </p:nvSpPr>
          <p:spPr>
            <a:xfrm>
              <a:off x="2767" y="2341"/>
              <a:ext cx="1346" cy="1556"/>
            </a:xfrm>
            <a:prstGeom prst="ellipse">
              <a:avLst/>
            </a:prstGeom>
            <a:gradFill>
              <a:gsLst>
                <a:gs pos="5000">
                  <a:schemeClr val="tx2">
                    <a:lumMod val="60000"/>
                    <a:lumOff val="40000"/>
                  </a:schemeClr>
                </a:gs>
                <a:gs pos="100000">
                  <a:srgbClr val="034373"/>
                </a:gs>
              </a:gsLst>
              <a:path path="circle">
                <a:fillToRect l="50000" t="50000" r="50000" b="50000"/>
              </a:path>
            </a:gradFill>
            <a:scene3d>
              <a:camera prst="orthographicFront"/>
              <a:lightRig rig="threePt" dir="t"/>
            </a:scene3d>
            <a:sp3d contourW="63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fontAlgn="base"/>
              <a:endParaRPr lang="zh-CN" altLang="en-US" sz="1350" strike="noStrike" noProof="1"/>
            </a:p>
          </p:txBody>
        </p:sp>
        <p:sp>
          <p:nvSpPr>
            <p:cNvPr id="10278" name="椭圆 8"/>
            <p:cNvSpPr/>
            <p:nvPr/>
          </p:nvSpPr>
          <p:spPr>
            <a:xfrm>
              <a:off x="4168" y="2341"/>
              <a:ext cx="1346" cy="1556"/>
            </a:xfrm>
            <a:prstGeom prst="ellipse">
              <a:avLst/>
            </a:prstGeom>
            <a:gradFill>
              <a:gsLst>
                <a:gs pos="5000">
                  <a:schemeClr val="tx2">
                    <a:lumMod val="60000"/>
                    <a:lumOff val="40000"/>
                  </a:schemeClr>
                </a:gs>
                <a:gs pos="100000">
                  <a:srgbClr val="034373"/>
                </a:gs>
              </a:gsLst>
              <a:path path="circle">
                <a:fillToRect l="50000" t="50000" r="50000" b="50000"/>
              </a:path>
            </a:gradFill>
            <a:scene3d>
              <a:camera prst="orthographicFront"/>
              <a:lightRig rig="threePt" dir="t"/>
            </a:scene3d>
            <a:sp3d contourW="63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fontAlgn="base"/>
              <a:endParaRPr lang="zh-CN" altLang="en-US" sz="1350" strike="noStrike" noProof="1"/>
            </a:p>
          </p:txBody>
        </p:sp>
        <p:sp>
          <p:nvSpPr>
            <p:cNvPr id="10279" name="椭圆 10"/>
            <p:cNvSpPr/>
            <p:nvPr/>
          </p:nvSpPr>
          <p:spPr>
            <a:xfrm>
              <a:off x="3363" y="3043"/>
              <a:ext cx="154" cy="15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en-US" sz="1300">
                <a:solidFill>
                  <a:srgbClr val="FFFFFF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0280" name="椭圆 27"/>
            <p:cNvSpPr/>
            <p:nvPr/>
          </p:nvSpPr>
          <p:spPr>
            <a:xfrm>
              <a:off x="4781" y="3043"/>
              <a:ext cx="154" cy="15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en-US" sz="1300">
                <a:solidFill>
                  <a:srgbClr val="FFFFFF"/>
                </a:solidFill>
                <a:latin typeface="Arial" pitchFamily="34" charset="0"/>
                <a:ea typeface="宋体" pitchFamily="2" charset="-122"/>
              </a:endParaRPr>
            </a:p>
          </p:txBody>
        </p:sp>
        <p:cxnSp>
          <p:nvCxnSpPr>
            <p:cNvPr id="10281" name="直接箭头连接符 28"/>
            <p:cNvCxnSpPr>
              <a:stCxn id="10280" idx="6"/>
            </p:cNvCxnSpPr>
            <p:nvPr/>
          </p:nvCxnSpPr>
          <p:spPr>
            <a:xfrm flipV="1">
              <a:off x="4935" y="3119"/>
              <a:ext cx="563" cy="1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10282" name="直接箭头连接符 29"/>
            <p:cNvCxnSpPr>
              <a:stCxn id="10279" idx="6"/>
            </p:cNvCxnSpPr>
            <p:nvPr/>
          </p:nvCxnSpPr>
          <p:spPr>
            <a:xfrm>
              <a:off x="3533" y="3120"/>
              <a:ext cx="581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headEnd type="none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83" name="直接箭头连接符 30"/>
            <p:cNvCxnSpPr>
              <a:stCxn id="10279" idx="6"/>
            </p:cNvCxnSpPr>
            <p:nvPr/>
          </p:nvCxnSpPr>
          <p:spPr>
            <a:xfrm flipH="1" flipV="1">
              <a:off x="4141" y="3115"/>
              <a:ext cx="641" cy="5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10284" name="直接箭头连接符 31"/>
            <p:cNvCxnSpPr>
              <a:stCxn id="10279" idx="6"/>
            </p:cNvCxnSpPr>
            <p:nvPr/>
          </p:nvCxnSpPr>
          <p:spPr>
            <a:xfrm flipH="1" flipV="1">
              <a:off x="2723" y="3109"/>
              <a:ext cx="641" cy="5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10285" name="直接连接符 32"/>
            <p:cNvCxnSpPr>
              <a:stCxn id="10279" idx="6"/>
            </p:cNvCxnSpPr>
            <p:nvPr/>
          </p:nvCxnSpPr>
          <p:spPr>
            <a:xfrm flipH="1">
              <a:off x="3431" y="3190"/>
              <a:ext cx="17" cy="128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cxnSp>
          <p:nvCxnSpPr>
            <p:cNvPr id="10286" name="直接连接符 33"/>
            <p:cNvCxnSpPr>
              <a:stCxn id="10279" idx="6"/>
            </p:cNvCxnSpPr>
            <p:nvPr/>
          </p:nvCxnSpPr>
          <p:spPr>
            <a:xfrm flipH="1">
              <a:off x="4850" y="3196"/>
              <a:ext cx="17" cy="128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</p:spPr>
        </p:cxnSp>
        <p:cxnSp>
          <p:nvCxnSpPr>
            <p:cNvPr id="10287" name="直接箭头连接符 34"/>
            <p:cNvCxnSpPr>
              <a:stCxn id="10279" idx="6"/>
            </p:cNvCxnSpPr>
            <p:nvPr/>
          </p:nvCxnSpPr>
          <p:spPr>
            <a:xfrm>
              <a:off x="3395" y="4459"/>
              <a:ext cx="1424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88" name="文本框 35"/>
            <p:cNvSpPr/>
            <p:nvPr/>
          </p:nvSpPr>
          <p:spPr>
            <a:xfrm>
              <a:off x="1982" y="2630"/>
              <a:ext cx="800" cy="101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3600" b="1">
                  <a:latin typeface="Times New Roman" pitchFamily="18" charset="0"/>
                </a:rPr>
                <a:t>f</a:t>
              </a:r>
              <a:endParaRPr lang="en-US" altLang="zh-CN" sz="3600" b="1" baseline="-25000">
                <a:latin typeface="Times New Roman" panose="02020603050405020304" pitchFamily="18" charset="0"/>
              </a:endParaRPr>
            </a:p>
          </p:txBody>
        </p:sp>
        <p:sp>
          <p:nvSpPr>
            <p:cNvPr id="10289" name="文本框 36"/>
            <p:cNvSpPr/>
            <p:nvPr/>
          </p:nvSpPr>
          <p:spPr>
            <a:xfrm>
              <a:off x="3799" y="3516"/>
              <a:ext cx="687" cy="123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4500" b="1">
                  <a:latin typeface="Times New Roman" pitchFamily="18" charset="0"/>
                  <a:sym typeface="宋体" pitchFamily="2" charset="-122"/>
                </a:rPr>
                <a:t>r</a:t>
              </a:r>
              <a:endParaRPr lang="en-US" altLang="zh-CN" sz="2700" b="1" baseline="-25000">
                <a:latin typeface="Times New Roman" panose="02020603050405020304" pitchFamily="18" charset="0"/>
              </a:endParaRPr>
            </a:p>
          </p:txBody>
        </p:sp>
        <p:sp>
          <p:nvSpPr>
            <p:cNvPr id="10290" name="文本框 37"/>
            <p:cNvSpPr txBox="1"/>
            <p:nvPr/>
          </p:nvSpPr>
          <p:spPr>
            <a:xfrm>
              <a:off x="5498" y="2620"/>
              <a:ext cx="1412" cy="1016"/>
            </a:xfrm>
            <a:prstGeom prst="rect">
              <a:avLst/>
            </a:prstGeom>
            <a:noFill/>
          </p:spPr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3600" b="1" spc="-150">
                  <a:latin typeface="Times New Roman" pitchFamily="18" charset="0"/>
                </a:rPr>
                <a:t>f</a:t>
              </a:r>
              <a:r>
                <a:rPr lang="en-US" altLang="zh-CN" sz="3600" b="1" spc="-1000">
                  <a:latin typeface="Times New Roman" pitchFamily="18" charset="0"/>
                  <a:sym typeface="宋体" pitchFamily="2" charset="-122"/>
                </a:rPr>
                <a:t>´</a:t>
              </a:r>
              <a:endParaRPr lang="en-US" altLang="zh-CN" sz="3600" b="1" baseline="-25000">
                <a:latin typeface="Times New Roman" panose="02020603050405020304" pitchFamily="18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10291" name="组合 38"/>
          <p:cNvGrpSpPr/>
          <p:nvPr/>
        </p:nvGrpSpPr>
        <p:grpSpPr>
          <a:xfrm>
            <a:off x="477838" y="4079875"/>
            <a:ext cx="3159125" cy="1384300"/>
            <a:chOff x="8103" y="2007"/>
            <a:chExt cx="4974" cy="2180"/>
          </a:xfrm>
        </p:grpSpPr>
        <p:sp>
          <p:nvSpPr>
            <p:cNvPr id="10292" name="椭圆 43"/>
            <p:cNvSpPr/>
            <p:nvPr/>
          </p:nvSpPr>
          <p:spPr>
            <a:xfrm>
              <a:off x="8088" y="2797"/>
              <a:ext cx="625" cy="625"/>
            </a:xfrm>
            <a:prstGeom prst="ellipse">
              <a:avLst/>
            </a:prstGeom>
            <a:gradFill>
              <a:gsLst>
                <a:gs pos="5000">
                  <a:schemeClr val="tx2">
                    <a:lumMod val="60000"/>
                    <a:lumOff val="40000"/>
                  </a:schemeClr>
                </a:gs>
                <a:gs pos="100000">
                  <a:srgbClr val="034373"/>
                </a:gs>
              </a:gsLst>
              <a:path path="circle">
                <a:fillToRect l="50000" t="50000" r="50000" b="50000"/>
              </a:path>
            </a:gradFill>
            <a:scene3d>
              <a:camera prst="orthographicFront"/>
              <a:lightRig rig="threePt" dir="t"/>
            </a:scene3d>
            <a:sp3d contourW="63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fontAlgn="base"/>
              <a:endParaRPr lang="zh-CN" altLang="en-US" sz="1350" strike="noStrike" noProof="1"/>
            </a:p>
          </p:txBody>
        </p:sp>
        <p:sp>
          <p:nvSpPr>
            <p:cNvPr id="10293" name="椭圆 46"/>
            <p:cNvSpPr/>
            <p:nvPr/>
          </p:nvSpPr>
          <p:spPr>
            <a:xfrm>
              <a:off x="12467" y="2808"/>
              <a:ext cx="625" cy="625"/>
            </a:xfrm>
            <a:prstGeom prst="ellipse">
              <a:avLst/>
            </a:prstGeom>
            <a:gradFill>
              <a:gsLst>
                <a:gs pos="5000">
                  <a:schemeClr val="tx2">
                    <a:lumMod val="60000"/>
                    <a:lumOff val="40000"/>
                  </a:schemeClr>
                </a:gs>
                <a:gs pos="100000">
                  <a:srgbClr val="034373"/>
                </a:gs>
              </a:gsLst>
              <a:path path="circle">
                <a:fillToRect l="50000" t="50000" r="50000" b="50000"/>
              </a:path>
            </a:gradFill>
            <a:scene3d>
              <a:camera prst="orthographicFront"/>
              <a:lightRig rig="threePt" dir="t"/>
            </a:scene3d>
            <a:sp3d contourW="63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fontAlgn="base"/>
              <a:endParaRPr lang="zh-CN" altLang="en-US" sz="1350" strike="noStrike" noProof="1"/>
            </a:p>
          </p:txBody>
        </p:sp>
        <p:sp>
          <p:nvSpPr>
            <p:cNvPr id="10294" name="文本框 47"/>
            <p:cNvSpPr/>
            <p:nvPr/>
          </p:nvSpPr>
          <p:spPr>
            <a:xfrm>
              <a:off x="10236" y="2007"/>
              <a:ext cx="687" cy="123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4500" b="1">
                  <a:latin typeface="Times New Roman" pitchFamily="18" charset="0"/>
                  <a:sym typeface="宋体" pitchFamily="2" charset="-122"/>
                </a:rPr>
                <a:t>r</a:t>
              </a:r>
              <a:endParaRPr lang="en-US" altLang="zh-CN" sz="2700" b="1" baseline="-25000">
                <a:latin typeface="Times New Roman" panose="02020603050405020304" pitchFamily="18" charset="0"/>
              </a:endParaRPr>
            </a:p>
          </p:txBody>
        </p:sp>
        <p:sp>
          <p:nvSpPr>
            <p:cNvPr id="10295" name="文本框 48"/>
            <p:cNvSpPr/>
            <p:nvPr/>
          </p:nvSpPr>
          <p:spPr>
            <a:xfrm>
              <a:off x="9974" y="2735"/>
              <a:ext cx="1368" cy="145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2700">
                  <a:solidFill>
                    <a:srgbClr val="FF0000"/>
                  </a:solidFill>
                  <a:latin typeface="楷体" charset="-122"/>
                  <a:ea typeface="楷体" charset="-122"/>
                  <a:sym typeface="宋体" pitchFamily="2" charset="-122"/>
                </a:rPr>
                <a:t>……</a:t>
              </a:r>
              <a:endParaRPr lang="zh-CN" altLang="en-US" sz="2700">
                <a:solidFill>
                  <a:srgbClr val="FF0000"/>
                </a:solidFill>
                <a:latin typeface="楷体" charset="-122"/>
                <a:ea typeface="楷体" charset="-122"/>
              </a:endParaRPr>
            </a:p>
            <a:p>
              <a:pPr lvl="0"/>
              <a:endParaRPr lang="zh-CN" altLang="en-US" sz="2700">
                <a:solidFill>
                  <a:srgbClr val="FF0000"/>
                </a:solidFill>
                <a:latin typeface="楷体" charset="-122"/>
                <a:ea typeface="楷体" charset="-122"/>
              </a:endParaRPr>
            </a:p>
          </p:txBody>
        </p:sp>
        <p:cxnSp>
          <p:nvCxnSpPr>
            <p:cNvPr id="10296" name="直接箭头连接符 50"/>
            <p:cNvCxnSpPr>
              <a:stCxn id="10279" idx="6"/>
            </p:cNvCxnSpPr>
            <p:nvPr/>
          </p:nvCxnSpPr>
          <p:spPr>
            <a:xfrm>
              <a:off x="11209" y="3109"/>
              <a:ext cx="1097" cy="2"/>
            </a:xfrm>
            <a:prstGeom prst="straightConnector1">
              <a:avLst/>
            </a:prstGeom>
            <a:ln w="57150">
              <a:solidFill>
                <a:srgbClr val="FF0000"/>
              </a:solidFill>
              <a:headEnd type="none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7" name="直接箭头连接符 51"/>
            <p:cNvCxnSpPr>
              <a:stCxn id="10279" idx="6"/>
            </p:cNvCxnSpPr>
            <p:nvPr/>
          </p:nvCxnSpPr>
          <p:spPr>
            <a:xfrm flipH="1" flipV="1">
              <a:off x="8977" y="3120"/>
              <a:ext cx="1021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  <a:tailEnd type="triangle"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fill="hold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 fill="hold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fill="hold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 fill="hold"/>
                                        <p:tgtEl>
                                          <p:spTgt spid="10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fill="hold"/>
                                        <p:tgtEl>
                                          <p:spTgt spid="10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 fill="hold"/>
                                        <p:tgtEl>
                                          <p:spTgt spid="10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fill="hold"/>
                                        <p:tgtEl>
                                          <p:spTgt spid="10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9" grpId="0"/>
      <p:bldP spid="10260" grpId="0"/>
      <p:bldP spid="10274" grpId="0"/>
      <p:bldP spid="102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文本框 1"/>
          <p:cNvSpPr txBox="1"/>
          <p:nvPr/>
        </p:nvSpPr>
        <p:spPr>
          <a:xfrm>
            <a:off x="1423988" y="384175"/>
            <a:ext cx="6684963" cy="460375"/>
          </a:xfrm>
          <a:prstGeom prst="rect">
            <a:avLst/>
          </a:prstGeom>
          <a:noFill/>
        </p:spPr>
        <p:txBody>
          <a:bodyPr wrap="non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 spc="15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固体、液体、气体物质的宏观特性和微观描述</a:t>
            </a:r>
            <a:endParaRPr lang="zh-CN" altLang="zh-CN" sz="2400" b="1">
              <a:solidFill>
                <a:srgbClr val="FF0000"/>
              </a:solidFill>
              <a:latin typeface="黑体" pitchFamily="2" charset="-122"/>
              <a:ea typeface="黑体" pitchFamily="2" charset="-122"/>
              <a:sym typeface="宋体" panose="02010600030101010101" pitchFamily="2" charset="-122"/>
            </a:endParaRPr>
          </a:p>
        </p:txBody>
      </p:sp>
      <p:pic>
        <p:nvPicPr>
          <p:cNvPr id="11266" name="图片 79874" descr="13-1-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675" y="1279525"/>
            <a:ext cx="2025650" cy="19589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  <a:effectLst>
            <a:outerShdw dist="107763" dir="2700000" algn="ctr">
              <a:srgbClr val="808080">
                <a:alpha val="50000"/>
              </a:srgbClr>
            </a:outerShdw>
          </a:effectLst>
        </p:spPr>
      </p:pic>
      <p:pic>
        <p:nvPicPr>
          <p:cNvPr id="11267" name="图片 79875" descr="13-1-6"/>
          <p:cNvPicPr/>
          <p:nvPr/>
        </p:nvPicPr>
        <p:blipFill>
          <a:blip r:embed="rId3"/>
          <a:stretch>
            <a:fillRect/>
          </a:stretch>
        </p:blipFill>
        <p:spPr>
          <a:xfrm>
            <a:off x="6188075" y="1235075"/>
            <a:ext cx="1409700" cy="19843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  <a:effectLst>
            <a:outerShdw dist="107763" dir="2700000" algn="ctr">
              <a:srgbClr val="808080">
                <a:alpha val="50000"/>
              </a:srgbClr>
            </a:outerShdw>
          </a:effectLst>
        </p:spPr>
      </p:pic>
      <p:pic>
        <p:nvPicPr>
          <p:cNvPr id="11268" name="图片 79876" descr="13-1-7-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5238" y="1235075"/>
            <a:ext cx="1550987" cy="195103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  <a:effectLst>
            <a:outerShdw dist="107763" dir="2700000" algn="ctr">
              <a:srgbClr val="808080">
                <a:alpha val="50000"/>
              </a:srgbClr>
            </a:outerShdw>
          </a:effectLst>
        </p:spPr>
      </p:pic>
      <p:sp>
        <p:nvSpPr>
          <p:cNvPr id="11269" name="TextBox 2"/>
          <p:cNvSpPr/>
          <p:nvPr/>
        </p:nvSpPr>
        <p:spPr>
          <a:xfrm>
            <a:off x="955675" y="3219450"/>
            <a:ext cx="2200275" cy="4746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25000"/>
              </a:lnSpc>
            </a:pPr>
            <a:r>
              <a:rPr lang="zh-CN" altLang="en-US" sz="2000" b="1">
                <a:latin typeface="宋体" pitchFamily="2" charset="-122"/>
              </a:rPr>
              <a:t>固体分子间距</a:t>
            </a:r>
            <a:endParaRPr lang="zh-CN" altLang="en-US" sz="2000" b="1">
              <a:latin typeface="宋体" panose="02010600030101010101" pitchFamily="2" charset="-122"/>
            </a:endParaRPr>
          </a:p>
        </p:txBody>
      </p:sp>
      <p:sp>
        <p:nvSpPr>
          <p:cNvPr id="11270" name="TextBox 2"/>
          <p:cNvSpPr/>
          <p:nvPr/>
        </p:nvSpPr>
        <p:spPr>
          <a:xfrm>
            <a:off x="3622675" y="3219450"/>
            <a:ext cx="2035175" cy="4746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25000"/>
              </a:lnSpc>
            </a:pPr>
            <a:r>
              <a:rPr lang="zh-CN" altLang="en-US" sz="2000" b="1">
                <a:latin typeface="宋体" pitchFamily="2" charset="-122"/>
              </a:rPr>
              <a:t>液体分子间距</a:t>
            </a:r>
            <a:endParaRPr lang="zh-CN" altLang="en-US" sz="2000" b="1">
              <a:latin typeface="宋体" panose="02010600030101010101" pitchFamily="2" charset="-122"/>
            </a:endParaRPr>
          </a:p>
        </p:txBody>
      </p:sp>
      <p:sp>
        <p:nvSpPr>
          <p:cNvPr id="11271" name="TextBox 2"/>
          <p:cNvSpPr/>
          <p:nvPr/>
        </p:nvSpPr>
        <p:spPr>
          <a:xfrm>
            <a:off x="6151563" y="3238500"/>
            <a:ext cx="17399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25000"/>
              </a:lnSpc>
            </a:pPr>
            <a:r>
              <a:rPr lang="zh-CN" altLang="en-US" sz="2000" b="1">
                <a:latin typeface="宋体" pitchFamily="2" charset="-122"/>
              </a:rPr>
              <a:t>气体分子间距</a:t>
            </a:r>
            <a:endParaRPr lang="zh-CN" altLang="en-US" sz="2000" b="1">
              <a:latin typeface="宋体" panose="02010600030101010101" pitchFamily="2" charset="-122"/>
            </a:endParaRPr>
          </a:p>
        </p:txBody>
      </p:sp>
      <p:sp>
        <p:nvSpPr>
          <p:cNvPr id="11272" name="TextBox 4"/>
          <p:cNvSpPr/>
          <p:nvPr/>
        </p:nvSpPr>
        <p:spPr>
          <a:xfrm>
            <a:off x="169863" y="4708525"/>
            <a:ext cx="8804275" cy="1328738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C00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100" b="1">
                <a:latin typeface="Times New Roman" pitchFamily="18" charset="0"/>
              </a:rPr>
              <a:t>      </a:t>
            </a:r>
            <a:r>
              <a:rPr lang="zh-CN" altLang="en-US" sz="2400" b="1">
                <a:solidFill>
                  <a:srgbClr val="1D41D5"/>
                </a:solidFill>
                <a:latin typeface="Times New Roman" pitchFamily="18" charset="0"/>
              </a:rPr>
              <a:t>分子间距</a:t>
            </a:r>
            <a:r>
              <a:rPr lang="zh-CN" altLang="en-US" sz="2400" b="1">
                <a:latin typeface="Times New Roman" pitchFamily="18" charset="0"/>
              </a:rPr>
              <a:t>决定了分子间的作用力，从而决定了固体、液体和气体的特征。气体分子之间的距离就很远，彼此之间</a:t>
            </a:r>
            <a:r>
              <a:rPr lang="zh-CN" altLang="en-US" sz="2400" b="1">
                <a:solidFill>
                  <a:srgbClr val="1D41D5"/>
                </a:solidFill>
                <a:latin typeface="Times New Roman" pitchFamily="18" charset="0"/>
              </a:rPr>
              <a:t>几乎没有</a:t>
            </a:r>
            <a:r>
              <a:rPr lang="zh-CN" altLang="en-US" sz="2400" b="1">
                <a:latin typeface="Times New Roman" pitchFamily="18" charset="0"/>
              </a:rPr>
              <a:t>相互作用力。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 fill="hold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 fill="hold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 fill="hold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 fill="hold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 fill="hold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  <p:bldP spid="11271" grpId="0"/>
      <p:bldP spid="112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2289" name="Group 2"/>
          <p:cNvGrpSpPr/>
          <p:nvPr/>
        </p:nvGrpSpPr>
        <p:grpSpPr>
          <a:xfrm>
            <a:off x="6934200" y="249238"/>
            <a:ext cx="2020888" cy="1901825"/>
            <a:chOff x="4071" y="2717"/>
            <a:chExt cx="1596" cy="1337"/>
          </a:xfrm>
        </p:grpSpPr>
        <p:pic>
          <p:nvPicPr>
            <p:cNvPr id="12290" name="Picture 3" descr="百问不厌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94" y="2717"/>
              <a:ext cx="1149" cy="100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2291" name="Rectangle 4"/>
            <p:cNvSpPr/>
            <p:nvPr/>
          </p:nvSpPr>
          <p:spPr>
            <a:xfrm>
              <a:off x="4071" y="3687"/>
              <a:ext cx="1596" cy="36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2800">
                  <a:solidFill>
                    <a:srgbClr val="0000FF"/>
                  </a:solidFill>
                  <a:latin typeface="华文行楷" pitchFamily="2" charset="-122"/>
                  <a:ea typeface="华文行楷" pitchFamily="2" charset="-122"/>
                </a:rPr>
                <a:t>学到了什么</a:t>
              </a:r>
              <a:r>
                <a:rPr lang="zh-CN" altLang="en-US" sz="2800" b="1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？</a:t>
              </a:r>
              <a:endParaRPr lang="zh-CN" altLang="en-US" sz="28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endParaRPr>
            </a:p>
          </p:txBody>
        </p:sp>
      </p:grpSp>
      <p:sp>
        <p:nvSpPr>
          <p:cNvPr id="12292" name="Rectangle 11"/>
          <p:cNvSpPr>
            <a:spLocks noChangeArrowheads="1"/>
          </p:cNvSpPr>
          <p:nvPr/>
        </p:nvSpPr>
        <p:spPr bwMode="auto">
          <a:xfrm>
            <a:off x="460984" y="812789"/>
            <a:ext cx="6143668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>
                <a:ln>
                  <a:solidFill>
                    <a:srgbClr val="FF0000"/>
                  </a:solidFill>
                </a:ln>
                <a:solidFill>
                  <a:srgbClr val="0000FF"/>
                </a:solidFill>
                <a:uLnTx/>
                <a:uFillTx/>
                <a:latin typeface="+mn-lt"/>
                <a:ea typeface="黑体" pitchFamily="2" charset="-122"/>
                <a:cs typeface="+mn-cs"/>
              </a:rPr>
              <a:t>分子动理论的基本内容：</a:t>
            </a:r>
            <a:endParaRPr kumimoji="0" lang="zh-CN" altLang="en-US" sz="40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srgbClr val="0000FF"/>
              </a:solidFill>
              <a:effectLst/>
              <a:uLnTx/>
              <a:uFillTx/>
              <a:latin typeface="+mn-lt"/>
              <a:ea typeface="黑体" pitchFamily="2" charset="-122"/>
              <a:cs typeface="+mn-cs"/>
            </a:endParaRPr>
          </a:p>
        </p:txBody>
      </p:sp>
      <p:sp>
        <p:nvSpPr>
          <p:cNvPr id="12293" name="Rectangle 3"/>
          <p:cNvSpPr>
            <a:spLocks noGrp="1" noChangeArrowheads="1"/>
          </p:cNvSpPr>
          <p:nvPr/>
        </p:nvSpPr>
        <p:spPr bwMode="auto">
          <a:xfrm>
            <a:off x="98425" y="2581910"/>
            <a:ext cx="9045575" cy="3180080"/>
          </a:xfrm>
          <a:prstGeom prst="rect">
            <a:avLst/>
          </a:prstGeom>
          <a:noFill/>
          <a:ln w="9525">
            <a:noFill/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wrap="square" lIns="91440" tIns="45720" rIns="91440" bIns="45720" numCol="1" rtlCol="0" anchor="t" anchorCtr="0" compatLnSpc="1">
            <a:no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Times New Roman" pitchFamily="18" charset="0"/>
                <a:ea typeface="楷体_GB2312" pitchFamily="49" charset="-122"/>
                <a:cs typeface="+mn-cs"/>
              </a:rPr>
              <a:t>（</a:t>
            </a:r>
            <a:r>
              <a:rPr kumimoji="0" lang="en-US" altLang="zh-CN" sz="3600" b="1" i="0" u="none" strike="noStrike" kern="1200" cap="none" spc="0" normalizeH="0" baseline="0" noProof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Times New Roman" pitchFamily="18" charset="0"/>
                <a:ea typeface="楷体_GB2312" pitchFamily="49" charset="-122"/>
                <a:cs typeface="+mn-cs"/>
              </a:rPr>
              <a:t>1</a:t>
            </a:r>
            <a:r>
              <a:rPr kumimoji="0" lang="zh-CN" altLang="en-US" sz="3600" b="1" i="0" u="none" strike="noStrike" kern="1200" cap="none" spc="0" normalizeH="0" baseline="0" noProof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Times New Roman" pitchFamily="18" charset="0"/>
                <a:ea typeface="楷体_GB2312" pitchFamily="49" charset="-122"/>
                <a:cs typeface="+mn-cs"/>
              </a:rPr>
              <a:t>）物质由分子组成；</a:t>
            </a:r>
            <a:endParaRPr kumimoji="0" lang="zh-CN" altLang="en-US" sz="3600" b="1" i="0" u="none" strike="noStrike" kern="1200" cap="none" spc="0" normalizeH="0" baseline="0" noProof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uLnTx/>
              <a:uFillTx/>
              <a:latin typeface="Times New Roman" pitchFamily="18" charset="0"/>
              <a:ea typeface="楷体_GB2312" pitchFamily="49" charset="-122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Times New Roman" pitchFamily="18" charset="0"/>
                <a:ea typeface="楷体_GB2312" pitchFamily="49" charset="-122"/>
                <a:cs typeface="+mn-cs"/>
              </a:rPr>
              <a:t>（</a:t>
            </a:r>
            <a:r>
              <a:rPr kumimoji="0" lang="en-US" altLang="zh-CN" sz="3600" b="1" i="0" u="none" strike="noStrike" kern="1200" cap="none" spc="0" normalizeH="0" baseline="0" noProof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Times New Roman" pitchFamily="18" charset="0"/>
                <a:ea typeface="楷体_GB2312" pitchFamily="49" charset="-122"/>
                <a:cs typeface="+mn-cs"/>
              </a:rPr>
              <a:t>2</a:t>
            </a:r>
            <a:r>
              <a:rPr kumimoji="0" lang="zh-CN" altLang="en-US" sz="3600" b="1" i="0" u="none" strike="noStrike" kern="1200" cap="none" spc="0" normalizeH="0" baseline="0" noProof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Times New Roman" pitchFamily="18" charset="0"/>
                <a:ea typeface="楷体_GB2312" pitchFamily="49" charset="-122"/>
                <a:cs typeface="+mn-cs"/>
              </a:rPr>
              <a:t>）</a:t>
            </a:r>
            <a:r>
              <a:rPr lang="zh-CN" altLang="en-US" sz="3600" b="1" strike="noStrike" noProof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Times New Roman" pitchFamily="18" charset="0"/>
                <a:ea typeface="楷体_GB2312" pitchFamily="49" charset="-122"/>
                <a:cs typeface="+mn-cs"/>
                <a:sym typeface="+mn-ea"/>
              </a:rPr>
              <a:t>组成物质</a:t>
            </a:r>
            <a:r>
              <a:rPr kumimoji="0" lang="zh-CN" altLang="en-US" sz="3600" b="1" i="0" u="none" strike="noStrike" kern="1200" cap="none" spc="0" normalizeH="0" baseline="0" noProof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Times New Roman" pitchFamily="18" charset="0"/>
                <a:ea typeface="楷体_GB2312" pitchFamily="49" charset="-122"/>
                <a:cs typeface="+mn-cs"/>
              </a:rPr>
              <a:t>分子间存在相互作用的引力    和斥力；</a:t>
            </a:r>
            <a:endParaRPr kumimoji="0" lang="zh-CN" altLang="en-US" sz="3600" b="1" i="0" u="none" strike="noStrike" kern="1200" cap="none" spc="0" normalizeH="0" baseline="0" noProof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uLnTx/>
              <a:uFillTx/>
              <a:latin typeface="Times New Roman" pitchFamily="18" charset="0"/>
              <a:ea typeface="楷体_GB2312" pitchFamily="49" charset="-122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lang="zh-CN" altLang="en-US" sz="3600" b="1" strike="noStrike" noProof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Times New Roman" pitchFamily="18" charset="0"/>
                <a:ea typeface="楷体_GB2312" pitchFamily="49" charset="-122"/>
                <a:cs typeface="+mn-cs"/>
                <a:sym typeface="+mn-ea"/>
              </a:rPr>
              <a:t>（</a:t>
            </a:r>
            <a:r>
              <a:rPr lang="en-US" altLang="zh-CN" sz="3600" b="1" strike="noStrike" noProof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Times New Roman" pitchFamily="18" charset="0"/>
                <a:ea typeface="楷体_GB2312" pitchFamily="49" charset="-122"/>
                <a:cs typeface="+mn-cs"/>
                <a:sym typeface="+mn-ea"/>
              </a:rPr>
              <a:t>3</a:t>
            </a:r>
            <a:r>
              <a:rPr lang="zh-CN" altLang="en-US" sz="3600" b="1" strike="noStrike" noProof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Times New Roman" pitchFamily="18" charset="0"/>
                <a:ea typeface="楷体_GB2312" pitchFamily="49" charset="-122"/>
                <a:cs typeface="+mn-cs"/>
                <a:sym typeface="+mn-ea"/>
              </a:rPr>
              <a:t>）分子都在永不停息地做无规则运动。</a:t>
            </a:r>
            <a:endParaRPr kumimoji="0" lang="zh-CN" altLang="en-US" sz="3600" b="1" i="0" u="none" strike="noStrike" kern="1200" cap="none" spc="0" normalizeH="0" baseline="0" noProof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uLnTx/>
              <a:uFillTx/>
              <a:latin typeface="Times New Roman" pitchFamily="18" charset="0"/>
              <a:ea typeface="楷体_GB2312" pitchFamily="49" charset="-122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endParaRPr kumimoji="0" lang="zh-CN" altLang="en-US" sz="3600" b="1" i="0" u="none" strike="noStrike" kern="1200" cap="none" spc="0" normalizeH="0" baseline="0" noProof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uLnTx/>
              <a:uFillTx/>
              <a:latin typeface="Times New Roman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3313" name="组合 3"/>
          <p:cNvGrpSpPr/>
          <p:nvPr/>
        </p:nvGrpSpPr>
        <p:grpSpPr>
          <a:xfrm>
            <a:off x="3060700" y="236538"/>
            <a:ext cx="1879600" cy="474662"/>
            <a:chOff x="497257" y="753279"/>
            <a:chExt cx="1881032" cy="475146"/>
          </a:xfrm>
        </p:grpSpPr>
        <p:grpSp>
          <p:nvGrpSpPr>
            <p:cNvPr id="13314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13315" name="缺角矩形 18"/>
              <p:cNvSpPr/>
              <p:nvPr/>
            </p:nvSpPr>
            <p:spPr>
              <a:xfrm>
                <a:off x="347066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8BBB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13316" name="缺角矩形 19"/>
              <p:cNvSpPr/>
              <p:nvPr/>
            </p:nvSpPr>
            <p:spPr>
              <a:xfrm>
                <a:off x="392662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FD9F0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13317" name="缺角矩形 20"/>
              <p:cNvSpPr/>
              <p:nvPr/>
            </p:nvSpPr>
            <p:spPr>
              <a:xfrm>
                <a:off x="4382584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B05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  <p:sp>
            <p:nvSpPr>
              <p:cNvPr id="13318" name="缺角矩形 7"/>
              <p:cNvSpPr/>
              <p:nvPr/>
            </p:nvSpPr>
            <p:spPr>
              <a:xfrm>
                <a:off x="301470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E72424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13319" name="矩形 1"/>
            <p:cNvSpPr/>
            <p:nvPr/>
          </p:nvSpPr>
          <p:spPr>
            <a:xfrm>
              <a:off x="497257" y="753279"/>
              <a:ext cx="1881032" cy="4751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91437" tIns="45718" rIns="91437" bIns="45718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dist" defTabSz="1219200"/>
              <a:r>
                <a:rPr lang="zh-CN" altLang="en-US" sz="2500" b="1">
                  <a:solidFill>
                    <a:srgbClr val="FFFFFF"/>
                  </a:solidFill>
                  <a:latin typeface="宋体" panose="02010600030101010101" pitchFamily="2" charset="-122"/>
                </a:rPr>
                <a:t>连接中考</a:t>
              </a:r>
              <a:endParaRPr lang="zh-CN" altLang="en-US" sz="2500" b="1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13320" name="文本框 99"/>
          <p:cNvSpPr/>
          <p:nvPr/>
        </p:nvSpPr>
        <p:spPr>
          <a:xfrm>
            <a:off x="227013" y="690563"/>
            <a:ext cx="8721725" cy="1198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173038" lvl="0" indent="-173038"/>
            <a:r>
              <a:rPr lang="zh-CN" altLang="zh-CN" sz="2400" b="1">
                <a:latin typeface="Times New Roman" pitchFamily="18" charset="0"/>
              </a:rPr>
              <a:t>例：下列事实能够说明“分子在不停地运动”的是（　　）</a:t>
            </a:r>
            <a:endParaRPr lang="en-US" altLang="zh-CN" sz="2400" b="1">
              <a:latin typeface="Times New Roman" pitchFamily="18" charset="0"/>
            </a:endParaRPr>
          </a:p>
          <a:p>
            <a:pPr marL="173038" lvl="0" indent="-173038"/>
            <a:r>
              <a:rPr lang="en-US" altLang="zh-CN" sz="2400" b="1">
                <a:latin typeface="Times New Roman" pitchFamily="18" charset="0"/>
              </a:rPr>
              <a:t>A</a:t>
            </a:r>
            <a:r>
              <a:rPr lang="zh-CN" altLang="zh-CN" sz="2400" b="1">
                <a:latin typeface="Times New Roman" pitchFamily="18" charset="0"/>
              </a:rPr>
              <a:t>．公园里花香四溢</a:t>
            </a:r>
            <a:r>
              <a:rPr lang="en-US" altLang="zh-CN" sz="2400" b="1">
                <a:latin typeface="Times New Roman" pitchFamily="18" charset="0"/>
              </a:rPr>
              <a:t>	B</a:t>
            </a:r>
            <a:r>
              <a:rPr lang="zh-CN" altLang="zh-CN" sz="2400" b="1">
                <a:latin typeface="Times New Roman" pitchFamily="18" charset="0"/>
              </a:rPr>
              <a:t>．春天里柳絮飞扬</a:t>
            </a:r>
            <a:r>
              <a:rPr lang="en-US" altLang="zh-CN" sz="2400" b="1">
                <a:latin typeface="Times New Roman" pitchFamily="18" charset="0"/>
              </a:rPr>
              <a:t>	</a:t>
            </a:r>
            <a:endParaRPr lang="en-US" altLang="zh-CN" sz="2400" b="1">
              <a:latin typeface="Times New Roman" pitchFamily="18" charset="0"/>
            </a:endParaRPr>
          </a:p>
          <a:p>
            <a:pPr marL="173038" lvl="0" indent="-173038"/>
            <a:r>
              <a:rPr lang="en-US" altLang="zh-CN" sz="2400" b="1">
                <a:latin typeface="Times New Roman" pitchFamily="18" charset="0"/>
              </a:rPr>
              <a:t>C</a:t>
            </a:r>
            <a:r>
              <a:rPr lang="zh-CN" altLang="zh-CN" sz="2400" b="1">
                <a:latin typeface="Times New Roman" pitchFamily="18" charset="0"/>
              </a:rPr>
              <a:t>．海面上浪花飞溅</a:t>
            </a:r>
            <a:r>
              <a:rPr lang="en-US" altLang="zh-CN" sz="2400" b="1">
                <a:latin typeface="Times New Roman" pitchFamily="18" charset="0"/>
              </a:rPr>
              <a:t>	D</a:t>
            </a:r>
            <a:r>
              <a:rPr lang="zh-CN" altLang="zh-CN" sz="2400" b="1">
                <a:latin typeface="Times New Roman" pitchFamily="18" charset="0"/>
              </a:rPr>
              <a:t>．天空中乌云翻滚</a:t>
            </a:r>
            <a:endParaRPr lang="zh-CN" altLang="en-US" sz="2400" b="1"/>
          </a:p>
        </p:txBody>
      </p:sp>
      <p:sp>
        <p:nvSpPr>
          <p:cNvPr id="13321" name="文本框 2"/>
          <p:cNvSpPr/>
          <p:nvPr/>
        </p:nvSpPr>
        <p:spPr>
          <a:xfrm>
            <a:off x="227013" y="2016125"/>
            <a:ext cx="1612900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800" b="1">
                <a:solidFill>
                  <a:srgbClr val="FF0000"/>
                </a:solidFill>
                <a:latin typeface="Times New Roman" pitchFamily="18" charset="0"/>
              </a:rPr>
              <a:t>【解析】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2" name="文本框 3"/>
          <p:cNvSpPr/>
          <p:nvPr/>
        </p:nvSpPr>
        <p:spPr>
          <a:xfrm>
            <a:off x="639763" y="2662238"/>
            <a:ext cx="8147050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</a:rPr>
              <a:t>由于分子的体积很小，分子的运动无法用肉眼直接看到，但可以通过气味、颜色的变化来体现。</a:t>
            </a:r>
            <a:endParaRPr lang="zh-CN" altLang="en-US" sz="2400" b="1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3" name="文本框 4"/>
          <p:cNvSpPr/>
          <p:nvPr/>
        </p:nvSpPr>
        <p:spPr>
          <a:xfrm>
            <a:off x="606425" y="3743325"/>
            <a:ext cx="7931150" cy="706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latin typeface="Times New Roman" pitchFamily="18" charset="0"/>
              </a:rPr>
              <a:t>BCD</a:t>
            </a:r>
            <a:r>
              <a:rPr lang="zh-CN" altLang="zh-CN" sz="2000" b="1">
                <a:latin typeface="Times New Roman" pitchFamily="18" charset="0"/>
              </a:rPr>
              <a:t>、柳絮飞扬、浪花飞溅、乌云翻滚，都是宏观物体的机械运动，不能说明分子在不停地做无规则运动故</a:t>
            </a:r>
            <a:r>
              <a:rPr lang="en-US" altLang="zh-CN" sz="2000" b="1">
                <a:latin typeface="Times New Roman" pitchFamily="18" charset="0"/>
              </a:rPr>
              <a:t>BCD</a:t>
            </a:r>
            <a:r>
              <a:rPr lang="zh-CN" altLang="zh-CN" sz="2000" b="1">
                <a:latin typeface="Times New Roman" pitchFamily="18" charset="0"/>
              </a:rPr>
              <a:t>不符合题意</a:t>
            </a:r>
            <a:endParaRPr lang="zh-CN" altLang="en-US" sz="2000" b="1"/>
          </a:p>
        </p:txBody>
      </p:sp>
      <p:sp>
        <p:nvSpPr>
          <p:cNvPr id="13324" name="文本框 5"/>
          <p:cNvSpPr/>
          <p:nvPr/>
        </p:nvSpPr>
        <p:spPr>
          <a:xfrm>
            <a:off x="639763" y="4811713"/>
            <a:ext cx="7734300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</a:rPr>
              <a:t>、花香四溢是花粉分子在不停地做无规则运动，扩散到空气中，进入人们的鼻孔，人便闻到了香味，故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</a:rPr>
              <a:t>符合题意；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5" name="文本框 6"/>
          <p:cNvSpPr/>
          <p:nvPr/>
        </p:nvSpPr>
        <p:spPr>
          <a:xfrm>
            <a:off x="7383463" y="690563"/>
            <a:ext cx="4032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</a:rPr>
              <a:t>A</a:t>
            </a:r>
            <a:endParaRPr lang="en-US" altLang="zh-CN" sz="24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 fill="hold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 fill="hold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 fill="hold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/>
      <p:bldP spid="13322" grpId="0"/>
      <p:bldP spid="13323" grpId="0"/>
      <p:bldP spid="13324" grpId="0"/>
      <p:bldP spid="133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圆角矩形 19"/>
          <p:cNvSpPr/>
          <p:nvPr/>
        </p:nvSpPr>
        <p:spPr>
          <a:xfrm>
            <a:off x="2622550" y="217488"/>
            <a:ext cx="1419225" cy="415925"/>
          </a:xfrm>
          <a:prstGeom prst="roundRect">
            <a:avLst>
              <a:gd name="adj" fmla="val 16667"/>
            </a:avLst>
          </a:prstGeom>
          <a:solidFill>
            <a:srgbClr val="E72424"/>
          </a:solidFill>
          <a:ln w="2540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0" hangingPunct="0"/>
            <a:endParaRPr lang="zh-CN" altLang="en-US" sz="100"/>
          </a:p>
        </p:txBody>
      </p:sp>
      <p:sp>
        <p:nvSpPr>
          <p:cNvPr id="14338" name="矩形 1"/>
          <p:cNvSpPr/>
          <p:nvPr/>
        </p:nvSpPr>
        <p:spPr>
          <a:xfrm>
            <a:off x="2622550" y="247650"/>
            <a:ext cx="1487488" cy="3857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80000"/>
              </a:lnSpc>
            </a:pPr>
            <a:r>
              <a:rPr lang="zh-CN" altLang="en-US" sz="2400">
                <a:solidFill>
                  <a:srgbClr val="FFFFFF"/>
                </a:solidFill>
                <a:latin typeface="Times New Roman" pitchFamily="18" charset="0"/>
                <a:ea typeface="黑体" pitchFamily="2" charset="-122"/>
              </a:rPr>
              <a:t>考点 </a:t>
            </a:r>
            <a:r>
              <a:rPr lang="en-US" altLang="zh-CN" sz="2400" b="1">
                <a:solidFill>
                  <a:srgbClr val="FFFFFF"/>
                </a:solidFill>
                <a:latin typeface="Times New Roman" pitchFamily="18" charset="0"/>
                <a:ea typeface="黑体" pitchFamily="2" charset="-122"/>
              </a:rPr>
              <a:t>2</a:t>
            </a:r>
            <a:endParaRPr lang="zh-CN" altLang="en-US" sz="2400" b="1">
              <a:solidFill>
                <a:srgbClr val="FFFFFF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14339" name="矩形 4"/>
          <p:cNvSpPr>
            <a:spLocks noChangeArrowheads="1"/>
          </p:cNvSpPr>
          <p:nvPr/>
        </p:nvSpPr>
        <p:spPr bwMode="auto">
          <a:xfrm>
            <a:off x="4225925" y="247650"/>
            <a:ext cx="1558925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黑体" pitchFamily="2" charset="-122"/>
              </a:rPr>
              <a:t>内能</a:t>
            </a:r>
            <a:endParaRPr lang="zh-CN" altLang="en-US" sz="2400" b="1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黑体" pitchFamily="2" charset="-122"/>
            </a:endParaRPr>
          </a:p>
        </p:txBody>
      </p:sp>
      <p:pic>
        <p:nvPicPr>
          <p:cNvPr id="14340" name="图片 15" descr="4ec2d5628535e5ddd401db527cc6a7efce1b620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3250" y="720725"/>
            <a:ext cx="3998913" cy="21542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1" name="图片 16" descr="69caad86a7854bfba8b86876de7a9d9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538" y="708025"/>
            <a:ext cx="3989387" cy="21669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2" name="文本框 6"/>
          <p:cNvSpPr/>
          <p:nvPr/>
        </p:nvSpPr>
        <p:spPr>
          <a:xfrm>
            <a:off x="560388" y="3155950"/>
            <a:ext cx="3549650" cy="460375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000000"/>
                </a:solidFill>
                <a:latin typeface="宋体" pitchFamily="2" charset="-122"/>
                <a:sym typeface="宋体" pitchFamily="2" charset="-122"/>
              </a:rPr>
              <a:t>运动着的</a:t>
            </a:r>
            <a:r>
              <a:rPr lang="zh-CN" altLang="zh-CN" sz="2400" b="1">
                <a:solidFill>
                  <a:srgbClr val="000000"/>
                </a:solidFill>
                <a:latin typeface="宋体" pitchFamily="2" charset="-122"/>
                <a:sym typeface="宋体" pitchFamily="2" charset="-122"/>
              </a:rPr>
              <a:t>保龄</a:t>
            </a:r>
            <a:r>
              <a:rPr lang="en-US" altLang="zh-CN" sz="2400" b="1">
                <a:solidFill>
                  <a:srgbClr val="000000"/>
                </a:solidFill>
                <a:latin typeface="宋体" pitchFamily="2" charset="-122"/>
                <a:sym typeface="宋体" pitchFamily="2" charset="-122"/>
              </a:rPr>
              <a:t>球具有</a:t>
            </a:r>
            <a:r>
              <a:rPr lang="en-US" altLang="zh-CN" sz="2400" b="1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动能</a:t>
            </a:r>
            <a:endParaRPr lang="en-US" altLang="en-US" sz="2400" b="1">
              <a:solidFill>
                <a:srgbClr val="FF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3" name="文本框 7"/>
          <p:cNvSpPr/>
          <p:nvPr/>
        </p:nvSpPr>
        <p:spPr>
          <a:xfrm>
            <a:off x="4759325" y="3155950"/>
            <a:ext cx="3652838" cy="830263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000000"/>
                </a:solidFill>
                <a:latin typeface="宋体" pitchFamily="2" charset="-122"/>
                <a:sym typeface="宋体" pitchFamily="2" charset="-122"/>
              </a:rPr>
              <a:t>运动着的分子也具有</a:t>
            </a:r>
            <a:r>
              <a:rPr lang="en-US" altLang="zh-CN" sz="2400" b="1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动能</a:t>
            </a:r>
            <a:r>
              <a:rPr lang="zh-CN" altLang="en-US" sz="2400" b="1">
                <a:solidFill>
                  <a:srgbClr val="000000"/>
                </a:solidFill>
                <a:latin typeface="宋体" pitchFamily="2" charset="-122"/>
                <a:sym typeface="宋体" pitchFamily="2" charset="-122"/>
              </a:rPr>
              <a:t>，叫做分子动能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pic>
        <p:nvPicPr>
          <p:cNvPr id="14344" name="图片 18" descr="aabc6ddegd8a7372d0a3c&amp;6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563" y="3694113"/>
            <a:ext cx="2312987" cy="1682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5" name="图片 1" descr="f21d61bb863b48c89e4dfb51805ab96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0838" y="3911600"/>
            <a:ext cx="2143125" cy="14652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6" name="文本框 2"/>
          <p:cNvSpPr/>
          <p:nvPr/>
        </p:nvSpPr>
        <p:spPr>
          <a:xfrm>
            <a:off x="309563" y="5526088"/>
            <a:ext cx="2130425" cy="119856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自由下落的苹果和地球互相吸引具有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势能</a:t>
            </a:r>
            <a:endParaRPr lang="zh-CN" altLang="en-US" sz="2400" b="1"/>
          </a:p>
        </p:txBody>
      </p:sp>
      <p:sp>
        <p:nvSpPr>
          <p:cNvPr id="14347" name="文本框 5"/>
          <p:cNvSpPr/>
          <p:nvPr/>
        </p:nvSpPr>
        <p:spPr>
          <a:xfrm>
            <a:off x="3168650" y="5526088"/>
            <a:ext cx="2473325" cy="119856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被压缩的弹簧的各部分互相排斥而具有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势能</a:t>
            </a:r>
            <a:endParaRPr lang="zh-CN" altLang="en-US" sz="2400" b="1"/>
          </a:p>
        </p:txBody>
      </p:sp>
      <p:pic>
        <p:nvPicPr>
          <p:cNvPr id="14348" name="图片 20" descr="142710exgogpnfb6vyc6z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9100" y="3616325"/>
            <a:ext cx="2185988" cy="2184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9" name="文本框 9"/>
          <p:cNvSpPr/>
          <p:nvPr/>
        </p:nvSpPr>
        <p:spPr>
          <a:xfrm>
            <a:off x="5784850" y="5526088"/>
            <a:ext cx="2408238" cy="119856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互相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作用</a:t>
            </a: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的分子</a:t>
            </a:r>
            <a:endParaRPr lang="en-US" altLang="zh-CN" sz="2400" b="1">
              <a:solidFill>
                <a:srgbClr val="000000"/>
              </a:solidFill>
              <a:latin typeface="Times New Roman" pitchFamily="18" charset="0"/>
              <a:sym typeface="宋体" pitchFamily="2" charset="-122"/>
            </a:endParaRPr>
          </a:p>
          <a:p>
            <a:pPr lvl="0"/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也具有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势能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，</a:t>
            </a:r>
            <a:endParaRPr lang="zh-CN" altLang="en-US" sz="2400" b="1">
              <a:solidFill>
                <a:srgbClr val="FF0000"/>
              </a:solidFill>
              <a:latin typeface="Times New Roman" pitchFamily="18" charset="0"/>
              <a:sym typeface="宋体" pitchFamily="2" charset="-122"/>
            </a:endParaRPr>
          </a:p>
          <a:p>
            <a:pPr lvl="0"/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叫做分子势能</a:t>
            </a:r>
            <a:endParaRPr lang="zh-CN" altLang="en-US" sz="24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  <p:cond evt="onBegin" delay="0">
                          <p:tn val="10"/>
                        </p:cond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 fill="hold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 fill="hold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  <p:cond evt="onBegin" delay="0">
                          <p:tn val="25"/>
                        </p:cond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 fill="hold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  <p:cond evt="onBegin" delay="0">
                          <p:tn val="31"/>
                        </p:cond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  <p:cond evt="onBegin" delay="0">
                          <p:tn val="35"/>
                        </p:cond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 fill="hold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  <p:cond evt="onBegin" delay="0">
                          <p:tn val="44"/>
                        </p:cond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 fill="hold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  <p:bldP spid="14343" grpId="0"/>
      <p:bldP spid="14346" grpId="0"/>
      <p:bldP spid="14347" grpId="0"/>
      <p:bldP spid="143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361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88" y="333375"/>
            <a:ext cx="1271587" cy="1758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2" name="文本框 2"/>
          <p:cNvSpPr/>
          <p:nvPr/>
        </p:nvSpPr>
        <p:spPr>
          <a:xfrm>
            <a:off x="1654175" y="258763"/>
            <a:ext cx="6669088" cy="1384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</a:rPr>
              <a:t>内能：</a:t>
            </a:r>
            <a:endParaRPr lang="zh-CN" altLang="en-US" sz="2800" b="1">
              <a:solidFill>
                <a:srgbClr val="FF0000"/>
              </a:solidFill>
            </a:endParaRPr>
          </a:p>
          <a:p>
            <a:pPr lvl="0"/>
            <a:r>
              <a:rPr lang="zh-CN" altLang="en-US" sz="2800" b="1">
                <a:solidFill>
                  <a:srgbClr val="FF0000"/>
                </a:solidFill>
              </a:rPr>
              <a:t>物体内所有分子无规则运动的动能，</a:t>
            </a:r>
            <a:endParaRPr lang="zh-CN" altLang="en-US" sz="2800" b="1">
              <a:solidFill>
                <a:srgbClr val="FF0000"/>
              </a:solidFill>
            </a:endParaRPr>
          </a:p>
          <a:p>
            <a:pPr lvl="0"/>
            <a:r>
              <a:rPr lang="zh-CN" altLang="en-US" sz="2800" b="1">
                <a:solidFill>
                  <a:srgbClr val="FF0000"/>
                </a:solidFill>
              </a:rPr>
              <a:t>以及分子势能的总和。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5363" name="文本框 10"/>
          <p:cNvSpPr/>
          <p:nvPr/>
        </p:nvSpPr>
        <p:spPr>
          <a:xfrm>
            <a:off x="1852613" y="1925638"/>
            <a:ext cx="4292600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内能的单位：焦耳（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J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）</a:t>
            </a:r>
            <a:r>
              <a:rPr lang="zh-CN" altLang="en-US" sz="2800" b="1">
                <a:solidFill>
                  <a:schemeClr val="bg1"/>
                </a:solidFill>
                <a:latin typeface="Times New Roman" pitchFamily="18" charset="0"/>
                <a:sym typeface="宋体" pitchFamily="2" charset="-122"/>
              </a:rPr>
              <a:t>）</a:t>
            </a:r>
            <a:endParaRPr lang="zh-CN" altLang="en-US" sz="2800" b="1">
              <a:solidFill>
                <a:schemeClr val="bg1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15364" name="文本框 4"/>
          <p:cNvSpPr/>
          <p:nvPr/>
        </p:nvSpPr>
        <p:spPr>
          <a:xfrm>
            <a:off x="230188" y="2528888"/>
            <a:ext cx="8447087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FF0000"/>
                </a:solidFill>
                <a:latin typeface="Comic Sans MS" pitchFamily="66" charset="0"/>
              </a:rPr>
              <a:t>内能与物体内部分子的热运动和分子间的相互作用情况有关，</a:t>
            </a:r>
            <a:endParaRPr lang="zh-CN" altLang="en-US" sz="2400" b="1">
              <a:solidFill>
                <a:srgbClr val="FF0000"/>
              </a:solidFill>
              <a:latin typeface="Comic Sans MS" pitchFamily="66" charset="0"/>
            </a:endParaRPr>
          </a:p>
          <a:p>
            <a:pPr lvl="0"/>
            <a:r>
              <a:rPr lang="zh-CN" altLang="en-US" sz="2400" b="1">
                <a:solidFill>
                  <a:srgbClr val="FF0000"/>
                </a:solidFill>
                <a:latin typeface="Comic Sans MS" pitchFamily="66" charset="0"/>
              </a:rPr>
              <a:t>所以内能是不同于机械能的另一种形式的能。</a:t>
            </a:r>
            <a:endParaRPr lang="zh-CN" altLang="en-US" sz="2400" b="1">
              <a:solidFill>
                <a:srgbClr val="FF0000"/>
              </a:solidFill>
              <a:latin typeface="Comic Sans MS" pitchFamily="66" charset="0"/>
            </a:endParaRPr>
          </a:p>
        </p:txBody>
      </p:sp>
      <p:grpSp>
        <p:nvGrpSpPr>
          <p:cNvPr id="15365" name="组合 6"/>
          <p:cNvGrpSpPr/>
          <p:nvPr/>
        </p:nvGrpSpPr>
        <p:grpSpPr>
          <a:xfrm>
            <a:off x="698500" y="3359150"/>
            <a:ext cx="7372350" cy="2179638"/>
            <a:chOff x="832" y="3074"/>
            <a:chExt cx="12844" cy="4969"/>
          </a:xfrm>
        </p:grpSpPr>
        <p:pic>
          <p:nvPicPr>
            <p:cNvPr id="15366" name="图片 5" descr="1495615120900_3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2" y="3074"/>
              <a:ext cx="6371" cy="400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15367" name="图片 7" descr="636530030268906311919756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302" y="3074"/>
              <a:ext cx="6374" cy="399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5368" name="文本框 8"/>
            <p:cNvSpPr/>
            <p:nvPr/>
          </p:nvSpPr>
          <p:spPr>
            <a:xfrm>
              <a:off x="2581" y="7134"/>
              <a:ext cx="2633" cy="909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zh-CN" sz="2000" b="1">
                  <a:solidFill>
                    <a:srgbClr val="000000"/>
                  </a:solidFill>
                  <a:latin typeface="黑体" pitchFamily="2" charset="-122"/>
                  <a:ea typeface="黑体" pitchFamily="2" charset="-122"/>
                  <a:sym typeface="宋体" panose="02010600030101010101" pitchFamily="2" charset="-122"/>
                </a:rPr>
                <a:t>炽热的熔岩</a:t>
              </a:r>
              <a:endParaRPr lang="zh-CN" altLang="en-US" sz="2000" b="1">
                <a:solidFill>
                  <a:srgbClr val="000000"/>
                </a:solidFill>
                <a:latin typeface="黑体" pitchFamily="2" charset="-122"/>
                <a:ea typeface="黑体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69" name="文本框 9"/>
            <p:cNvSpPr/>
            <p:nvPr/>
          </p:nvSpPr>
          <p:spPr>
            <a:xfrm>
              <a:off x="9113" y="7134"/>
              <a:ext cx="2911" cy="909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zh-CN" sz="2000" b="1">
                  <a:solidFill>
                    <a:srgbClr val="000000"/>
                  </a:solidFill>
                  <a:latin typeface="黑体" pitchFamily="2" charset="-122"/>
                  <a:ea typeface="黑体" pitchFamily="2" charset="-122"/>
                  <a:sym typeface="宋体" panose="02010600030101010101" pitchFamily="2" charset="-122"/>
                </a:rPr>
                <a:t>冰冷的雨雪</a:t>
              </a:r>
              <a:endParaRPr lang="zh-CN" altLang="zh-CN" sz="2000" b="1">
                <a:solidFill>
                  <a:srgbClr val="000000"/>
                </a:solidFill>
                <a:latin typeface="黑体" pitchFamily="2" charset="-122"/>
                <a:ea typeface="黑体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5370" name="矩形 29700"/>
          <p:cNvSpPr/>
          <p:nvPr/>
        </p:nvSpPr>
        <p:spPr>
          <a:xfrm>
            <a:off x="119063" y="5635625"/>
            <a:ext cx="8434387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0000FF"/>
                </a:solidFill>
                <a:latin typeface="Times New Roman" pitchFamily="18" charset="0"/>
              </a:rPr>
              <a:t>一切物体都具有内能。内能不可能为零。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 fill="hold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7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矩形 12290"/>
          <p:cNvSpPr/>
          <p:nvPr/>
        </p:nvSpPr>
        <p:spPr>
          <a:xfrm>
            <a:off x="1000125" y="171450"/>
            <a:ext cx="5759450" cy="395288"/>
          </a:xfrm>
          <a:prstGeom prst="rect">
            <a:avLst/>
          </a:prstGeom>
          <a:solidFill>
            <a:srgbClr val="333399"/>
          </a:solidFill>
          <a:ln>
            <a:noFill/>
            <a:miter lim="800000"/>
          </a:ln>
        </p:spPr>
        <p:txBody>
          <a:bodyPr lIns="91437" tIns="45718" rIns="91437" bIns="45718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1219200"/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影响内能大小的因素 </a:t>
            </a:r>
            <a:endParaRPr lang="zh-CN" altLang="en-US" sz="2800" b="1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16386" name="表格 2"/>
          <p:cNvGraphicFramePr/>
          <p:nvPr/>
        </p:nvGraphicFramePr>
        <p:xfrm>
          <a:off x="404812" y="1031875"/>
          <a:ext cx="3556000" cy="1707833"/>
        </p:xfrm>
        <a:graphic>
          <a:graphicData uri="http://schemas.openxmlformats.org/drawingml/2006/table">
            <a:tbl>
              <a:tblPr/>
              <a:tblGrid>
                <a:gridCol w="3556000"/>
              </a:tblGrid>
              <a:tr h="427038">
                <a:tc>
                  <a:txBody>
                    <a:bodyPr lIns="51435" tIns="0" rIns="51435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黑体" pitchFamily="2" charset="-122"/>
                          <a:ea typeface="黑体" pitchFamily="2" charset="-122"/>
                        </a:rPr>
                        <a:t>微观</a:t>
                      </a:r>
                      <a:endParaRPr lang="en-US" altLang="en-US" sz="2800" b="1">
                        <a:solidFill>
                          <a:srgbClr val="00000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marL="51435" marR="51435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solidFill>
                      <a:srgbClr val="F0F8F8"/>
                    </a:solidFill>
                  </a:tcPr>
                </a:tc>
              </a:tr>
              <a:tr h="427038">
                <a:tc>
                  <a:txBody>
                    <a:bodyPr lIns="51435" tIns="0" rIns="51435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分子数量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</a:tr>
              <a:tr h="425450">
                <a:tc>
                  <a:txBody>
                    <a:bodyPr lIns="51435" tIns="0" rIns="51435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分子运动</a:t>
                      </a: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的剧烈程度</a:t>
                      </a:r>
                      <a:endParaRPr lang="en-US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</a:tr>
              <a:tr h="427038">
                <a:tc>
                  <a:txBody>
                    <a:bodyPr lIns="51435" tIns="0" rIns="51435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分子间距</a:t>
                      </a: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大小变化</a:t>
                      </a:r>
                      <a:endParaRPr lang="en-US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6398" name="表格 5"/>
          <p:cNvGraphicFramePr/>
          <p:nvPr/>
        </p:nvGraphicFramePr>
        <p:xfrm>
          <a:off x="4786312" y="1031875"/>
          <a:ext cx="3455988" cy="1707833"/>
        </p:xfrm>
        <a:graphic>
          <a:graphicData uri="http://schemas.openxmlformats.org/drawingml/2006/table">
            <a:tbl>
              <a:tblPr/>
              <a:tblGrid>
                <a:gridCol w="3455988"/>
              </a:tblGrid>
              <a:tr h="427038">
                <a:tc>
                  <a:txBody>
                    <a:bodyPr lIns="51435" tIns="0" rIns="51435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黑体" pitchFamily="2" charset="-122"/>
                          <a:ea typeface="黑体" pitchFamily="2" charset="-122"/>
                        </a:rPr>
                        <a:t>宏观</a:t>
                      </a:r>
                      <a:endParaRPr lang="en-US" altLang="en-US" sz="2800" b="1">
                        <a:solidFill>
                          <a:srgbClr val="00000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marL="51435" marR="51435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solidFill>
                      <a:srgbClr val="F0F8F8"/>
                    </a:solidFill>
                  </a:tcPr>
                </a:tc>
              </a:tr>
              <a:tr h="427038">
                <a:tc>
                  <a:txBody>
                    <a:bodyPr lIns="51435" tIns="0" rIns="51435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质量</a:t>
                      </a: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大小</a:t>
                      </a:r>
                      <a:endParaRPr lang="en-US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</a:tr>
              <a:tr h="425450">
                <a:tc>
                  <a:txBody>
                    <a:bodyPr lIns="51435" tIns="0" rIns="51435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温度</a:t>
                      </a: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变化</a:t>
                      </a:r>
                      <a:endParaRPr lang="en-US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</a:tr>
              <a:tr h="427038">
                <a:tc>
                  <a:txBody>
                    <a:bodyPr lIns="51435" tIns="0" rIns="51435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体积</a:t>
                      </a: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大小变化</a:t>
                      </a:r>
                      <a:endParaRPr lang="en-US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410" name="文本框 4"/>
          <p:cNvSpPr txBox="1"/>
          <p:nvPr/>
        </p:nvSpPr>
        <p:spPr>
          <a:xfrm>
            <a:off x="234950" y="3222625"/>
            <a:ext cx="8312150" cy="1198563"/>
          </a:xfrm>
          <a:prstGeom prst="rect">
            <a:avLst/>
          </a:prstGeom>
          <a:ln w="22225" cap="rnd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1D41D5"/>
                </a:solidFill>
                <a:latin typeface="黑体" pitchFamily="2" charset="-122"/>
                <a:ea typeface="黑体" pitchFamily="2" charset="-122"/>
                <a:sym typeface="宋体" pitchFamily="2" charset="-122"/>
              </a:rPr>
              <a:t>特别说明：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物体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温度降低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时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内能减小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，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温度升高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时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内能增加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；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sym typeface="宋体" pitchFamily="2" charset="-122"/>
            </a:endParaRPr>
          </a:p>
          <a:p>
            <a:pPr lvl="0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反过来，</a:t>
            </a:r>
            <a:r>
              <a:rPr lang="zh-CN" altLang="en-US" sz="2400" b="1" u="sng">
                <a:latin typeface="Times New Roman" pitchFamily="18" charset="0"/>
              </a:rPr>
              <a:t>物体内能改变时，温度不一定改变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</a:rPr>
              <a:t>。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</a:endParaRPr>
          </a:p>
          <a:p>
            <a:pPr lvl="0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</a:rPr>
              <a:t>  如：水结冰时，放热但温度保持不变。</a:t>
            </a:r>
            <a:endParaRPr lang="en-US" altLang="zh-CN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6411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63" y="4618038"/>
            <a:ext cx="2622550" cy="21383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412" name="图片 3" descr="tim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3850" y="4614863"/>
            <a:ext cx="4041775" cy="21415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413" name="文本框 6"/>
          <p:cNvSpPr/>
          <p:nvPr/>
        </p:nvSpPr>
        <p:spPr>
          <a:xfrm>
            <a:off x="7086600" y="4718050"/>
            <a:ext cx="1460500" cy="1938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/>
              <a:t>一桶冷水</a:t>
            </a:r>
            <a:endParaRPr lang="zh-CN" altLang="en-US" sz="2400" b="1"/>
          </a:p>
          <a:p>
            <a:pPr lvl="0"/>
            <a:r>
              <a:rPr lang="zh-CN" altLang="en-US" sz="2400" b="1"/>
              <a:t>     与</a:t>
            </a:r>
            <a:endParaRPr lang="zh-CN" altLang="en-US" sz="2400" b="1"/>
          </a:p>
          <a:p>
            <a:pPr lvl="0"/>
            <a:r>
              <a:rPr lang="zh-CN" altLang="en-US" sz="2400" b="1"/>
              <a:t>一杯热水</a:t>
            </a:r>
            <a:endParaRPr lang="zh-CN" altLang="en-US" sz="2400" b="1"/>
          </a:p>
          <a:p>
            <a:pPr lvl="0"/>
            <a:r>
              <a:rPr lang="zh-CN" altLang="en-US" sz="2400" b="1"/>
              <a:t>内能哪个</a:t>
            </a:r>
            <a:endParaRPr lang="zh-CN" altLang="en-US" sz="2400" b="1"/>
          </a:p>
          <a:p>
            <a:pPr lvl="0"/>
            <a:r>
              <a:rPr lang="zh-CN" altLang="en-US" sz="2400" b="1"/>
              <a:t>大？</a:t>
            </a:r>
            <a:endParaRPr lang="zh-CN" altLang="en-US" sz="24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 fill="hold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  <p:cond evt="onBegin" delay="0">
                          <p:tn val="11"/>
                        </p:cond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 fill="hold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  <p:cond evt="onBegin" delay="0">
                          <p:tn val="21"/>
                        </p:cond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 fill="hold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 fill="hold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  <p:cond evt="onBegin" delay="0">
                          <p:tn val="31"/>
                        </p:cond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  <p:bldP spid="16410" grpId="0"/>
      <p:bldP spid="164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7409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75" y="377825"/>
            <a:ext cx="3292475" cy="19939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0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6300" y="377825"/>
            <a:ext cx="3175000" cy="19700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1" name="Picture 5" descr="u=1523778726,957497907&amp;fm=21&amp;gp=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1300" y="107950"/>
            <a:ext cx="2424113" cy="24241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WordArt 7"/>
          <p:cNvSpPr>
            <a:spLocks noTextEdit="1"/>
          </p:cNvSpPr>
          <p:nvPr/>
        </p:nvSpPr>
        <p:spPr>
          <a:xfrm>
            <a:off x="4910138" y="2609850"/>
            <a:ext cx="515937" cy="457200"/>
          </a:xfrm>
          <a:solidFill>
            <a:srgbClr val="FF9900">
              <a:alpha val="0"/>
            </a:srgbClr>
          </a:solidFill>
          <a:ln w="19050">
            <a:solidFill>
              <a:srgbClr val="FF6600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  <a:normAutofit fontScale="60000"/>
          </a:bodyPr>
          <a:lstStyle/>
          <a:p>
            <a:pPr lvl="0" algn="ctr"/>
            <a:r>
              <a:rPr sz="3600" b="1" kern="10">
                <a:ln w="19050">
                  <a:solidFill>
                    <a:srgbClr val="FF6600"/>
                  </a:solidFill>
                  <a:round/>
                </a:ln>
                <a:solidFill>
                  <a:srgbClr val="FF9900">
                    <a:alpha val="0"/>
                  </a:srgbClr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物</a:t>
            </a:r>
          </a:p>
        </p:txBody>
      </p:sp>
      <p:sp>
        <p:nvSpPr>
          <p:cNvPr id="17413" name="WordArt 8"/>
          <p:cNvSpPr>
            <a:spLocks noTextEdit="1"/>
          </p:cNvSpPr>
          <p:nvPr/>
        </p:nvSpPr>
        <p:spPr>
          <a:xfrm>
            <a:off x="5399088" y="2609850"/>
            <a:ext cx="409575" cy="457200"/>
          </a:xfrm>
          <a:solidFill>
            <a:srgbClr val="FF6600">
              <a:alpha val="0"/>
            </a:srgbClr>
          </a:solidFill>
          <a:ln w="19050">
            <a:solidFill>
              <a:srgbClr val="FF6600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  <a:normAutofit fontScale="60000"/>
          </a:bodyPr>
          <a:lstStyle/>
          <a:p>
            <a:pPr lvl="0" algn="ctr"/>
            <a:r>
              <a:rPr sz="3600" b="1" kern="10">
                <a:ln w="19050">
                  <a:solidFill>
                    <a:srgbClr val="FF6600"/>
                  </a:solidFill>
                  <a:round/>
                </a:ln>
                <a:solidFill>
                  <a:srgbClr val="FF6600">
                    <a:alpha val="0"/>
                  </a:srgbClr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体</a:t>
            </a:r>
          </a:p>
        </p:txBody>
      </p:sp>
      <p:sp>
        <p:nvSpPr>
          <p:cNvPr id="17414" name="WordArt 9"/>
          <p:cNvSpPr>
            <a:spLocks noTextEdit="1"/>
          </p:cNvSpPr>
          <p:nvPr/>
        </p:nvSpPr>
        <p:spPr>
          <a:xfrm>
            <a:off x="5862638" y="2609850"/>
            <a:ext cx="338137" cy="457200"/>
          </a:xfrm>
          <a:solidFill>
            <a:srgbClr val="FF6600">
              <a:alpha val="0"/>
            </a:srgbClr>
          </a:solidFill>
          <a:ln w="19050">
            <a:solidFill>
              <a:srgbClr val="FF6600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  <a:normAutofit fontScale="60000"/>
          </a:bodyPr>
          <a:lstStyle/>
          <a:p>
            <a:pPr lvl="0" algn="ctr"/>
            <a:r>
              <a:rPr sz="3600" b="1" kern="10">
                <a:ln w="19050">
                  <a:solidFill>
                    <a:srgbClr val="FF6600"/>
                  </a:solidFill>
                  <a:round/>
                </a:ln>
                <a:solidFill>
                  <a:srgbClr val="FF6600">
                    <a:alpha val="0"/>
                  </a:srgbClr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内</a:t>
            </a:r>
          </a:p>
        </p:txBody>
      </p:sp>
      <p:sp>
        <p:nvSpPr>
          <p:cNvPr id="17415" name="WordArt 10"/>
          <p:cNvSpPr>
            <a:spLocks noTextEdit="1"/>
          </p:cNvSpPr>
          <p:nvPr/>
        </p:nvSpPr>
        <p:spPr>
          <a:xfrm>
            <a:off x="6289675" y="2609850"/>
            <a:ext cx="409575" cy="457200"/>
          </a:xfrm>
          <a:solidFill>
            <a:srgbClr val="FF6600">
              <a:alpha val="0"/>
            </a:srgbClr>
          </a:solidFill>
          <a:ln w="19050">
            <a:solidFill>
              <a:srgbClr val="FF6600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  <a:normAutofit fontScale="60000"/>
          </a:bodyPr>
          <a:lstStyle/>
          <a:p>
            <a:pPr lvl="0" algn="ctr"/>
            <a:r>
              <a:rPr sz="3600" b="1" kern="10">
                <a:ln w="19050">
                  <a:solidFill>
                    <a:srgbClr val="FF6600"/>
                  </a:solidFill>
                  <a:round/>
                </a:ln>
                <a:solidFill>
                  <a:srgbClr val="FF6600">
                    <a:alpha val="0"/>
                  </a:srgbClr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能</a:t>
            </a:r>
          </a:p>
        </p:txBody>
      </p:sp>
      <p:sp>
        <p:nvSpPr>
          <p:cNvPr id="17416" name="WordArt 11"/>
          <p:cNvSpPr>
            <a:spLocks noTextEdit="1"/>
          </p:cNvSpPr>
          <p:nvPr/>
        </p:nvSpPr>
        <p:spPr>
          <a:xfrm>
            <a:off x="6765925" y="2609850"/>
            <a:ext cx="406400" cy="457200"/>
          </a:xfrm>
          <a:solidFill>
            <a:srgbClr val="FF6600">
              <a:alpha val="0"/>
            </a:srgbClr>
          </a:solidFill>
          <a:ln w="19050">
            <a:solidFill>
              <a:srgbClr val="FF6600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  <a:normAutofit fontScale="60000"/>
          </a:bodyPr>
          <a:lstStyle/>
          <a:p>
            <a:pPr lvl="0" algn="ctr"/>
            <a:r>
              <a:rPr sz="3600" b="1" kern="10">
                <a:ln w="19050">
                  <a:solidFill>
                    <a:srgbClr val="FF6600"/>
                  </a:solidFill>
                  <a:round/>
                </a:ln>
                <a:solidFill>
                  <a:srgbClr val="FF6600">
                    <a:alpha val="0"/>
                  </a:srgbClr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增</a:t>
            </a:r>
          </a:p>
        </p:txBody>
      </p:sp>
      <p:sp>
        <p:nvSpPr>
          <p:cNvPr id="17417" name="WordArt 12"/>
          <p:cNvSpPr>
            <a:spLocks noTextEdit="1"/>
          </p:cNvSpPr>
          <p:nvPr/>
        </p:nvSpPr>
        <p:spPr>
          <a:xfrm>
            <a:off x="7240588" y="2609850"/>
            <a:ext cx="406400" cy="457200"/>
          </a:xfrm>
          <a:solidFill>
            <a:srgbClr val="FF6600">
              <a:alpha val="0"/>
            </a:srgbClr>
          </a:solidFill>
          <a:ln w="19050">
            <a:solidFill>
              <a:srgbClr val="FF6600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  <a:normAutofit fontScale="60000"/>
          </a:bodyPr>
          <a:lstStyle/>
          <a:p>
            <a:pPr lvl="0" algn="ctr"/>
            <a:r>
              <a:rPr sz="3600" b="1" kern="10">
                <a:ln w="19050">
                  <a:solidFill>
                    <a:srgbClr val="FF6600"/>
                  </a:solidFill>
                  <a:round/>
                </a:ln>
                <a:solidFill>
                  <a:srgbClr val="FF6600">
                    <a:alpha val="0"/>
                  </a:srgbClr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加</a:t>
            </a:r>
          </a:p>
        </p:txBody>
      </p:sp>
      <p:sp>
        <p:nvSpPr>
          <p:cNvPr id="17418" name="AutoShape 15"/>
          <p:cNvSpPr/>
          <p:nvPr/>
        </p:nvSpPr>
        <p:spPr>
          <a:xfrm>
            <a:off x="3757613" y="2749550"/>
            <a:ext cx="952500" cy="228600"/>
          </a:xfrm>
          <a:prstGeom prst="rightArrow">
            <a:avLst>
              <a:gd name="adj1" fmla="val 50000"/>
              <a:gd name="adj2" fmla="val 104090"/>
            </a:avLst>
          </a:prstGeom>
          <a:solidFill>
            <a:schemeClr val="accent1">
              <a:alpha val="0"/>
            </a:schemeClr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spcBef>
                <a:spcPct val="50000"/>
              </a:spcBef>
            </a:pPr>
            <a:endParaRPr lang="zh-CN" altLang="zh-CN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7419" name="WordArt 7"/>
          <p:cNvSpPr>
            <a:spLocks noTextEdit="1"/>
          </p:cNvSpPr>
          <p:nvPr/>
        </p:nvSpPr>
        <p:spPr>
          <a:xfrm>
            <a:off x="661988" y="2676525"/>
            <a:ext cx="2879725" cy="457200"/>
          </a:xfrm>
          <a:solidFill>
            <a:srgbClr val="FF6600"/>
          </a:solidFill>
          <a:ln w="19050">
            <a:solidFill>
              <a:srgbClr val="FF6600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  <a:normAutofit fontScale="60000"/>
          </a:bodyPr>
          <a:lstStyle/>
          <a:p>
            <a:pPr lvl="0" algn="ctr"/>
            <a:r>
              <a:rPr sz="3600" b="1" kern="10">
                <a:ln w="19050">
                  <a:solidFill>
                    <a:srgbClr val="FF6600"/>
                  </a:solidFill>
                  <a:round/>
                </a:ln>
                <a:solidFill>
                  <a:srgbClr val="FF6600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A.对物体做功</a:t>
            </a:r>
          </a:p>
        </p:txBody>
      </p:sp>
      <p:pic>
        <p:nvPicPr>
          <p:cNvPr id="17420" name="Picture 22" descr="u=2449898553,2875767197&amp;fm=21&amp;gp=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075" y="4192588"/>
            <a:ext cx="2730500" cy="25574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21" name="WordArt 6">
            <a:hlinkClick r:id="rId6" action="ppaction://hlinkfile"/>
          </p:cNvPr>
          <p:cNvSpPr>
            <a:spLocks noTextEdit="1"/>
          </p:cNvSpPr>
          <p:nvPr/>
        </p:nvSpPr>
        <p:spPr>
          <a:xfrm>
            <a:off x="709613" y="3667125"/>
            <a:ext cx="2743200" cy="457200"/>
          </a:xfrm>
          <a:solidFill>
            <a:srgbClr val="FF6600"/>
          </a:solidFill>
          <a:ln w="19050">
            <a:solidFill>
              <a:srgbClr val="FF6600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  <a:normAutofit fontScale="60000"/>
          </a:bodyPr>
          <a:lstStyle/>
          <a:p>
            <a:pPr lvl="0" algn="ctr"/>
            <a:r>
              <a:rPr sz="3600" b="1" kern="10">
                <a:ln w="19050">
                  <a:solidFill>
                    <a:srgbClr val="FF6600"/>
                  </a:solidFill>
                  <a:round/>
                </a:ln>
                <a:solidFill>
                  <a:srgbClr val="FF6600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B.物体对外做功</a:t>
            </a:r>
          </a:p>
        </p:txBody>
      </p:sp>
      <p:sp>
        <p:nvSpPr>
          <p:cNvPr id="17422" name="WordArt 7"/>
          <p:cNvSpPr>
            <a:spLocks noTextEdit="1"/>
          </p:cNvSpPr>
          <p:nvPr/>
        </p:nvSpPr>
        <p:spPr>
          <a:xfrm>
            <a:off x="4976813" y="3667125"/>
            <a:ext cx="2557462" cy="457200"/>
          </a:xfrm>
          <a:solidFill>
            <a:srgbClr val="FF6600"/>
          </a:solidFill>
          <a:ln w="19050">
            <a:solidFill>
              <a:srgbClr val="FF6600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  <a:normAutofit fontScale="60000"/>
          </a:bodyPr>
          <a:lstStyle/>
          <a:p>
            <a:pPr lvl="0" algn="ctr"/>
            <a:r>
              <a:rPr sz="3600" b="1" kern="10">
                <a:ln w="19050">
                  <a:solidFill>
                    <a:srgbClr val="FF6600"/>
                  </a:solidFill>
                  <a:round/>
                </a:ln>
                <a:solidFill>
                  <a:srgbClr val="FF6600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物体内能减少</a:t>
            </a:r>
          </a:p>
        </p:txBody>
      </p:sp>
      <p:sp>
        <p:nvSpPr>
          <p:cNvPr id="17423" name="AutoShape 18"/>
          <p:cNvSpPr/>
          <p:nvPr/>
        </p:nvSpPr>
        <p:spPr>
          <a:xfrm>
            <a:off x="3719513" y="3743325"/>
            <a:ext cx="990600" cy="268288"/>
          </a:xfrm>
          <a:prstGeom prst="rightArrow">
            <a:avLst>
              <a:gd name="adj1" fmla="val 50000"/>
              <a:gd name="adj2" fmla="val 92239"/>
            </a:avLst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spcBef>
                <a:spcPct val="50000"/>
              </a:spcBef>
            </a:pPr>
            <a:endParaRPr lang="zh-CN" altLang="zh-CN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7424" name="Text Box 15"/>
          <p:cNvSpPr txBox="1">
            <a:spLocks noChangeArrowheads="1"/>
          </p:cNvSpPr>
          <p:nvPr/>
        </p:nvSpPr>
        <p:spPr bwMode="auto">
          <a:xfrm>
            <a:off x="3227388" y="4564063"/>
            <a:ext cx="4752975" cy="644525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zh-CN" altLang="en-US" sz="3600" spc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anose="02010800040101010101" pitchFamily="2" charset="-122"/>
                <a:sym typeface="宋体" pitchFamily="2" charset="-122"/>
              </a:rPr>
              <a:t>做功改变物体内能</a:t>
            </a:r>
            <a:endParaRPr lang="zh-CN" altLang="en-US" sz="360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新魏" pitchFamily="2" charset="-122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25" name="Text Box 16"/>
          <p:cNvSpPr/>
          <p:nvPr/>
        </p:nvSpPr>
        <p:spPr>
          <a:xfrm>
            <a:off x="2508250" y="5819775"/>
            <a:ext cx="6635750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spcBef>
                <a:spcPct val="50000"/>
              </a:spcBef>
            </a:pPr>
            <a:r>
              <a:rPr lang="zh-CN" altLang="en-US" sz="3600">
                <a:latin typeface="Times New Roman" pitchFamily="18" charset="0"/>
                <a:ea typeface="宋体" pitchFamily="2" charset="-122"/>
              </a:rPr>
              <a:t>实质：</a:t>
            </a:r>
            <a:r>
              <a:rPr lang="zh-CN" altLang="en-US" sz="36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机械能</a:t>
            </a:r>
            <a:r>
              <a:rPr lang="zh-CN" altLang="en-US" sz="3600">
                <a:latin typeface="Times New Roman" pitchFamily="18" charset="0"/>
                <a:ea typeface="宋体" pitchFamily="2" charset="-122"/>
              </a:rPr>
              <a:t>与</a:t>
            </a:r>
            <a:r>
              <a:rPr lang="zh-CN" altLang="en-US" sz="36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内能</a:t>
            </a:r>
            <a:r>
              <a:rPr lang="zh-CN" altLang="en-US" sz="3600">
                <a:latin typeface="Times New Roman" pitchFamily="18" charset="0"/>
                <a:ea typeface="宋体" pitchFamily="2" charset="-122"/>
              </a:rPr>
              <a:t>相互</a:t>
            </a:r>
            <a:r>
              <a:rPr lang="zh-CN" altLang="en-US" sz="360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转化。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 fill="hold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4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4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42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742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 fill="hold"/>
                                        <p:tgtEl>
                                          <p:spTgt spid="1742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8" grpId="0"/>
      <p:bldP spid="174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3" name="Picture 4" descr="12－图片-31 太阳能热水器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788" y="1268413"/>
            <a:ext cx="2592387" cy="2951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4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088" y="1412875"/>
            <a:ext cx="2016125" cy="25923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5" name="Picture 7" descr="u=1365208729,2945028274&amp;gp=0">
            <a:hlinkClick action="ppaction://noaction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3575" y="1412875"/>
            <a:ext cx="2520950" cy="25923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Text Box 8"/>
          <p:cNvSpPr/>
          <p:nvPr/>
        </p:nvSpPr>
        <p:spPr>
          <a:xfrm>
            <a:off x="179388" y="4581525"/>
            <a:ext cx="2808287" cy="15541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spcBef>
                <a:spcPct val="50000"/>
              </a:spcBef>
            </a:pPr>
            <a:r>
              <a:rPr lang="zh-CN" altLang="en-US">
                <a:latin typeface="Arial" pitchFamily="34" charset="0"/>
                <a:ea typeface="黑体" pitchFamily="2" charset="-122"/>
              </a:rPr>
              <a:t>金属勺子放在热汤中</a:t>
            </a:r>
            <a:r>
              <a:rPr lang="en-US" altLang="zh-CN">
                <a:latin typeface="Arial" pitchFamily="34" charset="0"/>
                <a:ea typeface="黑体" pitchFamily="2" charset="-122"/>
              </a:rPr>
              <a:t>,</a:t>
            </a:r>
            <a:r>
              <a:rPr lang="zh-CN" altLang="en-US">
                <a:latin typeface="Arial" pitchFamily="34" charset="0"/>
                <a:ea typeface="黑体" pitchFamily="2" charset="-122"/>
              </a:rPr>
              <a:t>温度升高</a:t>
            </a:r>
            <a:r>
              <a:rPr lang="en-US" altLang="zh-CN">
                <a:latin typeface="Arial" pitchFamily="34" charset="0"/>
                <a:ea typeface="黑体" pitchFamily="2" charset="-122"/>
              </a:rPr>
              <a:t>,</a:t>
            </a:r>
            <a:r>
              <a:rPr lang="zh-CN" altLang="en-US">
                <a:latin typeface="Arial" pitchFamily="34" charset="0"/>
                <a:ea typeface="黑体" pitchFamily="2" charset="-122"/>
              </a:rPr>
              <a:t>内能</a:t>
            </a:r>
            <a:r>
              <a:rPr lang="zh-CN" altLang="en-US" u="sng">
                <a:solidFill>
                  <a:srgbClr val="FF0000"/>
                </a:solidFill>
                <a:latin typeface="Arial" pitchFamily="34" charset="0"/>
                <a:ea typeface="黑体" pitchFamily="2" charset="-122"/>
              </a:rPr>
              <a:t>增加</a:t>
            </a:r>
            <a:endParaRPr lang="zh-CN" altLang="en-US" u="sng">
              <a:solidFill>
                <a:srgbClr val="FF0000"/>
              </a:solidFill>
              <a:latin typeface="Arial" panose="020b0604020202020204" pitchFamily="34" charset="0"/>
              <a:ea typeface="黑体" pitchFamily="2" charset="-122"/>
            </a:endParaRPr>
          </a:p>
        </p:txBody>
      </p:sp>
      <p:sp>
        <p:nvSpPr>
          <p:cNvPr id="18437" name="Text Box 9"/>
          <p:cNvSpPr/>
          <p:nvPr/>
        </p:nvSpPr>
        <p:spPr>
          <a:xfrm>
            <a:off x="3276600" y="4652963"/>
            <a:ext cx="2519363" cy="15541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spcBef>
                <a:spcPct val="50000"/>
              </a:spcBef>
            </a:pPr>
            <a:r>
              <a:rPr lang="zh-CN" altLang="en-US">
                <a:latin typeface="Arial" pitchFamily="34" charset="0"/>
                <a:ea typeface="黑体" pitchFamily="2" charset="-122"/>
              </a:rPr>
              <a:t>食品放入电冰箱</a:t>
            </a:r>
            <a:r>
              <a:rPr lang="en-US" altLang="zh-CN">
                <a:latin typeface="Arial" pitchFamily="34" charset="0"/>
                <a:ea typeface="黑体" pitchFamily="2" charset="-122"/>
              </a:rPr>
              <a:t>,</a:t>
            </a:r>
            <a:r>
              <a:rPr lang="zh-CN" altLang="en-US">
                <a:latin typeface="Arial" pitchFamily="34" charset="0"/>
                <a:ea typeface="黑体" pitchFamily="2" charset="-122"/>
              </a:rPr>
              <a:t>温度降低</a:t>
            </a:r>
            <a:r>
              <a:rPr lang="en-US" altLang="zh-CN">
                <a:latin typeface="Arial" pitchFamily="34" charset="0"/>
                <a:ea typeface="黑体" pitchFamily="2" charset="-122"/>
              </a:rPr>
              <a:t>,</a:t>
            </a:r>
            <a:r>
              <a:rPr lang="zh-CN" altLang="en-US">
                <a:latin typeface="Arial" pitchFamily="34" charset="0"/>
                <a:ea typeface="黑体" pitchFamily="2" charset="-122"/>
              </a:rPr>
              <a:t>内能</a:t>
            </a:r>
            <a:r>
              <a:rPr lang="zh-CN" altLang="en-US" u="sng">
                <a:solidFill>
                  <a:srgbClr val="FF0000"/>
                </a:solidFill>
                <a:latin typeface="Arial" pitchFamily="34" charset="0"/>
                <a:ea typeface="黑体" pitchFamily="2" charset="-122"/>
              </a:rPr>
              <a:t>减小</a:t>
            </a:r>
            <a:endParaRPr lang="zh-CN" altLang="en-US" u="sng">
              <a:solidFill>
                <a:srgbClr val="FF0000"/>
              </a:solidFill>
              <a:latin typeface="Arial" panose="020b0604020202020204" pitchFamily="34" charset="0"/>
              <a:ea typeface="黑体" pitchFamily="2" charset="-122"/>
            </a:endParaRPr>
          </a:p>
        </p:txBody>
      </p:sp>
      <p:sp>
        <p:nvSpPr>
          <p:cNvPr id="18438" name="Text Box 10"/>
          <p:cNvSpPr/>
          <p:nvPr/>
        </p:nvSpPr>
        <p:spPr>
          <a:xfrm>
            <a:off x="6156325" y="4329113"/>
            <a:ext cx="2952750" cy="2041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spcBef>
                <a:spcPct val="50000"/>
              </a:spcBef>
            </a:pPr>
            <a:r>
              <a:rPr lang="zh-CN" altLang="en-US">
                <a:latin typeface="Arial" pitchFamily="34" charset="0"/>
                <a:ea typeface="黑体" pitchFamily="2" charset="-122"/>
              </a:rPr>
              <a:t>在太阳的照射下</a:t>
            </a:r>
            <a:r>
              <a:rPr lang="en-US" altLang="zh-CN">
                <a:latin typeface="Arial" pitchFamily="34" charset="0"/>
                <a:ea typeface="黑体" pitchFamily="2" charset="-122"/>
              </a:rPr>
              <a:t>,</a:t>
            </a:r>
            <a:r>
              <a:rPr lang="zh-CN" altLang="en-US">
                <a:latin typeface="Arial" pitchFamily="34" charset="0"/>
                <a:ea typeface="黑体" pitchFamily="2" charset="-122"/>
              </a:rPr>
              <a:t>太阳能热水器中的水温度升高</a:t>
            </a:r>
            <a:r>
              <a:rPr lang="en-US" altLang="zh-CN">
                <a:latin typeface="Arial" pitchFamily="34" charset="0"/>
                <a:ea typeface="黑体" pitchFamily="2" charset="-122"/>
              </a:rPr>
              <a:t>,</a:t>
            </a:r>
            <a:r>
              <a:rPr lang="zh-CN" altLang="en-US">
                <a:latin typeface="Arial" pitchFamily="34" charset="0"/>
                <a:ea typeface="黑体" pitchFamily="2" charset="-122"/>
              </a:rPr>
              <a:t>内能</a:t>
            </a:r>
            <a:r>
              <a:rPr lang="zh-CN" altLang="en-US" u="sng">
                <a:solidFill>
                  <a:srgbClr val="FF0000"/>
                </a:solidFill>
                <a:latin typeface="Arial" pitchFamily="34" charset="0"/>
                <a:ea typeface="黑体" pitchFamily="2" charset="-122"/>
              </a:rPr>
              <a:t>增加</a:t>
            </a:r>
            <a:endParaRPr lang="zh-CN" altLang="en-US" u="sng">
              <a:solidFill>
                <a:srgbClr val="FF0000"/>
              </a:solidFill>
              <a:latin typeface="Arial" panose="020b0604020202020204" pitchFamily="34" charset="0"/>
              <a:ea typeface="黑体" pitchFamily="2" charset="-122"/>
            </a:endParaRPr>
          </a:p>
        </p:txBody>
      </p:sp>
      <p:sp>
        <p:nvSpPr>
          <p:cNvPr id="18439" name="Text Box 11"/>
          <p:cNvSpPr/>
          <p:nvPr/>
        </p:nvSpPr>
        <p:spPr>
          <a:xfrm>
            <a:off x="323850" y="260350"/>
            <a:ext cx="7127875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spcBef>
                <a:spcPct val="50000"/>
              </a:spcBef>
            </a:pPr>
            <a:r>
              <a:rPr lang="zh-CN" altLang="en-US" sz="3600">
                <a:latin typeface="Arial" pitchFamily="34" charset="0"/>
                <a:ea typeface="黑体" pitchFamily="2" charset="-122"/>
              </a:rPr>
              <a:t>改变内能的一种方法</a:t>
            </a:r>
            <a:r>
              <a:rPr lang="en-US" altLang="zh-CN" sz="3600">
                <a:latin typeface="Arial" pitchFamily="34" charset="0"/>
                <a:ea typeface="黑体" pitchFamily="2" charset="-122"/>
              </a:rPr>
              <a:t>-------</a:t>
            </a:r>
            <a:r>
              <a:rPr lang="zh-CN" altLang="en-US" sz="3600">
                <a:solidFill>
                  <a:srgbClr val="FF0000"/>
                </a:solidFill>
                <a:latin typeface="Arial" pitchFamily="34" charset="0"/>
                <a:ea typeface="黑体" pitchFamily="2" charset="-122"/>
              </a:rPr>
              <a:t>热传递</a:t>
            </a:r>
            <a:endParaRPr lang="zh-CN" altLang="en-US" sz="3600">
              <a:solidFill>
                <a:srgbClr val="FF0000"/>
              </a:solidFill>
              <a:latin typeface="Arial" panose="020b0604020202020204" pitchFamily="34" charset="0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 fill="hold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 fill="hold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 fill="hold"/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 fill="hold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  <p:bldP spid="1843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文本框 3"/>
          <p:cNvSpPr/>
          <p:nvPr/>
        </p:nvSpPr>
        <p:spPr>
          <a:xfrm>
            <a:off x="422275" y="153988"/>
            <a:ext cx="652303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solidFill>
                  <a:srgbClr val="FF0000"/>
                </a:solidFill>
                <a:latin typeface="Arial" pitchFamily="34" charset="0"/>
                <a:sym typeface="宋体" pitchFamily="2" charset="-122"/>
              </a:rPr>
              <a:t>热传递</a:t>
            </a:r>
            <a:r>
              <a:rPr lang="en-US" altLang="zh-CN" sz="3200" b="1">
                <a:solidFill>
                  <a:srgbClr val="0000FF"/>
                </a:solidFill>
                <a:latin typeface="Arial" pitchFamily="34" charset="0"/>
                <a:sym typeface="宋体" pitchFamily="2" charset="-122"/>
              </a:rPr>
              <a:t>可以改变物体的内能。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  <a:sym typeface="宋体" panose="02010600030101010101" pitchFamily="2" charset="-122"/>
            </a:endParaRPr>
          </a:p>
        </p:txBody>
      </p:sp>
      <p:grpSp>
        <p:nvGrpSpPr>
          <p:cNvPr id="19458" name="组合 10"/>
          <p:cNvGrpSpPr/>
          <p:nvPr/>
        </p:nvGrpSpPr>
        <p:grpSpPr>
          <a:xfrm>
            <a:off x="355600" y="908050"/>
            <a:ext cx="3021013" cy="2000250"/>
            <a:chOff x="1099" y="4242"/>
            <a:chExt cx="6189" cy="5459"/>
          </a:xfrm>
        </p:grpSpPr>
        <p:pic>
          <p:nvPicPr>
            <p:cNvPr id="19459" name="图片 6" descr="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99" y="4242"/>
              <a:ext cx="6189" cy="5457"/>
            </a:xfrm>
            <a:prstGeom prst="rect">
              <a:avLst/>
            </a:prstGeom>
            <a:noFill/>
            <a:ln w="15875">
              <a:solidFill>
                <a:srgbClr val="0000FF"/>
              </a:solidFill>
              <a:round/>
            </a:ln>
          </p:spPr>
        </p:pic>
        <p:sp>
          <p:nvSpPr>
            <p:cNvPr id="19460" name="文本框 8"/>
            <p:cNvSpPr/>
            <p:nvPr/>
          </p:nvSpPr>
          <p:spPr>
            <a:xfrm>
              <a:off x="4666" y="8613"/>
              <a:ext cx="2107" cy="108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000FF"/>
              </a:solidFill>
              <a:round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2000" b="1">
                  <a:solidFill>
                    <a:srgbClr val="0000FF"/>
                  </a:solidFill>
                  <a:latin typeface="Arial" pitchFamily="34" charset="0"/>
                  <a:ea typeface="宋体" pitchFamily="2" charset="-122"/>
                </a:rPr>
                <a:t>烧开水</a:t>
              </a:r>
              <a:endParaRPr lang="zh-CN" altLang="en-US" sz="2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9461" name="组合 11"/>
          <p:cNvGrpSpPr/>
          <p:nvPr/>
        </p:nvGrpSpPr>
        <p:grpSpPr>
          <a:xfrm>
            <a:off x="4486275" y="908050"/>
            <a:ext cx="2460625" cy="2173288"/>
            <a:chOff x="7085" y="3000"/>
            <a:chExt cx="3874" cy="3424"/>
          </a:xfrm>
        </p:grpSpPr>
        <p:pic>
          <p:nvPicPr>
            <p:cNvPr id="19462" name="图片 7" descr="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85" y="3000"/>
              <a:ext cx="3873" cy="3424"/>
            </a:xfrm>
            <a:prstGeom prst="rect">
              <a:avLst/>
            </a:prstGeom>
            <a:noFill/>
            <a:ln w="15875">
              <a:solidFill>
                <a:srgbClr val="0000FF"/>
              </a:solidFill>
              <a:round/>
            </a:ln>
          </p:spPr>
        </p:pic>
        <p:sp>
          <p:nvSpPr>
            <p:cNvPr id="19463" name="文本框 9"/>
            <p:cNvSpPr/>
            <p:nvPr/>
          </p:nvSpPr>
          <p:spPr>
            <a:xfrm>
              <a:off x="8611" y="5699"/>
              <a:ext cx="2348" cy="72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000FF"/>
              </a:solidFill>
              <a:round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2400" b="1">
                  <a:solidFill>
                    <a:srgbClr val="0000FF"/>
                  </a:solidFill>
                  <a:latin typeface="Arial" pitchFamily="34" charset="0"/>
                  <a:ea typeface="宋体" pitchFamily="2" charset="-122"/>
                </a:rPr>
                <a:t>捂热水袋</a:t>
              </a:r>
              <a:endParaRPr lang="zh-CN" altLang="en-US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9464" name="组合 9"/>
          <p:cNvGrpSpPr/>
          <p:nvPr/>
        </p:nvGrpSpPr>
        <p:grpSpPr>
          <a:xfrm>
            <a:off x="846138" y="3640138"/>
            <a:ext cx="6269037" cy="454025"/>
            <a:chOff x="1687238" y="2273244"/>
            <a:chExt cx="6583442" cy="475712"/>
          </a:xfrm>
        </p:grpSpPr>
        <p:sp>
          <p:nvSpPr>
            <p:cNvPr id="19465" name="矩形 10"/>
            <p:cNvSpPr/>
            <p:nvPr>
              <p:custDataLst>
                <p:tags r:id="rId4"/>
              </p:custDataLst>
            </p:nvPr>
          </p:nvSpPr>
          <p:spPr>
            <a:xfrm>
              <a:off x="4981381" y="2278872"/>
              <a:ext cx="3289299" cy="46503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lIns="0" tIns="0" rIns="0" bIns="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20000"/>
                </a:lnSpc>
              </a:pPr>
              <a:r>
                <a:rPr lang="zh-CN" altLang="en-US" sz="2400" b="1">
                  <a:latin typeface="Times New Roman" pitchFamily="18" charset="0"/>
                  <a:ea typeface="宋体" pitchFamily="2" charset="-122"/>
                  <a:sym typeface="宋体" pitchFamily="2" charset="-122"/>
                </a:rPr>
                <a:t>物体之间有温度差。</a:t>
              </a:r>
              <a:endPara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66" name="Freeform 16"/>
            <p:cNvSpPr/>
            <p:nvPr>
              <p:custDataLst>
                <p:tags r:id="rId5"/>
              </p:custDataLst>
            </p:nvPr>
          </p:nvSpPr>
          <p:spPr>
            <a:xfrm>
              <a:off x="2253971" y="2273244"/>
              <a:ext cx="2727655" cy="47067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2727655" y="235336"/>
                </a:cxn>
                <a:cxn ang="0">
                  <a:pos x="2484478" y="470673"/>
                </a:cxn>
                <a:cxn ang="0">
                  <a:pos x="0" y="470673"/>
                </a:cxn>
                <a:cxn ang="0">
                  <a:pos x="0" y="0"/>
                </a:cxn>
                <a:cxn ang="0">
                  <a:pos x="2484478" y="0"/>
                </a:cxn>
                <a:cxn ang="0">
                  <a:pos x="2727655" y="235336"/>
                </a:cxn>
              </a:cxnLst>
              <a:rect l="l" t="t" r="GT0" b="GT1"/>
              <a:pathLst>
                <a:path w="1604" h="352">
                  <a:moveTo>
                    <a:pt x="1604" y="176"/>
                  </a:moveTo>
                  <a:lnTo>
                    <a:pt x="1461" y="352"/>
                  </a:lnTo>
                  <a:lnTo>
                    <a:pt x="0" y="352"/>
                  </a:lnTo>
                  <a:lnTo>
                    <a:pt x="0" y="0"/>
                  </a:lnTo>
                  <a:lnTo>
                    <a:pt x="1461" y="0"/>
                  </a:lnTo>
                  <a:lnTo>
                    <a:pt x="1604" y="176"/>
                  </a:lnTo>
                  <a:close/>
                </a:path>
              </a:pathLst>
            </a:custGeom>
            <a:solidFill>
              <a:srgbClr val="0078E7"/>
            </a:solidFill>
            <a:ln>
              <a:noFill/>
              <a:round/>
            </a:ln>
          </p:spPr>
          <p:txBody>
            <a:bodyPr wrap="square" lIns="68580" tIns="34290" rIns="68580" bIns="3429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SzTx/>
              </a:pP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宋体" pitchFamily="2" charset="-122"/>
                  <a:sym typeface="宋体" pitchFamily="2" charset="-122"/>
                </a:rPr>
                <a:t>热传递的条件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67" name="Freeform 22"/>
            <p:cNvSpPr/>
            <p:nvPr>
              <p:custDataLst>
                <p:tags r:id="rId6"/>
              </p:custDataLst>
            </p:nvPr>
          </p:nvSpPr>
          <p:spPr>
            <a:xfrm>
              <a:off x="2253829" y="2518082"/>
              <a:ext cx="326057" cy="220490"/>
            </a:xfrm>
            <a:custGeom>
              <a:cxnLst>
                <a:cxn ang="0">
                  <a:pos x="326057" y="92204"/>
                </a:cxn>
                <a:cxn ang="0">
                  <a:pos x="0" y="0"/>
                </a:cxn>
                <a:cxn ang="0">
                  <a:pos x="0" y="220490"/>
                </a:cxn>
                <a:cxn ang="0">
                  <a:pos x="326057" y="92204"/>
                </a:cxn>
              </a:cxnLst>
              <a:rect l="l" t="t" r="r" b="b"/>
              <a:pathLst>
                <a:path w="244" h="165">
                  <a:moveTo>
                    <a:pt x="244" y="69"/>
                  </a:moveTo>
                  <a:lnTo>
                    <a:pt x="0" y="0"/>
                  </a:lnTo>
                  <a:lnTo>
                    <a:pt x="0" y="165"/>
                  </a:lnTo>
                  <a:lnTo>
                    <a:pt x="244" y="69"/>
                  </a:lnTo>
                  <a:close/>
                </a:path>
              </a:pathLst>
            </a:custGeom>
            <a:solidFill>
              <a:srgbClr val="00509A"/>
            </a:solidFill>
            <a:ln>
              <a:noFill/>
              <a:round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9468" name="Rectangle 58"/>
            <p:cNvSpPr/>
            <p:nvPr>
              <p:custDataLst>
                <p:tags r:id="rId7"/>
              </p:custDataLst>
            </p:nvPr>
          </p:nvSpPr>
          <p:spPr>
            <a:xfrm>
              <a:off x="1687238" y="2278578"/>
              <a:ext cx="892649" cy="470378"/>
            </a:xfrm>
            <a:prstGeom prst="rect">
              <a:avLst/>
            </a:prstGeom>
            <a:solidFill>
              <a:srgbClr val="359EFF"/>
            </a:solidFill>
            <a:ln>
              <a:noFill/>
              <a:miter lim="800000"/>
            </a:ln>
          </p:spPr>
          <p:txBody>
            <a:bodyPr wrap="square" lIns="0" tIns="0" rIns="0" bIns="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</a:rPr>
                <a:t>01</a:t>
              </a:r>
              <a:endParaRPr lang="en-US" altLang="zh-CN" sz="2400" b="1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9469" name="Freeform 24"/>
          <p:cNvSpPr/>
          <p:nvPr>
            <p:custDataLst>
              <p:tags r:id="rId8"/>
            </p:custDataLst>
          </p:nvPr>
        </p:nvSpPr>
        <p:spPr>
          <a:xfrm>
            <a:off x="1311275" y="4567238"/>
            <a:ext cx="2598738" cy="447675"/>
          </a:xfrm>
          <a:custGeom>
            <a:gdLst>
              <a:gd name="GT0" fmla="+- l w 0"/>
              <a:gd name="GT1" fmla="+- t h 0"/>
            </a:gdLst>
            <a:cxnLst>
              <a:cxn ang="0">
                <a:pos x="2598420" y="224155"/>
              </a:cxn>
              <a:cxn ang="0">
                <a:pos x="2366765" y="448310"/>
              </a:cxn>
              <a:cxn ang="0">
                <a:pos x="0" y="448310"/>
              </a:cxn>
              <a:cxn ang="0">
                <a:pos x="0" y="0"/>
              </a:cxn>
              <a:cxn ang="0">
                <a:pos x="2366765" y="0"/>
              </a:cxn>
              <a:cxn ang="0">
                <a:pos x="2598420" y="224155"/>
              </a:cxn>
            </a:cxnLst>
            <a:rect l="l" t="t" r="GT0" b="GT1"/>
            <a:pathLst>
              <a:path w="1604" h="352">
                <a:moveTo>
                  <a:pt x="1604" y="176"/>
                </a:moveTo>
                <a:lnTo>
                  <a:pt x="1461" y="352"/>
                </a:lnTo>
                <a:lnTo>
                  <a:pt x="0" y="352"/>
                </a:lnTo>
                <a:lnTo>
                  <a:pt x="0" y="0"/>
                </a:lnTo>
                <a:lnTo>
                  <a:pt x="1461" y="0"/>
                </a:lnTo>
                <a:lnTo>
                  <a:pt x="1604" y="176"/>
                </a:lnTo>
                <a:close/>
              </a:path>
            </a:pathLst>
          </a:custGeom>
          <a:solidFill>
            <a:srgbClr val="00A0DB"/>
          </a:solidFill>
          <a:ln>
            <a:noFill/>
            <a:round/>
          </a:ln>
        </p:spPr>
        <p:txBody>
          <a:bodyPr wrap="square" lIns="68580" tIns="34290" rIns="68580" bIns="3429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</a:pPr>
            <a:r>
              <a:rPr lang="zh-CN" altLang="en-US" sz="2400" b="1">
                <a:solidFill>
                  <a:schemeClr val="bg1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传递方向</a:t>
            </a:r>
            <a:endParaRPr lang="zh-CN" altLang="en-US" sz="2400" b="1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70" name="Rectangle 61"/>
          <p:cNvSpPr/>
          <p:nvPr>
            <p:custDataLst>
              <p:tags r:id="rId9"/>
            </p:custDataLst>
          </p:nvPr>
        </p:nvSpPr>
        <p:spPr>
          <a:xfrm>
            <a:off x="846138" y="4567238"/>
            <a:ext cx="849312" cy="447675"/>
          </a:xfrm>
          <a:prstGeom prst="rect">
            <a:avLst/>
          </a:prstGeom>
          <a:solidFill>
            <a:srgbClr val="25C4FF"/>
          </a:solidFill>
          <a:ln>
            <a:noFill/>
            <a:miter lim="800000"/>
          </a:ln>
        </p:spPr>
        <p:txBody>
          <a:bodyPr wrap="square" lIns="0" tIns="0" rIns="0" bIns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400" b="1">
                <a:solidFill>
                  <a:schemeClr val="bg1"/>
                </a:solidFill>
                <a:latin typeface="Times New Roman" pitchFamily="18" charset="0"/>
              </a:rPr>
              <a:t>02</a:t>
            </a:r>
            <a:endParaRPr lang="en-US" altLang="zh-CN" sz="24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71" name="矩形 58"/>
          <p:cNvSpPr/>
          <p:nvPr>
            <p:custDataLst>
              <p:tags r:id="rId10"/>
            </p:custDataLst>
          </p:nvPr>
        </p:nvSpPr>
        <p:spPr>
          <a:xfrm>
            <a:off x="3910013" y="4799013"/>
            <a:ext cx="5024437" cy="2841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0" tIns="0" rIns="0" bIns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2400" b="1">
                <a:latin typeface="Times New Roman" pitchFamily="18" charset="0"/>
                <a:ea typeface="宋体" pitchFamily="2" charset="-122"/>
                <a:sym typeface="宋体" pitchFamily="2" charset="-122"/>
              </a:rPr>
              <a:t>内能从</a:t>
            </a:r>
            <a:r>
              <a:rPr lang="zh-CN" altLang="en-US" sz="2400" b="1">
                <a:solidFill>
                  <a:srgbClr val="FF0066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高温物体</a:t>
            </a:r>
            <a:r>
              <a:rPr lang="zh-CN" altLang="en-US" sz="2400" b="1">
                <a:latin typeface="Times New Roman" pitchFamily="18" charset="0"/>
                <a:ea typeface="宋体" pitchFamily="2" charset="-122"/>
                <a:sym typeface="宋体" pitchFamily="2" charset="-122"/>
              </a:rPr>
              <a:t>向</a:t>
            </a:r>
            <a:r>
              <a:rPr lang="zh-CN" altLang="en-US" sz="2400" b="1">
                <a:solidFill>
                  <a:srgbClr val="FF0066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低温物体</a:t>
            </a:r>
            <a:r>
              <a:rPr lang="zh-CN" altLang="en-US" sz="2400" b="1">
                <a:latin typeface="Times New Roman" pitchFamily="18" charset="0"/>
                <a:ea typeface="宋体" pitchFamily="2" charset="-122"/>
                <a:sym typeface="宋体" pitchFamily="2" charset="-122"/>
              </a:rPr>
              <a:t>传递。</a:t>
            </a:r>
            <a:endParaRPr lang="zh-CN" altLang="en-US" sz="2400" b="1">
              <a:latin typeface="Times New Roman" pitchFamily="18" charset="0"/>
              <a:ea typeface="宋体" pitchFamily="2" charset="-122"/>
            </a:endParaRPr>
          </a:p>
          <a:p>
            <a:pPr lvl="0">
              <a:lnSpc>
                <a:spcPct val="120000"/>
              </a:lnSpc>
            </a:pPr>
            <a:endParaRPr lang="da-DK" altLang="zh-CN" sz="24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9472" name="组合 14"/>
          <p:cNvGrpSpPr/>
          <p:nvPr/>
        </p:nvGrpSpPr>
        <p:grpSpPr>
          <a:xfrm>
            <a:off x="846138" y="5702300"/>
            <a:ext cx="6351587" cy="447675"/>
            <a:chOff x="1687238" y="3606874"/>
            <a:chExt cx="6668786" cy="470683"/>
          </a:xfrm>
        </p:grpSpPr>
        <p:sp>
          <p:nvSpPr>
            <p:cNvPr id="19473" name="Freeform 32"/>
            <p:cNvSpPr/>
            <p:nvPr>
              <p:custDataLst>
                <p:tags r:id="rId11"/>
              </p:custDataLst>
            </p:nvPr>
          </p:nvSpPr>
          <p:spPr>
            <a:xfrm>
              <a:off x="2253971" y="3606874"/>
              <a:ext cx="2718320" cy="47068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2718320" y="235341"/>
                </a:cxn>
                <a:cxn ang="0">
                  <a:pos x="2475976" y="470683"/>
                </a:cxn>
                <a:cxn ang="0">
                  <a:pos x="0" y="470683"/>
                </a:cxn>
                <a:cxn ang="0">
                  <a:pos x="0" y="0"/>
                </a:cxn>
                <a:cxn ang="0">
                  <a:pos x="2475976" y="0"/>
                </a:cxn>
                <a:cxn ang="0">
                  <a:pos x="2718320" y="235341"/>
                </a:cxn>
              </a:cxnLst>
              <a:rect l="l" t="t" r="GT0" b="GT1"/>
              <a:pathLst>
                <a:path w="1604" h="352">
                  <a:moveTo>
                    <a:pt x="1604" y="176"/>
                  </a:moveTo>
                  <a:lnTo>
                    <a:pt x="1461" y="352"/>
                  </a:lnTo>
                  <a:lnTo>
                    <a:pt x="0" y="352"/>
                  </a:lnTo>
                  <a:lnTo>
                    <a:pt x="0" y="0"/>
                  </a:lnTo>
                  <a:lnTo>
                    <a:pt x="1461" y="0"/>
                  </a:lnTo>
                  <a:lnTo>
                    <a:pt x="1604" y="176"/>
                  </a:lnTo>
                  <a:close/>
                </a:path>
              </a:pathLst>
            </a:custGeom>
            <a:solidFill>
              <a:srgbClr val="00ABBF"/>
            </a:solidFill>
            <a:ln>
              <a:noFill/>
              <a:round/>
            </a:ln>
          </p:spPr>
          <p:txBody>
            <a:bodyPr wrap="square" lIns="68580" tIns="34290" rIns="68580" bIns="3429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buSzTx/>
              </a:pP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宋体" pitchFamily="2" charset="-122"/>
                  <a:sym typeface="宋体" pitchFamily="2" charset="-122"/>
                </a:rPr>
                <a:t>热传递的实质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4" name="Freeform 38"/>
            <p:cNvSpPr/>
            <p:nvPr>
              <p:custDataLst>
                <p:tags r:id="rId12"/>
              </p:custDataLst>
            </p:nvPr>
          </p:nvSpPr>
          <p:spPr>
            <a:xfrm>
              <a:off x="2253829" y="3851710"/>
              <a:ext cx="326057" cy="220490"/>
            </a:xfrm>
            <a:custGeom>
              <a:cxnLst>
                <a:cxn ang="0">
                  <a:pos x="326057" y="92204"/>
                </a:cxn>
                <a:cxn ang="0">
                  <a:pos x="0" y="0"/>
                </a:cxn>
                <a:cxn ang="0">
                  <a:pos x="0" y="220490"/>
                </a:cxn>
                <a:cxn ang="0">
                  <a:pos x="326057" y="92204"/>
                </a:cxn>
              </a:cxnLst>
              <a:rect l="l" t="t" r="r" b="b"/>
              <a:pathLst>
                <a:path w="244" h="165">
                  <a:moveTo>
                    <a:pt x="244" y="69"/>
                  </a:moveTo>
                  <a:lnTo>
                    <a:pt x="0" y="0"/>
                  </a:lnTo>
                  <a:lnTo>
                    <a:pt x="0" y="165"/>
                  </a:lnTo>
                  <a:lnTo>
                    <a:pt x="244" y="69"/>
                  </a:lnTo>
                  <a:close/>
                </a:path>
              </a:pathLst>
            </a:custGeom>
            <a:solidFill>
              <a:srgbClr val="00727F"/>
            </a:solidFill>
            <a:ln>
              <a:noFill/>
              <a:round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9475" name="Rectangle 63"/>
            <p:cNvSpPr/>
            <p:nvPr>
              <p:custDataLst>
                <p:tags r:id="rId13"/>
              </p:custDataLst>
            </p:nvPr>
          </p:nvSpPr>
          <p:spPr>
            <a:xfrm>
              <a:off x="1687238" y="3606874"/>
              <a:ext cx="892649" cy="470378"/>
            </a:xfrm>
            <a:prstGeom prst="rect">
              <a:avLst/>
            </a:prstGeom>
            <a:solidFill>
              <a:srgbClr val="00E4FF"/>
            </a:solidFill>
            <a:ln>
              <a:noFill/>
              <a:miter lim="800000"/>
            </a:ln>
          </p:spPr>
          <p:txBody>
            <a:bodyPr wrap="square" lIns="0" tIns="0" rIns="0" bIns="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</a:rPr>
                <a:t>03</a:t>
              </a:r>
              <a:endParaRPr lang="en-US" altLang="zh-CN" sz="2400" b="1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9476" name="矩形 18"/>
            <p:cNvSpPr/>
            <p:nvPr>
              <p:custDataLst>
                <p:tags r:id="rId14"/>
              </p:custDataLst>
            </p:nvPr>
          </p:nvSpPr>
          <p:spPr>
            <a:xfrm>
              <a:off x="5066725" y="3607190"/>
              <a:ext cx="3289299" cy="46503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lIns="0" tIns="0" rIns="0" bIns="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20000"/>
                </a:lnSpc>
              </a:pPr>
              <a:r>
                <a:rPr lang="zh-CN" altLang="en-US" sz="2400" b="1">
                  <a:latin typeface="Times New Roman" pitchFamily="18" charset="0"/>
                  <a:ea typeface="宋体" pitchFamily="2" charset="-122"/>
                  <a:sym typeface="宋体" pitchFamily="2" charset="-122"/>
                </a:rPr>
                <a:t>内能的转移</a:t>
              </a:r>
              <a:endPara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 fill="hold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 fill="hold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000" fill="hold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1000" fill="hold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  <p:bldP spid="19469" grpId="0"/>
      <p:bldP spid="19470" grpId="0"/>
      <p:bldP spid="1947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Text Box 2"/>
          <p:cNvSpPr txBox="1">
            <a:spLocks noChangeArrowheads="1"/>
          </p:cNvSpPr>
          <p:nvPr/>
        </p:nvSpPr>
        <p:spPr bwMode="auto">
          <a:xfrm>
            <a:off x="323850" y="266700"/>
            <a:ext cx="4176713" cy="644525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zh-CN" altLang="en-US" sz="3600" spc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anose="02010800040101010101" pitchFamily="2" charset="-122"/>
                <a:sym typeface="宋体" pitchFamily="2" charset="-122"/>
              </a:rPr>
              <a:t>热传递改变内能</a:t>
            </a:r>
            <a:endParaRPr lang="zh-CN" altLang="en-US" sz="360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新魏" pitchFamily="2" charset="-122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339725" y="1201738"/>
            <a:ext cx="2360613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en-US" altLang="zh-CN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华文新魏" pitchFamily="2" charset="-122"/>
                <a:ea typeface="华文新魏" panose="02010800040101010101" pitchFamily="2" charset="-122"/>
                <a:sym typeface="宋体" pitchFamily="2" charset="-122"/>
              </a:rPr>
              <a:t>A.</a:t>
            </a:r>
            <a:r>
              <a:rPr lang="zh-CN" altLang="en-US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华文新魏" pitchFamily="2" charset="-122"/>
                <a:ea typeface="华文新魏" panose="02010800040101010101" pitchFamily="2" charset="-122"/>
                <a:sym typeface="宋体" pitchFamily="2" charset="-122"/>
              </a:rPr>
              <a:t>物体</a:t>
            </a:r>
            <a:r>
              <a:rPr lang="zh-CN" altLang="en-US" sz="2800" spc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anose="02010800040101010101" pitchFamily="2" charset="-122"/>
                <a:sym typeface="宋体" pitchFamily="2" charset="-122"/>
              </a:rPr>
              <a:t>吸热</a:t>
            </a:r>
            <a:endParaRPr lang="zh-CN" altLang="en-US" sz="280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新魏" pitchFamily="2" charset="-122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3" name="AutoShape 4"/>
          <p:cNvSpPr/>
          <p:nvPr/>
        </p:nvSpPr>
        <p:spPr>
          <a:xfrm>
            <a:off x="2471738" y="1354138"/>
            <a:ext cx="1066800" cy="304800"/>
          </a:xfrm>
          <a:prstGeom prst="rightArrow">
            <a:avLst>
              <a:gd name="adj1" fmla="val 50000"/>
              <a:gd name="adj2" fmla="val 87500"/>
            </a:avLst>
          </a:prstGeom>
          <a:solidFill>
            <a:schemeClr val="hlink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6804025" y="1125538"/>
            <a:ext cx="1873250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zh-CN" altLang="en-US" sz="2800" spc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华文新魏" panose="02010800040101010101" pitchFamily="2" charset="-122"/>
                <a:sym typeface="宋体" pitchFamily="2" charset="-122"/>
              </a:rPr>
              <a:t>内能</a:t>
            </a:r>
            <a:r>
              <a:rPr lang="zh-CN" altLang="en-US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华文新魏" panose="02010800040101010101" pitchFamily="2" charset="-122"/>
                <a:sym typeface="宋体" pitchFamily="2" charset="-122"/>
              </a:rPr>
              <a:t>增加</a:t>
            </a:r>
            <a:endParaRPr lang="zh-CN" altLang="en-US" sz="2800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350838" y="2070100"/>
            <a:ext cx="2590800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en-US" altLang="zh-CN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华文新魏" pitchFamily="2" charset="-122"/>
                <a:ea typeface="华文新魏" panose="02010800040101010101" pitchFamily="2" charset="-122"/>
                <a:sym typeface="宋体" pitchFamily="2" charset="-122"/>
              </a:rPr>
              <a:t>B.</a:t>
            </a:r>
            <a:r>
              <a:rPr lang="zh-CN" altLang="en-US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华文新魏" pitchFamily="2" charset="-122"/>
                <a:ea typeface="华文新魏" panose="02010800040101010101" pitchFamily="2" charset="-122"/>
                <a:sym typeface="宋体" pitchFamily="2" charset="-122"/>
              </a:rPr>
              <a:t>物体</a:t>
            </a:r>
            <a:r>
              <a:rPr lang="zh-CN" altLang="en-US" sz="2800" spc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anose="02010800040101010101" pitchFamily="2" charset="-122"/>
                <a:sym typeface="宋体" pitchFamily="2" charset="-122"/>
              </a:rPr>
              <a:t>放热</a:t>
            </a:r>
            <a:endParaRPr lang="zh-CN" altLang="en-US" sz="280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新魏" pitchFamily="2" charset="-122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6" name="Text Box 7"/>
          <p:cNvSpPr txBox="1">
            <a:spLocks noChangeArrowheads="1"/>
          </p:cNvSpPr>
          <p:nvPr/>
        </p:nvSpPr>
        <p:spPr bwMode="auto">
          <a:xfrm>
            <a:off x="3690938" y="1201738"/>
            <a:ext cx="2209800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zh-CN" altLang="en-US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华文新魏" panose="02010800040101010101" pitchFamily="2" charset="-122"/>
                <a:sym typeface="宋体" pitchFamily="2" charset="-122"/>
              </a:rPr>
              <a:t>温度升高</a:t>
            </a:r>
            <a:endParaRPr lang="zh-CN" altLang="en-US" sz="2800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7" name="AutoShape 8"/>
          <p:cNvSpPr/>
          <p:nvPr/>
        </p:nvSpPr>
        <p:spPr>
          <a:xfrm>
            <a:off x="5519738" y="1354138"/>
            <a:ext cx="1066800" cy="304800"/>
          </a:xfrm>
          <a:prstGeom prst="rightArrow">
            <a:avLst>
              <a:gd name="adj1" fmla="val 50000"/>
              <a:gd name="adj2" fmla="val 87500"/>
            </a:avLst>
          </a:prstGeom>
          <a:solidFill>
            <a:schemeClr val="hlink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488" name="AutoShape 9"/>
          <p:cNvSpPr/>
          <p:nvPr/>
        </p:nvSpPr>
        <p:spPr>
          <a:xfrm>
            <a:off x="2484438" y="2146300"/>
            <a:ext cx="1066800" cy="304800"/>
          </a:xfrm>
          <a:prstGeom prst="rightArrow">
            <a:avLst>
              <a:gd name="adj1" fmla="val 50000"/>
              <a:gd name="adj2" fmla="val 87500"/>
            </a:avLst>
          </a:prstGeom>
          <a:solidFill>
            <a:schemeClr val="hlink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489" name="Text Box 10"/>
          <p:cNvSpPr txBox="1">
            <a:spLocks noChangeArrowheads="1"/>
          </p:cNvSpPr>
          <p:nvPr/>
        </p:nvSpPr>
        <p:spPr bwMode="auto">
          <a:xfrm>
            <a:off x="3703638" y="2070100"/>
            <a:ext cx="1828800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zh-CN" altLang="en-US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华文新魏" panose="02010800040101010101" pitchFamily="2" charset="-122"/>
                <a:sym typeface="宋体" pitchFamily="2" charset="-122"/>
              </a:rPr>
              <a:t>温度降低</a:t>
            </a:r>
            <a:endParaRPr lang="zh-CN" altLang="en-US" sz="2800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0" name="AutoShape 11"/>
          <p:cNvSpPr/>
          <p:nvPr/>
        </p:nvSpPr>
        <p:spPr>
          <a:xfrm>
            <a:off x="5532438" y="2146300"/>
            <a:ext cx="1066800" cy="304800"/>
          </a:xfrm>
          <a:prstGeom prst="rightArrow">
            <a:avLst>
              <a:gd name="adj1" fmla="val 50000"/>
              <a:gd name="adj2" fmla="val 87500"/>
            </a:avLst>
          </a:prstGeom>
          <a:solidFill>
            <a:schemeClr val="hlink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491" name="Text Box 12"/>
          <p:cNvSpPr txBox="1">
            <a:spLocks noChangeArrowheads="1"/>
          </p:cNvSpPr>
          <p:nvPr/>
        </p:nvSpPr>
        <p:spPr bwMode="auto">
          <a:xfrm>
            <a:off x="6751638" y="1993900"/>
            <a:ext cx="1905000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zh-CN" altLang="en-US" sz="2800" spc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华文新魏" panose="02010800040101010101" pitchFamily="2" charset="-122"/>
                <a:sym typeface="宋体" pitchFamily="2" charset="-122"/>
              </a:rPr>
              <a:t>内能</a:t>
            </a:r>
            <a:r>
              <a:rPr lang="zh-CN" altLang="en-US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华文新魏" panose="02010800040101010101" pitchFamily="2" charset="-122"/>
                <a:sym typeface="宋体" pitchFamily="2" charset="-122"/>
              </a:rPr>
              <a:t>减少</a:t>
            </a:r>
            <a:endParaRPr lang="zh-CN" altLang="en-US" sz="2800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2" name="Text Box 13"/>
          <p:cNvSpPr/>
          <p:nvPr/>
        </p:nvSpPr>
        <p:spPr>
          <a:xfrm>
            <a:off x="611188" y="2981325"/>
            <a:ext cx="73929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spcBef>
                <a:spcPct val="50000"/>
              </a:spcBef>
            </a:pPr>
            <a:r>
              <a:rPr lang="zh-CN" altLang="en-US" sz="2800">
                <a:latin typeface="华文新魏" pitchFamily="2" charset="-122"/>
                <a:ea typeface="华文新魏" panose="02010800040101010101" pitchFamily="2" charset="-122"/>
              </a:rPr>
              <a:t>讨论</a:t>
            </a:r>
            <a:r>
              <a:rPr lang="en-US" altLang="zh-CN" sz="2800">
                <a:latin typeface="华文新魏" pitchFamily="2" charset="-122"/>
                <a:ea typeface="华文新魏" panose="02010800040101010101" pitchFamily="2" charset="-122"/>
              </a:rPr>
              <a:t>:</a:t>
            </a:r>
            <a:r>
              <a:rPr lang="zh-CN" altLang="en-US" sz="2800">
                <a:latin typeface="华文新魏" pitchFamily="2" charset="-122"/>
                <a:ea typeface="华文新魏" panose="02010800040101010101" pitchFamily="2" charset="-122"/>
              </a:rPr>
              <a:t>热传递改变内能的</a:t>
            </a:r>
            <a:r>
              <a:rPr lang="zh-CN" altLang="en-US" sz="2800">
                <a:solidFill>
                  <a:srgbClr val="FF3300"/>
                </a:solidFill>
                <a:latin typeface="华文新魏" pitchFamily="2" charset="-122"/>
                <a:ea typeface="华文新魏" panose="02010800040101010101" pitchFamily="2" charset="-122"/>
              </a:rPr>
              <a:t>实质</a:t>
            </a:r>
            <a:r>
              <a:rPr lang="zh-CN" altLang="en-US" sz="2800">
                <a:latin typeface="华文新魏" pitchFamily="2" charset="-122"/>
                <a:ea typeface="华文新魏" panose="02010800040101010101" pitchFamily="2" charset="-122"/>
              </a:rPr>
              <a:t>是什么</a:t>
            </a:r>
            <a:r>
              <a:rPr lang="en-US" altLang="zh-CN" sz="2800">
                <a:latin typeface="华文新魏" pitchFamily="2" charset="-122"/>
                <a:ea typeface="华文新魏" panose="02010800040101010101" pitchFamily="2" charset="-122"/>
              </a:rPr>
              <a:t>?</a:t>
            </a:r>
            <a:endParaRPr lang="en-US" altLang="zh-CN" sz="2800">
              <a:latin typeface="华文新魏" pitchFamily="2" charset="-122"/>
              <a:ea typeface="华文新魏" panose="02010800040101010101" pitchFamily="2" charset="-122"/>
            </a:endParaRPr>
          </a:p>
        </p:txBody>
      </p:sp>
      <p:sp>
        <p:nvSpPr>
          <p:cNvPr id="20493" name="AutoShape 14"/>
          <p:cNvSpPr/>
          <p:nvPr/>
        </p:nvSpPr>
        <p:spPr>
          <a:xfrm>
            <a:off x="539750" y="4148138"/>
            <a:ext cx="109538" cy="1165225"/>
          </a:xfrm>
          <a:prstGeom prst="leftBrace">
            <a:avLst>
              <a:gd name="adj1" fmla="val 88450"/>
              <a:gd name="adj2" fmla="val 50000"/>
            </a:avLst>
          </a:prstGeom>
          <a:noFill/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494" name="Text Box 15"/>
          <p:cNvSpPr txBox="1">
            <a:spLocks noChangeArrowheads="1"/>
          </p:cNvSpPr>
          <p:nvPr/>
        </p:nvSpPr>
        <p:spPr bwMode="auto">
          <a:xfrm>
            <a:off x="931863" y="3932238"/>
            <a:ext cx="1695450" cy="522288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zh-CN" altLang="en-US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华文新魏" panose="02010800040101010101" pitchFamily="2" charset="-122"/>
                <a:sym typeface="宋体" pitchFamily="2" charset="-122"/>
              </a:rPr>
              <a:t>高温物体</a:t>
            </a:r>
            <a:endParaRPr lang="zh-CN" altLang="en-US" sz="2800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5" name="AutoShape 16"/>
          <p:cNvSpPr/>
          <p:nvPr/>
        </p:nvSpPr>
        <p:spPr>
          <a:xfrm>
            <a:off x="2871788" y="4046538"/>
            <a:ext cx="1066800" cy="304800"/>
          </a:xfrm>
          <a:prstGeom prst="rightArrow">
            <a:avLst>
              <a:gd name="adj1" fmla="val 50000"/>
              <a:gd name="adj2" fmla="val 87500"/>
            </a:avLst>
          </a:prstGeom>
          <a:solidFill>
            <a:schemeClr val="hlink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496" name="Text Box 17"/>
          <p:cNvSpPr txBox="1">
            <a:spLocks noChangeArrowheads="1"/>
          </p:cNvSpPr>
          <p:nvPr/>
        </p:nvSpPr>
        <p:spPr bwMode="auto">
          <a:xfrm>
            <a:off x="4067175" y="3933825"/>
            <a:ext cx="1873250" cy="522288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zh-CN" altLang="en-US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华文新魏" panose="02010800040101010101" pitchFamily="2" charset="-122"/>
                <a:sym typeface="宋体" pitchFamily="2" charset="-122"/>
              </a:rPr>
              <a:t>低温物体</a:t>
            </a:r>
            <a:endParaRPr lang="zh-CN" altLang="en-US" sz="2800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7" name="Text Box 18"/>
          <p:cNvSpPr txBox="1">
            <a:spLocks noChangeArrowheads="1"/>
          </p:cNvSpPr>
          <p:nvPr/>
        </p:nvSpPr>
        <p:spPr bwMode="auto">
          <a:xfrm>
            <a:off x="2771775" y="3716338"/>
            <a:ext cx="1370013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zh-CN" altLang="en-US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华文新魏" panose="02010800040101010101" pitchFamily="2" charset="-122"/>
                <a:sym typeface="宋体" pitchFamily="2" charset="-122"/>
              </a:rPr>
              <a:t>转移到</a:t>
            </a:r>
            <a:endParaRPr lang="zh-CN" altLang="en-US" sz="2800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8" name="Text Box 19"/>
          <p:cNvSpPr txBox="1">
            <a:spLocks noChangeArrowheads="1"/>
          </p:cNvSpPr>
          <p:nvPr/>
        </p:nvSpPr>
        <p:spPr bwMode="auto">
          <a:xfrm>
            <a:off x="6084888" y="3860800"/>
            <a:ext cx="2663825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en-US" altLang="zh-CN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sym typeface="宋体" pitchFamily="2" charset="-122"/>
              </a:rPr>
              <a:t>(</a:t>
            </a:r>
            <a:r>
              <a:rPr lang="zh-CN" altLang="en-US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华文新魏" pitchFamily="2" charset="-122"/>
                <a:ea typeface="华文新魏" panose="02010800040101010101" pitchFamily="2" charset="-122"/>
                <a:sym typeface="宋体" pitchFamily="2" charset="-122"/>
              </a:rPr>
              <a:t>不同物体之间</a:t>
            </a:r>
            <a:r>
              <a:rPr lang="en-US" altLang="zh-CN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华文新魏" pitchFamily="2" charset="-122"/>
                <a:ea typeface="华文新魏" panose="02010800040101010101" pitchFamily="2" charset="-122"/>
                <a:sym typeface="宋体" pitchFamily="2" charset="-122"/>
              </a:rPr>
              <a:t>)</a:t>
            </a:r>
            <a:endParaRPr lang="en-US" altLang="zh-CN" sz="2800">
              <a:effectLst>
                <a:outerShdw blurRad="38100" dist="38100" dir="2700000" algn="tl">
                  <a:srgbClr val="FFFFFF"/>
                </a:outerShdw>
              </a:effectLst>
              <a:latin typeface="华文新魏" pitchFamily="2" charset="-122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9" name="Text Box 20"/>
          <p:cNvSpPr txBox="1">
            <a:spLocks noChangeArrowheads="1"/>
          </p:cNvSpPr>
          <p:nvPr/>
        </p:nvSpPr>
        <p:spPr bwMode="auto">
          <a:xfrm>
            <a:off x="958850" y="5084763"/>
            <a:ext cx="1668463" cy="522288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zh-CN" altLang="en-US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华文新魏" panose="02010800040101010101" pitchFamily="2" charset="-122"/>
                <a:sym typeface="宋体" pitchFamily="2" charset="-122"/>
              </a:rPr>
              <a:t>高温部分</a:t>
            </a:r>
            <a:endParaRPr lang="zh-CN" altLang="en-US" sz="2800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00" name="AutoShape 21"/>
          <p:cNvSpPr/>
          <p:nvPr/>
        </p:nvSpPr>
        <p:spPr>
          <a:xfrm>
            <a:off x="2873375" y="5160963"/>
            <a:ext cx="1065213" cy="304800"/>
          </a:xfrm>
          <a:prstGeom prst="rightArrow">
            <a:avLst>
              <a:gd name="adj1" fmla="val 50000"/>
              <a:gd name="adj2" fmla="val 87305"/>
            </a:avLst>
          </a:prstGeom>
          <a:solidFill>
            <a:schemeClr val="hlink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endParaRPr lang="zh-CN" altLang="en-US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01" name="Text Box 22"/>
          <p:cNvSpPr txBox="1">
            <a:spLocks noChangeArrowheads="1"/>
          </p:cNvSpPr>
          <p:nvPr/>
        </p:nvSpPr>
        <p:spPr bwMode="auto">
          <a:xfrm>
            <a:off x="4090988" y="5013325"/>
            <a:ext cx="1785938" cy="522288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zh-CN" altLang="en-US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华文新魏" panose="02010800040101010101" pitchFamily="2" charset="-122"/>
                <a:sym typeface="宋体" pitchFamily="2" charset="-122"/>
              </a:rPr>
              <a:t>低温部分</a:t>
            </a:r>
            <a:endParaRPr lang="zh-CN" altLang="en-US" sz="2800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02" name="Text Box 23"/>
          <p:cNvSpPr txBox="1">
            <a:spLocks noChangeArrowheads="1"/>
          </p:cNvSpPr>
          <p:nvPr/>
        </p:nvSpPr>
        <p:spPr bwMode="auto">
          <a:xfrm>
            <a:off x="6157913" y="5013325"/>
            <a:ext cx="2690813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>
              <a:spcBef>
                <a:spcPct val="50000"/>
              </a:spcBef>
            </a:pPr>
            <a:r>
              <a:rPr lang="en-US" altLang="zh-CN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sym typeface="宋体" pitchFamily="2" charset="-122"/>
              </a:rPr>
              <a:t>(</a:t>
            </a:r>
            <a:r>
              <a:rPr lang="zh-CN" altLang="en-US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华文新魏" pitchFamily="2" charset="-122"/>
                <a:ea typeface="华文新魏" panose="02010800040101010101" pitchFamily="2" charset="-122"/>
                <a:sym typeface="宋体" pitchFamily="2" charset="-122"/>
              </a:rPr>
              <a:t>同一物体之间</a:t>
            </a:r>
            <a:r>
              <a:rPr lang="en-US" altLang="zh-CN" sz="2800" spc="0">
                <a:effectLst>
                  <a:outerShdw blurRad="38100" dist="38100" dir="2700000" algn="tl">
                    <a:srgbClr val="FFFFFF"/>
                  </a:outerShdw>
                </a:effectLst>
                <a:latin typeface="华文新魏" pitchFamily="2" charset="-122"/>
                <a:ea typeface="华文新魏" panose="02010800040101010101" pitchFamily="2" charset="-122"/>
                <a:sym typeface="宋体" pitchFamily="2" charset="-122"/>
              </a:rPr>
              <a:t>)</a:t>
            </a:r>
            <a:endParaRPr lang="en-US" altLang="zh-CN" sz="2800">
              <a:effectLst>
                <a:outerShdw blurRad="38100" dist="38100" dir="2700000" algn="tl">
                  <a:srgbClr val="FFFFFF"/>
                </a:outerShdw>
              </a:effectLst>
              <a:latin typeface="华文新魏" pitchFamily="2" charset="-122"/>
              <a:ea typeface="华文新魏" panose="020108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03" name="Text Box 24"/>
          <p:cNvSpPr txBox="1">
            <a:spLocks noChangeArrowheads="1"/>
          </p:cNvSpPr>
          <p:nvPr/>
        </p:nvSpPr>
        <p:spPr bwMode="auto">
          <a:xfrm>
            <a:off x="1430338" y="5907088"/>
            <a:ext cx="5059363" cy="5826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/>
            <a:r>
              <a:rPr lang="zh-CN" altLang="en-US" sz="3200" spc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  <a:sym typeface="宋体" pitchFamily="2" charset="-122"/>
              </a:rPr>
              <a:t>热传递的实质是</a:t>
            </a:r>
            <a:r>
              <a:rPr lang="zh-CN" altLang="en-US" sz="3200" spc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sym typeface="宋体" pitchFamily="2" charset="-122"/>
              </a:rPr>
              <a:t>内能的转移</a:t>
            </a:r>
            <a:endParaRPr lang="zh-CN" altLang="en-US" sz="32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04" name="Text Box 27"/>
          <p:cNvSpPr/>
          <p:nvPr/>
        </p:nvSpPr>
        <p:spPr>
          <a:xfrm>
            <a:off x="4572000" y="404813"/>
            <a:ext cx="38877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（传递的内能叫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热量</a:t>
            </a:r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）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 fill="hold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  <p:cond evt="onBegin" delay="0">
                          <p:tn val="43"/>
                        </p:cond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  <p:cond evt="onBegin" delay="0">
                          <p:tn val="79"/>
                        </p:cond>
                      </p:stCondLst>
                      <p:childTnLst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 fill="hold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  <p:cond evt="onBegin" delay="0">
                          <p:tn val="84"/>
                        </p:cond>
                      </p:stCondLst>
                      <p:childTnLst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 fill="hold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  <p:cond evt="onBegin" delay="0">
                          <p:tn val="96"/>
                        </p:cond>
                      </p:stCondLst>
                      <p:childTnLst>
                        <p:par>
                          <p:cTn id="9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  <p:cond evt="onBegin" delay="0">
                          <p:tn val="132"/>
                        </p:cond>
                      </p:stCondLst>
                      <p:childTnLst>
                        <p:par>
                          <p:cTn id="1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 nodeType="clickPar">
                      <p:stCondLst>
                        <p:cond delay="indefinite"/>
                        <p:cond evt="onBegin" delay="0">
                          <p:tn val="161"/>
                        </p:cond>
                      </p:stCondLst>
                      <p:childTnLst>
                        <p:par>
                          <p:cTn id="1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500" fill="hold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  <p:bldP spid="20482" grpId="0"/>
      <p:bldP spid="20483" grpId="0"/>
      <p:bldP spid="20484" grpId="0"/>
      <p:bldP spid="20485" grpId="0"/>
      <p:bldP spid="20486" grpId="0"/>
      <p:bldP spid="20487" grpId="0"/>
      <p:bldP spid="20488" grpId="0"/>
      <p:bldP spid="20489" grpId="0"/>
      <p:bldP spid="20490" grpId="0"/>
      <p:bldP spid="20491" grpId="0"/>
      <p:bldP spid="20492" grpId="0"/>
      <p:bldP spid="20493" grpId="0"/>
      <p:bldP spid="20494" grpId="0"/>
      <p:bldP spid="20495" grpId="0"/>
      <p:bldP spid="20496" grpId="0"/>
      <p:bldP spid="20497" grpId="0"/>
      <p:bldP spid="20498" grpId="0"/>
      <p:bldP spid="20499" grpId="0"/>
      <p:bldP spid="20500" grpId="0"/>
      <p:bldP spid="20501" grpId="0"/>
      <p:bldP spid="20502" grpId="0"/>
      <p:bldP spid="20503" grpId="0"/>
      <p:bldP spid="2050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Text Box 10"/>
          <p:cNvSpPr/>
          <p:nvPr/>
        </p:nvSpPr>
        <p:spPr>
          <a:xfrm>
            <a:off x="663575" y="736600"/>
            <a:ext cx="53721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0314EF"/>
                </a:solidFill>
                <a:latin typeface="Times New Roman" pitchFamily="18" charset="0"/>
                <a:ea typeface="黑体" pitchFamily="2" charset="-122"/>
              </a:rPr>
              <a:t>内能改变多少的量度</a:t>
            </a:r>
            <a:endParaRPr lang="zh-CN" altLang="en-US" sz="2800" b="1">
              <a:solidFill>
                <a:srgbClr val="0314EF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21506" name="Text Box 11"/>
          <p:cNvSpPr/>
          <p:nvPr/>
        </p:nvSpPr>
        <p:spPr>
          <a:xfrm>
            <a:off x="1103313" y="2106613"/>
            <a:ext cx="22764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>
                <a:latin typeface="Times New Roman" pitchFamily="18" charset="0"/>
              </a:rPr>
              <a:t>A. </a:t>
            </a: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热传递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07" name="AutoShape 12"/>
          <p:cNvSpPr/>
          <p:nvPr/>
        </p:nvSpPr>
        <p:spPr>
          <a:xfrm>
            <a:off x="2959100" y="2282825"/>
            <a:ext cx="1200150" cy="171450"/>
          </a:xfrm>
          <a:prstGeom prst="rightArrow">
            <a:avLst>
              <a:gd name="adj1" fmla="val 50000"/>
              <a:gd name="adj2" fmla="val 175000"/>
            </a:avLst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800" b="1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1508" name="Text Box 13"/>
          <p:cNvSpPr/>
          <p:nvPr/>
        </p:nvSpPr>
        <p:spPr>
          <a:xfrm>
            <a:off x="4286250" y="2106613"/>
            <a:ext cx="382905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传递的热量来量度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09" name="Text Box 14"/>
          <p:cNvSpPr/>
          <p:nvPr/>
        </p:nvSpPr>
        <p:spPr>
          <a:xfrm>
            <a:off x="1204913" y="3578225"/>
            <a:ext cx="1314450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>
                <a:latin typeface="Times New Roman" pitchFamily="18" charset="0"/>
              </a:rPr>
              <a:t>B. </a:t>
            </a: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做功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0" name="AutoShape 15"/>
          <p:cNvSpPr/>
          <p:nvPr/>
        </p:nvSpPr>
        <p:spPr>
          <a:xfrm>
            <a:off x="2663825" y="3752850"/>
            <a:ext cx="1200150" cy="171450"/>
          </a:xfrm>
          <a:prstGeom prst="rightArrow">
            <a:avLst>
              <a:gd name="adj1" fmla="val 50000"/>
              <a:gd name="adj2" fmla="val 175000"/>
            </a:avLst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800" b="1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1511" name="Text Box 16"/>
          <p:cNvSpPr/>
          <p:nvPr/>
        </p:nvSpPr>
        <p:spPr>
          <a:xfrm>
            <a:off x="4159250" y="3578225"/>
            <a:ext cx="32448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做功的多少来量度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2" name="Text Box 17"/>
          <p:cNvSpPr/>
          <p:nvPr/>
        </p:nvSpPr>
        <p:spPr>
          <a:xfrm>
            <a:off x="819150" y="4887913"/>
            <a:ext cx="79263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★</a:t>
            </a:r>
            <a:r>
              <a:rPr lang="zh-CN" altLang="en-US" sz="2800" b="1">
                <a:solidFill>
                  <a:srgbClr val="0314EF"/>
                </a:solidFill>
                <a:latin typeface="Times New Roman" pitchFamily="18" charset="0"/>
                <a:ea typeface="黑体" pitchFamily="2" charset="-122"/>
              </a:rPr>
              <a:t>热传递和做功改变物体的内能是等效的</a:t>
            </a:r>
            <a:endParaRPr lang="en-US" altLang="zh-CN" sz="2800" b="1">
              <a:solidFill>
                <a:srgbClr val="0314EF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 fill="hold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  <p:bldP spid="21506" grpId="0"/>
      <p:bldP spid="21507" grpId="0"/>
      <p:bldP spid="21508" grpId="0"/>
      <p:bldP spid="21509" grpId="0"/>
      <p:bldP spid="21510" grpId="0"/>
      <p:bldP spid="21511" grpId="0"/>
      <p:bldP spid="215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2529" name="组合 3"/>
          <p:cNvGrpSpPr/>
          <p:nvPr/>
        </p:nvGrpSpPr>
        <p:grpSpPr>
          <a:xfrm>
            <a:off x="3078163" y="150813"/>
            <a:ext cx="1879600" cy="474662"/>
            <a:chOff x="497257" y="753279"/>
            <a:chExt cx="1881032" cy="475146"/>
          </a:xfrm>
        </p:grpSpPr>
        <p:grpSp>
          <p:nvGrpSpPr>
            <p:cNvPr id="22530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22531" name="缺角矩形 18"/>
              <p:cNvSpPr/>
              <p:nvPr/>
            </p:nvSpPr>
            <p:spPr>
              <a:xfrm>
                <a:off x="347066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8BBB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22532" name="缺角矩形 19"/>
              <p:cNvSpPr/>
              <p:nvPr/>
            </p:nvSpPr>
            <p:spPr>
              <a:xfrm>
                <a:off x="392662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FD9F0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22533" name="缺角矩形 20"/>
              <p:cNvSpPr/>
              <p:nvPr/>
            </p:nvSpPr>
            <p:spPr>
              <a:xfrm>
                <a:off x="4382584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B05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22534" name="缺角矩形 7"/>
              <p:cNvSpPr/>
              <p:nvPr/>
            </p:nvSpPr>
            <p:spPr>
              <a:xfrm>
                <a:off x="301470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E72424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</p:grpSp>
        <p:sp>
          <p:nvSpPr>
            <p:cNvPr id="22535" name="矩形 1"/>
            <p:cNvSpPr/>
            <p:nvPr/>
          </p:nvSpPr>
          <p:spPr>
            <a:xfrm>
              <a:off x="497257" y="753279"/>
              <a:ext cx="1881032" cy="4751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91437" tIns="45718" rIns="91437" bIns="45718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dist" defTabSz="1219200"/>
              <a:r>
                <a:rPr lang="zh-CN" altLang="en-US" sz="2500" b="1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连接中考</a:t>
              </a:r>
              <a:endParaRPr lang="zh-CN" altLang="en-US" sz="2500" b="1"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2536" name="文本框 99"/>
          <p:cNvSpPr/>
          <p:nvPr/>
        </p:nvSpPr>
        <p:spPr>
          <a:xfrm>
            <a:off x="460375" y="625475"/>
            <a:ext cx="8362950" cy="3984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173038" lvl="0" indent="-173038"/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例：如图所示描述的物理过程，下列分析正确的是（　　）</a:t>
            </a:r>
            <a:endParaRPr lang="zh-CN" altLang="en-US" sz="2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2537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460375" y="2635250"/>
            <a:ext cx="4289425" cy="1914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8" name="文本框 100"/>
          <p:cNvSpPr txBox="1"/>
          <p:nvPr/>
        </p:nvSpPr>
        <p:spPr>
          <a:xfrm>
            <a:off x="459740" y="843915"/>
            <a:ext cx="8509000" cy="179133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173038"/>
            <a:endParaRPr lang="en-US" altLang="zh-CN" sz="1000">
              <a:latin typeface="Times New Roman" pitchFamily="18" charset="0"/>
            </a:endParaRPr>
          </a:p>
          <a:p>
            <a:pPr marL="0" lvl="0" indent="173038"/>
            <a:r>
              <a:rPr lang="en-US" altLang="zh-CN" sz="2000" b="1">
                <a:latin typeface="Times New Roman" pitchFamily="18" charset="0"/>
              </a:rPr>
              <a:t>A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．图甲：厚玻璃筒内的空气被压缩时，空气的温度升高，内能不变</a:t>
            </a:r>
            <a:r>
              <a:rPr lang="en-US" altLang="zh-CN" sz="2000" b="1">
                <a:latin typeface="Times New Roman" pitchFamily="18" charset="0"/>
              </a:rPr>
              <a:t>	</a:t>
            </a:r>
            <a:endParaRPr lang="en-US" altLang="zh-CN" sz="2000" b="1">
              <a:latin typeface="Times New Roman" pitchFamily="18" charset="0"/>
            </a:endParaRPr>
          </a:p>
          <a:p>
            <a:pPr marL="0" lvl="0" indent="173038"/>
            <a:r>
              <a:rPr lang="en-US" altLang="zh-CN" sz="2000" b="1">
                <a:latin typeface="Times New Roman" pitchFamily="18" charset="0"/>
              </a:rPr>
              <a:t>B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．图乙：瓶子内的空气推动塞子做功后，瓶子内空气的内能增大</a:t>
            </a:r>
            <a:r>
              <a:rPr lang="en-US" altLang="zh-CN" sz="2000" b="1">
                <a:latin typeface="Times New Roman" pitchFamily="18" charset="0"/>
              </a:rPr>
              <a:t>	</a:t>
            </a:r>
            <a:endParaRPr lang="en-US" altLang="zh-CN" sz="2000" b="1">
              <a:latin typeface="Times New Roman" pitchFamily="18" charset="0"/>
            </a:endParaRPr>
          </a:p>
          <a:p>
            <a:pPr marL="0" lvl="0" indent="173038"/>
            <a:r>
              <a:rPr lang="en-US" altLang="zh-CN" sz="2000" b="1">
                <a:latin typeface="Times New Roman" pitchFamily="18" charset="0"/>
              </a:rPr>
              <a:t>C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．图丙：试管内的水蒸气推动塞子冲出时，水蒸气的内能增加</a:t>
            </a:r>
            <a:r>
              <a:rPr lang="en-US" altLang="zh-CN" sz="2000" b="1">
                <a:latin typeface="Times New Roman" pitchFamily="18" charset="0"/>
              </a:rPr>
              <a:t>	</a:t>
            </a:r>
            <a:endParaRPr lang="en-US" altLang="zh-CN" sz="2000" b="1">
              <a:latin typeface="Times New Roman" pitchFamily="18" charset="0"/>
            </a:endParaRPr>
          </a:p>
          <a:p>
            <a:pPr marL="0" lvl="0" indent="173038"/>
            <a:r>
              <a:rPr lang="en-US" altLang="zh-CN" sz="2000" b="1">
                <a:latin typeface="Times New Roman" pitchFamily="18" charset="0"/>
              </a:rPr>
              <a:t>D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．图丁：汽缸内的气体推动活塞向下运动，内能转化为机械能，气体内能减少</a:t>
            </a:r>
            <a:endParaRPr lang="zh-CN" altLang="en-US" sz="2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9" name="文本框 2"/>
          <p:cNvSpPr/>
          <p:nvPr/>
        </p:nvSpPr>
        <p:spPr>
          <a:xfrm>
            <a:off x="4749800" y="2393950"/>
            <a:ext cx="16129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【解析】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40" name="文本框 4"/>
          <p:cNvSpPr/>
          <p:nvPr/>
        </p:nvSpPr>
        <p:spPr>
          <a:xfrm>
            <a:off x="4749800" y="3155950"/>
            <a:ext cx="4202113" cy="1016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>
                <a:solidFill>
                  <a:srgbClr val="C00000"/>
                </a:solidFill>
                <a:latin typeface="Times New Roman" pitchFamily="18" charset="0"/>
              </a:rPr>
              <a:t>A</a:t>
            </a:r>
            <a:r>
              <a:rPr lang="zh-CN" altLang="zh-CN" sz="2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、图甲中厚玻璃内的空气被压缩时，</a:t>
            </a:r>
            <a:endParaRPr lang="zh-CN" altLang="zh-CN" sz="2000">
              <a:solidFill>
                <a:srgbClr val="C00000"/>
              </a:solidFill>
              <a:latin typeface="Times New Roman" pitchFamily="18" charset="0"/>
              <a:ea typeface="宋体" pitchFamily="2" charset="-122"/>
            </a:endParaRPr>
          </a:p>
          <a:p>
            <a:pPr lvl="0"/>
            <a:r>
              <a:rPr lang="zh-CN" altLang="zh-CN" sz="2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活塞对空气做功，瓶内空气温度升高，空气的内能增加，故</a:t>
            </a:r>
            <a:r>
              <a:rPr lang="en-US" altLang="zh-CN" sz="2000">
                <a:solidFill>
                  <a:srgbClr val="C00000"/>
                </a:solidFill>
                <a:latin typeface="Times New Roman" pitchFamily="18" charset="0"/>
              </a:rPr>
              <a:t>A</a:t>
            </a:r>
            <a:r>
              <a:rPr lang="zh-CN" altLang="zh-CN" sz="2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错误；</a:t>
            </a:r>
            <a:endParaRPr lang="zh-CN" altLang="en-US" sz="200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41" name="文本框 5"/>
          <p:cNvSpPr/>
          <p:nvPr/>
        </p:nvSpPr>
        <p:spPr>
          <a:xfrm>
            <a:off x="98425" y="4549775"/>
            <a:ext cx="8964613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B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、图乙中瓶子内的空气推动塞子跳起时，空气对活塞做功，空气的内能减小，故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B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错误；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42" name="文本框 6"/>
          <p:cNvSpPr/>
          <p:nvPr/>
        </p:nvSpPr>
        <p:spPr>
          <a:xfrm>
            <a:off x="103188" y="5257800"/>
            <a:ext cx="8866187" cy="706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C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、图丙中试管内的水蒸气推动了塞子冲出时，水蒸气对塞子做功，水蒸气的内能转化为塞子的机械能，水蒸气的内能减少，故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C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错误；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43" name="文本框 7"/>
          <p:cNvSpPr/>
          <p:nvPr/>
        </p:nvSpPr>
        <p:spPr>
          <a:xfrm>
            <a:off x="203200" y="5964238"/>
            <a:ext cx="8664575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D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、图丁中汽缸内的气体推动活塞向下运动时（即做功冲程），内能转化为机械能，气体的内能减少，故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D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正确。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44" name="文本框 8"/>
          <p:cNvSpPr/>
          <p:nvPr/>
        </p:nvSpPr>
        <p:spPr>
          <a:xfrm>
            <a:off x="6438900" y="563563"/>
            <a:ext cx="4032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>
                <a:solidFill>
                  <a:srgbClr val="C00000"/>
                </a:solidFill>
                <a:latin typeface="Arial" pitchFamily="34" charset="0"/>
              </a:rPr>
              <a:t>D</a:t>
            </a:r>
            <a:endParaRPr lang="en-US" altLang="zh-CN" sz="240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 fill="hold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9" grpId="0"/>
      <p:bldP spid="22540" grpId="0"/>
      <p:bldP spid="22541" grpId="0"/>
      <p:bldP spid="22542" grpId="0"/>
      <p:bldP spid="22543" grpId="0"/>
      <p:bldP spid="2254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矩形 11268"/>
          <p:cNvSpPr/>
          <p:nvPr/>
        </p:nvSpPr>
        <p:spPr>
          <a:xfrm>
            <a:off x="382588" y="1403350"/>
            <a:ext cx="8174037" cy="1123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</a:pPr>
            <a:r>
              <a:rPr lang="en-US" altLang="zh-CN" sz="2400" b="1">
                <a:latin typeface="Times New Roman" pitchFamily="18" charset="0"/>
              </a:rPr>
              <a:t>        </a:t>
            </a: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在热传递过程中，传递能量的多少叫做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热量</a:t>
            </a: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，热量的单位是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焦耳</a:t>
            </a: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。</a:t>
            </a:r>
            <a:r>
              <a:rPr lang="zh-CN" altLang="en-US" sz="2800" b="1">
                <a:latin typeface="Times New Roman" pitchFamily="18" charset="0"/>
                <a:ea typeface="宋体" pitchFamily="2" charset="-122"/>
                <a:sym typeface="宋体" pitchFamily="2" charset="-122"/>
              </a:rPr>
              <a:t>热量通常用字母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Q</a:t>
            </a:r>
            <a:r>
              <a:rPr lang="zh-CN" altLang="en-US" sz="2800" b="1">
                <a:latin typeface="Times New Roman" pitchFamily="18" charset="0"/>
                <a:ea typeface="宋体" pitchFamily="2" charset="-122"/>
                <a:sym typeface="宋体" pitchFamily="2" charset="-122"/>
              </a:rPr>
              <a:t>表示。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4" name="矩形 17416"/>
          <p:cNvSpPr/>
          <p:nvPr/>
        </p:nvSpPr>
        <p:spPr>
          <a:xfrm>
            <a:off x="698500" y="2606675"/>
            <a:ext cx="7858125" cy="6080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</a:pPr>
            <a:r>
              <a:rPr lang="en-US" altLang="zh-CN" sz="2400" b="1">
                <a:latin typeface="Times New Roman" pitchFamily="18" charset="0"/>
              </a:rPr>
              <a:t>     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热量</a:t>
            </a: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是热传递过程中，内能转移的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量度</a:t>
            </a: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。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5" name="文本框 1"/>
          <p:cNvSpPr txBox="1"/>
          <p:nvPr/>
        </p:nvSpPr>
        <p:spPr>
          <a:xfrm>
            <a:off x="177800" y="3429000"/>
            <a:ext cx="8797925" cy="1125538"/>
          </a:xfrm>
          <a:prstGeom prst="rect">
            <a:avLst/>
          </a:prstGeom>
          <a:ln w="22225" cap="rnd"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</a:pP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        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热量是一个过程量，不能说一个物体“具有”“含有”热量，应该说“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吸收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”或“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sym typeface="宋体" pitchFamily="2" charset="-122"/>
              </a:rPr>
              <a:t>放出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sym typeface="宋体" pitchFamily="2" charset="-122"/>
              </a:rPr>
              <a:t>”热量。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grpSp>
        <p:nvGrpSpPr>
          <p:cNvPr id="23556" name="组合 3"/>
          <p:cNvGrpSpPr/>
          <p:nvPr/>
        </p:nvGrpSpPr>
        <p:grpSpPr>
          <a:xfrm>
            <a:off x="2892425" y="619125"/>
            <a:ext cx="2800350" cy="642938"/>
            <a:chOff x="1468" y="1220"/>
            <a:chExt cx="2001" cy="1076"/>
          </a:xfrm>
        </p:grpSpPr>
        <p:sp>
          <p:nvSpPr>
            <p:cNvPr id="23557" name="圆角矩形 5"/>
            <p:cNvSpPr/>
            <p:nvPr/>
          </p:nvSpPr>
          <p:spPr>
            <a:xfrm>
              <a:off x="1468" y="1244"/>
              <a:ext cx="2001" cy="95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F9FC3"/>
                </a:gs>
                <a:gs pos="50000">
                  <a:srgbClr val="9393B8"/>
                </a:gs>
                <a:gs pos="100000">
                  <a:srgbClr val="7E7EAF"/>
                </a:gs>
              </a:gsLst>
              <a:lin ang="5400000"/>
            </a:gradFill>
            <a:ln w="6350">
              <a:solidFill>
                <a:srgbClr val="2D2D89"/>
              </a:solidFill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800" b="1">
                  <a:latin typeface="黑体" pitchFamily="2" charset="-122"/>
                  <a:ea typeface="黑体" pitchFamily="2" charset="-122"/>
                </a:rPr>
                <a:t>热 量</a:t>
              </a:r>
              <a:endParaRPr lang="zh-CN" altLang="en-US" sz="2800" b="1">
                <a:latin typeface="黑体" pitchFamily="2" charset="-122"/>
                <a:ea typeface="黑体" pitchFamily="2" charset="-122"/>
              </a:endParaRPr>
            </a:p>
          </p:txBody>
        </p:sp>
        <p:sp>
          <p:nvSpPr>
            <p:cNvPr id="23558" name="矩形 9"/>
            <p:cNvSpPr/>
            <p:nvPr/>
          </p:nvSpPr>
          <p:spPr>
            <a:xfrm>
              <a:off x="1562" y="1220"/>
              <a:ext cx="100" cy="107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fill="hold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fill="hold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fill="hold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fill="hold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fill="hold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  <p:bldP spid="23554" grpId="0"/>
      <p:bldP spid="235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4577" name="组合 3"/>
          <p:cNvGrpSpPr/>
          <p:nvPr/>
        </p:nvGrpSpPr>
        <p:grpSpPr>
          <a:xfrm>
            <a:off x="3060700" y="236538"/>
            <a:ext cx="1879600" cy="474662"/>
            <a:chOff x="497257" y="753279"/>
            <a:chExt cx="1881032" cy="475146"/>
          </a:xfrm>
        </p:grpSpPr>
        <p:grpSp>
          <p:nvGrpSpPr>
            <p:cNvPr id="24578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24579" name="缺角矩形 18"/>
              <p:cNvSpPr/>
              <p:nvPr/>
            </p:nvSpPr>
            <p:spPr>
              <a:xfrm>
                <a:off x="347066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8BBB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24580" name="缺角矩形 19"/>
              <p:cNvSpPr/>
              <p:nvPr/>
            </p:nvSpPr>
            <p:spPr>
              <a:xfrm>
                <a:off x="392662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FD9F0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24581" name="缺角矩形 20"/>
              <p:cNvSpPr/>
              <p:nvPr/>
            </p:nvSpPr>
            <p:spPr>
              <a:xfrm>
                <a:off x="4382584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B05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24582" name="缺角矩形 7"/>
              <p:cNvSpPr/>
              <p:nvPr/>
            </p:nvSpPr>
            <p:spPr>
              <a:xfrm>
                <a:off x="301470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E72424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</p:grpSp>
        <p:sp>
          <p:nvSpPr>
            <p:cNvPr id="24583" name="矩形 1"/>
            <p:cNvSpPr/>
            <p:nvPr/>
          </p:nvSpPr>
          <p:spPr>
            <a:xfrm>
              <a:off x="497257" y="753279"/>
              <a:ext cx="1881032" cy="4751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91437" tIns="45718" rIns="91437" bIns="45718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dist" defTabSz="1219200"/>
              <a:r>
                <a:rPr lang="zh-CN" altLang="en-US" sz="2500" b="1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连接中考</a:t>
              </a:r>
              <a:endParaRPr lang="zh-CN" altLang="en-US" sz="2500" b="1"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4584" name="文本框 100"/>
          <p:cNvSpPr/>
          <p:nvPr/>
        </p:nvSpPr>
        <p:spPr>
          <a:xfrm>
            <a:off x="357188" y="711200"/>
            <a:ext cx="7485062" cy="16303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173038" lvl="0" indent="-173038"/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例：有关温度、热量和内能的说法错误的是（　　）</a:t>
            </a:r>
            <a:endParaRPr lang="en-US" altLang="zh-CN" sz="2000" b="1">
              <a:latin typeface="Times New Roman" pitchFamily="18" charset="0"/>
            </a:endParaRPr>
          </a:p>
          <a:p>
            <a:pPr marL="173038" lvl="0" indent="-173038"/>
            <a:r>
              <a:rPr lang="en-US" altLang="zh-CN" sz="2000" b="1">
                <a:latin typeface="Times New Roman" pitchFamily="18" charset="0"/>
              </a:rPr>
              <a:t>A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．物体放出热量，其内能一定减小、温度一定降低</a:t>
            </a:r>
            <a:r>
              <a:rPr lang="en-US" altLang="zh-CN" sz="2000" b="1">
                <a:latin typeface="Times New Roman" pitchFamily="18" charset="0"/>
              </a:rPr>
              <a:t>	</a:t>
            </a:r>
            <a:endParaRPr lang="en-US" altLang="zh-CN" sz="2000" b="1">
              <a:latin typeface="Times New Roman" pitchFamily="18" charset="0"/>
            </a:endParaRPr>
          </a:p>
          <a:p>
            <a:pPr marL="173038" lvl="0" indent="-173038"/>
            <a:r>
              <a:rPr lang="en-US" altLang="zh-CN" sz="2000" b="1">
                <a:latin typeface="Times New Roman" pitchFamily="18" charset="0"/>
              </a:rPr>
              <a:t>B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．热量都是从内能多的物体向内能少的物体传递</a:t>
            </a:r>
            <a:r>
              <a:rPr lang="en-US" altLang="zh-CN" sz="2000" b="1">
                <a:latin typeface="Times New Roman" pitchFamily="18" charset="0"/>
              </a:rPr>
              <a:t>	</a:t>
            </a:r>
            <a:endParaRPr lang="en-US" altLang="zh-CN" sz="2000" b="1">
              <a:latin typeface="Times New Roman" pitchFamily="18" charset="0"/>
            </a:endParaRPr>
          </a:p>
          <a:p>
            <a:pPr marL="173038" lvl="0" indent="-173038"/>
            <a:r>
              <a:rPr lang="en-US" altLang="zh-CN" sz="2000" b="1">
                <a:latin typeface="Times New Roman" pitchFamily="18" charset="0"/>
              </a:rPr>
              <a:t>C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．把热水倒入碗里，碗变热是通过热传递的方式改变了内能</a:t>
            </a:r>
            <a:r>
              <a:rPr lang="en-US" altLang="zh-CN" sz="2000" b="1">
                <a:latin typeface="Times New Roman" pitchFamily="18" charset="0"/>
              </a:rPr>
              <a:t>D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．冰在熔化过程中，内能增加而温度保持不变</a:t>
            </a:r>
            <a:endParaRPr lang="zh-CN" altLang="en-US" sz="2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5" name="文本框 2"/>
          <p:cNvSpPr/>
          <p:nvPr/>
        </p:nvSpPr>
        <p:spPr>
          <a:xfrm>
            <a:off x="211138" y="2341563"/>
            <a:ext cx="16129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【解析】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4586" name="文本框 1"/>
          <p:cNvSpPr/>
          <p:nvPr/>
        </p:nvSpPr>
        <p:spPr>
          <a:xfrm>
            <a:off x="357188" y="2863850"/>
            <a:ext cx="8653462" cy="706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、物体放出热量，内能一定减小，但温度不一定降低，如晶体在凝固过程中，放出热量、内能减少，但温度保持不变，故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错误。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4587" name="文本框 3"/>
          <p:cNvSpPr/>
          <p:nvPr/>
        </p:nvSpPr>
        <p:spPr>
          <a:xfrm>
            <a:off x="365125" y="3570288"/>
            <a:ext cx="8585200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B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、热量总是从温度高的物体向温度低的物体传递；而不是从内能多的物体向内能少的物体传递，故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B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错误；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4588" name="文本框 4"/>
          <p:cNvSpPr/>
          <p:nvPr/>
        </p:nvSpPr>
        <p:spPr>
          <a:xfrm>
            <a:off x="357188" y="4381500"/>
            <a:ext cx="8362950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C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、把热水倒入碗中，碗的温度升高，是通过热传递的方式改变了它的内能，故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C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正确；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4589" name="文本框 5"/>
          <p:cNvSpPr/>
          <p:nvPr/>
        </p:nvSpPr>
        <p:spPr>
          <a:xfrm>
            <a:off x="357188" y="5227638"/>
            <a:ext cx="8483600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D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、冰在熔化过程中持续吸收热量，虽然温度保持不变，但内能增加，故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D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正确；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4590" name="文本框 6"/>
          <p:cNvSpPr/>
          <p:nvPr/>
        </p:nvSpPr>
        <p:spPr>
          <a:xfrm>
            <a:off x="5541963" y="600075"/>
            <a:ext cx="623887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Arial" pitchFamily="34" charset="0"/>
              </a:rPr>
              <a:t>AB</a:t>
            </a:r>
            <a:endParaRPr lang="en-US" altLang="zh-CN" sz="2400" b="1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 fill="hold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 fill="hold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/>
      <p:bldP spid="24586" grpId="0"/>
      <p:bldP spid="24587" grpId="0"/>
      <p:bldP spid="24588" grpId="0"/>
      <p:bldP spid="24589" grpId="0"/>
      <p:bldP spid="2459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矩形 11"/>
          <p:cNvSpPr/>
          <p:nvPr/>
        </p:nvSpPr>
        <p:spPr>
          <a:xfrm>
            <a:off x="1765300" y="2859088"/>
            <a:ext cx="735013" cy="24130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www.1ppt.com/sucai/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www.1ppt.com/tubiao/     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www.1ppt.com/powerpoint/     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www.1ppt.com/fanwen/            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www.1ppt.com/jiaoan/              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www.1ppt.com/kejian/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www.1ppt.com/kejian/shuxue/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www.1ppt.com/kejian/meishu/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www.1ppt.com/kejian/wuli/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www.1ppt.com/kejian/shengwu/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  <a:latin typeface="Calibri" charset="0"/>
                <a:ea typeface="宋体" pitchFamily="2" charset="-122"/>
                <a:cs typeface="+mn-cs"/>
              </a:rPr>
              <a:t>www.1ppt.com/kejian/lishi/        </a:t>
            </a:r>
            <a:endParaRPr kumimoji="0" lang="en-US" altLang="zh-CN" sz="1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</p:txBody>
      </p:sp>
      <p:sp>
        <p:nvSpPr>
          <p:cNvPr id="25602" name="Text Box 2"/>
          <p:cNvSpPr/>
          <p:nvPr/>
        </p:nvSpPr>
        <p:spPr>
          <a:xfrm>
            <a:off x="179388" y="2060575"/>
            <a:ext cx="8593137" cy="18367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t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70000"/>
              </a:lnSpc>
              <a:spcBef>
                <a:spcPct val="20000"/>
              </a:spcBef>
            </a:pPr>
            <a:r>
              <a:rPr lang="zh-CN" altLang="en-US" sz="60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☆</a:t>
            </a:r>
            <a:r>
              <a:rPr lang="zh-CN" altLang="en-US" sz="40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烧开一壶水与烧开半壶水比较，谁</a:t>
            </a:r>
            <a:endParaRPr lang="zh-CN" altLang="en-US" sz="4000" b="1">
              <a:solidFill>
                <a:srgbClr val="000000"/>
              </a:solidFill>
              <a:latin typeface="Times New Roman" pitchFamily="18" charset="0"/>
              <a:ea typeface="楷体_GB2312" pitchFamily="49" charset="-122"/>
            </a:endParaRPr>
          </a:p>
          <a:p>
            <a:pPr lvl="0" eaLnBrk="0" hangingPunct="0">
              <a:lnSpc>
                <a:spcPct val="70000"/>
              </a:lnSpc>
              <a:spcBef>
                <a:spcPct val="2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      花的时间长？</a:t>
            </a:r>
            <a:endParaRPr lang="zh-CN" altLang="en-US" sz="4000" b="1">
              <a:solidFill>
                <a:srgbClr val="000000"/>
              </a:solidFill>
              <a:latin typeface="Times New Roman" pitchFamily="18" charset="0"/>
              <a:ea typeface="楷体_GB2312" pitchFamily="49" charset="-122"/>
            </a:endParaRPr>
          </a:p>
          <a:p>
            <a:pPr lvl="0" eaLnBrk="0" hangingPunct="0">
              <a:lnSpc>
                <a:spcPct val="70000"/>
              </a:lnSpc>
              <a:spcBef>
                <a:spcPct val="20000"/>
              </a:spcBef>
            </a:pPr>
            <a:endParaRPr lang="zh-CN" altLang="en-US" sz="4400" b="1">
              <a:solidFill>
                <a:srgbClr val="000000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25603" name="Text Box 3"/>
          <p:cNvSpPr/>
          <p:nvPr/>
        </p:nvSpPr>
        <p:spPr>
          <a:xfrm>
            <a:off x="179388" y="3486150"/>
            <a:ext cx="8675687" cy="12477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t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70000"/>
              </a:lnSpc>
              <a:spcBef>
                <a:spcPct val="20000"/>
              </a:spcBef>
            </a:pPr>
            <a:r>
              <a:rPr lang="zh-CN" altLang="en-US" sz="60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☆</a:t>
            </a:r>
            <a:r>
              <a:rPr lang="zh-CN" altLang="en-US" sz="40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把一壶水烧开和把这壶水烧成温水</a:t>
            </a:r>
            <a:endParaRPr lang="zh-CN" altLang="en-US" sz="4000" b="1">
              <a:solidFill>
                <a:srgbClr val="000000"/>
              </a:solidFill>
              <a:latin typeface="Times New Roman" pitchFamily="18" charset="0"/>
              <a:ea typeface="楷体_GB2312" pitchFamily="49" charset="-122"/>
            </a:endParaRPr>
          </a:p>
          <a:p>
            <a:pPr lvl="0" eaLnBrk="0" hangingPunct="0">
              <a:lnSpc>
                <a:spcPct val="70000"/>
              </a:lnSpc>
              <a:spcBef>
                <a:spcPct val="2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      比较，谁花的时间长？</a:t>
            </a:r>
            <a:endParaRPr lang="zh-CN" altLang="en-US" sz="4000" b="1">
              <a:solidFill>
                <a:srgbClr val="000000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25604" name="Text Box 4"/>
          <p:cNvSpPr/>
          <p:nvPr/>
        </p:nvSpPr>
        <p:spPr>
          <a:xfrm>
            <a:off x="4152900" y="2859088"/>
            <a:ext cx="2638425" cy="6000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t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spcBef>
                <a:spcPct val="60000"/>
              </a:spcBef>
              <a:buClr>
                <a:srgbClr val="4D4D4D"/>
              </a:buClr>
              <a:buFontTx/>
              <a:buChar char="•"/>
            </a:pPr>
            <a:r>
              <a:rPr lang="zh-CN" altLang="en-US" sz="36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烧开</a:t>
            </a:r>
            <a:r>
              <a:rPr lang="zh-CN" altLang="en-US" sz="3600" b="1" u="sng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一壶水</a:t>
            </a:r>
            <a:endParaRPr lang="zh-CN" altLang="en-US" sz="36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5" name="Text Box 5"/>
          <p:cNvSpPr/>
          <p:nvPr/>
        </p:nvSpPr>
        <p:spPr>
          <a:xfrm>
            <a:off x="5997575" y="4195763"/>
            <a:ext cx="2774950" cy="5381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t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spcBef>
                <a:spcPct val="60000"/>
              </a:spcBef>
              <a:buClr>
                <a:srgbClr val="4D4D4D"/>
              </a:buClr>
              <a:buFontTx/>
              <a:buChar char="•"/>
            </a:pPr>
            <a:r>
              <a:rPr lang="zh-CN" altLang="en-US" sz="32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把水烧成</a:t>
            </a:r>
            <a:r>
              <a:rPr lang="zh-CN" altLang="en-US" sz="3200" b="1" u="sng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开水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6" name="AutoShape 6"/>
          <p:cNvSpPr/>
          <p:nvPr/>
        </p:nvSpPr>
        <p:spPr>
          <a:xfrm flipV="1">
            <a:off x="179388" y="1588"/>
            <a:ext cx="3570287" cy="1620837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FFEBFA"/>
              </a:gs>
              <a:gs pos="30000">
                <a:srgbClr val="C4D6EB"/>
              </a:gs>
              <a:gs pos="60001">
                <a:srgbClr val="85C2FF"/>
              </a:gs>
              <a:gs pos="100000">
                <a:srgbClr val="5E9EFF"/>
              </a:gs>
            </a:gsLst>
            <a:path path="rect">
              <a:fillToRect l="50000" t="50000" r="50000" b="50000"/>
            </a:path>
          </a:gradFill>
          <a:ln>
            <a:solidFill>
              <a:srgbClr val="FF0000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spcBef>
                <a:spcPct val="60000"/>
              </a:spcBef>
              <a:buClr>
                <a:srgbClr val="4D4D4D"/>
              </a:buClr>
              <a:buFontTx/>
              <a:buChar char="•"/>
            </a:pPr>
            <a:endParaRPr lang="zh-CN" altLang="en-US" sz="3200">
              <a:solidFill>
                <a:srgbClr val="4D4D4D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5607" name="WordArt 7"/>
          <p:cNvSpPr>
            <a:spLocks noTextEdit="1"/>
          </p:cNvSpPr>
          <p:nvPr/>
        </p:nvSpPr>
        <p:spPr>
          <a:xfrm>
            <a:off x="688975" y="333375"/>
            <a:ext cx="2819400" cy="863600"/>
          </a:xfrm>
          <a:gradFill rotWithShape="0">
            <a:gsLst>
              <a:gs pos="0">
                <a:srgbClr val="FFE701"/>
              </a:gs>
              <a:gs pos="100000">
                <a:srgbClr val="FE3E02"/>
              </a:gs>
            </a:gsLst>
            <a:lin ang="5400000" scaled="1"/>
          </a:gradFill>
          <a:ln>
            <a:noFill/>
            <a:miter lim="800000"/>
          </a:ln>
          <a:scene3d>
            <a:camera prst="legacyPerspectiveFront">
              <a:rot lat="20520000" lon="1080000" rev="0"/>
            </a:camera>
            <a:lightRig rig="legacyHarsh2" dir="b"/>
          </a:scene3d>
          <a:sp3d extrusionH="430200" prstMaterial="legacyMatte">
            <a:bevelT w="13500" h="13500" prst="angle"/>
            <a:bevelB w="13500" h="13500" prst="angle"/>
            <a:extrusionClr>
              <a:srgbClr val="FF6600"/>
            </a:extrusionClr>
            <a:contourClr>
              <a:srgbClr val="000000"/>
            </a:contourClr>
          </a:sp3d>
        </p:spPr>
        <p:txBody>
          <a:bodyPr wrap="none" fromWordArt="1" anchor="t" anchorCtr="0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sz="3600">
                <a:ln>
                  <a:noFill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rial"/>
              </a:rPr>
              <a:t>生活经验：</a:t>
            </a:r>
          </a:p>
        </p:txBody>
      </p:sp>
      <p:pic>
        <p:nvPicPr>
          <p:cNvPr id="25608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6450" y="117475"/>
            <a:ext cx="2911475" cy="19431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9" name="Rectangle 6"/>
          <p:cNvSpPr/>
          <p:nvPr/>
        </p:nvSpPr>
        <p:spPr>
          <a:xfrm>
            <a:off x="520700" y="5230813"/>
            <a:ext cx="8101013" cy="1077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水在温度升高时吸收的热量，跟水的质量和升高的温度有关 。</a:t>
            </a:r>
            <a:endParaRPr lang="zh-CN" altLang="en-US" sz="3200" b="1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 fill="hold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 fill="hold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4" grpId="0"/>
      <p:bldP spid="25603" grpId="0"/>
      <p:bldP spid="25605" grpId="0"/>
      <p:bldP spid="256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7649" name="组合 18"/>
          <p:cNvGrpSpPr/>
          <p:nvPr/>
        </p:nvGrpSpPr>
        <p:grpSpPr>
          <a:xfrm>
            <a:off x="2478088" y="128588"/>
            <a:ext cx="1487487" cy="427037"/>
            <a:chOff x="2004695" y="686607"/>
            <a:chExt cx="1983740" cy="570436"/>
          </a:xfrm>
        </p:grpSpPr>
        <p:sp>
          <p:nvSpPr>
            <p:cNvPr id="27650" name="圆角矩形 12"/>
            <p:cNvSpPr/>
            <p:nvPr/>
          </p:nvSpPr>
          <p:spPr>
            <a:xfrm>
              <a:off x="2005542" y="686607"/>
              <a:ext cx="1893147" cy="555157"/>
            </a:xfrm>
            <a:prstGeom prst="roundRect">
              <a:avLst>
                <a:gd name="adj" fmla="val 16667"/>
              </a:avLst>
            </a:prstGeom>
            <a:solidFill>
              <a:srgbClr val="E72424"/>
            </a:solidFill>
            <a:ln w="254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 eaLnBrk="0" hangingPunct="0"/>
              <a:endParaRPr lang="zh-CN" altLang="en-US" sz="100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7651" name="矩形 1"/>
            <p:cNvSpPr/>
            <p:nvPr/>
          </p:nvSpPr>
          <p:spPr>
            <a:xfrm>
              <a:off x="2004695" y="740934"/>
              <a:ext cx="1983740" cy="51610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lnSpc>
                  <a:spcPct val="80000"/>
                </a:lnSpc>
              </a:pPr>
              <a:r>
                <a:rPr lang="zh-CN" altLang="en-US" sz="2400">
                  <a:solidFill>
                    <a:srgbClr val="FFFFFF"/>
                  </a:solidFill>
                  <a:latin typeface="Times New Roman" pitchFamily="18" charset="0"/>
                  <a:ea typeface="黑体" pitchFamily="2" charset="-122"/>
                </a:rPr>
                <a:t>考点</a:t>
              </a:r>
              <a:r>
                <a:rPr lang="en-US" altLang="zh-CN" sz="2400">
                  <a:solidFill>
                    <a:srgbClr val="FFFFFF"/>
                  </a:solidFill>
                  <a:latin typeface="Times New Roman" pitchFamily="18" charset="0"/>
                  <a:ea typeface="黑体" pitchFamily="2" charset="-122"/>
                </a:rPr>
                <a:t>3</a:t>
              </a:r>
              <a:endParaRPr lang="en-US" altLang="zh-CN" sz="2400" b="1">
                <a:solidFill>
                  <a:srgbClr val="FFFFFF"/>
                </a:solidFill>
                <a:latin typeface="Times New Roman" panose="02020603050405020304" pitchFamily="18" charset="0"/>
                <a:ea typeface="黑体" pitchFamily="2" charset="-122"/>
              </a:endParaRPr>
            </a:p>
          </p:txBody>
        </p:sp>
      </p:grpSp>
      <p:sp>
        <p:nvSpPr>
          <p:cNvPr id="27652" name="矩形 4"/>
          <p:cNvSpPr>
            <a:spLocks noChangeArrowheads="1"/>
          </p:cNvSpPr>
          <p:nvPr/>
        </p:nvSpPr>
        <p:spPr bwMode="auto">
          <a:xfrm>
            <a:off x="4049713" y="76200"/>
            <a:ext cx="1538288" cy="520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黑体" pitchFamily="2" charset="-122"/>
              </a:rPr>
              <a:t>比热容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27653" name="矩形 12290"/>
          <p:cNvSpPr/>
          <p:nvPr/>
        </p:nvSpPr>
        <p:spPr>
          <a:xfrm>
            <a:off x="1597025" y="692150"/>
            <a:ext cx="4781550" cy="498475"/>
          </a:xfrm>
          <a:prstGeom prst="rect">
            <a:avLst/>
          </a:prstGeom>
          <a:solidFill>
            <a:srgbClr val="333399"/>
          </a:solidFill>
          <a:ln>
            <a:noFill/>
            <a:miter lim="800000"/>
          </a:ln>
        </p:spPr>
        <p:txBody>
          <a:bodyPr lIns="91437" tIns="45718" rIns="91437" bIns="45718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1219200"/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探究物质的吸热能力</a:t>
            </a:r>
            <a:endParaRPr lang="zh-CN" altLang="en-US" sz="2800" b="1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7654" name="文本框 2"/>
          <p:cNvSpPr txBox="1"/>
          <p:nvPr/>
        </p:nvSpPr>
        <p:spPr>
          <a:xfrm>
            <a:off x="127000" y="1249363"/>
            <a:ext cx="1562100" cy="50641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7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实验设计</a:t>
            </a:r>
            <a:endParaRPr lang="zh-CN" altLang="en-US" sz="2700" b="1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7655" name="文本框 212996"/>
          <p:cNvSpPr/>
          <p:nvPr/>
        </p:nvSpPr>
        <p:spPr>
          <a:xfrm>
            <a:off x="198438" y="1925638"/>
            <a:ext cx="8745537" cy="33226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800" b="1">
                <a:latin typeface="宋体" pitchFamily="2" charset="-122"/>
              </a:rPr>
              <a:t>1. 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要研究这个问题</a:t>
            </a:r>
            <a:r>
              <a:rPr lang="en-US" altLang="zh-CN" sz="2800" b="1">
                <a:latin typeface="宋体" pitchFamily="2" charset="-122"/>
              </a:rPr>
              <a:t>,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必须保持</a:t>
            </a:r>
            <a:r>
              <a:rPr lang="en-US" altLang="zh-CN" sz="2800" b="1" u="sng">
                <a:latin typeface="宋体" pitchFamily="2" charset="-122"/>
              </a:rPr>
              <a:t>______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和</a:t>
            </a:r>
            <a:r>
              <a:rPr lang="en-US" altLang="zh-CN" sz="2800" b="1" u="sng">
                <a:latin typeface="宋体" pitchFamily="2" charset="-122"/>
              </a:rPr>
              <a:t>_   ________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相同，而使</a:t>
            </a:r>
            <a:r>
              <a:rPr lang="en-US" altLang="zh-CN" sz="2800" b="1" u="sng">
                <a:latin typeface="宋体" pitchFamily="2" charset="-122"/>
              </a:rPr>
              <a:t>__________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不同。</a:t>
            </a:r>
            <a:endParaRPr lang="zh-CN" altLang="en-US" sz="2800" b="1">
              <a:latin typeface="宋体" pitchFamily="2" charset="-122"/>
              <a:ea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latin typeface="宋体" pitchFamily="2" charset="-122"/>
              </a:rPr>
              <a:t>2. 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取两个</a:t>
            </a:r>
            <a:r>
              <a:rPr lang="en-US" altLang="zh-CN" sz="2800" b="1" u="sng">
                <a:latin typeface="宋体" pitchFamily="2" charset="-122"/>
              </a:rPr>
              <a:t>________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的烧杯盛放质量相同的两种液体</a:t>
            </a:r>
            <a:r>
              <a:rPr lang="en-US" altLang="zh-CN" sz="2800" b="1">
                <a:latin typeface="宋体" pitchFamily="2" charset="-122"/>
              </a:rPr>
              <a:t>(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水和煤油</a:t>
            </a:r>
            <a:r>
              <a:rPr lang="en-US" altLang="zh-CN" sz="2800" b="1">
                <a:latin typeface="宋体" pitchFamily="2" charset="-122"/>
              </a:rPr>
              <a:t>),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用</a:t>
            </a:r>
            <a:r>
              <a:rPr lang="en-US" altLang="zh-CN" sz="2800" b="1" u="sng">
                <a:latin typeface="宋体" pitchFamily="2" charset="-122"/>
              </a:rPr>
              <a:t>_______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的两个电热器给它们加热，使它们升高相同的温度</a:t>
            </a:r>
            <a:r>
              <a:rPr lang="en-US" altLang="zh-CN" sz="2800" b="1">
                <a:latin typeface="宋体" pitchFamily="2" charset="-122"/>
              </a:rPr>
              <a:t>,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看它们所用时间的长短。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6" name="矩形 212998"/>
          <p:cNvSpPr/>
          <p:nvPr/>
        </p:nvSpPr>
        <p:spPr>
          <a:xfrm>
            <a:off x="5019675" y="2030413"/>
            <a:ext cx="908050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质量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657" name="文本框 212999"/>
          <p:cNvSpPr/>
          <p:nvPr/>
        </p:nvSpPr>
        <p:spPr>
          <a:xfrm>
            <a:off x="6445250" y="2028825"/>
            <a:ext cx="23177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升高的温度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658" name="文本框 213000"/>
          <p:cNvSpPr/>
          <p:nvPr/>
        </p:nvSpPr>
        <p:spPr>
          <a:xfrm>
            <a:off x="2055813" y="2663825"/>
            <a:ext cx="1685925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物质种类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659" name="文本框 213001"/>
          <p:cNvSpPr/>
          <p:nvPr/>
        </p:nvSpPr>
        <p:spPr>
          <a:xfrm>
            <a:off x="1987550" y="3314700"/>
            <a:ext cx="1365250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相同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660" name="文本框 213002"/>
          <p:cNvSpPr/>
          <p:nvPr/>
        </p:nvSpPr>
        <p:spPr>
          <a:xfrm>
            <a:off x="2690813" y="3968750"/>
            <a:ext cx="11953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相同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 fill="hold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  <p:cond evt="onBegin" delay="0">
                          <p:tn val="19"/>
                        </p:cond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  <p:cond evt="onBegin" delay="0">
                          <p:tn val="25"/>
                        </p:cond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  <p:cond evt="onBegin" delay="0">
                          <p:tn val="29"/>
                        </p:cond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  <p:cond evt="onBegin" delay="0">
                          <p:tn val="33"/>
                        </p:cond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  <p:cond evt="onBegin" delay="0">
                          <p:tn val="37"/>
                        </p:cond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  <p:cond evt="onBegin" delay="0">
                          <p:tn val="41"/>
                        </p:cond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  <p:bldP spid="27653" grpId="1"/>
      <p:bldP spid="27654" grpId="0"/>
      <p:bldP spid="27655" grpId="0"/>
      <p:bldP spid="27656" grpId="0"/>
      <p:bldP spid="27657" grpId="0"/>
      <p:bldP spid="27658" grpId="0"/>
      <p:bldP spid="27659" grpId="0"/>
      <p:bldP spid="2766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8673" name="Picture 2" descr="http://t3.baidu.com/it/u=1387998605,2404549245&amp;fm=23&amp;gp=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588"/>
            <a:ext cx="3071813" cy="3189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4" name="文本框 15"/>
          <p:cNvSpPr/>
          <p:nvPr/>
        </p:nvSpPr>
        <p:spPr>
          <a:xfrm>
            <a:off x="2990850" y="128588"/>
            <a:ext cx="5832475" cy="1754187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700" b="1">
                <a:latin typeface="Arial" pitchFamily="34" charset="0"/>
                <a:sym typeface="宋体" pitchFamily="2" charset="-122"/>
              </a:rPr>
              <a:t> </a:t>
            </a:r>
            <a:r>
              <a:rPr lang="zh-CN" altLang="en-US" sz="2700" b="1">
                <a:latin typeface="Arial" pitchFamily="34" charset="0"/>
                <a:ea typeface="宋体" pitchFamily="2" charset="-122"/>
                <a:sym typeface="宋体" pitchFamily="2" charset="-122"/>
              </a:rPr>
              <a:t>实验中，使</a:t>
            </a:r>
            <a:r>
              <a:rPr lang="zh-CN" altLang="en-US" sz="2700" b="1"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宋体" pitchFamily="2" charset="-122"/>
              </a:rPr>
              <a:t>相同质量</a:t>
            </a:r>
            <a:r>
              <a:rPr lang="zh-CN" altLang="en-US" sz="2700" b="1">
                <a:latin typeface="Arial" pitchFamily="34" charset="0"/>
                <a:ea typeface="宋体" pitchFamily="2" charset="-122"/>
                <a:sym typeface="宋体" pitchFamily="2" charset="-122"/>
              </a:rPr>
              <a:t>的水和煤油</a:t>
            </a:r>
            <a:endParaRPr lang="zh-CN" altLang="en-US" sz="2700" b="1">
              <a:latin typeface="Arial" pitchFamily="34" charset="0"/>
              <a:ea typeface="宋体" pitchFamily="2" charset="-122"/>
              <a:sym typeface="宋体" pitchFamily="2" charset="-122"/>
            </a:endParaRPr>
          </a:p>
          <a:p>
            <a:pPr lvl="0"/>
            <a:r>
              <a:rPr lang="zh-CN" altLang="en-US" sz="2700" b="1"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宋体" pitchFamily="2" charset="-122"/>
              </a:rPr>
              <a:t>升高相同的温度</a:t>
            </a:r>
            <a:r>
              <a:rPr lang="zh-CN" altLang="en-US" sz="2700" b="1">
                <a:latin typeface="Arial" pitchFamily="34" charset="0"/>
                <a:ea typeface="宋体" pitchFamily="2" charset="-122"/>
                <a:sym typeface="宋体" pitchFamily="2" charset="-122"/>
              </a:rPr>
              <a:t>，来比较所需时间</a:t>
            </a:r>
            <a:endParaRPr lang="zh-CN" altLang="en-US" sz="2700" b="1">
              <a:latin typeface="Arial" pitchFamily="34" charset="0"/>
              <a:ea typeface="宋体" pitchFamily="2" charset="-122"/>
              <a:sym typeface="宋体" pitchFamily="2" charset="-122"/>
            </a:endParaRPr>
          </a:p>
          <a:p>
            <a:pPr lvl="0"/>
            <a:r>
              <a:rPr lang="zh-CN" altLang="en-US" sz="2700" b="1">
                <a:latin typeface="Arial" pitchFamily="34" charset="0"/>
                <a:ea typeface="宋体" pitchFamily="2" charset="-122"/>
                <a:sym typeface="宋体" pitchFamily="2" charset="-122"/>
              </a:rPr>
              <a:t>的长短，从而得出它们吸热能力</a:t>
            </a:r>
            <a:endParaRPr lang="zh-CN" altLang="en-US" sz="2700" b="1">
              <a:latin typeface="Arial" pitchFamily="34" charset="0"/>
              <a:ea typeface="宋体" pitchFamily="2" charset="-122"/>
              <a:sym typeface="宋体" pitchFamily="2" charset="-122"/>
            </a:endParaRPr>
          </a:p>
          <a:p>
            <a:pPr lvl="0"/>
            <a:r>
              <a:rPr lang="zh-CN" altLang="en-US" sz="2700" b="1">
                <a:latin typeface="Arial" pitchFamily="34" charset="0"/>
                <a:ea typeface="宋体" pitchFamily="2" charset="-122"/>
                <a:sym typeface="宋体" pitchFamily="2" charset="-122"/>
              </a:rPr>
              <a:t>的高低。</a:t>
            </a:r>
            <a:endParaRPr lang="zh-CN" altLang="en-US" sz="27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75" name="文本框 16"/>
          <p:cNvSpPr/>
          <p:nvPr/>
        </p:nvSpPr>
        <p:spPr>
          <a:xfrm>
            <a:off x="5741988" y="1543050"/>
            <a:ext cx="2654300" cy="506413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700" b="1">
                <a:latin typeface="Arial" pitchFamily="34" charset="0"/>
              </a:rPr>
              <a:t>——</a:t>
            </a:r>
            <a:r>
              <a:rPr lang="zh-CN" altLang="en-US" sz="2700" b="1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控制变量法</a:t>
            </a:r>
            <a:endParaRPr lang="zh-CN" altLang="en-US" sz="27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76" name="文本框 18"/>
          <p:cNvSpPr/>
          <p:nvPr/>
        </p:nvSpPr>
        <p:spPr>
          <a:xfrm>
            <a:off x="2990850" y="2152650"/>
            <a:ext cx="4549775" cy="92075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700" b="1">
                <a:latin typeface="宋体" pitchFamily="2" charset="-122"/>
                <a:ea typeface="宋体" pitchFamily="2" charset="-122"/>
              </a:rPr>
              <a:t>在此实验中用</a:t>
            </a:r>
            <a:r>
              <a:rPr lang="zh-CN" altLang="en-US" sz="27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加热时间</a:t>
            </a:r>
            <a:r>
              <a:rPr lang="zh-CN" altLang="en-US" sz="2700" b="1">
                <a:latin typeface="宋体" pitchFamily="2" charset="-122"/>
                <a:ea typeface="宋体" pitchFamily="2" charset="-122"/>
              </a:rPr>
              <a:t>表示</a:t>
            </a:r>
            <a:endParaRPr lang="zh-CN" altLang="en-US" sz="2700" b="1"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CN" altLang="en-US" sz="2700" b="1">
                <a:latin typeface="宋体" pitchFamily="2" charset="-122"/>
                <a:ea typeface="宋体" pitchFamily="2" charset="-122"/>
              </a:rPr>
              <a:t>水和煤油吸热的多少。</a:t>
            </a:r>
            <a:endParaRPr lang="zh-CN" altLang="en-US" sz="27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7" name="文本框 19"/>
          <p:cNvSpPr/>
          <p:nvPr/>
        </p:nvSpPr>
        <p:spPr>
          <a:xfrm>
            <a:off x="6561138" y="2811463"/>
            <a:ext cx="1903412" cy="5064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700" b="1">
                <a:latin typeface="Arial" pitchFamily="34" charset="0"/>
              </a:rPr>
              <a:t>——</a:t>
            </a:r>
            <a:r>
              <a:rPr lang="zh-CN" altLang="en-US" sz="2700" b="1">
                <a:solidFill>
                  <a:srgbClr val="0000FF"/>
                </a:solidFill>
                <a:latin typeface="Arial" pitchFamily="34" charset="0"/>
                <a:ea typeface="宋体" pitchFamily="2" charset="-122"/>
              </a:rPr>
              <a:t>转换法</a:t>
            </a:r>
            <a:endParaRPr lang="zh-CN" altLang="en-US" sz="27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78" name="文本框 3"/>
          <p:cNvSpPr txBox="1"/>
          <p:nvPr/>
        </p:nvSpPr>
        <p:spPr>
          <a:xfrm>
            <a:off x="2463800" y="3317875"/>
            <a:ext cx="5605463" cy="830263"/>
          </a:xfrm>
          <a:prstGeom prst="rect">
            <a:avLst/>
          </a:prstGeom>
          <a:ln w="44450" cmpd="dbl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indent="0" algn="ctr" fontAlgn="base"/>
            <a:r>
              <a:rPr lang="zh-CN" altLang="en-US" sz="2400" b="1">
                <a:solidFill>
                  <a:srgbClr val="000000"/>
                </a:solidFill>
                <a:sym typeface="宋体" pitchFamily="2" charset="-122"/>
              </a:rPr>
              <a:t>实验现象：质量相同的水和煤油，</a:t>
            </a:r>
            <a:r>
              <a:rPr lang="zh-CN" altLang="en-US" sz="2400" b="1">
                <a:solidFill>
                  <a:srgbClr val="FF0000"/>
                </a:solidFill>
                <a:sym typeface="宋体" pitchFamily="2" charset="-122"/>
              </a:rPr>
              <a:t>升高相同的温度</a:t>
            </a:r>
            <a:r>
              <a:rPr lang="zh-CN" altLang="en-US" sz="2400" b="1">
                <a:solidFill>
                  <a:srgbClr val="000000"/>
                </a:solidFill>
                <a:sym typeface="宋体" pitchFamily="2" charset="-122"/>
              </a:rPr>
              <a:t>，</a:t>
            </a:r>
            <a:r>
              <a:rPr lang="zh-CN" altLang="en-US" sz="2400" b="1">
                <a:solidFill>
                  <a:srgbClr val="FF0000"/>
                </a:solidFill>
                <a:sym typeface="宋体" pitchFamily="2" charset="-122"/>
              </a:rPr>
              <a:t>煤油</a:t>
            </a:r>
            <a:r>
              <a:rPr lang="zh-CN" altLang="en-US" sz="2400" b="1">
                <a:solidFill>
                  <a:srgbClr val="000000"/>
                </a:solidFill>
                <a:sym typeface="宋体" pitchFamily="2" charset="-122"/>
              </a:rPr>
              <a:t>需要加热的时间短</a:t>
            </a:r>
            <a:endParaRPr lang="zh-CN" altLang="en-US" sz="2400" b="1">
              <a:sym typeface="宋体" panose="02010600030101010101" pitchFamily="2" charset="-122"/>
            </a:endParaRPr>
          </a:p>
        </p:txBody>
      </p:sp>
      <p:sp>
        <p:nvSpPr>
          <p:cNvPr id="28679" name="下箭头 5"/>
          <p:cNvSpPr/>
          <p:nvPr/>
        </p:nvSpPr>
        <p:spPr>
          <a:xfrm>
            <a:off x="4454525" y="4148138"/>
            <a:ext cx="234950" cy="4413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300">
              <a:solidFill>
                <a:srgbClr val="FFFFFF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8680" name="文本框 4"/>
          <p:cNvSpPr/>
          <p:nvPr/>
        </p:nvSpPr>
        <p:spPr>
          <a:xfrm>
            <a:off x="2990850" y="4589463"/>
            <a:ext cx="4186238" cy="830262"/>
          </a:xfrm>
          <a:prstGeom prst="rect">
            <a:avLst/>
          </a:prstGeom>
          <a:gradFill rotWithShape="1">
            <a:gsLst>
              <a:gs pos="0">
                <a:srgbClr val="E6F4F5"/>
              </a:gs>
              <a:gs pos="50000">
                <a:srgbClr val="D9EEF0"/>
              </a:gs>
              <a:gs pos="100000">
                <a:srgbClr val="D4EDEF"/>
              </a:gs>
            </a:gsLst>
            <a:lin ang="5400000"/>
          </a:gradFill>
          <a:ln w="6350">
            <a:solidFill>
              <a:schemeClr val="accent1"/>
            </a:solidFill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indent="0" fontAlgn="base"/>
            <a:r>
              <a:rPr lang="zh-CN" altLang="en-US" sz="2400" b="1">
                <a:solidFill>
                  <a:srgbClr val="000000"/>
                </a:solidFill>
                <a:sym typeface="宋体" pitchFamily="2" charset="-122"/>
              </a:rPr>
              <a:t>质量相同的水和煤油，升高相同的温度，吸收的热量不同</a:t>
            </a:r>
            <a:endParaRPr lang="zh-CN" altLang="en-US" sz="2400" b="1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28681" name="下箭头 10"/>
          <p:cNvSpPr/>
          <p:nvPr/>
        </p:nvSpPr>
        <p:spPr>
          <a:xfrm>
            <a:off x="4454525" y="5419725"/>
            <a:ext cx="234950" cy="4397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300">
              <a:solidFill>
                <a:srgbClr val="FFFFFF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8682" name="文本框 6"/>
          <p:cNvSpPr/>
          <p:nvPr/>
        </p:nvSpPr>
        <p:spPr>
          <a:xfrm>
            <a:off x="3570288" y="5859463"/>
            <a:ext cx="2324100" cy="460375"/>
          </a:xfrm>
          <a:prstGeom prst="rect">
            <a:avLst/>
          </a:prstGeom>
          <a:gradFill rotWithShape="1">
            <a:gsLst>
              <a:gs pos="0">
                <a:srgbClr val="A1A1CC"/>
              </a:gs>
              <a:gs pos="50000">
                <a:srgbClr val="9494C1"/>
              </a:gs>
              <a:gs pos="100000">
                <a:srgbClr val="8080BB"/>
              </a:gs>
            </a:gsLst>
            <a:lin ang="5400000"/>
          </a:gradFill>
          <a:ln w="6350">
            <a:solidFill>
              <a:schemeClr val="accent2"/>
            </a:solidFill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</a:rPr>
              <a:t>水的吸热能力强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/>
      <p:bldP spid="28676" grpId="0"/>
      <p:bldP spid="28677" grpId="0"/>
      <p:bldP spid="28678" grpId="0"/>
      <p:bldP spid="28679" grpId="0"/>
      <p:bldP spid="28680" grpId="0"/>
      <p:bldP spid="28681" grpId="0"/>
      <p:bldP spid="286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文本框 1"/>
          <p:cNvSpPr/>
          <p:nvPr/>
        </p:nvSpPr>
        <p:spPr>
          <a:xfrm>
            <a:off x="471488" y="147638"/>
            <a:ext cx="8412162" cy="952500"/>
          </a:xfrm>
          <a:prstGeom prst="rect">
            <a:avLst/>
          </a:prstGeom>
          <a:solidFill>
            <a:srgbClr val="92D050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FF0000"/>
                </a:solidFill>
                <a:latin typeface="楷体" charset="-122"/>
                <a:ea typeface="楷体" charset="-122"/>
              </a:rPr>
              <a:t>实验表明：不同物质的吸热能力不同。怎样表示不同物质这种性质上的差别呢？</a:t>
            </a:r>
            <a:endParaRPr lang="zh-CN" altLang="en-US" sz="2800" b="1">
              <a:solidFill>
                <a:srgbClr val="FF0000"/>
              </a:solidFill>
              <a:latin typeface="楷体" charset="-122"/>
              <a:ea typeface="楷体" charset="-122"/>
            </a:endParaRPr>
          </a:p>
        </p:txBody>
      </p:sp>
      <p:sp>
        <p:nvSpPr>
          <p:cNvPr id="29698" name="上箭头标注 2"/>
          <p:cNvSpPr/>
          <p:nvPr/>
        </p:nvSpPr>
        <p:spPr>
          <a:xfrm>
            <a:off x="3117850" y="1100138"/>
            <a:ext cx="2357438" cy="947737"/>
          </a:xfrm>
          <a:prstGeom prst="upArrowCallout">
            <a:avLst>
              <a:gd name="adj1" fmla="val 25013"/>
              <a:gd name="adj2" fmla="val 25001"/>
              <a:gd name="adj3" fmla="val 25000"/>
              <a:gd name="adj4" fmla="val 64977"/>
            </a:avLst>
          </a:prstGeom>
          <a:solidFill>
            <a:schemeClr val="accent1"/>
          </a:solidFill>
          <a:ln w="12700">
            <a:solidFill>
              <a:srgbClr val="89A4A7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比热容</a:t>
            </a:r>
            <a:endParaRPr lang="zh-CN" altLang="en-US" sz="280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9699" name="文本框 3"/>
          <p:cNvSpPr/>
          <p:nvPr/>
        </p:nvSpPr>
        <p:spPr>
          <a:xfrm>
            <a:off x="471488" y="2047875"/>
            <a:ext cx="8221662" cy="138430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一定质量的某种物质，在温度升高时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吸收的热量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与它的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质量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和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升高的温度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乘积之比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9700" name="文本框 4"/>
          <p:cNvSpPr/>
          <p:nvPr/>
        </p:nvSpPr>
        <p:spPr>
          <a:xfrm>
            <a:off x="585788" y="4381500"/>
            <a:ext cx="1203325" cy="522288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公式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：</a:t>
            </a:r>
            <a:endParaRPr lang="zh-CN" altLang="en-US" sz="24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29701" name="对象 5"/>
          <p:cNvGraphicFramePr>
            <a:graphicFrameLocks noChangeAspect="1"/>
          </p:cNvGraphicFramePr>
          <p:nvPr/>
        </p:nvGraphicFramePr>
        <p:xfrm>
          <a:off x="1595438" y="4191000"/>
          <a:ext cx="1652587" cy="1193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1652587" imgH="1193800" progId="Equations">
                  <p:embed/>
                </p:oleObj>
              </mc:Choice>
              <mc:Fallback>
                <p:oleObj r:id="rId2" imgW="1652587" imgH="1193800" progId="Equations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95438" y="4191000"/>
                        <a:ext cx="1652587" cy="1193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2" name="左大括号 6"/>
          <p:cNvSpPr/>
          <p:nvPr/>
        </p:nvSpPr>
        <p:spPr>
          <a:xfrm>
            <a:off x="3327400" y="3848100"/>
            <a:ext cx="531813" cy="1878013"/>
          </a:xfrm>
          <a:prstGeom prst="leftBrace">
            <a:avLst>
              <a:gd name="adj1" fmla="val 8322"/>
              <a:gd name="adj2" fmla="val 50000"/>
            </a:avLst>
          </a:prstGeom>
          <a:noFill/>
          <a:ln w="38100">
            <a:solidFill>
              <a:schemeClr val="tx1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300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9703" name="文本框 7"/>
          <p:cNvSpPr/>
          <p:nvPr/>
        </p:nvSpPr>
        <p:spPr>
          <a:xfrm>
            <a:off x="4116388" y="3603625"/>
            <a:ext cx="3994150" cy="236855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ts val="4438"/>
              </a:lnSpc>
            </a:pPr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  <a:sym typeface="宋体" pitchFamily="2" charset="-122"/>
              </a:rPr>
              <a:t>c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  <a:sym typeface="宋体" pitchFamily="2" charset="-122"/>
              </a:rPr>
              <a:t>:</a:t>
            </a:r>
            <a:r>
              <a:rPr lang="zh-CN" altLang="en-US" sz="2800" b="1">
                <a:solidFill>
                  <a:srgbClr val="CC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比热容</a:t>
            </a:r>
            <a:endParaRPr lang="zh-CN" altLang="en-US" sz="2800" b="1">
              <a:solidFill>
                <a:srgbClr val="CC0000"/>
              </a:solidFill>
              <a:latin typeface="Times New Roman" pitchFamily="18" charset="0"/>
              <a:ea typeface="宋体" pitchFamily="2" charset="-122"/>
              <a:sym typeface="宋体" pitchFamily="2" charset="-122"/>
            </a:endParaRPr>
          </a:p>
          <a:p>
            <a:pPr lvl="0">
              <a:lnSpc>
                <a:spcPts val="4438"/>
              </a:lnSpc>
            </a:pPr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  <a:sym typeface="宋体" pitchFamily="2" charset="-122"/>
              </a:rPr>
              <a:t>Q</a:t>
            </a:r>
            <a:r>
              <a:rPr lang="zh-CN" altLang="en-US" sz="2800" b="1">
                <a:solidFill>
                  <a:srgbClr val="CC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：吸收或放出的热量</a:t>
            </a:r>
            <a:endParaRPr lang="zh-CN" altLang="en-US" sz="2800" b="1">
              <a:solidFill>
                <a:srgbClr val="CC0000"/>
              </a:solidFill>
              <a:latin typeface="Times New Roman" pitchFamily="18" charset="0"/>
              <a:ea typeface="宋体" pitchFamily="2" charset="-122"/>
              <a:sym typeface="宋体" pitchFamily="2" charset="-122"/>
            </a:endParaRPr>
          </a:p>
          <a:p>
            <a:pPr lvl="0">
              <a:lnSpc>
                <a:spcPts val="4438"/>
              </a:lnSpc>
            </a:pPr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  <a:sym typeface="宋体" pitchFamily="2" charset="-122"/>
              </a:rPr>
              <a:t>m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  <a:sym typeface="宋体" pitchFamily="2" charset="-122"/>
              </a:rPr>
              <a:t>:</a:t>
            </a:r>
            <a:r>
              <a:rPr lang="zh-CN" altLang="en-US" sz="2800" b="1">
                <a:solidFill>
                  <a:srgbClr val="CC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质量</a:t>
            </a:r>
            <a:endParaRPr lang="zh-CN" altLang="en-US" sz="2800" b="1">
              <a:solidFill>
                <a:srgbClr val="CC0000"/>
              </a:solidFill>
              <a:latin typeface="Times New Roman" pitchFamily="18" charset="0"/>
              <a:ea typeface="宋体" pitchFamily="2" charset="-122"/>
              <a:sym typeface="宋体" pitchFamily="2" charset="-122"/>
            </a:endParaRPr>
          </a:p>
          <a:p>
            <a:pPr lvl="0">
              <a:lnSpc>
                <a:spcPts val="4438"/>
              </a:lnSpc>
            </a:pP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  <a:sym typeface="宋体" pitchFamily="2" charset="-122"/>
              </a:rPr>
              <a:t>△</a:t>
            </a:r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  <a:sym typeface="宋体" pitchFamily="2" charset="-122"/>
              </a:rPr>
              <a:t>t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  <a:sym typeface="宋体" pitchFamily="2" charset="-122"/>
              </a:rPr>
              <a:t>:</a:t>
            </a:r>
            <a:r>
              <a:rPr lang="zh-CN" altLang="en-US" sz="2800" b="1">
                <a:solidFill>
                  <a:srgbClr val="CC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改变的温度</a:t>
            </a:r>
            <a:endParaRPr lang="zh-CN" altLang="en-US" sz="2800" b="1">
              <a:solidFill>
                <a:srgbClr val="CC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4" name="Rectangle 9"/>
          <p:cNvSpPr/>
          <p:nvPr/>
        </p:nvSpPr>
        <p:spPr>
          <a:xfrm>
            <a:off x="868363" y="6107113"/>
            <a:ext cx="107791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单位</a:t>
            </a:r>
            <a:r>
              <a:rPr lang="en-US" altLang="zh-CN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:</a:t>
            </a:r>
            <a:endParaRPr lang="zh-CN" altLang="en-US" sz="2800" b="1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9705" name="Rectangle 11"/>
          <p:cNvSpPr/>
          <p:nvPr/>
        </p:nvSpPr>
        <p:spPr>
          <a:xfrm>
            <a:off x="1855788" y="6138863"/>
            <a:ext cx="18351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latin typeface="Times New Roman" pitchFamily="18" charset="0"/>
              </a:rPr>
              <a:t>J /</a:t>
            </a:r>
            <a:r>
              <a:rPr lang="zh-CN" altLang="en-US" sz="2400" b="1">
                <a:latin typeface="Times New Roman" pitchFamily="18" charset="0"/>
                <a:ea typeface="宋体" pitchFamily="2" charset="-122"/>
              </a:rPr>
              <a:t>（</a:t>
            </a:r>
            <a:r>
              <a:rPr lang="en-US" altLang="zh-CN" sz="2400" b="1">
                <a:latin typeface="Times New Roman" pitchFamily="18" charset="0"/>
              </a:rPr>
              <a:t>kg·℃</a:t>
            </a:r>
            <a:r>
              <a:rPr lang="zh-CN" altLang="en-US" sz="2400" b="1">
                <a:latin typeface="Times New Roman" pitchFamily="18" charset="0"/>
                <a:ea typeface="宋体" pitchFamily="2" charset="-122"/>
              </a:rPr>
              <a:t>）</a:t>
            </a: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9706" name="Rectangle 10"/>
          <p:cNvSpPr/>
          <p:nvPr/>
        </p:nvSpPr>
        <p:spPr>
          <a:xfrm>
            <a:off x="3692525" y="6137275"/>
            <a:ext cx="441166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  <a:ea typeface="宋体" pitchFamily="2" charset="-122"/>
              </a:rPr>
              <a:t>读作：焦每千克摄氏度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000" fill="hold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10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  <p:cond evt="onBegin" delay="0">
                          <p:tn val="27"/>
                        </p:cond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  <p:cond evt="onBegin" delay="0">
                          <p:tn val="31"/>
                        </p:cond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  <p:cond evt="onBegin" delay="0">
                          <p:tn val="35"/>
                        </p:cond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7" grpId="0"/>
      <p:bldP spid="29698" grpId="0"/>
      <p:bldP spid="29699" grpId="0"/>
      <p:bldP spid="29700" grpId="0"/>
      <p:bldP spid="29702" grpId="0"/>
      <p:bldP spid="29703" grpId="0"/>
      <p:bldP spid="29704" grpId="0"/>
      <p:bldP spid="29705" grpId="0"/>
      <p:bldP spid="2970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页脚占位符 2"/>
          <p:cNvSpPr>
            <a:spLocks noGrp="1"/>
          </p:cNvSpPr>
          <p:nvPr>
            <p:ph type="ftr" idx="11"/>
          </p:nvPr>
        </p:nvSpPr>
        <p:spPr>
          <a:xfrm>
            <a:off x="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1400">
                <a:solidFill>
                  <a:srgbClr val="4D4D4D"/>
                </a:solidFill>
                <a:latin typeface="Arial" pitchFamily="34" charset="0"/>
                <a:ea typeface="宋体" pitchFamily="2" charset="-122"/>
              </a:rPr>
              <a:t>1</a:t>
            </a:r>
            <a:endParaRPr lang="en-US" altLang="zh-CN" sz="1400">
              <a:solidFill>
                <a:srgbClr val="4D4D4D"/>
              </a:solidFill>
              <a:latin typeface="Arial" panose="020b0604020202020204" pitchFamily="34" charset="0"/>
            </a:endParaRPr>
          </a:p>
        </p:txBody>
      </p:sp>
      <p:sp>
        <p:nvSpPr>
          <p:cNvPr id="30722" name="灯片编号占位符 3"/>
          <p:cNvSpPr>
            <a:spLocks noGrp="1"/>
          </p:cNvSpPr>
          <p:nvPr>
            <p:ph type="sldNum" idx="12"/>
          </p:nvPr>
        </p:nvSpPr>
        <p:spPr>
          <a:xfrm>
            <a:off x="7239000" y="6248400"/>
            <a:ext cx="19050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4857F6-0303-41E2-AFD5-6EBA52F99D18}" type="slidenum">
              <a:rPr lang="zh-CN" altLang="en-US" sz="1400">
                <a:solidFill>
                  <a:srgbClr val="4D4D4D"/>
                </a:solidFill>
                <a:latin typeface="Arial" pitchFamily="34" charset="0"/>
                <a:ea typeface="宋体" pitchFamily="2" charset="-122"/>
              </a:rPr>
              <a:t>25</a:t>
            </a:fld>
            <a:endParaRPr lang="zh-CN" altLang="en-US" sz="1400">
              <a:solidFill>
                <a:srgbClr val="4D4D4D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323850" y="0"/>
            <a:ext cx="381000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7200" b="1" i="1" u="sng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隶书" pitchFamily="2" charset="-122"/>
                <a:ea typeface="华文隶书" panose="02010800040101010101" pitchFamily="2" charset="-122"/>
              </a:rPr>
              <a:t>小结</a:t>
            </a:r>
            <a:endParaRPr lang="zh-CN" altLang="en-US" sz="7200" b="1" i="1" u="sng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隶书" pitchFamily="2" charset="-122"/>
              <a:ea typeface="华文隶书" panose="02010800040101010101" pitchFamily="2" charset="-122"/>
            </a:endParaRPr>
          </a:p>
        </p:txBody>
      </p:sp>
      <p:sp>
        <p:nvSpPr>
          <p:cNvPr id="30724" name="Text Box 3"/>
          <p:cNvSpPr txBox="1">
            <a:spLocks noChangeArrowheads="1"/>
          </p:cNvSpPr>
          <p:nvPr/>
        </p:nvSpPr>
        <p:spPr bwMode="auto">
          <a:xfrm>
            <a:off x="323850" y="2781300"/>
            <a:ext cx="8208963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方正姚体" panose="02010601030101010101" pitchFamily="2" charset="-122"/>
              </a:rPr>
              <a:t> </a:t>
            </a:r>
            <a:r>
              <a:rPr lang="en-US" altLang="zh-CN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、对某种确定的物质来讲</a:t>
            </a:r>
            <a:r>
              <a:rPr lang="en-US" altLang="zh-CN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比热容</a:t>
            </a:r>
            <a:r>
              <a:rPr lang="zh-CN" altLang="en-US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是一个确定的数值</a:t>
            </a:r>
            <a:r>
              <a:rPr lang="en-US" altLang="zh-CN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跟物体质量的大小</a:t>
            </a:r>
            <a:r>
              <a:rPr lang="en-US" altLang="zh-CN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温度改变的多少，物体的形状、体积、位置等无关，它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仅与物质的种类和状态有关。</a:t>
            </a:r>
            <a:endParaRPr lang="zh-CN" altLang="en-US" sz="3200" b="1">
              <a:solidFill>
                <a:srgbClr val="4D4D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0725" name="Rectangle 4"/>
          <p:cNvSpPr>
            <a:spLocks noChangeArrowheads="1"/>
          </p:cNvSpPr>
          <p:nvPr/>
        </p:nvSpPr>
        <p:spPr bwMode="auto">
          <a:xfrm>
            <a:off x="323850" y="5229225"/>
            <a:ext cx="77771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3</a:t>
            </a:r>
            <a:r>
              <a:rPr lang="zh-CN" altLang="en-US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、相同质量的物质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</a:rPr>
              <a:t>比热容大</a:t>
            </a:r>
            <a:r>
              <a:rPr lang="zh-CN" altLang="en-US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的，吸热能力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</a:rPr>
              <a:t>大</a:t>
            </a:r>
            <a:r>
              <a:rPr lang="zh-CN" altLang="en-US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，但温度变化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</a:rPr>
              <a:t>慢</a:t>
            </a:r>
            <a:r>
              <a:rPr lang="zh-CN" altLang="en-US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黑体" pitchFamily="2" charset="-122"/>
              </a:rPr>
              <a:t>。</a:t>
            </a:r>
            <a:endParaRPr lang="zh-CN" altLang="en-US" sz="3200" b="1">
              <a:solidFill>
                <a:srgbClr val="4D4D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30726" name="Rectangle 5"/>
          <p:cNvSpPr>
            <a:spLocks noChangeArrowheads="1"/>
          </p:cNvSpPr>
          <p:nvPr/>
        </p:nvSpPr>
        <p:spPr bwMode="auto">
          <a:xfrm>
            <a:off x="323850" y="1341438"/>
            <a:ext cx="8415338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、物质的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比热容</a:t>
            </a:r>
            <a:r>
              <a:rPr lang="zh-CN" altLang="en-US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跟密度相似</a:t>
            </a:r>
            <a:r>
              <a:rPr lang="en-US" altLang="zh-CN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也是物质的物理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特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性</a:t>
            </a:r>
            <a:r>
              <a:rPr lang="zh-CN" altLang="en-US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之一</a:t>
            </a:r>
            <a:r>
              <a:rPr lang="en-US" altLang="zh-CN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.</a:t>
            </a:r>
            <a:r>
              <a:rPr lang="zh-CN" altLang="en-US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宋体" pitchFamily="2" charset="-122"/>
              </a:rPr>
              <a:t>可以用比热容来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宋体" pitchFamily="2" charset="-122"/>
              </a:rPr>
              <a:t>鉴别物质</a:t>
            </a:r>
            <a:r>
              <a:rPr lang="zh-CN" altLang="en-US" sz="3200" b="1">
                <a:solidFill>
                  <a:srgbClr val="4D4D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宋体" pitchFamily="2" charset="-122"/>
              </a:rPr>
              <a:t>的种类。</a:t>
            </a:r>
            <a:endParaRPr lang="zh-CN" altLang="en-US" sz="3200" b="1">
              <a:solidFill>
                <a:srgbClr val="4D4D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1745" name="组合 3"/>
          <p:cNvGrpSpPr/>
          <p:nvPr/>
        </p:nvGrpSpPr>
        <p:grpSpPr>
          <a:xfrm>
            <a:off x="3060700" y="236538"/>
            <a:ext cx="1879600" cy="474662"/>
            <a:chOff x="497257" y="753279"/>
            <a:chExt cx="1881032" cy="475146"/>
          </a:xfrm>
        </p:grpSpPr>
        <p:grpSp>
          <p:nvGrpSpPr>
            <p:cNvPr id="31746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31747" name="缺角矩形 18"/>
              <p:cNvSpPr/>
              <p:nvPr/>
            </p:nvSpPr>
            <p:spPr>
              <a:xfrm>
                <a:off x="347066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8BBB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31748" name="缺角矩形 19"/>
              <p:cNvSpPr/>
              <p:nvPr/>
            </p:nvSpPr>
            <p:spPr>
              <a:xfrm>
                <a:off x="392662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FD9F0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31749" name="缺角矩形 20"/>
              <p:cNvSpPr/>
              <p:nvPr/>
            </p:nvSpPr>
            <p:spPr>
              <a:xfrm>
                <a:off x="4382584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B05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31750" name="缺角矩形 7"/>
              <p:cNvSpPr/>
              <p:nvPr/>
            </p:nvSpPr>
            <p:spPr>
              <a:xfrm>
                <a:off x="301470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E72424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</p:grpSp>
        <p:sp>
          <p:nvSpPr>
            <p:cNvPr id="31751" name="矩形 1"/>
            <p:cNvSpPr/>
            <p:nvPr/>
          </p:nvSpPr>
          <p:spPr>
            <a:xfrm>
              <a:off x="497257" y="753279"/>
              <a:ext cx="1881032" cy="4751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91437" tIns="45718" rIns="91437" bIns="45718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dist" defTabSz="1219200"/>
              <a:r>
                <a:rPr lang="zh-CN" altLang="en-US" sz="2500" b="1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连接中考</a:t>
              </a:r>
              <a:endParaRPr lang="zh-CN" altLang="en-US" sz="2500" b="1"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31752" name="文本框 100"/>
          <p:cNvSpPr/>
          <p:nvPr/>
        </p:nvSpPr>
        <p:spPr>
          <a:xfrm>
            <a:off x="55563" y="690563"/>
            <a:ext cx="8929687" cy="1938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例：质量相等的甲、乙两种液体吸收相同的热量后，甲升高的温度高于乙升高的温度。由此可知（　　）</a:t>
            </a:r>
            <a:endParaRPr lang="en-US" altLang="zh-CN" sz="2000" b="1">
              <a:latin typeface="Times New Roman" pitchFamily="18" charset="0"/>
            </a:endParaRPr>
          </a:p>
          <a:p>
            <a:pPr lvl="0"/>
            <a:r>
              <a:rPr lang="en-US" altLang="zh-CN" sz="2000" b="1">
                <a:latin typeface="Times New Roman" pitchFamily="18" charset="0"/>
              </a:rPr>
              <a:t>A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．甲液体的比热容大于乙液体的比热容</a:t>
            </a:r>
            <a:r>
              <a:rPr lang="en-US" altLang="zh-CN" sz="2000" b="1">
                <a:latin typeface="Times New Roman" pitchFamily="18" charset="0"/>
              </a:rPr>
              <a:t>	</a:t>
            </a:r>
            <a:endParaRPr lang="en-US" altLang="zh-CN" sz="2000" b="1">
              <a:latin typeface="Times New Roman" pitchFamily="18" charset="0"/>
            </a:endParaRPr>
          </a:p>
          <a:p>
            <a:pPr lvl="0"/>
            <a:r>
              <a:rPr lang="en-US" altLang="zh-CN" sz="2000" b="1">
                <a:latin typeface="Times New Roman" pitchFamily="18" charset="0"/>
              </a:rPr>
              <a:t>B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．降低相同的温度，质量相等的甲液体放出的热量比乙液体放出的热量多</a:t>
            </a:r>
            <a:r>
              <a:rPr lang="en-US" altLang="zh-CN" sz="2000" b="1">
                <a:latin typeface="Times New Roman" pitchFamily="18" charset="0"/>
              </a:rPr>
              <a:t>C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．甲、乙两种液体相比较，乙液体更适合作冷却剂</a:t>
            </a:r>
            <a:r>
              <a:rPr lang="en-US" altLang="zh-CN" sz="2000" b="1">
                <a:latin typeface="Times New Roman" pitchFamily="18" charset="0"/>
              </a:rPr>
              <a:t>	</a:t>
            </a:r>
            <a:endParaRPr lang="en-US" altLang="zh-CN" sz="2000" b="1">
              <a:latin typeface="Times New Roman" pitchFamily="18" charset="0"/>
            </a:endParaRPr>
          </a:p>
          <a:p>
            <a:pPr lvl="0"/>
            <a:r>
              <a:rPr lang="en-US" altLang="zh-CN" sz="2000" b="1">
                <a:latin typeface="Times New Roman" pitchFamily="18" charset="0"/>
              </a:rPr>
              <a:t>D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．甲物质的熔点高于乙物质的熔点</a:t>
            </a:r>
            <a:endParaRPr lang="zh-CN" altLang="en-US" sz="2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3" name="文本框 2"/>
          <p:cNvSpPr/>
          <p:nvPr/>
        </p:nvSpPr>
        <p:spPr>
          <a:xfrm>
            <a:off x="150813" y="2628900"/>
            <a:ext cx="16129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【解析】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754" name="文本框 1"/>
          <p:cNvSpPr/>
          <p:nvPr/>
        </p:nvSpPr>
        <p:spPr>
          <a:xfrm>
            <a:off x="219075" y="3151188"/>
            <a:ext cx="8766175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、根据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Q</a:t>
            </a:r>
            <a:r>
              <a:rPr lang="zh-CN" altLang="zh-CN" sz="20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吸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cm△t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，甲乙吸收热量相同，质量相等，△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zh-CN" altLang="zh-CN" sz="20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甲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＞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△t</a:t>
            </a:r>
            <a:r>
              <a:rPr lang="zh-CN" altLang="zh-CN" sz="20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乙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，所以甲的比热容小于乙的比热容，故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错误。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755" name="文本框 3"/>
          <p:cNvSpPr/>
          <p:nvPr/>
        </p:nvSpPr>
        <p:spPr>
          <a:xfrm>
            <a:off x="219075" y="3952875"/>
            <a:ext cx="8642350" cy="706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B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、甲的比热容小于乙的比热容，根据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Q</a:t>
            </a:r>
            <a:r>
              <a:rPr lang="zh-CN" altLang="zh-CN" sz="20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放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cm△t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，降低相同的温度，质量相等，所以甲放出热量小于乙放出热量，故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B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错误。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756" name="文本框 4"/>
          <p:cNvSpPr/>
          <p:nvPr/>
        </p:nvSpPr>
        <p:spPr>
          <a:xfrm>
            <a:off x="223838" y="4760913"/>
            <a:ext cx="8697912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C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、甲的比热容小于乙的比热容，说明乙的吸热本领强，用乙液体作冷却剂更合适，故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C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正确。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757" name="文本框 5"/>
          <p:cNvSpPr/>
          <p:nvPr/>
        </p:nvSpPr>
        <p:spPr>
          <a:xfrm>
            <a:off x="219075" y="5554663"/>
            <a:ext cx="8437563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D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、比热容跟物质的熔点没有关系，根据比热容关系不能判熔点高低，故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D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错误。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758" name="文本框 6"/>
          <p:cNvSpPr/>
          <p:nvPr/>
        </p:nvSpPr>
        <p:spPr>
          <a:xfrm>
            <a:off x="2551113" y="927100"/>
            <a:ext cx="4032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Arial" pitchFamily="34" charset="0"/>
              </a:rPr>
              <a:t>C</a:t>
            </a:r>
            <a:endParaRPr lang="en-US" altLang="zh-CN" sz="2400" b="1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3" grpId="0"/>
      <p:bldP spid="31754" grpId="0"/>
      <p:bldP spid="31755" grpId="0"/>
      <p:bldP spid="31756" grpId="0"/>
      <p:bldP spid="31757" grpId="0"/>
      <p:bldP spid="317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Rectangle 2"/>
          <p:cNvSpPr/>
          <p:nvPr/>
        </p:nvSpPr>
        <p:spPr>
          <a:xfrm>
            <a:off x="468313" y="1700213"/>
            <a:ext cx="4033837" cy="2838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质量相等的水和其它物质升高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(</a:t>
            </a:r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降低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)</a:t>
            </a:r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相同温度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,</a:t>
            </a:r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水比其他物质吸收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(</a:t>
            </a:r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放出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)</a:t>
            </a:r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的热量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___.(</a:t>
            </a:r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多 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/</a:t>
            </a:r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少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)</a:t>
            </a:r>
            <a:endParaRPr lang="en-US" altLang="zh-CN" sz="3600" b="1">
              <a:solidFill>
                <a:srgbClr val="3333FF"/>
              </a:solidFill>
              <a:latin typeface="Arial" panose="020b0604020202020204" pitchFamily="34" charset="0"/>
            </a:endParaRPr>
          </a:p>
        </p:txBody>
      </p:sp>
      <p:sp>
        <p:nvSpPr>
          <p:cNvPr id="32770" name="Rectangle 3"/>
          <p:cNvSpPr/>
          <p:nvPr/>
        </p:nvSpPr>
        <p:spPr>
          <a:xfrm>
            <a:off x="4859338" y="1700213"/>
            <a:ext cx="3816350" cy="2838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质量相等的水和其他物质吸收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(</a:t>
            </a:r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放出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)</a:t>
            </a:r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相同的热量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,</a:t>
            </a:r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水比其他物质升温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(</a:t>
            </a:r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降温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)___(</a:t>
            </a:r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快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/</a:t>
            </a:r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慢</a:t>
            </a:r>
            <a:r>
              <a:rPr lang="en-US" altLang="zh-CN" sz="3600" b="1">
                <a:solidFill>
                  <a:srgbClr val="3333FF"/>
                </a:solidFill>
                <a:latin typeface="Arial" pitchFamily="34" charset="0"/>
              </a:rPr>
              <a:t>)</a:t>
            </a:r>
            <a:endParaRPr lang="en-US" altLang="zh-CN" sz="3600" b="1">
              <a:solidFill>
                <a:srgbClr val="3333FF"/>
              </a:solidFill>
              <a:latin typeface="Arial" panose="020b0604020202020204" pitchFamily="34" charset="0"/>
            </a:endParaRPr>
          </a:p>
        </p:txBody>
      </p:sp>
      <p:sp>
        <p:nvSpPr>
          <p:cNvPr id="32771" name="Rectangle 4"/>
          <p:cNvSpPr/>
          <p:nvPr/>
        </p:nvSpPr>
        <p:spPr>
          <a:xfrm>
            <a:off x="1547813" y="3860800"/>
            <a:ext cx="642937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FF6600"/>
                </a:solidFill>
                <a:latin typeface="Arial" pitchFamily="34" charset="0"/>
                <a:ea typeface="宋体" pitchFamily="2" charset="-122"/>
              </a:rPr>
              <a:t>多</a:t>
            </a:r>
            <a:endParaRPr lang="zh-CN" altLang="en-US" sz="3600" b="1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2" name="Rectangle 5"/>
          <p:cNvSpPr/>
          <p:nvPr/>
        </p:nvSpPr>
        <p:spPr>
          <a:xfrm>
            <a:off x="6300788" y="3860800"/>
            <a:ext cx="642937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FF6600"/>
                </a:solidFill>
                <a:latin typeface="Arial" pitchFamily="34" charset="0"/>
                <a:ea typeface="宋体" pitchFamily="2" charset="-122"/>
              </a:rPr>
              <a:t>慢</a:t>
            </a:r>
            <a:endParaRPr lang="zh-CN" altLang="en-US" sz="3600" b="1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32773" name="Line 6"/>
          <p:cNvCxnSpPr/>
          <p:nvPr/>
        </p:nvCxnSpPr>
        <p:spPr>
          <a:xfrm flipH="1">
            <a:off x="4643438" y="1484313"/>
            <a:ext cx="0" cy="47529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</p:spPr>
      </p:cxnSp>
      <p:sp>
        <p:nvSpPr>
          <p:cNvPr id="32774" name="Text Box 7"/>
          <p:cNvSpPr/>
          <p:nvPr/>
        </p:nvSpPr>
        <p:spPr>
          <a:xfrm>
            <a:off x="1727200" y="833438"/>
            <a:ext cx="583247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zh-CN" altLang="en-US" sz="3600" b="1">
                <a:solidFill>
                  <a:srgbClr val="4D4D4D"/>
                </a:solidFill>
                <a:latin typeface="Arial" pitchFamily="34" charset="0"/>
                <a:ea typeface="黑体" pitchFamily="2" charset="-122"/>
              </a:rPr>
              <a:t>水的比热容较大</a:t>
            </a:r>
            <a:endParaRPr lang="zh-CN" altLang="en-US" sz="3600" b="1">
              <a:solidFill>
                <a:srgbClr val="4D4D4D"/>
              </a:solidFill>
              <a:latin typeface="Arial" panose="020b0604020202020204" pitchFamily="34" charset="0"/>
              <a:ea typeface="黑体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" grpId="0"/>
      <p:bldP spid="32770" grpId="0"/>
      <p:bldP spid="32771" grpId="0"/>
      <p:bldP spid="32772" grpId="0"/>
      <p:bldP spid="3277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3793" name="Picture 2" descr="暖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625" y="1296988"/>
            <a:ext cx="6191250" cy="3455987"/>
          </a:xfrm>
          <a:prstGeom prst="rect">
            <a:avLst/>
          </a:prstGeom>
          <a:noFill/>
          <a:ln>
            <a:noFill/>
            <a:miter lim="800000"/>
          </a:ln>
          <a:effectLst>
            <a:outerShdw dist="107763" dir="2700000" algn="ctr">
              <a:srgbClr val="808080">
                <a:alpha val="50000"/>
              </a:srgbClr>
            </a:outerShdw>
          </a:effectLst>
        </p:spPr>
      </p:pic>
      <p:sp>
        <p:nvSpPr>
          <p:cNvPr id="33794" name="文本框 3"/>
          <p:cNvSpPr/>
          <p:nvPr/>
        </p:nvSpPr>
        <p:spPr>
          <a:xfrm>
            <a:off x="231775" y="263525"/>
            <a:ext cx="5692775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C00000"/>
                </a:solidFill>
                <a:latin typeface="Arial" pitchFamily="34" charset="0"/>
                <a:ea typeface="宋体" pitchFamily="2" charset="-122"/>
              </a:rPr>
              <a:t>水的比热容大的特性的应用</a:t>
            </a:r>
            <a:endParaRPr lang="zh-CN" altLang="en-US" sz="3600" b="1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3795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5763" y="1296988"/>
            <a:ext cx="5913437" cy="3702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6" name="Rectangle 9"/>
          <p:cNvSpPr/>
          <p:nvPr/>
        </p:nvSpPr>
        <p:spPr>
          <a:xfrm>
            <a:off x="1041400" y="5572125"/>
            <a:ext cx="32908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solidFill>
                  <a:srgbClr val="4D4D4D"/>
                </a:solidFill>
                <a:latin typeface="Arial" pitchFamily="34" charset="0"/>
                <a:ea typeface="黑体" pitchFamily="2" charset="-122"/>
              </a:rPr>
              <a:t>1.</a:t>
            </a:r>
            <a:r>
              <a:rPr lang="zh-CN" altLang="en-US" sz="3200" b="1">
                <a:solidFill>
                  <a:srgbClr val="4D4D4D"/>
                </a:solidFill>
                <a:latin typeface="Arial" pitchFamily="34" charset="0"/>
                <a:ea typeface="黑体" pitchFamily="2" charset="-122"/>
              </a:rPr>
              <a:t>用</a:t>
            </a:r>
            <a:r>
              <a:rPr lang="zh-CN" altLang="en-US" sz="3200" b="1">
                <a:solidFill>
                  <a:srgbClr val="FF6600"/>
                </a:solidFill>
                <a:latin typeface="Arial" pitchFamily="34" charset="0"/>
                <a:ea typeface="黑体" pitchFamily="2" charset="-122"/>
              </a:rPr>
              <a:t>水</a:t>
            </a:r>
            <a:r>
              <a:rPr lang="zh-CN" altLang="en-US" sz="3200" b="1">
                <a:solidFill>
                  <a:srgbClr val="4D4D4D"/>
                </a:solidFill>
                <a:latin typeface="Arial" pitchFamily="34" charset="0"/>
                <a:ea typeface="黑体" pitchFamily="2" charset="-122"/>
              </a:rPr>
              <a:t>来取暖</a:t>
            </a:r>
            <a:endParaRPr lang="zh-CN" altLang="en-US" sz="3200" b="1">
              <a:solidFill>
                <a:srgbClr val="4D4D4D"/>
              </a:solidFill>
              <a:latin typeface="Arial" panose="020b0604020202020204" pitchFamily="34" charset="0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 fill="hold"/>
                                        <p:tgtEl>
                                          <p:spTgt spid="3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4817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50" y="339725"/>
            <a:ext cx="7747000" cy="46958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4818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425" y="508000"/>
            <a:ext cx="8231188" cy="46259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19" name="Rectangle 8"/>
          <p:cNvSpPr/>
          <p:nvPr/>
        </p:nvSpPr>
        <p:spPr>
          <a:xfrm>
            <a:off x="1533525" y="5484813"/>
            <a:ext cx="4605338" cy="5826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solidFill>
                  <a:srgbClr val="4D4D4D"/>
                </a:solidFill>
                <a:latin typeface="Arial" pitchFamily="34" charset="0"/>
                <a:ea typeface="黑体" pitchFamily="2" charset="-122"/>
              </a:rPr>
              <a:t>2.</a:t>
            </a:r>
            <a:r>
              <a:rPr lang="zh-CN" altLang="en-US" sz="3200" b="1">
                <a:solidFill>
                  <a:srgbClr val="4D4D4D"/>
                </a:solidFill>
                <a:latin typeface="Arial" pitchFamily="34" charset="0"/>
                <a:ea typeface="黑体" pitchFamily="2" charset="-122"/>
              </a:rPr>
              <a:t>用</a:t>
            </a:r>
            <a:r>
              <a:rPr lang="zh-CN" altLang="en-US" sz="3200" b="1">
                <a:solidFill>
                  <a:srgbClr val="FF6600"/>
                </a:solidFill>
                <a:latin typeface="Arial" pitchFamily="34" charset="0"/>
                <a:ea typeface="黑体" pitchFamily="2" charset="-122"/>
              </a:rPr>
              <a:t>水</a:t>
            </a:r>
            <a:r>
              <a:rPr lang="zh-CN" altLang="en-US" sz="3200" b="1">
                <a:solidFill>
                  <a:srgbClr val="4D4D4D"/>
                </a:solidFill>
                <a:latin typeface="Arial" pitchFamily="34" charset="0"/>
                <a:ea typeface="黑体" pitchFamily="2" charset="-122"/>
              </a:rPr>
              <a:t>冷却汽车的发动机</a:t>
            </a:r>
            <a:endParaRPr lang="zh-CN" altLang="en-US" sz="3200" b="1">
              <a:solidFill>
                <a:srgbClr val="4D4D4D"/>
              </a:solidFill>
              <a:latin typeface="Arial" panose="020b0604020202020204" pitchFamily="34" charset="0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 fill="hold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5841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050" y="155575"/>
            <a:ext cx="7835900" cy="45434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2" name="文本框 4"/>
          <p:cNvSpPr/>
          <p:nvPr/>
        </p:nvSpPr>
        <p:spPr>
          <a:xfrm>
            <a:off x="4391025" y="4114800"/>
            <a:ext cx="344805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C00000"/>
                </a:solidFill>
                <a:latin typeface="Arial" pitchFamily="34" charset="0"/>
                <a:ea typeface="宋体" pitchFamily="2" charset="-122"/>
              </a:rPr>
              <a:t>傍晚往秧苗田灌水</a:t>
            </a:r>
            <a:endParaRPr lang="zh-CN" altLang="en-US" sz="3200" b="1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5843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025" y="1625600"/>
            <a:ext cx="8489950" cy="4975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4" name="文本框 6"/>
          <p:cNvSpPr/>
          <p:nvPr/>
        </p:nvSpPr>
        <p:spPr>
          <a:xfrm>
            <a:off x="2473325" y="5453063"/>
            <a:ext cx="3854450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白天放出田地的水</a:t>
            </a:r>
            <a:endParaRPr lang="zh-CN" altLang="en-US" sz="36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 fill="hold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6865" name="组合 3"/>
          <p:cNvGrpSpPr/>
          <p:nvPr/>
        </p:nvGrpSpPr>
        <p:grpSpPr>
          <a:xfrm>
            <a:off x="3060700" y="236538"/>
            <a:ext cx="1879600" cy="474662"/>
            <a:chOff x="497257" y="753279"/>
            <a:chExt cx="1881032" cy="475146"/>
          </a:xfrm>
        </p:grpSpPr>
        <p:grpSp>
          <p:nvGrpSpPr>
            <p:cNvPr id="36866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36867" name="缺角矩形 18"/>
              <p:cNvSpPr/>
              <p:nvPr/>
            </p:nvSpPr>
            <p:spPr>
              <a:xfrm>
                <a:off x="347066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8BBB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36868" name="缺角矩形 19"/>
              <p:cNvSpPr/>
              <p:nvPr/>
            </p:nvSpPr>
            <p:spPr>
              <a:xfrm>
                <a:off x="392662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FD9F0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36869" name="缺角矩形 20"/>
              <p:cNvSpPr/>
              <p:nvPr/>
            </p:nvSpPr>
            <p:spPr>
              <a:xfrm>
                <a:off x="4382584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B05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36870" name="缺角矩形 7"/>
              <p:cNvSpPr/>
              <p:nvPr/>
            </p:nvSpPr>
            <p:spPr>
              <a:xfrm>
                <a:off x="301470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E72424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</p:grpSp>
        <p:sp>
          <p:nvSpPr>
            <p:cNvPr id="36871" name="矩形 1"/>
            <p:cNvSpPr/>
            <p:nvPr/>
          </p:nvSpPr>
          <p:spPr>
            <a:xfrm>
              <a:off x="497257" y="753279"/>
              <a:ext cx="1881032" cy="4751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91437" tIns="45718" rIns="91437" bIns="45718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dist" defTabSz="1219200"/>
              <a:r>
                <a:rPr lang="zh-CN" altLang="en-US" sz="2500" b="1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连接中考</a:t>
              </a:r>
              <a:endParaRPr lang="zh-CN" altLang="en-US" sz="2500" b="1"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36872" name="文本框 100"/>
          <p:cNvSpPr/>
          <p:nvPr/>
        </p:nvSpPr>
        <p:spPr>
          <a:xfrm>
            <a:off x="288925" y="711200"/>
            <a:ext cx="8566150" cy="1938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例：在生产和生活中，常见到“水的比热容大”这一特性的应用情景，以下事例中与这一特性无关的是（　　）</a:t>
            </a:r>
            <a:endParaRPr lang="en-US" altLang="zh-CN" sz="2000" b="1">
              <a:latin typeface="Times New Roman" pitchFamily="18" charset="0"/>
            </a:endParaRPr>
          </a:p>
          <a:p>
            <a:pPr lvl="0"/>
            <a:r>
              <a:rPr lang="en-US" altLang="zh-CN" sz="2000" b="1">
                <a:latin typeface="Times New Roman" pitchFamily="18" charset="0"/>
              </a:rPr>
              <a:t>A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．沿海地区的气温比内陆变化小</a:t>
            </a:r>
            <a:r>
              <a:rPr lang="en-US" altLang="zh-CN" sz="2000" b="1">
                <a:latin typeface="Times New Roman" pitchFamily="18" charset="0"/>
              </a:rPr>
              <a:t>	</a:t>
            </a:r>
            <a:endParaRPr lang="en-US" altLang="zh-CN" sz="2000" b="1">
              <a:latin typeface="Times New Roman" pitchFamily="18" charset="0"/>
            </a:endParaRPr>
          </a:p>
          <a:p>
            <a:pPr lvl="0"/>
            <a:r>
              <a:rPr lang="en-US" altLang="zh-CN" sz="2000" b="1">
                <a:latin typeface="Times New Roman" pitchFamily="18" charset="0"/>
              </a:rPr>
              <a:t>B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．夜间，在秧田里灌水保温</a:t>
            </a:r>
            <a:r>
              <a:rPr lang="en-US" altLang="zh-CN" sz="2000" b="1">
                <a:latin typeface="Times New Roman" pitchFamily="18" charset="0"/>
              </a:rPr>
              <a:t>	</a:t>
            </a:r>
            <a:endParaRPr lang="en-US" altLang="zh-CN" sz="2000" b="1">
              <a:latin typeface="Times New Roman" pitchFamily="18" charset="0"/>
            </a:endParaRPr>
          </a:p>
          <a:p>
            <a:pPr lvl="0"/>
            <a:r>
              <a:rPr lang="en-US" altLang="zh-CN" sz="2000" b="1">
                <a:latin typeface="Times New Roman" pitchFamily="18" charset="0"/>
              </a:rPr>
              <a:t>C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．发现人中暑时，常在额头上擦冷水降温</a:t>
            </a:r>
            <a:r>
              <a:rPr lang="en-US" altLang="zh-CN" sz="2000" b="1">
                <a:latin typeface="Times New Roman" pitchFamily="18" charset="0"/>
              </a:rPr>
              <a:t>	</a:t>
            </a:r>
            <a:endParaRPr lang="en-US" altLang="zh-CN" sz="2000" b="1">
              <a:latin typeface="Times New Roman" pitchFamily="18" charset="0"/>
            </a:endParaRPr>
          </a:p>
          <a:p>
            <a:pPr lvl="0"/>
            <a:r>
              <a:rPr lang="en-US" altLang="zh-CN" sz="2000" b="1">
                <a:latin typeface="Times New Roman" pitchFamily="18" charset="0"/>
              </a:rPr>
              <a:t>D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．汽车发动机用水作冷却液</a:t>
            </a:r>
            <a:endParaRPr lang="zh-CN" altLang="en-US" sz="2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3" name="文本框 1"/>
          <p:cNvSpPr/>
          <p:nvPr/>
        </p:nvSpPr>
        <p:spPr>
          <a:xfrm>
            <a:off x="288925" y="3151188"/>
            <a:ext cx="8566150" cy="10144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、因为水的比热容大于砂石的比热容，相同质量的水和砂石吸收或放出相同的热量，水升高或降低的温度少，所以沿海地区昼夜温差比内陆地区小，故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不符合题意；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74" name="文本框 2"/>
          <p:cNvSpPr/>
          <p:nvPr/>
        </p:nvSpPr>
        <p:spPr>
          <a:xfrm>
            <a:off x="150813" y="2628900"/>
            <a:ext cx="16129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【解析】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75" name="文本框 3"/>
          <p:cNvSpPr/>
          <p:nvPr/>
        </p:nvSpPr>
        <p:spPr>
          <a:xfrm>
            <a:off x="288925" y="4165600"/>
            <a:ext cx="8447088" cy="10144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B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、因为水的比热容大，相同质量的水和其它物质比较，降低相同的温度，水放出的热量多，所以晚上向秧苗田里放水，水可以放出更多的热量以防冻坏秧苗，故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B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不符合题意。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76" name="文本框 4"/>
          <p:cNvSpPr/>
          <p:nvPr/>
        </p:nvSpPr>
        <p:spPr>
          <a:xfrm>
            <a:off x="288925" y="5180013"/>
            <a:ext cx="8566150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C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、发现人中暑时，常在额头上擦冷水，水蒸发吸收热量，达到降温的目的，不是利用水的比热容大的特点，故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C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符合题意；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77" name="文本框 5"/>
          <p:cNvSpPr/>
          <p:nvPr/>
        </p:nvSpPr>
        <p:spPr>
          <a:xfrm>
            <a:off x="288925" y="5886450"/>
            <a:ext cx="8566150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D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、因为水的比热容大，相同质量的水和其它物质比较，升高相同的温度时，水吸收的热量多，所以用循环水冷却汽车发动机，故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D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不符合题意；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78" name="文本框 6"/>
          <p:cNvSpPr/>
          <p:nvPr/>
        </p:nvSpPr>
        <p:spPr>
          <a:xfrm>
            <a:off x="4043363" y="987425"/>
            <a:ext cx="4032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Arial" pitchFamily="34" charset="0"/>
              </a:rPr>
              <a:t>C</a:t>
            </a:r>
            <a:endParaRPr lang="en-US" altLang="zh-CN" sz="2400" b="1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/>
      <p:bldP spid="36873" grpId="0"/>
      <p:bldP spid="36875" grpId="0"/>
      <p:bldP spid="36876" grpId="0"/>
      <p:bldP spid="36877" grpId="0"/>
      <p:bldP spid="3687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Rectangle 3"/>
          <p:cNvSpPr>
            <a:spLocks noGrp="1" noRot="1"/>
          </p:cNvSpPr>
          <p:nvPr>
            <p:ph idx="4294967295"/>
          </p:nvPr>
        </p:nvSpPr>
        <p:spPr>
          <a:xfrm>
            <a:off x="0" y="692150"/>
            <a:ext cx="8540750" cy="41941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/>
              <a:t>∵</a:t>
            </a:r>
            <a:r>
              <a:rPr lang="en-US" altLang="zh-CN" sz="2400" b="1">
                <a:solidFill>
                  <a:srgbClr val="000000"/>
                </a:solidFill>
              </a:rPr>
              <a:t>1Kg</a:t>
            </a:r>
            <a:r>
              <a:rPr lang="zh-CN" altLang="en-US" sz="2400" b="1">
                <a:solidFill>
                  <a:srgbClr val="000000"/>
                </a:solidFill>
              </a:rPr>
              <a:t>的水温度升高</a:t>
            </a:r>
            <a:r>
              <a:rPr lang="en-US" altLang="zh-CN" sz="2400" b="1">
                <a:solidFill>
                  <a:srgbClr val="000000"/>
                </a:solidFill>
              </a:rPr>
              <a:t>1</a:t>
            </a:r>
            <a:r>
              <a:rPr lang="en-US" altLang="zh-CN" sz="2400" b="1" baseline="30000">
                <a:solidFill>
                  <a:srgbClr val="000000"/>
                </a:solidFill>
              </a:rPr>
              <a:t>0</a:t>
            </a:r>
            <a:r>
              <a:rPr lang="en-US" altLang="zh-CN" sz="2400" b="1">
                <a:solidFill>
                  <a:srgbClr val="000000"/>
                </a:solidFill>
              </a:rPr>
              <a:t>C</a:t>
            </a:r>
            <a:r>
              <a:rPr lang="zh-CN" altLang="en-US" sz="2400" b="1">
                <a:solidFill>
                  <a:srgbClr val="000000"/>
                </a:solidFill>
              </a:rPr>
              <a:t>时吸收的热量为</a:t>
            </a:r>
            <a:r>
              <a:rPr lang="en-US" altLang="zh-CN" sz="2400" b="1">
                <a:solidFill>
                  <a:srgbClr val="000000"/>
                </a:solidFill>
              </a:rPr>
              <a:t>4.2×10</a:t>
            </a:r>
            <a:r>
              <a:rPr lang="en-US" altLang="zh-CN" sz="2400" b="1" baseline="30000">
                <a:solidFill>
                  <a:srgbClr val="000000"/>
                </a:solidFill>
              </a:rPr>
              <a:t>3</a:t>
            </a:r>
            <a:r>
              <a:rPr lang="en-US" altLang="zh-CN" sz="2400" b="1">
                <a:solidFill>
                  <a:srgbClr val="000000"/>
                </a:solidFill>
              </a:rPr>
              <a:t>J</a:t>
            </a:r>
            <a:endParaRPr lang="en-US" altLang="zh-CN" sz="2400" b="1">
              <a:solidFill>
                <a:srgbClr val="000000"/>
              </a:solidFill>
            </a:endParaRPr>
          </a:p>
        </p:txBody>
      </p:sp>
      <p:sp>
        <p:nvSpPr>
          <p:cNvPr id="37890" name="Text Box 4"/>
          <p:cNvSpPr/>
          <p:nvPr/>
        </p:nvSpPr>
        <p:spPr>
          <a:xfrm>
            <a:off x="827088" y="1557338"/>
            <a:ext cx="7848600" cy="9540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</a:rPr>
              <a:t>∴5Kg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的水温度升高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</a:rPr>
              <a:t>1</a:t>
            </a:r>
            <a:r>
              <a:rPr lang="en-US" altLang="zh-CN" sz="2800" b="1" baseline="30000">
                <a:solidFill>
                  <a:srgbClr val="000000"/>
                </a:solidFill>
                <a:latin typeface="Arial" pitchFamily="34" charset="0"/>
              </a:rPr>
              <a:t>0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时吸收的热量为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</a:rPr>
              <a:t>4.2×10</a:t>
            </a:r>
            <a:r>
              <a:rPr lang="en-US" altLang="zh-CN" sz="2800" b="1" baseline="30000">
                <a:solidFill>
                  <a:srgbClr val="000000"/>
                </a:solidFill>
                <a:latin typeface="Arial" pitchFamily="34" charset="0"/>
              </a:rPr>
              <a:t>3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</a:rPr>
              <a:t>J×</a:t>
            </a:r>
            <a:r>
              <a:rPr lang="en-US" altLang="zh-CN" sz="2800" b="1">
                <a:solidFill>
                  <a:srgbClr val="FF0000"/>
                </a:solidFill>
                <a:latin typeface="Arial" pitchFamily="34" charset="0"/>
              </a:rPr>
              <a:t>5=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</a:rPr>
              <a:t>2.1×10</a:t>
            </a:r>
            <a:r>
              <a:rPr lang="en-US" altLang="zh-CN" sz="2800" b="1" baseline="30000">
                <a:solidFill>
                  <a:srgbClr val="000000"/>
                </a:solidFill>
                <a:latin typeface="Arial" pitchFamily="34" charset="0"/>
              </a:rPr>
              <a:t>4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</a:rPr>
              <a:t>J</a:t>
            </a:r>
            <a:endParaRPr lang="en-US" altLang="zh-CN" sz="2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7891" name="Text Box 5"/>
          <p:cNvSpPr/>
          <p:nvPr/>
        </p:nvSpPr>
        <p:spPr>
          <a:xfrm>
            <a:off x="684213" y="2647950"/>
            <a:ext cx="7991475" cy="10779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Arial" pitchFamily="34" charset="0"/>
              </a:rPr>
              <a:t>5Kg</a:t>
            </a:r>
            <a:r>
              <a:rPr lang="zh-CN" altLang="en-US" sz="32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的水温度升高</a:t>
            </a:r>
            <a:r>
              <a:rPr lang="en-US" altLang="zh-CN" sz="3200" b="1">
                <a:solidFill>
                  <a:srgbClr val="000000"/>
                </a:solidFill>
                <a:latin typeface="Arial" pitchFamily="34" charset="0"/>
              </a:rPr>
              <a:t>10</a:t>
            </a:r>
            <a:r>
              <a:rPr lang="en-US" altLang="zh-CN" sz="3200" b="1" baseline="30000">
                <a:solidFill>
                  <a:srgbClr val="000000"/>
                </a:solidFill>
                <a:latin typeface="Arial" pitchFamily="34" charset="0"/>
              </a:rPr>
              <a:t>0</a:t>
            </a:r>
            <a:r>
              <a:rPr lang="en-US" altLang="zh-CN" sz="3200" b="1">
                <a:solidFill>
                  <a:srgbClr val="000000"/>
                </a:solidFill>
                <a:latin typeface="Arial" pitchFamily="34" charset="0"/>
              </a:rPr>
              <a:t>C</a:t>
            </a:r>
            <a:r>
              <a:rPr lang="zh-CN" altLang="en-US" sz="32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时吸收的热量为</a:t>
            </a:r>
            <a:r>
              <a:rPr lang="en-US" altLang="zh-CN" sz="3200" b="1">
                <a:solidFill>
                  <a:srgbClr val="000000"/>
                </a:solidFill>
                <a:latin typeface="Arial" pitchFamily="34" charset="0"/>
              </a:rPr>
              <a:t>2.1×10</a:t>
            </a:r>
            <a:r>
              <a:rPr lang="en-US" altLang="zh-CN" sz="3200" b="1" baseline="30000">
                <a:solidFill>
                  <a:srgbClr val="000000"/>
                </a:solidFill>
                <a:latin typeface="Arial" pitchFamily="34" charset="0"/>
              </a:rPr>
              <a:t>4</a:t>
            </a:r>
            <a:r>
              <a:rPr lang="en-US" altLang="zh-CN" sz="3200" b="1">
                <a:solidFill>
                  <a:srgbClr val="000000"/>
                </a:solidFill>
                <a:latin typeface="Arial" pitchFamily="34" charset="0"/>
              </a:rPr>
              <a:t>J×</a:t>
            </a:r>
            <a:r>
              <a:rPr lang="en-US" altLang="zh-CN" sz="3200" b="1">
                <a:solidFill>
                  <a:srgbClr val="FF0000"/>
                </a:solidFill>
                <a:latin typeface="Arial" pitchFamily="34" charset="0"/>
              </a:rPr>
              <a:t>10</a:t>
            </a:r>
            <a:r>
              <a:rPr lang="en-US" altLang="zh-CN" sz="3200" b="1">
                <a:solidFill>
                  <a:srgbClr val="000000"/>
                </a:solidFill>
                <a:latin typeface="Arial" pitchFamily="34" charset="0"/>
              </a:rPr>
              <a:t>=2.1×10</a:t>
            </a:r>
            <a:r>
              <a:rPr lang="en-US" altLang="zh-CN" sz="3200" b="1" baseline="30000">
                <a:solidFill>
                  <a:srgbClr val="000000"/>
                </a:solidFill>
                <a:latin typeface="Arial" pitchFamily="34" charset="0"/>
              </a:rPr>
              <a:t>5</a:t>
            </a:r>
            <a:r>
              <a:rPr lang="en-US" altLang="zh-CN" sz="3200" b="1">
                <a:solidFill>
                  <a:srgbClr val="000000"/>
                </a:solidFill>
                <a:latin typeface="Arial" pitchFamily="34" charset="0"/>
              </a:rPr>
              <a:t>J</a:t>
            </a:r>
            <a:endParaRPr lang="en-US" altLang="zh-CN" sz="3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7892" name="矩形 4"/>
          <p:cNvSpPr/>
          <p:nvPr/>
        </p:nvSpPr>
        <p:spPr>
          <a:xfrm>
            <a:off x="103188" y="107950"/>
            <a:ext cx="2224087" cy="584200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5400000"/>
          </a:gradFill>
          <a:ln>
            <a:solidFill>
              <a:srgbClr val="4A7EBB"/>
            </a:solidFill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FFFFFF"/>
                </a:solidFill>
                <a:latin typeface="Arial" pitchFamily="34" charset="0"/>
                <a:ea typeface="宋体" pitchFamily="2" charset="-122"/>
              </a:rPr>
              <a:t>热量的计算</a:t>
            </a:r>
            <a:endParaRPr lang="zh-CN" altLang="en-US" sz="3200" b="1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3" name="Text Box 13"/>
          <p:cNvSpPr/>
          <p:nvPr/>
        </p:nvSpPr>
        <p:spPr>
          <a:xfrm>
            <a:off x="322263" y="4886325"/>
            <a:ext cx="810101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20000"/>
              </a:lnSpc>
            </a:pPr>
            <a:r>
              <a:rPr lang="zh-CN" altLang="en-US" sz="2800" b="1">
                <a:solidFill>
                  <a:srgbClr val="CC0000"/>
                </a:solidFill>
                <a:latin typeface="Times New Roman" pitchFamily="18" charset="0"/>
                <a:ea typeface="宋体" pitchFamily="2" charset="-122"/>
              </a:rPr>
              <a:t>吸收的热量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</a:rPr>
              <a:t>=</a:t>
            </a:r>
            <a:r>
              <a:rPr lang="zh-CN" altLang="en-US" sz="2800" b="1">
                <a:solidFill>
                  <a:srgbClr val="CC0000"/>
                </a:solidFill>
                <a:latin typeface="Times New Roman" pitchFamily="18" charset="0"/>
                <a:ea typeface="宋体" pitchFamily="2" charset="-122"/>
              </a:rPr>
              <a:t>比热容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</a:rPr>
              <a:t>×</a:t>
            </a:r>
            <a:r>
              <a:rPr lang="zh-CN" altLang="en-US" sz="2800" b="1">
                <a:solidFill>
                  <a:srgbClr val="CC0000"/>
                </a:solidFill>
                <a:latin typeface="Times New Roman" pitchFamily="18" charset="0"/>
                <a:ea typeface="宋体" pitchFamily="2" charset="-122"/>
              </a:rPr>
              <a:t>质量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</a:rPr>
              <a:t>×</a:t>
            </a:r>
            <a:r>
              <a:rPr lang="zh-CN" altLang="en-US" sz="2800" b="1">
                <a:solidFill>
                  <a:srgbClr val="CC0000"/>
                </a:solidFill>
                <a:latin typeface="Times New Roman" pitchFamily="18" charset="0"/>
                <a:ea typeface="宋体" pitchFamily="2" charset="-122"/>
              </a:rPr>
              <a:t>升高的温度</a:t>
            </a:r>
            <a:endParaRPr lang="en-US" altLang="zh-CN" sz="2800" b="1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37894" name="Group 10"/>
          <p:cNvGrpSpPr/>
          <p:nvPr/>
        </p:nvGrpSpPr>
        <p:grpSpPr>
          <a:xfrm>
            <a:off x="3279775" y="3922713"/>
            <a:ext cx="2376488" cy="1008062"/>
            <a:chExt cx="1497" cy="635"/>
          </a:xfrm>
        </p:grpSpPr>
        <p:sp>
          <p:nvSpPr>
            <p:cNvPr id="37895" name="AutoShape 11"/>
            <p:cNvSpPr/>
            <p:nvPr/>
          </p:nvSpPr>
          <p:spPr>
            <a:xfrm>
              <a:off x="0" y="0"/>
              <a:ext cx="1497" cy="635"/>
            </a:xfrm>
            <a:prstGeom prst="downArrow">
              <a:avLst>
                <a:gd name="adj1" fmla="val 70204"/>
                <a:gd name="adj2" fmla="val 46907"/>
              </a:avLst>
            </a:prstGeom>
            <a:solidFill>
              <a:schemeClr val="bg1"/>
            </a:solidFill>
            <a:ln w="41275">
              <a:solidFill>
                <a:schemeClr val="tx1"/>
              </a:solidFill>
              <a:miter lim="800000"/>
            </a:ln>
          </p:spPr>
          <p:txBody>
            <a:bodyPr vert="eaVert"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7896" name="Text Box 12"/>
            <p:cNvSpPr/>
            <p:nvPr/>
          </p:nvSpPr>
          <p:spPr>
            <a:xfrm>
              <a:off x="227" y="45"/>
              <a:ext cx="108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CC0000"/>
                  </a:solidFill>
                  <a:latin typeface="Arial" pitchFamily="34" charset="0"/>
                  <a:ea typeface="宋体" pitchFamily="2" charset="-122"/>
                </a:rPr>
                <a:t>提炼公式</a:t>
              </a:r>
              <a:endParaRPr lang="zh-CN" altLang="en-US" sz="2800" b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7897" name="Text Box 8"/>
          <p:cNvSpPr/>
          <p:nvPr/>
        </p:nvSpPr>
        <p:spPr>
          <a:xfrm>
            <a:off x="906463" y="5984875"/>
            <a:ext cx="309562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  <a:ea typeface="楷体_GB2312" pitchFamily="49" charset="-122"/>
              </a:rPr>
              <a:t>Q</a:t>
            </a:r>
            <a:r>
              <a:rPr lang="zh-CN" altLang="en-US" sz="2800" b="1" baseline="-25000">
                <a:solidFill>
                  <a:srgbClr val="CC0000"/>
                </a:solidFill>
                <a:latin typeface="Times New Roman" pitchFamily="18" charset="0"/>
                <a:ea typeface="楷体_GB2312" pitchFamily="49" charset="-122"/>
              </a:rPr>
              <a:t>吸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  <a:ea typeface="楷体_GB2312" pitchFamily="49" charset="-122"/>
              </a:rPr>
              <a:t>= </a:t>
            </a:r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  <a:ea typeface="楷体_GB2312" pitchFamily="49" charset="-122"/>
              </a:rPr>
              <a:t>c</a:t>
            </a:r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</a:rPr>
              <a:t>m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</a:rPr>
              <a:t>(</a:t>
            </a:r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</a:rPr>
              <a:t>t</a:t>
            </a:r>
            <a:r>
              <a:rPr lang="en-US" altLang="zh-CN" sz="2800" b="1" baseline="-25000">
                <a:solidFill>
                  <a:srgbClr val="CC0000"/>
                </a:solidFill>
                <a:latin typeface="Times New Roman" pitchFamily="18" charset="0"/>
              </a:rPr>
              <a:t>1</a:t>
            </a:r>
            <a:r>
              <a:rPr lang="en-US" altLang="zh-CN" sz="2800" b="1">
                <a:solidFill>
                  <a:srgbClr val="CC0000"/>
                </a:solidFill>
                <a:latin typeface="宋体" pitchFamily="2" charset="-122"/>
              </a:rPr>
              <a:t>-</a:t>
            </a:r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</a:rPr>
              <a:t>t</a:t>
            </a:r>
            <a:r>
              <a:rPr lang="en-US" altLang="zh-CN" sz="2800" b="1" baseline="-25000">
                <a:solidFill>
                  <a:srgbClr val="CC0000"/>
                </a:solidFill>
                <a:latin typeface="Times New Roman" pitchFamily="18" charset="0"/>
              </a:rPr>
              <a:t>0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</a:rPr>
              <a:t>)</a:t>
            </a:r>
            <a:endParaRPr lang="en-US" altLang="zh-CN" sz="2800" b="1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8" name="Text Box 9"/>
          <p:cNvSpPr/>
          <p:nvPr/>
        </p:nvSpPr>
        <p:spPr>
          <a:xfrm>
            <a:off x="4722813" y="5984875"/>
            <a:ext cx="3205162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  <a:ea typeface="楷体_GB2312" pitchFamily="49" charset="-122"/>
              </a:rPr>
              <a:t>Q</a:t>
            </a:r>
            <a:r>
              <a:rPr lang="zh-CN" altLang="en-US" sz="2800" b="1" baseline="-25000">
                <a:solidFill>
                  <a:srgbClr val="CC0000"/>
                </a:solidFill>
                <a:latin typeface="Times New Roman" pitchFamily="18" charset="0"/>
                <a:ea typeface="楷体_GB2312" pitchFamily="49" charset="-122"/>
              </a:rPr>
              <a:t>放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  <a:ea typeface="楷体_GB2312" pitchFamily="49" charset="-122"/>
              </a:rPr>
              <a:t>= </a:t>
            </a:r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</a:rPr>
              <a:t>cm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</a:rPr>
              <a:t>(</a:t>
            </a:r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</a:rPr>
              <a:t>t</a:t>
            </a:r>
            <a:r>
              <a:rPr lang="en-US" altLang="zh-CN" sz="2800" b="1" baseline="-25000">
                <a:solidFill>
                  <a:srgbClr val="CC0000"/>
                </a:solidFill>
                <a:latin typeface="Times New Roman" pitchFamily="18" charset="0"/>
              </a:rPr>
              <a:t>0</a:t>
            </a:r>
            <a:r>
              <a:rPr lang="en-US" altLang="zh-CN" sz="2800" b="1">
                <a:solidFill>
                  <a:srgbClr val="CC0000"/>
                </a:solidFill>
                <a:latin typeface="宋体" pitchFamily="2" charset="-122"/>
              </a:rPr>
              <a:t>-</a:t>
            </a:r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</a:rPr>
              <a:t>t</a:t>
            </a:r>
            <a:r>
              <a:rPr lang="en-US" altLang="zh-CN" sz="2800" b="1" baseline="-25000">
                <a:solidFill>
                  <a:srgbClr val="CC0000"/>
                </a:solidFill>
                <a:latin typeface="Times New Roman" pitchFamily="18" charset="0"/>
              </a:rPr>
              <a:t>1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</a:rPr>
              <a:t>)</a:t>
            </a:r>
            <a:endParaRPr lang="en-US" altLang="zh-CN" sz="2800" b="1">
              <a:solidFill>
                <a:srgbClr val="CC0000"/>
              </a:solidFill>
              <a:latin typeface="Times New Roman" panose="02020603050405020304" pitchFamily="18" charset="0"/>
              <a:ea typeface="Batang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/>
      <p:bldP spid="37893" grpId="0"/>
      <p:bldP spid="37897" grpId="0"/>
      <p:bldP spid="3789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Rectangle 9"/>
          <p:cNvSpPr/>
          <p:nvPr/>
        </p:nvSpPr>
        <p:spPr>
          <a:xfrm>
            <a:off x="296863" y="198438"/>
            <a:ext cx="8548687" cy="43767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68580" tIns="34290" rIns="68580" bIns="34290"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 eaLnBrk="0" hangingPunct="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吸收热量的公式是</a:t>
            </a:r>
            <a:r>
              <a:rPr lang="en-US" altLang="zh-CN" sz="2800" b="1">
                <a:solidFill>
                  <a:srgbClr val="FF0000"/>
                </a:solidFill>
                <a:latin typeface="宋体" pitchFamily="2" charset="-122"/>
              </a:rPr>
              <a:t>Q</a:t>
            </a:r>
            <a:r>
              <a:rPr lang="zh-CN" altLang="en-US" sz="2800" b="1" baseline="-2500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吸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2800" b="1">
                <a:solidFill>
                  <a:srgbClr val="FF0000"/>
                </a:solidFill>
                <a:latin typeface="宋体" pitchFamily="2" charset="-122"/>
              </a:rPr>
              <a:t>cm(t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－</a:t>
            </a:r>
            <a:r>
              <a:rPr lang="en-US" altLang="zh-CN" sz="2800" b="1">
                <a:solidFill>
                  <a:srgbClr val="FF0000"/>
                </a:solidFill>
                <a:latin typeface="宋体" pitchFamily="2" charset="-122"/>
              </a:rPr>
              <a:t>t</a:t>
            </a:r>
            <a:r>
              <a:rPr lang="en-US" altLang="zh-CN" sz="2800" b="1" baseline="-25000">
                <a:solidFill>
                  <a:srgbClr val="FF0000"/>
                </a:solidFill>
                <a:latin typeface="宋体" pitchFamily="2" charset="-122"/>
              </a:rPr>
              <a:t>0</a:t>
            </a:r>
            <a:r>
              <a:rPr lang="en-US" altLang="zh-CN" sz="2800" b="1">
                <a:solidFill>
                  <a:srgbClr val="FF0000"/>
                </a:solidFill>
                <a:latin typeface="宋体" pitchFamily="2" charset="-122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，</a:t>
            </a:r>
            <a:endParaRPr lang="zh-CN" altLang="en-US" sz="2800" b="1">
              <a:latin typeface="宋体" pitchFamily="2" charset="-122"/>
              <a:ea typeface="宋体" pitchFamily="2" charset="-122"/>
            </a:endParaRPr>
          </a:p>
          <a:p>
            <a:pPr marL="342900" lvl="0" indent="-342900" eaLnBrk="0" hangingPunct="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放出热量的公式是</a:t>
            </a:r>
            <a:r>
              <a:rPr lang="en-US" altLang="zh-CN" sz="2800" b="1">
                <a:solidFill>
                  <a:srgbClr val="C00000"/>
                </a:solidFill>
                <a:latin typeface="宋体" pitchFamily="2" charset="-122"/>
              </a:rPr>
              <a:t>Q</a:t>
            </a:r>
            <a:r>
              <a:rPr lang="zh-CN" altLang="en-US" sz="2800" b="1" baseline="-25000">
                <a:solidFill>
                  <a:srgbClr val="C00000"/>
                </a:solidFill>
                <a:latin typeface="宋体" pitchFamily="2" charset="-122"/>
                <a:ea typeface="宋体" pitchFamily="2" charset="-122"/>
              </a:rPr>
              <a:t>放</a:t>
            </a:r>
            <a:r>
              <a:rPr lang="zh-CN" altLang="en-US" sz="2800" b="1">
                <a:solidFill>
                  <a:srgbClr val="C00000"/>
                </a:solidFill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2800" b="1">
                <a:solidFill>
                  <a:srgbClr val="C00000"/>
                </a:solidFill>
                <a:latin typeface="宋体" pitchFamily="2" charset="-122"/>
              </a:rPr>
              <a:t>cm(t</a:t>
            </a:r>
            <a:r>
              <a:rPr lang="en-US" altLang="zh-CN" sz="2800" b="1" baseline="-25000">
                <a:solidFill>
                  <a:srgbClr val="C00000"/>
                </a:solidFill>
                <a:latin typeface="宋体" pitchFamily="2" charset="-122"/>
              </a:rPr>
              <a:t>0</a:t>
            </a:r>
            <a:r>
              <a:rPr lang="zh-CN" altLang="en-US" sz="2800" b="1">
                <a:solidFill>
                  <a:srgbClr val="C00000"/>
                </a:solidFill>
                <a:latin typeface="宋体" pitchFamily="2" charset="-122"/>
                <a:ea typeface="宋体" pitchFamily="2" charset="-122"/>
              </a:rPr>
              <a:t>－</a:t>
            </a:r>
            <a:r>
              <a:rPr lang="en-US" altLang="zh-CN" sz="2800" b="1">
                <a:solidFill>
                  <a:srgbClr val="C00000"/>
                </a:solidFill>
                <a:latin typeface="宋体" pitchFamily="2" charset="-122"/>
              </a:rPr>
              <a:t>t)</a:t>
            </a:r>
            <a:r>
              <a:rPr lang="zh-CN" altLang="en-US" sz="2800" b="1">
                <a:solidFill>
                  <a:srgbClr val="C00000"/>
                </a:solidFill>
                <a:latin typeface="宋体" pitchFamily="2" charset="-122"/>
                <a:ea typeface="宋体" pitchFamily="2" charset="-122"/>
              </a:rPr>
              <a:t>，</a:t>
            </a:r>
            <a:endParaRPr lang="zh-CN" altLang="en-US" sz="2800" b="1">
              <a:solidFill>
                <a:srgbClr val="C00000"/>
              </a:solidFill>
              <a:latin typeface="宋体" pitchFamily="2" charset="-122"/>
              <a:ea typeface="宋体" pitchFamily="2" charset="-122"/>
            </a:endParaRPr>
          </a:p>
          <a:p>
            <a:pPr marL="342900" lvl="0" indent="-342900" eaLnBrk="0" hangingPunct="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其中，</a:t>
            </a:r>
            <a:r>
              <a:rPr lang="en-US" altLang="zh-CN" sz="2800" b="1">
                <a:latin typeface="宋体" pitchFamily="2" charset="-122"/>
              </a:rPr>
              <a:t>t</a:t>
            </a:r>
            <a:r>
              <a:rPr lang="en-US" altLang="zh-CN" sz="2800" b="1" baseline="-25000">
                <a:latin typeface="宋体" pitchFamily="2" charset="-122"/>
              </a:rPr>
              <a:t>0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是指物体的</a:t>
            </a:r>
            <a:r>
              <a:rPr lang="en-US" altLang="zh-CN" sz="2800" b="1">
                <a:latin typeface="宋体" pitchFamily="2" charset="-122"/>
              </a:rPr>
              <a:t>_______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，</a:t>
            </a:r>
            <a:r>
              <a:rPr lang="en-US" altLang="zh-CN" sz="2800" b="1">
                <a:latin typeface="宋体" pitchFamily="2" charset="-122"/>
              </a:rPr>
              <a:t>t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是指物体的</a:t>
            </a:r>
            <a:r>
              <a:rPr lang="en-US" altLang="zh-CN" sz="2800" b="1">
                <a:latin typeface="宋体" pitchFamily="2" charset="-122"/>
              </a:rPr>
              <a:t>_______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。</a:t>
            </a:r>
            <a:endParaRPr lang="zh-CN" altLang="en-US" sz="2800" b="1">
              <a:latin typeface="宋体" pitchFamily="2" charset="-122"/>
              <a:ea typeface="宋体" pitchFamily="2" charset="-122"/>
            </a:endParaRPr>
          </a:p>
          <a:p>
            <a:pPr marL="342900" lvl="0" indent="-342900" eaLnBrk="0" hangingPunct="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两个公式的适用条件：在不发生物态变化时，</a:t>
            </a:r>
            <a:endParaRPr lang="zh-CN" altLang="en-US" sz="2800" b="1">
              <a:latin typeface="宋体" pitchFamily="2" charset="-122"/>
              <a:ea typeface="宋体" pitchFamily="2" charset="-122"/>
            </a:endParaRPr>
          </a:p>
          <a:p>
            <a:pPr marL="342900" lvl="0" indent="-342900" eaLnBrk="0" hangingPunct="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凡是温度</a:t>
            </a:r>
            <a:r>
              <a:rPr lang="en-US" altLang="zh-CN" sz="2800" b="1">
                <a:latin typeface="宋体" pitchFamily="2" charset="-122"/>
              </a:rPr>
              <a:t>________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的物体，都要用吸热公式计算；</a:t>
            </a:r>
            <a:endParaRPr lang="zh-CN" altLang="en-US" sz="2800" b="1">
              <a:latin typeface="宋体" pitchFamily="2" charset="-122"/>
              <a:ea typeface="宋体" pitchFamily="2" charset="-122"/>
            </a:endParaRPr>
          </a:p>
          <a:p>
            <a:pPr marL="342900" lvl="0" indent="-342900" eaLnBrk="0" hangingPunct="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凡是温度</a:t>
            </a:r>
            <a:r>
              <a:rPr lang="en-US" altLang="zh-CN" sz="2800" b="1">
                <a:latin typeface="宋体" pitchFamily="2" charset="-122"/>
              </a:rPr>
              <a:t>________</a:t>
            </a:r>
            <a:r>
              <a:rPr lang="zh-CN" altLang="en-US" sz="2800" b="1">
                <a:latin typeface="宋体" pitchFamily="2" charset="-122"/>
                <a:ea typeface="宋体" pitchFamily="2" charset="-122"/>
              </a:rPr>
              <a:t>的物体，都要用放热公式计算。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14" name="矩形 6"/>
          <p:cNvSpPr/>
          <p:nvPr/>
        </p:nvSpPr>
        <p:spPr>
          <a:xfrm>
            <a:off x="3632200" y="1692275"/>
            <a:ext cx="1098550" cy="561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68580" tIns="34290" rIns="68580" bIns="34290"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初温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5" name="矩形 7"/>
          <p:cNvSpPr/>
          <p:nvPr/>
        </p:nvSpPr>
        <p:spPr>
          <a:xfrm>
            <a:off x="7129463" y="1692275"/>
            <a:ext cx="1252537" cy="5603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68580" tIns="34290" rIns="68580" bIns="34290"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末温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6" name="矩形 8"/>
          <p:cNvSpPr/>
          <p:nvPr/>
        </p:nvSpPr>
        <p:spPr>
          <a:xfrm>
            <a:off x="1955800" y="3148013"/>
            <a:ext cx="1328738" cy="5603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68580" tIns="34290" rIns="68580" bIns="34290"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升高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7" name="矩形 9"/>
          <p:cNvSpPr/>
          <p:nvPr/>
        </p:nvSpPr>
        <p:spPr>
          <a:xfrm>
            <a:off x="1955800" y="3835400"/>
            <a:ext cx="1427163" cy="5603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68580" tIns="34290" rIns="68580" bIns="34290"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降低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8" name="Text Box 10"/>
          <p:cNvSpPr/>
          <p:nvPr/>
        </p:nvSpPr>
        <p:spPr>
          <a:xfrm>
            <a:off x="128588" y="4573588"/>
            <a:ext cx="7089775" cy="650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     如果加热前后温度的变化量用</a:t>
            </a:r>
            <a:r>
              <a:rPr lang="en-US" altLang="zh-CN" sz="2800">
                <a:latin typeface="Times New Roman" pitchFamily="18" charset="0"/>
                <a:ea typeface="黑体" pitchFamily="2" charset="-122"/>
              </a:rPr>
              <a:t>Δt</a:t>
            </a: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表示，则：</a:t>
            </a:r>
            <a:endParaRPr lang="zh-CN" altLang="en-US" sz="2800"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38919" name="Text Box 12"/>
          <p:cNvSpPr/>
          <p:nvPr/>
        </p:nvSpPr>
        <p:spPr>
          <a:xfrm>
            <a:off x="1360488" y="5629275"/>
            <a:ext cx="2519362" cy="5921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Q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吸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cmΔt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38920" name="Text Box 13"/>
          <p:cNvSpPr/>
          <p:nvPr/>
        </p:nvSpPr>
        <p:spPr>
          <a:xfrm>
            <a:off x="4730750" y="5629275"/>
            <a:ext cx="2663825" cy="5921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Q</a:t>
            </a:r>
            <a:r>
              <a:rPr lang="zh-CN" altLang="en-US" sz="2800" baseline="-250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放</a:t>
            </a: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cmΔt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 fill="hold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 fill="hold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 fill="hold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 fill="hold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  <p:cond evt="onBegin" delay="0">
                          <p:tn val="33"/>
                        </p:cond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 fill="hold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  <p:cond evt="onBegin" delay="0">
                          <p:tn val="38"/>
                        </p:cond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 fill="hold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3" grpId="0"/>
      <p:bldP spid="38914" grpId="0"/>
      <p:bldP spid="38915" grpId="0"/>
      <p:bldP spid="38916" grpId="0"/>
      <p:bldP spid="38917" grpId="0"/>
      <p:bldP spid="38918" grpId="0"/>
      <p:bldP spid="38919" grpId="0"/>
      <p:bldP spid="3892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Text Box 2"/>
          <p:cNvSpPr/>
          <p:nvPr/>
        </p:nvSpPr>
        <p:spPr>
          <a:xfrm>
            <a:off x="996950" y="1073150"/>
            <a:ext cx="34671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热量的计算公式：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graphicFrame>
        <p:nvGraphicFramePr>
          <p:cNvPr id="39938" name="Object 3"/>
          <p:cNvGraphicFramePr>
            <a:graphicFrameLocks noChangeAspect="1"/>
          </p:cNvGraphicFramePr>
          <p:nvPr/>
        </p:nvGraphicFramePr>
        <p:xfrm>
          <a:off x="2916238" y="1881188"/>
          <a:ext cx="3024187" cy="7858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3024187" imgH="785812" progId="Equation.3">
                  <p:embed/>
                </p:oleObj>
              </mc:Choice>
              <mc:Fallback>
                <p:oleObj r:id="rId3" imgW="3024187" imgH="785812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16238" y="1881188"/>
                        <a:ext cx="3024187" cy="785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9939" name="Line 4"/>
          <p:cNvCxnSpPr/>
          <p:nvPr/>
        </p:nvCxnSpPr>
        <p:spPr>
          <a:xfrm flipH="1">
            <a:off x="2555875" y="2386013"/>
            <a:ext cx="431800" cy="4318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tailEnd type="triangle"/>
          </a:ln>
        </p:spPr>
      </p:cxnSp>
      <p:cxnSp>
        <p:nvCxnSpPr>
          <p:cNvPr id="39940" name="Line 5"/>
          <p:cNvCxnSpPr/>
          <p:nvPr/>
        </p:nvCxnSpPr>
        <p:spPr>
          <a:xfrm flipH="1">
            <a:off x="4211638" y="2459038"/>
            <a:ext cx="144462" cy="503237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tailEnd type="triangle"/>
          </a:ln>
        </p:spPr>
      </p:cxnSp>
      <p:cxnSp>
        <p:nvCxnSpPr>
          <p:cNvPr id="39941" name="Line 6"/>
          <p:cNvCxnSpPr/>
          <p:nvPr/>
        </p:nvCxnSpPr>
        <p:spPr>
          <a:xfrm>
            <a:off x="4859338" y="2386013"/>
            <a:ext cx="504825" cy="6477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tailEnd type="triangle"/>
          </a:ln>
        </p:spPr>
      </p:cxnSp>
      <p:cxnSp>
        <p:nvCxnSpPr>
          <p:cNvPr id="39942" name="Line 7"/>
          <p:cNvCxnSpPr/>
          <p:nvPr/>
        </p:nvCxnSpPr>
        <p:spPr>
          <a:xfrm>
            <a:off x="5765800" y="2276475"/>
            <a:ext cx="865188" cy="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tailEnd type="triangle"/>
          </a:ln>
        </p:spPr>
      </p:cxnSp>
      <p:sp>
        <p:nvSpPr>
          <p:cNvPr id="39943" name="Oval 8"/>
          <p:cNvSpPr/>
          <p:nvPr/>
        </p:nvSpPr>
        <p:spPr>
          <a:xfrm>
            <a:off x="6588125" y="1881188"/>
            <a:ext cx="2160588" cy="936625"/>
          </a:xfrm>
          <a:prstGeom prst="ellipse">
            <a:avLst/>
          </a:prstGeom>
          <a:solidFill>
            <a:schemeClr val="accent1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>
                <a:solidFill>
                  <a:schemeClr val="bg2"/>
                </a:solidFill>
                <a:latin typeface="Times New Roman" pitchFamily="18" charset="0"/>
                <a:ea typeface="黑体" pitchFamily="2" charset="-122"/>
              </a:rPr>
              <a:t>变化的温度</a:t>
            </a:r>
            <a:endParaRPr lang="zh-CN" altLang="en-US" sz="3200">
              <a:solidFill>
                <a:schemeClr val="bg2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39944" name="Oval 9"/>
          <p:cNvSpPr/>
          <p:nvPr/>
        </p:nvSpPr>
        <p:spPr>
          <a:xfrm>
            <a:off x="5148263" y="2962275"/>
            <a:ext cx="1152525" cy="647700"/>
          </a:xfrm>
          <a:prstGeom prst="ellipse">
            <a:avLst/>
          </a:prstGeom>
          <a:solidFill>
            <a:schemeClr val="accent1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>
                <a:solidFill>
                  <a:schemeClr val="bg2"/>
                </a:solidFill>
                <a:latin typeface="Times New Roman" pitchFamily="18" charset="0"/>
                <a:ea typeface="黑体" pitchFamily="2" charset="-122"/>
              </a:rPr>
              <a:t>质量</a:t>
            </a:r>
            <a:endParaRPr lang="zh-CN" altLang="en-US" sz="3200">
              <a:solidFill>
                <a:schemeClr val="bg2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39945" name="Oval 10"/>
          <p:cNvSpPr/>
          <p:nvPr/>
        </p:nvSpPr>
        <p:spPr>
          <a:xfrm>
            <a:off x="3348038" y="2962275"/>
            <a:ext cx="1511300" cy="647700"/>
          </a:xfrm>
          <a:prstGeom prst="ellipse">
            <a:avLst/>
          </a:prstGeom>
          <a:solidFill>
            <a:schemeClr val="accent1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>
                <a:solidFill>
                  <a:schemeClr val="bg2"/>
                </a:solidFill>
                <a:latin typeface="Times New Roman" pitchFamily="18" charset="0"/>
                <a:ea typeface="黑体" pitchFamily="2" charset="-122"/>
              </a:rPr>
              <a:t>比热容</a:t>
            </a:r>
            <a:endParaRPr lang="zh-CN" altLang="en-US" sz="3200">
              <a:solidFill>
                <a:schemeClr val="bg2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39946" name="Oval 11"/>
          <p:cNvSpPr/>
          <p:nvPr/>
        </p:nvSpPr>
        <p:spPr>
          <a:xfrm>
            <a:off x="1042988" y="2746375"/>
            <a:ext cx="2376487" cy="1436688"/>
          </a:xfrm>
          <a:prstGeom prst="ellipse">
            <a:avLst/>
          </a:prstGeom>
          <a:solidFill>
            <a:schemeClr val="accent1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>
                <a:solidFill>
                  <a:schemeClr val="bg2"/>
                </a:solidFill>
                <a:latin typeface="Times New Roman" pitchFamily="18" charset="0"/>
                <a:ea typeface="黑体" pitchFamily="2" charset="-122"/>
              </a:rPr>
              <a:t>吸收或者</a:t>
            </a:r>
            <a:endParaRPr lang="zh-CN" altLang="en-US" sz="3200">
              <a:solidFill>
                <a:schemeClr val="bg2"/>
              </a:solidFill>
              <a:latin typeface="Times New Roman" pitchFamily="18" charset="0"/>
              <a:ea typeface="黑体" pitchFamily="2" charset="-122"/>
            </a:endParaRPr>
          </a:p>
          <a:p>
            <a:pPr lvl="0" algn="ctr"/>
            <a:r>
              <a:rPr lang="zh-CN" altLang="en-US" sz="3200">
                <a:solidFill>
                  <a:schemeClr val="bg2"/>
                </a:solidFill>
                <a:latin typeface="Times New Roman" pitchFamily="18" charset="0"/>
                <a:ea typeface="黑体" pitchFamily="2" charset="-122"/>
              </a:rPr>
              <a:t>放出的热量</a:t>
            </a:r>
            <a:endParaRPr lang="zh-CN" altLang="en-US" sz="3200">
              <a:solidFill>
                <a:schemeClr val="bg2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39947" name="Text Box 12"/>
          <p:cNvSpPr/>
          <p:nvPr/>
        </p:nvSpPr>
        <p:spPr>
          <a:xfrm>
            <a:off x="982663" y="4530725"/>
            <a:ext cx="30400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>
                <a:latin typeface="Times New Roman" pitchFamily="18" charset="0"/>
                <a:ea typeface="黑体" pitchFamily="2" charset="-122"/>
              </a:rPr>
              <a:t>比热容的单位：</a:t>
            </a:r>
            <a:endParaRPr lang="zh-CN" altLang="en-US" sz="3200">
              <a:latin typeface="Times New Roman" panose="02020603050405020304" pitchFamily="18" charset="0"/>
              <a:ea typeface="黑体" pitchFamily="2" charset="-122"/>
            </a:endParaRPr>
          </a:p>
        </p:txBody>
      </p:sp>
      <p:graphicFrame>
        <p:nvGraphicFramePr>
          <p:cNvPr id="39948" name="Object 13"/>
          <p:cNvGraphicFramePr>
            <a:graphicFrameLocks noChangeAspect="1"/>
          </p:cNvGraphicFramePr>
          <p:nvPr/>
        </p:nvGraphicFramePr>
        <p:xfrm>
          <a:off x="3867150" y="4462463"/>
          <a:ext cx="2592388" cy="647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5" imgW="2592388" imgH="647700" progId="Equation.3">
                  <p:embed/>
                </p:oleObj>
              </mc:Choice>
              <mc:Fallback>
                <p:oleObj r:id="rId5" imgW="2592388" imgH="647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67150" y="4462463"/>
                        <a:ext cx="2592388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9" name="Text Box 14"/>
          <p:cNvSpPr/>
          <p:nvPr/>
        </p:nvSpPr>
        <p:spPr>
          <a:xfrm>
            <a:off x="996950" y="5400675"/>
            <a:ext cx="263207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>
                <a:latin typeface="Times New Roman" pitchFamily="18" charset="0"/>
                <a:ea typeface="黑体" pitchFamily="2" charset="-122"/>
              </a:rPr>
              <a:t>热量的单位：</a:t>
            </a:r>
            <a:endParaRPr lang="zh-CN" altLang="en-US" sz="3200">
              <a:latin typeface="Times New Roman" panose="02020603050405020304" pitchFamily="18" charset="0"/>
              <a:ea typeface="黑体" pitchFamily="2" charset="-122"/>
            </a:endParaRPr>
          </a:p>
        </p:txBody>
      </p:sp>
      <p:graphicFrame>
        <p:nvGraphicFramePr>
          <p:cNvPr id="39950" name="Object 15"/>
          <p:cNvGraphicFramePr>
            <a:graphicFrameLocks noChangeAspect="1"/>
          </p:cNvGraphicFramePr>
          <p:nvPr/>
        </p:nvGraphicFramePr>
        <p:xfrm>
          <a:off x="3849688" y="5457825"/>
          <a:ext cx="434975" cy="504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7" imgW="434975" imgH="504825" progId="Equation.3">
                  <p:embed/>
                </p:oleObj>
              </mc:Choice>
              <mc:Fallback>
                <p:oleObj r:id="rId7" imgW="434975" imgH="504825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849688" y="5457825"/>
                        <a:ext cx="434975" cy="50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70" decel="100000" fill="hold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770" decel="100000" fill="hold"/>
                                        <p:tgtEl>
                                          <p:spTgt spid="3994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0" dur="77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2" dur="77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 fill="hold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70" decel="100000" fill="hold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770" decel="100000" fill="hold"/>
                                        <p:tgtEl>
                                          <p:spTgt spid="399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8" dur="77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 fill="hold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  <p:bldP spid="39941" grpId="0"/>
      <p:bldP spid="39942" grpId="0"/>
      <p:bldP spid="39943" grpId="0"/>
      <p:bldP spid="39944" grpId="0"/>
      <p:bldP spid="39945" grpId="0"/>
      <p:bldP spid="39946" grpId="0"/>
      <p:bldP spid="39947" grpId="0"/>
      <p:bldP spid="3994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Rectangle 2"/>
          <p:cNvSpPr/>
          <p:nvPr/>
        </p:nvSpPr>
        <p:spPr>
          <a:xfrm>
            <a:off x="971550" y="4219575"/>
            <a:ext cx="7200900" cy="1079500"/>
          </a:xfrm>
          <a:prstGeom prst="rect">
            <a:avLst/>
          </a:prstGeom>
          <a:solidFill>
            <a:srgbClr val="FFCC99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41986" name="Text Box 3"/>
          <p:cNvSpPr/>
          <p:nvPr/>
        </p:nvSpPr>
        <p:spPr>
          <a:xfrm>
            <a:off x="971550" y="1125538"/>
            <a:ext cx="7096125" cy="1384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2" charset="-122"/>
              </a:rPr>
              <a:t>1.</a:t>
            </a: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应用公式                      进行计算时，应注意</a:t>
            </a:r>
            <a:endParaRPr lang="zh-CN" altLang="en-US" sz="2800">
              <a:latin typeface="Times New Roman" pitchFamily="18" charset="0"/>
              <a:ea typeface="黑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  统一各物理量的单位，采用国际单位制</a:t>
            </a:r>
            <a:r>
              <a:rPr lang="en-US" altLang="zh-CN" sz="2800">
                <a:latin typeface="Times New Roman" pitchFamily="18" charset="0"/>
                <a:ea typeface="黑体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itchFamily="2" charset="-122"/>
            </a:endParaRPr>
          </a:p>
        </p:txBody>
      </p:sp>
      <p:graphicFrame>
        <p:nvGraphicFramePr>
          <p:cNvPr id="41987" name="Object 4"/>
          <p:cNvGraphicFramePr>
            <a:graphicFrameLocks noChangeAspect="1"/>
          </p:cNvGraphicFramePr>
          <p:nvPr/>
        </p:nvGraphicFramePr>
        <p:xfrm>
          <a:off x="2771775" y="1290638"/>
          <a:ext cx="1885950" cy="5143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3" imgW="1885950" imgH="514350" progId="Equation.3">
                  <p:embed/>
                </p:oleObj>
              </mc:Choice>
              <mc:Fallback>
                <p:oleObj r:id="rId3" imgW="1885950" imgH="51435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71775" y="1290638"/>
                        <a:ext cx="1885950" cy="514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8" name="Text Box 5"/>
          <p:cNvSpPr/>
          <p:nvPr/>
        </p:nvSpPr>
        <p:spPr>
          <a:xfrm>
            <a:off x="971550" y="2352675"/>
            <a:ext cx="6696075" cy="738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>
                <a:latin typeface="Times New Roman" pitchFamily="18" charset="0"/>
                <a:ea typeface="黑体" pitchFamily="2" charset="-122"/>
              </a:rPr>
              <a:t>2.“</a:t>
            </a: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温度”和“温度的变化”的区别</a:t>
            </a:r>
            <a:endParaRPr lang="zh-CN" altLang="en-US" sz="2800"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41989" name="Text Box 6"/>
          <p:cNvSpPr/>
          <p:nvPr/>
        </p:nvSpPr>
        <p:spPr>
          <a:xfrm>
            <a:off x="1106488" y="2927350"/>
            <a:ext cx="4305300" cy="738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物体吸热，温度的变化</a:t>
            </a:r>
            <a:endParaRPr lang="zh-CN" altLang="en-US" sz="2800">
              <a:latin typeface="Times New Roman" panose="02020603050405020304" pitchFamily="18" charset="0"/>
              <a:ea typeface="黑体" pitchFamily="2" charset="-122"/>
            </a:endParaRPr>
          </a:p>
        </p:txBody>
      </p:sp>
      <p:graphicFrame>
        <p:nvGraphicFramePr>
          <p:cNvPr id="41990" name="Object 7"/>
          <p:cNvGraphicFramePr>
            <a:graphicFrameLocks noChangeAspect="1"/>
          </p:cNvGraphicFramePr>
          <p:nvPr/>
        </p:nvGraphicFramePr>
        <p:xfrm>
          <a:off x="5483225" y="3070225"/>
          <a:ext cx="1871663" cy="509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5" imgW="1871663" imgH="509588" progId="Equation.3">
                  <p:embed/>
                </p:oleObj>
              </mc:Choice>
              <mc:Fallback>
                <p:oleObj r:id="rId5" imgW="1871663" imgH="509588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483225" y="3070225"/>
                        <a:ext cx="1871663" cy="509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91" name="Text Box 8"/>
          <p:cNvSpPr/>
          <p:nvPr/>
        </p:nvSpPr>
        <p:spPr>
          <a:xfrm>
            <a:off x="1090613" y="3482975"/>
            <a:ext cx="4305300" cy="738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物体放热，温度的变化</a:t>
            </a:r>
            <a:endParaRPr lang="zh-CN" altLang="en-US" sz="2800">
              <a:latin typeface="Times New Roman" panose="02020603050405020304" pitchFamily="18" charset="0"/>
              <a:ea typeface="黑体" pitchFamily="2" charset="-122"/>
            </a:endParaRPr>
          </a:p>
        </p:txBody>
      </p:sp>
      <p:graphicFrame>
        <p:nvGraphicFramePr>
          <p:cNvPr id="41992" name="Object 9"/>
          <p:cNvGraphicFramePr>
            <a:graphicFrameLocks noChangeAspect="1"/>
          </p:cNvGraphicFramePr>
          <p:nvPr/>
        </p:nvGraphicFramePr>
        <p:xfrm>
          <a:off x="5483225" y="3697288"/>
          <a:ext cx="1871663" cy="5095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7" imgW="1871663" imgH="509587" progId="Equation.3">
                  <p:embed/>
                </p:oleObj>
              </mc:Choice>
              <mc:Fallback>
                <p:oleObj r:id="rId7" imgW="1871663" imgH="509587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483225" y="3697288"/>
                        <a:ext cx="1871663" cy="509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93" name="Text Box 10"/>
          <p:cNvSpPr/>
          <p:nvPr/>
        </p:nvSpPr>
        <p:spPr>
          <a:xfrm>
            <a:off x="971550" y="4076700"/>
            <a:ext cx="7777163" cy="738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某物体温度</a:t>
            </a:r>
            <a:r>
              <a:rPr lang="zh-CN" altLang="en-US" sz="2800">
                <a:solidFill>
                  <a:srgbClr val="FF3300"/>
                </a:solidFill>
                <a:latin typeface="Times New Roman" pitchFamily="18" charset="0"/>
                <a:ea typeface="黑体" pitchFamily="2" charset="-122"/>
              </a:rPr>
              <a:t>升高了</a:t>
            </a: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          ，是指</a:t>
            </a:r>
            <a:r>
              <a:rPr lang="zh-CN" altLang="en-US" sz="2800">
                <a:solidFill>
                  <a:srgbClr val="FF3300"/>
                </a:solidFill>
                <a:latin typeface="Times New Roman" pitchFamily="18" charset="0"/>
                <a:ea typeface="黑体" pitchFamily="2" charset="-122"/>
              </a:rPr>
              <a:t>温度变化了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graphicFrame>
        <p:nvGraphicFramePr>
          <p:cNvPr id="41994" name="Object 11"/>
          <p:cNvGraphicFramePr>
            <a:graphicFrameLocks noChangeAspect="1"/>
          </p:cNvGraphicFramePr>
          <p:nvPr/>
        </p:nvGraphicFramePr>
        <p:xfrm>
          <a:off x="3938588" y="4202113"/>
          <a:ext cx="936625" cy="5349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9" imgW="936625" imgH="534987" progId="Equation.3">
                  <p:embed/>
                </p:oleObj>
              </mc:Choice>
              <mc:Fallback>
                <p:oleObj r:id="rId9" imgW="936625" imgH="534987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938588" y="4202113"/>
                        <a:ext cx="936625" cy="534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95" name="Object 12"/>
          <p:cNvGraphicFramePr>
            <a:graphicFrameLocks noChangeAspect="1"/>
          </p:cNvGraphicFramePr>
          <p:nvPr/>
        </p:nvGraphicFramePr>
        <p:xfrm>
          <a:off x="1114425" y="4719638"/>
          <a:ext cx="936625" cy="5349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11" imgW="936625" imgH="534987" progId="Equation.3">
                  <p:embed/>
                </p:oleObj>
              </mc:Choice>
              <mc:Fallback>
                <p:oleObj r:id="rId11" imgW="936625" imgH="534987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114425" y="4719638"/>
                        <a:ext cx="936625" cy="534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96" name="Object 13"/>
          <p:cNvGraphicFramePr>
            <a:graphicFrameLocks noChangeAspect="1"/>
          </p:cNvGraphicFramePr>
          <p:nvPr/>
        </p:nvGraphicFramePr>
        <p:xfrm>
          <a:off x="2828925" y="4719638"/>
          <a:ext cx="1822450" cy="5349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12" imgW="1822450" imgH="534987" progId="Equation.3">
                  <p:embed/>
                </p:oleObj>
              </mc:Choice>
              <mc:Fallback>
                <p:oleObj r:id="rId12" imgW="1822450" imgH="534987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828925" y="4719638"/>
                        <a:ext cx="1822450" cy="534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97" name="Text Box 14"/>
          <p:cNvSpPr/>
          <p:nvPr/>
        </p:nvSpPr>
        <p:spPr>
          <a:xfrm>
            <a:off x="2114550" y="4635500"/>
            <a:ext cx="857250" cy="738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即：</a:t>
            </a:r>
            <a:endParaRPr lang="zh-CN" altLang="en-US" sz="2800"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41998" name="Rectangle 15"/>
          <p:cNvSpPr>
            <a:spLocks noChangeArrowheads="1"/>
          </p:cNvSpPr>
          <p:nvPr/>
        </p:nvSpPr>
        <p:spPr bwMode="auto">
          <a:xfrm>
            <a:off x="971550" y="5391150"/>
            <a:ext cx="7200900" cy="9540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>
                <a:latin typeface="Times New Roman" pitchFamily="18" charset="0"/>
                <a:ea typeface="黑体" pitchFamily="2" charset="-122"/>
              </a:rPr>
              <a:t>某物体温度</a:t>
            </a:r>
            <a:r>
              <a:rPr lang="zh-CN" altLang="en-US" sz="2800">
                <a:solidFill>
                  <a:srgbClr val="2F21DF"/>
                </a:solidFill>
                <a:latin typeface="Times New Roman" pitchFamily="18" charset="0"/>
                <a:ea typeface="黑体" pitchFamily="2" charset="-122"/>
              </a:rPr>
              <a:t>升高到</a:t>
            </a:r>
            <a:r>
              <a:rPr lang="zh-CN" altLang="en-US" sz="2800">
                <a:latin typeface="Times New Roman" pitchFamily="18" charset="0"/>
                <a:ea typeface="黑体" pitchFamily="2" charset="-122"/>
              </a:rPr>
              <a:t>          ，是指该物体的</a:t>
            </a:r>
            <a:r>
              <a:rPr lang="zh-CN" altLang="en-US" sz="2800">
                <a:solidFill>
                  <a:srgbClr val="2F21DF"/>
                </a:solidFill>
                <a:latin typeface="Times New Roman" pitchFamily="18" charset="0"/>
                <a:ea typeface="黑体" pitchFamily="2" charset="-122"/>
              </a:rPr>
              <a:t>末态温度</a:t>
            </a:r>
            <a:endParaRPr lang="zh-CN" altLang="en-US" sz="2800">
              <a:solidFill>
                <a:srgbClr val="2F21DF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graphicFrame>
        <p:nvGraphicFramePr>
          <p:cNvPr id="41999" name="Object 16"/>
          <p:cNvGraphicFramePr>
            <a:graphicFrameLocks noChangeAspect="1"/>
          </p:cNvGraphicFramePr>
          <p:nvPr/>
        </p:nvGraphicFramePr>
        <p:xfrm>
          <a:off x="3900488" y="5373688"/>
          <a:ext cx="936625" cy="5349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14" imgW="936625" imgH="534987" progId="Equation.3">
                  <p:embed/>
                </p:oleObj>
              </mc:Choice>
              <mc:Fallback>
                <p:oleObj r:id="rId14" imgW="936625" imgH="534987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900488" y="5373688"/>
                        <a:ext cx="936625" cy="534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000" name="Object 17"/>
          <p:cNvGraphicFramePr>
            <a:graphicFrameLocks noChangeAspect="1"/>
          </p:cNvGraphicFramePr>
          <p:nvPr/>
        </p:nvGraphicFramePr>
        <p:xfrm>
          <a:off x="1838325" y="5746750"/>
          <a:ext cx="1679575" cy="635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15" imgW="1679575" imgH="635000" progId="Equation.3">
                  <p:embed/>
                </p:oleObj>
              </mc:Choice>
              <mc:Fallback>
                <p:oleObj r:id="rId15" imgW="1679575" imgH="6350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838325" y="5746750"/>
                        <a:ext cx="1679575" cy="635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001" name="Text Box 2"/>
          <p:cNvSpPr/>
          <p:nvPr/>
        </p:nvSpPr>
        <p:spPr>
          <a:xfrm>
            <a:off x="711200" y="317500"/>
            <a:ext cx="1554163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★注意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 fill="hold"/>
                                        <p:tgtEl>
                                          <p:spTgt spid="4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 fill="hold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 fill="hold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 fill="hold"/>
                                        <p:tgtEl>
                                          <p:spTgt spid="4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 fill="hold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 fill="hold"/>
                                        <p:tgtEl>
                                          <p:spTgt spid="4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 fill="hold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 fill="hold"/>
                                        <p:tgtEl>
                                          <p:spTgt spid="4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 fill="hold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5" grpId="0"/>
      <p:bldP spid="41986" grpId="0"/>
      <p:bldP spid="41988" grpId="0"/>
      <p:bldP spid="41989" grpId="0"/>
      <p:bldP spid="41991" grpId="0"/>
      <p:bldP spid="41993" grpId="0"/>
      <p:bldP spid="41997" grpId="0"/>
      <p:bldP spid="4199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44033" name="组合 3"/>
          <p:cNvGrpSpPr/>
          <p:nvPr/>
        </p:nvGrpSpPr>
        <p:grpSpPr>
          <a:xfrm>
            <a:off x="3060700" y="236538"/>
            <a:ext cx="1879600" cy="474662"/>
            <a:chOff x="497257" y="753279"/>
            <a:chExt cx="1881032" cy="475146"/>
          </a:xfrm>
        </p:grpSpPr>
        <p:grpSp>
          <p:nvGrpSpPr>
            <p:cNvPr id="44034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44035" name="缺角矩形 18"/>
              <p:cNvSpPr/>
              <p:nvPr/>
            </p:nvSpPr>
            <p:spPr>
              <a:xfrm>
                <a:off x="347066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8BBB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44036" name="缺角矩形 19"/>
              <p:cNvSpPr/>
              <p:nvPr/>
            </p:nvSpPr>
            <p:spPr>
              <a:xfrm>
                <a:off x="392662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FD9F0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44037" name="缺角矩形 20"/>
              <p:cNvSpPr/>
              <p:nvPr/>
            </p:nvSpPr>
            <p:spPr>
              <a:xfrm>
                <a:off x="4382584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00B050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44038" name="缺角矩形 7"/>
              <p:cNvSpPr/>
              <p:nvPr/>
            </p:nvSpPr>
            <p:spPr>
              <a:xfrm>
                <a:off x="3014705" y="-540130"/>
                <a:ext cx="419419" cy="418217"/>
              </a:xfrm>
              <a:prstGeom prst="plaque">
                <a:avLst>
                  <a:gd name="adj" fmla="val 16667"/>
                </a:avLst>
              </a:prstGeom>
              <a:solidFill>
                <a:srgbClr val="E72424"/>
              </a:solidFill>
              <a:ln w="25400">
                <a:noFill/>
                <a:miter lim="800000"/>
              </a:ln>
            </p:spPr>
            <p:txBody>
              <a:bodyPr lIns="91437" tIns="45718" rIns="91437" bIns="45718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marL="0" lvl="0" indent="0" algn="ctr" defTabSz="1219200" eaLnBrk="0" hangingPunct="0"/>
                <a:endParaRPr lang="zh-CN" altLang="en-US">
                  <a:solidFill>
                    <a:srgbClr val="000000"/>
                  </a:solidFill>
                  <a:latin typeface="宋体" pitchFamily="2" charset="-122"/>
                  <a:ea typeface="宋体" pitchFamily="2" charset="-122"/>
                </a:endParaRPr>
              </a:p>
            </p:txBody>
          </p:sp>
        </p:grpSp>
        <p:sp>
          <p:nvSpPr>
            <p:cNvPr id="44039" name="矩形 1"/>
            <p:cNvSpPr/>
            <p:nvPr/>
          </p:nvSpPr>
          <p:spPr>
            <a:xfrm>
              <a:off x="497257" y="753279"/>
              <a:ext cx="1881032" cy="4751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91437" tIns="45718" rIns="91437" bIns="45718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dist" defTabSz="1219200"/>
              <a:r>
                <a:rPr lang="zh-CN" altLang="en-US" sz="2500" b="1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连接中考</a:t>
              </a:r>
              <a:endParaRPr lang="zh-CN" altLang="en-US" sz="2500" b="1"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4040" name="文本框 100"/>
          <p:cNvSpPr/>
          <p:nvPr/>
        </p:nvSpPr>
        <p:spPr>
          <a:xfrm>
            <a:off x="133350" y="690563"/>
            <a:ext cx="8748713" cy="1630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例：“宇”牌太阳能热水器，水箱内有</a:t>
            </a:r>
            <a:r>
              <a:rPr lang="en-US" altLang="zh-CN" sz="2000" b="1">
                <a:latin typeface="Times New Roman" pitchFamily="18" charset="0"/>
              </a:rPr>
              <a:t>200kg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的水。水的比热容为</a:t>
            </a:r>
            <a:r>
              <a:rPr lang="en-US" altLang="zh-CN" sz="2000" b="1">
                <a:latin typeface="Times New Roman" pitchFamily="18" charset="0"/>
              </a:rPr>
              <a:t>4.2×10</a:t>
            </a:r>
            <a:r>
              <a:rPr lang="en-US" altLang="zh-CN" sz="2000" b="1" baseline="30000">
                <a:latin typeface="Times New Roman" pitchFamily="18" charset="0"/>
              </a:rPr>
              <a:t>3</a:t>
            </a:r>
            <a:r>
              <a:rPr lang="en-US" altLang="zh-CN" sz="2000" b="1">
                <a:latin typeface="Times New Roman" pitchFamily="18" charset="0"/>
              </a:rPr>
              <a:t>J/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（</a:t>
            </a:r>
            <a:r>
              <a:rPr lang="en-US" altLang="zh-CN" sz="2000" b="1">
                <a:latin typeface="Times New Roman" pitchFamily="18" charset="0"/>
              </a:rPr>
              <a:t>kg</a:t>
            </a:r>
            <a:r>
              <a:rPr lang="zh-CN" altLang="zh-CN" sz="2000" b="1">
                <a:latin typeface="Arial" pitchFamily="34" charset="0"/>
                <a:ea typeface="宋体" pitchFamily="2" charset="-122"/>
              </a:rPr>
              <a:t>•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℃），求：</a:t>
            </a:r>
            <a:endParaRPr lang="zh-CN" altLang="zh-CN" sz="2000" b="1">
              <a:latin typeface="Times New Roman" pitchFamily="18" charset="0"/>
              <a:ea typeface="宋体" pitchFamily="2" charset="-122"/>
            </a:endParaRPr>
          </a:p>
          <a:p>
            <a:pPr lvl="0"/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（</a:t>
            </a:r>
            <a:r>
              <a:rPr lang="en-US" altLang="zh-CN" sz="2000" b="1">
                <a:latin typeface="Times New Roman" pitchFamily="18" charset="0"/>
              </a:rPr>
              <a:t>1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）在阳光照射下，水的温度升高了</a:t>
            </a:r>
            <a:r>
              <a:rPr lang="en-US" altLang="zh-CN" sz="2000" b="1">
                <a:latin typeface="Times New Roman" pitchFamily="18" charset="0"/>
              </a:rPr>
              <a:t>10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℃，水吸收的热量；</a:t>
            </a:r>
            <a:endParaRPr lang="zh-CN" altLang="zh-CN" sz="2000" b="1">
              <a:latin typeface="Times New Roman" pitchFamily="18" charset="0"/>
              <a:ea typeface="宋体" pitchFamily="2" charset="-122"/>
            </a:endParaRPr>
          </a:p>
          <a:p>
            <a:pPr lvl="0"/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（</a:t>
            </a:r>
            <a:r>
              <a:rPr lang="en-US" altLang="zh-CN" sz="2000" b="1">
                <a:latin typeface="Times New Roman" pitchFamily="18" charset="0"/>
              </a:rPr>
              <a:t>2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）天气原因，水箱内</a:t>
            </a:r>
            <a:r>
              <a:rPr lang="en-US" altLang="zh-CN" sz="2000" b="1">
                <a:latin typeface="Times New Roman" pitchFamily="18" charset="0"/>
              </a:rPr>
              <a:t>200kg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的水，温度从</a:t>
            </a:r>
            <a:r>
              <a:rPr lang="en-US" altLang="zh-CN" sz="2000" b="1">
                <a:latin typeface="Times New Roman" pitchFamily="18" charset="0"/>
              </a:rPr>
              <a:t>90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℃降低到</a:t>
            </a:r>
            <a:r>
              <a:rPr lang="en-US" altLang="zh-CN" sz="2000" b="1">
                <a:latin typeface="Times New Roman" pitchFamily="18" charset="0"/>
              </a:rPr>
              <a:t>50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℃，和温度从</a:t>
            </a:r>
            <a:r>
              <a:rPr lang="en-US" altLang="zh-CN" sz="2000" b="1">
                <a:latin typeface="Times New Roman" pitchFamily="18" charset="0"/>
              </a:rPr>
              <a:t>30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℃升高到</a:t>
            </a:r>
            <a:r>
              <a:rPr lang="en-US" altLang="zh-CN" sz="2000" b="1">
                <a:latin typeface="Times New Roman" pitchFamily="18" charset="0"/>
              </a:rPr>
              <a:t>80</a:t>
            </a:r>
            <a:r>
              <a:rPr lang="zh-CN" altLang="zh-CN" sz="2000" b="1">
                <a:latin typeface="Times New Roman" pitchFamily="18" charset="0"/>
                <a:ea typeface="宋体" pitchFamily="2" charset="-122"/>
              </a:rPr>
              <a:t>℃，放出的热量与吸收的热量之比。</a:t>
            </a:r>
            <a:endParaRPr lang="zh-CN" altLang="en-US" sz="20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41" name="文本框 1"/>
          <p:cNvSpPr/>
          <p:nvPr/>
        </p:nvSpPr>
        <p:spPr>
          <a:xfrm>
            <a:off x="227013" y="2320925"/>
            <a:ext cx="1290637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【解答】</a:t>
            </a:r>
            <a:endParaRPr lang="zh-CN" altLang="en-US" sz="24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42" name="文本框 2"/>
          <p:cNvSpPr/>
          <p:nvPr/>
        </p:nvSpPr>
        <p:spPr>
          <a:xfrm>
            <a:off x="785813" y="2913063"/>
            <a:ext cx="7340600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解：（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1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）水吸收的热量：</a:t>
            </a:r>
            <a:endParaRPr lang="zh-CN" altLang="zh-CN" sz="2000" b="1">
              <a:solidFill>
                <a:srgbClr val="C00000"/>
              </a:solidFill>
              <a:latin typeface="Times New Roman" pitchFamily="18" charset="0"/>
              <a:ea typeface="宋体" pitchFamily="2" charset="-122"/>
            </a:endParaRPr>
          </a:p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Q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cm△t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4.2×10</a:t>
            </a:r>
            <a:r>
              <a:rPr lang="en-US" altLang="zh-CN" sz="2000" b="1" baseline="30000">
                <a:solidFill>
                  <a:srgbClr val="C00000"/>
                </a:solidFill>
                <a:latin typeface="Times New Roman" pitchFamily="18" charset="0"/>
              </a:rPr>
              <a:t>3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J/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（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kg</a:t>
            </a:r>
            <a:r>
              <a:rPr lang="zh-CN" altLang="zh-CN" sz="2000" b="1">
                <a:solidFill>
                  <a:srgbClr val="C00000"/>
                </a:solidFill>
                <a:latin typeface="Arial" pitchFamily="34" charset="0"/>
                <a:ea typeface="宋体" pitchFamily="2" charset="-122"/>
              </a:rPr>
              <a:t>•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℃）×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200kg×10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℃＝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8.4×10</a:t>
            </a:r>
            <a:r>
              <a:rPr lang="en-US" altLang="zh-CN" sz="2000" b="1" baseline="30000">
                <a:solidFill>
                  <a:srgbClr val="C00000"/>
                </a:solidFill>
                <a:latin typeface="Times New Roman" pitchFamily="18" charset="0"/>
              </a:rPr>
              <a:t>6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J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；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43" name="文本框 3"/>
          <p:cNvSpPr/>
          <p:nvPr/>
        </p:nvSpPr>
        <p:spPr>
          <a:xfrm>
            <a:off x="717550" y="3733800"/>
            <a:ext cx="6832600" cy="10144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（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）水降低温度放得热量与升高温度吸收热量之比：</a:t>
            </a:r>
            <a:endParaRPr lang="zh-CN" altLang="zh-CN" sz="2000" b="1">
              <a:solidFill>
                <a:srgbClr val="C00000"/>
              </a:solidFill>
              <a:latin typeface="Times New Roman" pitchFamily="18" charset="0"/>
              <a:ea typeface="宋体" pitchFamily="2" charset="-122"/>
            </a:endParaRPr>
          </a:p>
          <a:p>
            <a:pPr lvl="0"/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Q</a:t>
            </a:r>
            <a:r>
              <a:rPr lang="zh-CN" altLang="zh-CN" sz="20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放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：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Q</a:t>
            </a:r>
            <a:r>
              <a:rPr lang="zh-CN" altLang="zh-CN" sz="20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吸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cm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（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zh-CN" altLang="zh-CN" sz="20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降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﹣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en-US" altLang="zh-CN" sz="2000" b="1" baseline="-25000">
                <a:solidFill>
                  <a:srgbClr val="C00000"/>
                </a:solidFill>
                <a:latin typeface="Times New Roman" pitchFamily="18" charset="0"/>
              </a:rPr>
              <a:t>0</a:t>
            </a:r>
            <a:r>
              <a:rPr lang="zh-CN" altLang="zh-CN" sz="20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降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）：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cm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（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en-US" altLang="zh-CN" sz="2000" b="1" baseline="-25000">
                <a:solidFill>
                  <a:srgbClr val="C00000"/>
                </a:solidFill>
                <a:latin typeface="Times New Roman" pitchFamily="18" charset="0"/>
              </a:rPr>
              <a:t>0</a:t>
            </a:r>
            <a:r>
              <a:rPr lang="zh-CN" altLang="zh-CN" sz="20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升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﹣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zh-CN" altLang="zh-CN" sz="20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升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）＝（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zh-CN" altLang="zh-CN" sz="20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降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﹣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en-US" altLang="zh-CN" sz="2000" b="1" baseline="-25000">
                <a:solidFill>
                  <a:srgbClr val="C00000"/>
                </a:solidFill>
                <a:latin typeface="Times New Roman" pitchFamily="18" charset="0"/>
              </a:rPr>
              <a:t>0</a:t>
            </a:r>
            <a:r>
              <a:rPr lang="zh-CN" altLang="zh-CN" sz="20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降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）：（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en-US" altLang="zh-CN" sz="2000" b="1" baseline="-25000">
                <a:solidFill>
                  <a:srgbClr val="C00000"/>
                </a:solidFill>
                <a:latin typeface="Times New Roman" pitchFamily="18" charset="0"/>
              </a:rPr>
              <a:t>0</a:t>
            </a:r>
            <a:r>
              <a:rPr lang="zh-CN" altLang="zh-CN" sz="20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升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﹣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zh-CN" altLang="zh-CN" sz="20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升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）＝（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90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℃﹣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50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℃）：（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80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℃﹣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30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℃）＝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4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：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5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。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44" name="文本框 4"/>
          <p:cNvSpPr/>
          <p:nvPr/>
        </p:nvSpPr>
        <p:spPr>
          <a:xfrm>
            <a:off x="2560638" y="5211763"/>
            <a:ext cx="5080000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答：（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1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）水吸收的热量为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8.4×10</a:t>
            </a:r>
            <a:r>
              <a:rPr lang="en-US" altLang="zh-CN" sz="2000" b="1" baseline="30000">
                <a:solidFill>
                  <a:srgbClr val="C00000"/>
                </a:solidFill>
                <a:latin typeface="Times New Roman" pitchFamily="18" charset="0"/>
              </a:rPr>
              <a:t>6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J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；</a:t>
            </a:r>
            <a:endParaRPr lang="zh-CN" altLang="zh-CN" sz="2000" b="1">
              <a:solidFill>
                <a:srgbClr val="C00000"/>
              </a:solidFill>
              <a:latin typeface="Times New Roman" pitchFamily="18" charset="0"/>
              <a:ea typeface="宋体" pitchFamily="2" charset="-122"/>
            </a:endParaRPr>
          </a:p>
          <a:p>
            <a:pPr lvl="0"/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（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）放出的热量与吸收的热量之比为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4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：</a:t>
            </a:r>
            <a:r>
              <a:rPr lang="en-US" altLang="zh-CN" sz="2000" b="1">
                <a:solidFill>
                  <a:srgbClr val="C00000"/>
                </a:solidFill>
                <a:latin typeface="Times New Roman" pitchFamily="18" charset="0"/>
              </a:rPr>
              <a:t>5</a:t>
            </a:r>
            <a:r>
              <a:rPr lang="zh-CN" altLang="zh-CN" sz="20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。</a:t>
            </a:r>
            <a:endParaRPr lang="zh-CN" altLang="en-US" sz="2000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1" grpId="0"/>
      <p:bldP spid="44042" grpId="0"/>
      <p:bldP spid="44043" grpId="0"/>
      <p:bldP spid="44044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504"/>
  <p:tag name="KSO_WM_UNIT_CLEAR" val="1"/>
  <p:tag name="KSO_WM_UNIT_COMPATIBLE" val="0"/>
  <p:tag name="KSO_WM_UNIT_DIAGRAM_SCHEMECOLOR_ID" val="6"/>
  <p:tag name="KSO_WM_UNIT_HIGHLIGHT" val="0"/>
  <p:tag name="KSO_WM_UNIT_ID" val="diagram160504_3*m_h_f*1_1_1"/>
  <p:tag name="KSO_WM_UNIT_INDEX" val="1_1_1"/>
  <p:tag name="KSO_WM_UNIT_LAYERLEVEL" val="1_1_1"/>
  <p:tag name="KSO_WM_UNIT_PRESET_TEXT" val="Lorem ipsum dolor sit amet"/>
  <p:tag name="KSO_WM_UNIT_TEXT_FILL_FORE_SCHEMECOLOR_INDEX" val="13"/>
  <p:tag name="KSO_WM_UNIT_TEXT_FILL_TYPE" val="1"/>
  <p:tag name="KSO_WM_UNIT_TYPE" val="m_h_f"/>
  <p:tag name="KSO_WM_UNIT_USESOURCEFORMAT_APPLY" val="0"/>
  <p:tag name="KSO_WM_UNIT_VALUE" val="36"/>
</p:tagLst>
</file>

<file path=ppt/tags/tag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504"/>
  <p:tag name="KSO_WM_UNIT_CLEAR" val="1"/>
  <p:tag name="KSO_WM_UNIT_COMPATIBLE" val="0"/>
  <p:tag name="KSO_WM_UNIT_DIAGRAM_SCHEMECOLOR_ID" val="6"/>
  <p:tag name="KSO_WM_UNIT_FILL_FORE_SCHEMECOLOR_INDEX" val="5"/>
  <p:tag name="KSO_WM_UNIT_FILL_TYPE" val="1"/>
  <p:tag name="KSO_WM_UNIT_HIGHLIGHT" val="0"/>
  <p:tag name="KSO_WM_UNIT_ID" val="diagram160504_3*m_h_a*1_1_1"/>
  <p:tag name="KSO_WM_UNIT_INDEX" val="1_1_1"/>
  <p:tag name="KSO_WM_UNIT_LAYERLEVEL" val="1_1_1"/>
  <p:tag name="KSO_WM_UNIT_PRESET_TEXT" val="LOREM"/>
  <p:tag name="KSO_WM_UNIT_TEXT_FILL_FORE_SCHEMECOLOR_INDEX" val="14"/>
  <p:tag name="KSO_WM_UNIT_TEXT_FILL_TYPE" val="1"/>
  <p:tag name="KSO_WM_UNIT_TYPE" val="m_h_a"/>
  <p:tag name="KSO_WM_UNIT_USESOURCEFORMAT_APPLY" val="0"/>
  <p:tag name="KSO_WM_UNIT_VALUE" val="22"/>
</p:tagLst>
</file>

<file path=ppt/tags/tag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504"/>
  <p:tag name="KSO_WM_UNIT_CLEAR" val="1"/>
  <p:tag name="KSO_WM_UNIT_DIAGRAM_SCHEMECOLOR_ID" val="6"/>
  <p:tag name="KSO_WM_UNIT_FILL_FORE_SCHEMECOLOR_INDEX" val="5"/>
  <p:tag name="KSO_WM_UNIT_FILL_TYPE" val="1"/>
  <p:tag name="KSO_WM_UNIT_ID" val="diagram160504_3*m_i*1_3"/>
  <p:tag name="KSO_WM_UNIT_INDEX" val="1_3"/>
  <p:tag name="KSO_WM_UNIT_LAYERLEVEL" val="1_1"/>
  <p:tag name="KSO_WM_UNIT_TYPE" val="m_i"/>
  <p:tag name="KSO_WM_UNIT_USESOURCEFORMAT_APPLY" val="0"/>
</p:tagLst>
</file>

<file path=ppt/tags/tag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504"/>
  <p:tag name="KSO_WM_UNIT_CLEAR" val="1"/>
  <p:tag name="KSO_WM_UNIT_DIAGRAM_SCHEMECOLOR_ID" val="6"/>
  <p:tag name="KSO_WM_UNIT_FILL_FORE_SCHEMECOLOR_INDEX" val="5"/>
  <p:tag name="KSO_WM_UNIT_FILL_TYPE" val="1"/>
  <p:tag name="KSO_WM_UNIT_ID" val="diagram160504_3*m_i*1_4"/>
  <p:tag name="KSO_WM_UNIT_INDEX" val="1_4"/>
  <p:tag name="KSO_WM_UNIT_LAYERLEVEL" val="1_1"/>
  <p:tag name="KSO_WM_UNIT_TEXT_FILL_FORE_SCHEMECOLOR_INDEX" val="14"/>
  <p:tag name="KSO_WM_UNIT_TEXT_FILL_TYPE" val="1"/>
  <p:tag name="KSO_WM_UNIT_TYPE" val="m_i"/>
  <p:tag name="KSO_WM_UNIT_USESOURCEFORMAT_APPLY" val="0"/>
</p:tagLst>
</file>

<file path=ppt/tags/tag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504"/>
  <p:tag name="KSO_WM_UNIT_CLEAR" val="1"/>
  <p:tag name="KSO_WM_UNIT_COMPATIBLE" val="0"/>
  <p:tag name="KSO_WM_UNIT_DIAGRAM_SCHEMECOLOR_ID" val="6"/>
  <p:tag name="KSO_WM_UNIT_FILL_FORE_SCHEMECOLOR_INDEX" val="6"/>
  <p:tag name="KSO_WM_UNIT_FILL_TYPE" val="1"/>
  <p:tag name="KSO_WM_UNIT_HIGHLIGHT" val="0"/>
  <p:tag name="KSO_WM_UNIT_ID" val="diagram160504_3*m_h_a*1_2_1"/>
  <p:tag name="KSO_WM_UNIT_INDEX" val="1_2_1"/>
  <p:tag name="KSO_WM_UNIT_LAYERLEVEL" val="1_1_1"/>
  <p:tag name="KSO_WM_UNIT_PRESET_TEXT" val="LOREM"/>
  <p:tag name="KSO_WM_UNIT_TEXT_FILL_FORE_SCHEMECOLOR_INDEX" val="14"/>
  <p:tag name="KSO_WM_UNIT_TEXT_FILL_TYPE" val="1"/>
  <p:tag name="KSO_WM_UNIT_TYPE" val="m_h_a"/>
  <p:tag name="KSO_WM_UNIT_USESOURCEFORMAT_APPLY" val="0"/>
  <p:tag name="KSO_WM_UNIT_VALUE" val="22"/>
</p:tagLst>
</file>

<file path=ppt/tags/tag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504"/>
  <p:tag name="KSO_WM_UNIT_CLEAR" val="1"/>
  <p:tag name="KSO_WM_UNIT_DIAGRAM_SCHEMECOLOR_ID" val="6"/>
  <p:tag name="KSO_WM_UNIT_FILL_FORE_SCHEMECOLOR_INDEX" val="6"/>
  <p:tag name="KSO_WM_UNIT_FILL_TYPE" val="1"/>
  <p:tag name="KSO_WM_UNIT_ID" val="diagram160504_3*m_i*1_6"/>
  <p:tag name="KSO_WM_UNIT_INDEX" val="1_6"/>
  <p:tag name="KSO_WM_UNIT_LAYERLEVEL" val="1_1"/>
  <p:tag name="KSO_WM_UNIT_TEXT_FILL_FORE_SCHEMECOLOR_INDEX" val="14"/>
  <p:tag name="KSO_WM_UNIT_TEXT_FILL_TYPE" val="1"/>
  <p:tag name="KSO_WM_UNIT_TYPE" val="m_i"/>
  <p:tag name="KSO_WM_UNIT_USESOURCEFORMAT_APPLY" val="0"/>
</p:tagLst>
</file>

<file path=ppt/tags/tag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504"/>
  <p:tag name="KSO_WM_UNIT_CLEAR" val="1"/>
  <p:tag name="KSO_WM_UNIT_COMPATIBLE" val="0"/>
  <p:tag name="KSO_WM_UNIT_DIAGRAM_SCHEMECOLOR_ID" val="6"/>
  <p:tag name="KSO_WM_UNIT_HIGHLIGHT" val="0"/>
  <p:tag name="KSO_WM_UNIT_ID" val="diagram160504_3*m_h_f*1_2_1"/>
  <p:tag name="KSO_WM_UNIT_INDEX" val="1_2_1"/>
  <p:tag name="KSO_WM_UNIT_LAYERLEVEL" val="1_1_1"/>
  <p:tag name="KSO_WM_UNIT_PRESET_TEXT" val="Lorem ipsum dolor sit amet"/>
  <p:tag name="KSO_WM_UNIT_TEXT_FILL_FORE_SCHEMECOLOR_INDEX" val="13"/>
  <p:tag name="KSO_WM_UNIT_TEXT_FILL_TYPE" val="1"/>
  <p:tag name="KSO_WM_UNIT_TYPE" val="m_h_f"/>
  <p:tag name="KSO_WM_UNIT_USESOURCEFORMAT_APPLY" val="0"/>
  <p:tag name="KSO_WM_UNIT_VALUE" val="36"/>
</p:tagLst>
</file>

<file path=ppt/tags/tag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504"/>
  <p:tag name="KSO_WM_UNIT_CLEAR" val="1"/>
  <p:tag name="KSO_WM_UNIT_COMPATIBLE" val="0"/>
  <p:tag name="KSO_WM_UNIT_DIAGRAM_SCHEMECOLOR_ID" val="6"/>
  <p:tag name="KSO_WM_UNIT_FILL_FORE_SCHEMECOLOR_INDEX" val="7"/>
  <p:tag name="KSO_WM_UNIT_FILL_TYPE" val="1"/>
  <p:tag name="KSO_WM_UNIT_HIGHLIGHT" val="0"/>
  <p:tag name="KSO_WM_UNIT_ID" val="diagram160504_3*m_h_a*1_3_1"/>
  <p:tag name="KSO_WM_UNIT_INDEX" val="1_3_1"/>
  <p:tag name="KSO_WM_UNIT_LAYERLEVEL" val="1_1_1"/>
  <p:tag name="KSO_WM_UNIT_PRESET_TEXT" val="LOREM"/>
  <p:tag name="KSO_WM_UNIT_TEXT_FILL_FORE_SCHEMECOLOR_INDEX" val="14"/>
  <p:tag name="KSO_WM_UNIT_TEXT_FILL_TYPE" val="1"/>
  <p:tag name="KSO_WM_UNIT_TYPE" val="m_h_a"/>
  <p:tag name="KSO_WM_UNIT_USESOURCEFORMAT_APPLY" val="0"/>
  <p:tag name="KSO_WM_UNIT_VALUE" val="22"/>
</p:tagLst>
</file>

<file path=ppt/tags/tag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504"/>
  <p:tag name="KSO_WM_UNIT_CLEAR" val="1"/>
  <p:tag name="KSO_WM_UNIT_DIAGRAM_SCHEMECOLOR_ID" val="6"/>
  <p:tag name="KSO_WM_UNIT_FILL_FORE_SCHEMECOLOR_INDEX" val="7"/>
  <p:tag name="KSO_WM_UNIT_FILL_TYPE" val="1"/>
  <p:tag name="KSO_WM_UNIT_ID" val="diagram160504_3*m_i*1_7"/>
  <p:tag name="KSO_WM_UNIT_INDEX" val="1_7"/>
  <p:tag name="KSO_WM_UNIT_LAYERLEVEL" val="1_1"/>
  <p:tag name="KSO_WM_UNIT_TYPE" val="m_i"/>
  <p:tag name="KSO_WM_UNIT_USESOURCEFORMAT_APPLY" val="0"/>
</p:tagLst>
</file>

<file path=ppt/tags/tag1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504"/>
  <p:tag name="KSO_WM_UNIT_CLEAR" val="1"/>
  <p:tag name="KSO_WM_UNIT_DIAGRAM_SCHEMECOLOR_ID" val="6"/>
  <p:tag name="KSO_WM_UNIT_FILL_FORE_SCHEMECOLOR_INDEX" val="7"/>
  <p:tag name="KSO_WM_UNIT_FILL_TYPE" val="1"/>
  <p:tag name="KSO_WM_UNIT_ID" val="diagram160504_3*m_i*1_8"/>
  <p:tag name="KSO_WM_UNIT_INDEX" val="1_8"/>
  <p:tag name="KSO_WM_UNIT_LAYERLEVEL" val="1_1"/>
  <p:tag name="KSO_WM_UNIT_TEXT_FILL_FORE_SCHEMECOLOR_INDEX" val="14"/>
  <p:tag name="KSO_WM_UNIT_TEXT_FILL_TYPE" val="1"/>
  <p:tag name="KSO_WM_UNIT_TYPE" val="m_i"/>
  <p:tag name="KSO_WM_UNIT_USESOURCEFORMAT_APPLY" val="0"/>
</p:tagLst>
</file>

<file path=ppt/tags/tag1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504"/>
  <p:tag name="KSO_WM_UNIT_CLEAR" val="1"/>
  <p:tag name="KSO_WM_UNIT_COMPATIBLE" val="0"/>
  <p:tag name="KSO_WM_UNIT_DIAGRAM_SCHEMECOLOR_ID" val="6"/>
  <p:tag name="KSO_WM_UNIT_HIGHLIGHT" val="0"/>
  <p:tag name="KSO_WM_UNIT_ID" val="diagram160504_3*m_h_f*1_3_1"/>
  <p:tag name="KSO_WM_UNIT_INDEX" val="1_3_1"/>
  <p:tag name="KSO_WM_UNIT_LAYERLEVEL" val="1_1_1"/>
  <p:tag name="KSO_WM_UNIT_PRESET_TEXT" val="Lorem ipsum dolor sit amet"/>
  <p:tag name="KSO_WM_UNIT_TEXT_FILL_FORE_SCHEMECOLOR_INDEX" val="13"/>
  <p:tag name="KSO_WM_UNIT_TEXT_FILL_TYPE" val="1"/>
  <p:tag name="KSO_WM_UNIT_TYPE" val="m_h_f"/>
  <p:tag name="KSO_WM_UNIT_USESOURCEFORMAT_APPLY" val="0"/>
  <p:tag name="KSO_WM_UNIT_VALUE" val="36"/>
</p:tagLst>
</file>

<file path=ppt/tags/tag12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316</Paragraphs>
  <Slides>36</Slides>
  <Notes>3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baseType="lpstr" size="55">
      <vt:lpstr>Arial</vt:lpstr>
      <vt:lpstr>宋体</vt:lpstr>
      <vt:lpstr>黑体</vt:lpstr>
      <vt:lpstr>Times New Roman</vt:lpstr>
      <vt:lpstr>Wingdings</vt:lpstr>
      <vt:lpstr>隶书</vt:lpstr>
      <vt:lpstr>Calibri</vt:lpstr>
      <vt:lpstr>楷体</vt:lpstr>
      <vt:lpstr>华文行楷</vt:lpstr>
      <vt:lpstr>仿宋_GB2312</vt:lpstr>
      <vt:lpstr>Wingdings 2</vt:lpstr>
      <vt:lpstr>楷体_GB2312</vt:lpstr>
      <vt:lpstr>Comic Sans MS</vt:lpstr>
      <vt:lpstr>华文新魏</vt:lpstr>
      <vt:lpstr>华文隶书</vt:lpstr>
      <vt:lpstr>方正姚体</vt:lpstr>
      <vt:lpstr>Batang</vt:lpstr>
      <vt:lpstr>Calibri Light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2021-03-04T16:02:50.796</cp:lastPrinted>
  <dcterms:created xsi:type="dcterms:W3CDTF">2021-03-04T16:02:50Z</dcterms:created>
  <dcterms:modified xsi:type="dcterms:W3CDTF">2021-03-04T08:03:01Z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