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4"/>
  </p:notesMasterIdLst>
  <p:sldIdLst>
    <p:sldId id="289" r:id="rId3"/>
    <p:sldId id="323" r:id="rId4"/>
    <p:sldId id="599" r:id="rId5"/>
    <p:sldId id="600" r:id="rId6"/>
    <p:sldId id="601" r:id="rId7"/>
    <p:sldId id="602" r:id="rId8"/>
    <p:sldId id="603" r:id="rId9"/>
    <p:sldId id="604" r:id="rId10"/>
    <p:sldId id="605" r:id="rId11"/>
    <p:sldId id="606" r:id="rId12"/>
    <p:sldId id="607" r:id="rId13"/>
    <p:sldId id="608" r:id="rId14"/>
    <p:sldId id="609" r:id="rId15"/>
    <p:sldId id="610" r:id="rId16"/>
    <p:sldId id="611" r:id="rId17"/>
    <p:sldId id="612" r:id="rId18"/>
    <p:sldId id="613" r:id="rId19"/>
    <p:sldId id="614" r:id="rId20"/>
    <p:sldId id="615" r:id="rId21"/>
    <p:sldId id="616" r:id="rId22"/>
    <p:sldId id="617" r:id="rId23"/>
  </p:sldIdLst>
  <p:sldSz cx="9145588" cy="5145088"/>
  <p:notesSz cx="6858000" cy="9144000"/>
  <p:embeddedFontLst>
    <p:embeddedFont>
      <p:font typeface="Tahoma" pitchFamily="34" charset="0"/>
      <p:regular r:id="rId25"/>
      <p:bold r:id="rId26"/>
    </p:embeddedFont>
    <p:embeddedFont>
      <p:font typeface="华文楷体" pitchFamily="2" charset="-122"/>
      <p:regular r:id="rId27"/>
    </p:embeddedFont>
    <p:embeddedFont>
      <p:font typeface="华文行楷" pitchFamily="2" charset="-122"/>
      <p:regular r:id="rId28"/>
    </p:embeddedFont>
    <p:embeddedFont>
      <p:font typeface="仿宋_GB2312" charset="-122"/>
      <p:regular r:id="rId29"/>
    </p:embeddedFont>
    <p:embeddedFont>
      <p:font typeface="黑体" pitchFamily="49" charset="-122"/>
      <p:regular r:id="rId30"/>
    </p:embeddedFont>
    <p:embeddedFont>
      <p:font typeface="方正静蕾简体" charset="-122"/>
      <p:regular r:id="rId31"/>
    </p:embeddedFont>
    <p:embeddedFont>
      <p:font typeface="楷体" pitchFamily="49" charset="-122"/>
      <p:regular r:id="rId32"/>
    </p:embeddedFont>
    <p:embeddedFont>
      <p:font typeface="Arial Black" pitchFamily="34" charset="0"/>
      <p:bold r:id="rId33"/>
    </p:embeddedFont>
    <p:embeddedFont>
      <p:font typeface="楷体_GB2312" charset="-122"/>
      <p:regular r:id="rId34"/>
    </p:embeddedFont>
    <p:embeddedFont>
      <p:font typeface="方正卡通简体" charset="-122"/>
      <p:regular r:id="rId35"/>
    </p:embeddedFont>
    <p:embeddedFont>
      <p:font typeface="Calibri" pitchFamily="34" charset="0"/>
      <p:regular r:id="rId36"/>
      <p:bold r:id="rId37"/>
      <p:italic r:id="rId38"/>
      <p:boldItalic r:id="rId39"/>
    </p:embeddedFont>
  </p:embeddedFontLst>
  <p:custDataLst>
    <p:tags r:id="rId40"/>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autoAdjust="0"/>
    <p:restoredTop sz="94692" autoAdjust="0"/>
  </p:normalViewPr>
  <p:slideViewPr>
    <p:cSldViewPr snapToGrid="0">
      <p:cViewPr varScale="1">
        <p:scale>
          <a:sx n="144" d="100"/>
          <a:sy n="144" d="100"/>
        </p:scale>
        <p:origin x="-684" y="-102"/>
      </p:cViewPr>
      <p:guideLst>
        <p:guide orient="horz" pos="1651"/>
        <p:guide pos="2944"/>
      </p:guideLst>
    </p:cSldViewPr>
  </p:slideViewPr>
  <p:outlineViewPr>
    <p:cViewPr>
      <p:scale>
        <a:sx n="33" d="100"/>
        <a:sy n="33" d="100"/>
      </p:scale>
      <p:origin x="0" y="0"/>
    </p:cViewPr>
    <p:sldLst>
      <p:sld r:id="rId1" collapse="1"/>
    </p:sldLst>
  </p:outlineViewPr>
  <p:notesTextViewPr>
    <p:cViewPr>
      <p:scale>
        <a:sx n="1" d="1"/>
        <a:sy n="1" d="1"/>
      </p:scale>
      <p:origin x="0" y="0"/>
    </p:cViewPr>
  </p:notesTextViewPr>
  <p:sorterViewPr>
    <p:cViewPr>
      <p:scale>
        <a:sx n="75" d="100"/>
        <a:sy n="75"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font" Target="fonts/font15.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10.fntdata"/><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2A059B-5243-427D-A20D-2BD47603919D}" type="datetimeFigureOut">
              <a:rPr lang="zh-CN" altLang="en-US" smtClean="0"/>
              <a:t>2021/8/10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7AEDAE-52C9-4FF0-B00D-B04BAF3D09C7}" type="slidenum">
              <a:rPr lang="zh-CN" altLang="en-US" smtClean="0"/>
              <a:t>‹#›</a:t>
            </a:fld>
            <a:endParaRPr lang="zh-CN" altLang="en-US"/>
          </a:p>
        </p:txBody>
      </p:sp>
    </p:spTree>
    <p:extLst>
      <p:ext uri="{BB962C8B-B14F-4D97-AF65-F5344CB8AC3E}">
        <p14:creationId xmlns:p14="http://schemas.microsoft.com/office/powerpoint/2010/main" val="33755942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935" algn="l" defTabSz="685800" rtl="0" eaLnBrk="1" latinLnBrk="0" hangingPunct="1">
      <a:defRPr sz="900" kern="1200">
        <a:solidFill>
          <a:schemeClr val="tx1"/>
        </a:solidFill>
        <a:latin typeface="+mn-lt"/>
        <a:ea typeface="+mn-ea"/>
        <a:cs typeface="+mn-cs"/>
      </a:defRPr>
    </a:lvl8pPr>
    <a:lvl9pPr marL="2743835"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7"/>
          <p:cNvSpPr txBox="1">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lstStyle/>
          <a:p>
            <a:pPr lvl="0" indent="0" algn="r"/>
            <a:fld id="{9A0DB2DC-4C9A-4742-B13C-FB6460FD3503}" type="slidenum">
              <a:rPr lang="en-US" altLang="zh-CN" sz="1200" b="0"/>
              <a:t>8</a:t>
            </a:fld>
            <a:endParaRPr lang="en-US" altLang="zh-CN" sz="1200" b="0"/>
          </a:p>
        </p:txBody>
      </p:sp>
      <p:sp>
        <p:nvSpPr>
          <p:cNvPr id="12290" name="Rectangle 2"/>
          <p:cNvSpPr>
            <a:spLocks noGrp="1" noRot="1" noChangeAspect="1" noTextEdit="1"/>
          </p:cNvSpPr>
          <p:nvPr>
            <p:ph type="sldImg" idx="1"/>
          </p:nvPr>
        </p:nvSpPr>
        <p:spPr>
          <a:ln>
            <a:solidFill>
              <a:srgbClr val="000000"/>
            </a:solidFill>
            <a:miter/>
          </a:ln>
        </p:spPr>
      </p:sp>
      <p:sp>
        <p:nvSpPr>
          <p:cNvPr id="12291" name="Rectangle 3"/>
          <p:cNvSpPr>
            <a:spLocks noGrp="1"/>
          </p:cNvSpPr>
          <p:nvPr>
            <p:ph type="body" idx="2"/>
          </p:nvPr>
        </p:nvSpPr>
        <p:spPr>
          <a:noFill/>
          <a:ln>
            <a:noFill/>
          </a:ln>
        </p:spPr>
        <p:txBody>
          <a:bodyPr wrap="square" lIns="91440" tIns="45720" rIns="91440" bIns="45720" anchor="t"/>
          <a:lstStyle/>
          <a:p>
            <a:pPr lvl="0">
              <a:spcBef>
                <a:spcPct val="0"/>
              </a:spcBef>
            </a:pPr>
            <a:r>
              <a:rPr lang="zh-CN" altLang="en-US"/>
              <a:t>这道题请老师们在黑板上演算，结果肯定是一个小数，所以请提前备课。</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txBox="1">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lstStyle/>
          <a:p>
            <a:pPr lvl="0" indent="0" algn="r"/>
            <a:fld id="{9A0DB2DC-4C9A-4742-B13C-FB6460FD3503}" type="slidenum">
              <a:rPr lang="en-US" altLang="zh-CN" sz="1200" b="0"/>
              <a:t>10</a:t>
            </a:fld>
            <a:endParaRPr lang="en-US" altLang="zh-CN" sz="1200" b="0"/>
          </a:p>
        </p:txBody>
      </p:sp>
      <p:sp>
        <p:nvSpPr>
          <p:cNvPr id="15362" name="Rectangle 2"/>
          <p:cNvSpPr>
            <a:spLocks noGrp="1" noRot="1" noChangeAspect="1" noTextEdit="1"/>
          </p:cNvSpPr>
          <p:nvPr>
            <p:ph type="sldImg" idx="1"/>
          </p:nvPr>
        </p:nvSpPr>
        <p:spPr>
          <a:ln>
            <a:solidFill>
              <a:srgbClr val="000000"/>
            </a:solidFill>
            <a:miter/>
          </a:ln>
        </p:spPr>
      </p:sp>
      <p:sp>
        <p:nvSpPr>
          <p:cNvPr id="15363" name="Rectangle 3"/>
          <p:cNvSpPr>
            <a:spLocks noGrp="1"/>
          </p:cNvSpPr>
          <p:nvPr>
            <p:ph type="body" idx="2"/>
          </p:nvPr>
        </p:nvSpPr>
        <p:spPr>
          <a:noFill/>
          <a:ln>
            <a:noFill/>
          </a:ln>
        </p:spPr>
        <p:txBody>
          <a:bodyPr wrap="square" lIns="91440" tIns="45720" rIns="91440" bIns="45720" anchor="t"/>
          <a:lstStyle/>
          <a:p>
            <a:pPr lvl="0">
              <a:spcBef>
                <a:spcPct val="0"/>
              </a:spcBef>
            </a:pPr>
            <a:r>
              <a:rPr lang="zh-CN" altLang="en-US"/>
              <a:t>这道题请老师们在黑板上演算，结果肯定是一个小数，所以请提前备课。</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a:ln>
            <a:solidFill>
              <a:srgbClr val="000000"/>
            </a:solidFill>
          </a:ln>
        </p:spPr>
      </p:sp>
      <p:sp>
        <p:nvSpPr>
          <p:cNvPr id="26626" name="文本占位符 2"/>
          <p:cNvSpPr>
            <a:spLocks noGrp="1"/>
          </p:cNvSpPr>
          <p:nvPr>
            <p:ph type="body" idx="1"/>
          </p:nvPr>
        </p:nvSpPr>
        <p:spPr>
          <a:noFill/>
          <a:ln>
            <a:noFill/>
          </a:ln>
        </p:spPr>
        <p:txBody>
          <a:bodyPr lIns="91440" tIns="45720" rIns="91440" bIns="45720" anchor="t"/>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199" y="842032"/>
            <a:ext cx="6859191" cy="1791253"/>
          </a:xfrm>
          <a:prstGeom prst="rect">
            <a:avLst/>
          </a:prstGeo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199" y="2702363"/>
            <a:ext cx="6859191" cy="1242205"/>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935" indent="0" algn="ctr">
              <a:buNone/>
              <a:defRPr sz="1200"/>
            </a:lvl8pPr>
            <a:lvl9pPr marL="2743835"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759" y="1369642"/>
            <a:ext cx="7888070" cy="326451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4812" y="273928"/>
            <a:ext cx="1972017" cy="436022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759" y="273928"/>
            <a:ext cx="5801732" cy="436022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3988" cy="110331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6238"/>
            <a:ext cx="6402388"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3987" cy="10207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1225"/>
            <a:ext cx="7773987" cy="1125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40188" cy="3395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1631950"/>
            <a:ext cx="4041775" cy="2963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3338" cy="439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94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759" y="1369642"/>
            <a:ext cx="7888070"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7987"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7987"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7987"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988" y="206375"/>
            <a:ext cx="2057400" cy="43894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21388" cy="43894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819BA8-8BC3-4BB2-99B2-6939EF23E1F6}" type="datetimeFigureOut">
              <a:rPr lang="zh-CN" altLang="en-US" smtClean="0"/>
              <a:t>2021/8/10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CF2A5A-B847-46A6-AB2D-7102E36A4C56}"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996" y="1282700"/>
            <a:ext cx="7888070" cy="2140213"/>
          </a:xfrm>
          <a:prstGeom prst="rect">
            <a:avLst/>
          </a:prstGeo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996" y="3443160"/>
            <a:ext cx="7888070" cy="1125488"/>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5" name="页脚占位符 4"/>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759" y="1369642"/>
            <a:ext cx="3886875"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954" y="1369642"/>
            <a:ext cx="3886875" cy="32645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6" name="页脚占位符 5"/>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950" y="273929"/>
            <a:ext cx="7888070" cy="994479"/>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951" y="1261261"/>
            <a:ext cx="3869012" cy="618125"/>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935" indent="0">
              <a:buNone/>
              <a:defRPr sz="1200" b="1"/>
            </a:lvl8pPr>
            <a:lvl9pPr marL="2743835"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951" y="1879386"/>
            <a:ext cx="3869012"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954" y="1261261"/>
            <a:ext cx="3888066" cy="618125"/>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935" indent="0">
              <a:buNone/>
              <a:defRPr sz="1200" b="1"/>
            </a:lvl8pPr>
            <a:lvl9pPr marL="2743835"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954" y="1879386"/>
            <a:ext cx="3888066" cy="27642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8" name="页脚占位符 7"/>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759" y="273929"/>
            <a:ext cx="7888070" cy="994479"/>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4" name="页脚占位符 3"/>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3" name="页脚占位符 2"/>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51" y="343006"/>
            <a:ext cx="2949690" cy="1200521"/>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8066" y="740798"/>
            <a:ext cx="4629954" cy="3656347"/>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951" y="1543526"/>
            <a:ext cx="2949690" cy="2859574"/>
          </a:xfrm>
          <a:prstGeom prst="rect">
            <a:avLst/>
          </a:prstGeo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935" indent="0">
              <a:buNone/>
              <a:defRPr sz="800"/>
            </a:lvl8pPr>
            <a:lvl9pPr marL="2743835"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6" name="页脚占位符 5"/>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951" y="343006"/>
            <a:ext cx="2949690" cy="1200521"/>
          </a:xfrm>
          <a:prstGeom prst="rect">
            <a:avLst/>
          </a:prstGeo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8066" y="740798"/>
            <a:ext cx="4629954" cy="3656347"/>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951" y="1543526"/>
            <a:ext cx="2949690" cy="2859574"/>
          </a:xfrm>
          <a:prstGeom prst="rect">
            <a:avLst/>
          </a:prstGeo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935" indent="0">
              <a:buNone/>
              <a:defRPr sz="800"/>
            </a:lvl8pPr>
            <a:lvl9pPr marL="2743835"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a:xfrm>
            <a:off x="628759" y="4768735"/>
            <a:ext cx="2057757" cy="273928"/>
          </a:xfrm>
          <a:prstGeom prst="rect">
            <a:avLst/>
          </a:prstGeom>
        </p:spPr>
        <p:txBody>
          <a:bodyPr/>
          <a:lstStyle/>
          <a:p>
            <a:fld id="{DB004A44-FA30-41CC-93B2-CBE1BCCB16A2}" type="datetimeFigureOut">
              <a:rPr lang="zh-CN" altLang="en-US" smtClean="0"/>
              <a:t>2021/8/10</a:t>
            </a:fld>
            <a:endParaRPr lang="zh-CN" altLang="en-US"/>
          </a:p>
        </p:txBody>
      </p:sp>
      <p:sp>
        <p:nvSpPr>
          <p:cNvPr id="6" name="页脚占位符 5"/>
          <p:cNvSpPr>
            <a:spLocks noGrp="1"/>
          </p:cNvSpPr>
          <p:nvPr>
            <p:ph type="ftr" sz="quarter" idx="11"/>
          </p:nvPr>
        </p:nvSpPr>
        <p:spPr>
          <a:xfrm>
            <a:off x="3029476" y="4768735"/>
            <a:ext cx="3086636"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9072" y="4768735"/>
            <a:ext cx="2057757" cy="273928"/>
          </a:xfrm>
          <a:prstGeom prst="rect">
            <a:avLst/>
          </a:prstGeom>
        </p:spPr>
        <p:txBody>
          <a:bodyPr/>
          <a:lstStyle/>
          <a:p>
            <a:fld id="{2280F771-347B-4D1E-BCA0-9CA38B766615}"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12" name="Rectangle 47"/>
          <p:cNvSpPr/>
          <p:nvPr/>
        </p:nvSpPr>
        <p:spPr>
          <a:xfrm>
            <a:off x="966327" y="312994"/>
            <a:ext cx="2163228" cy="369446"/>
          </a:xfrm>
          <a:prstGeom prst="rect">
            <a:avLst/>
          </a:prstGeom>
        </p:spPr>
        <p:txBody>
          <a:bodyPr wrap="none" lIns="0" tIns="0" rIns="0" bIns="0">
            <a:spAutoFit/>
          </a:bodyPr>
          <a:lstStyle/>
          <a:p>
            <a:r>
              <a:rPr lang="zh-CN" altLang="en-US" sz="2400" b="1">
                <a:solidFill>
                  <a:schemeClr val="tx1">
                    <a:lumMod val="95000"/>
                    <a:lumOff val="5000"/>
                  </a:schemeClr>
                </a:solidFill>
                <a:latin typeface="方正静蕾简体" panose="02000000000000000000" pitchFamily="2" charset="-122"/>
                <a:ea typeface="方正静蕾简体" panose="02000000000000000000" pitchFamily="2" charset="-122"/>
                <a:cs typeface="Arial" pitchFamily="34" charset="0"/>
              </a:rPr>
              <a:t>添加你的小标题</a:t>
            </a:r>
            <a:endParaRPr lang="en-US" sz="2400" b="1">
              <a:solidFill>
                <a:schemeClr val="tx1">
                  <a:lumMod val="95000"/>
                  <a:lumOff val="5000"/>
                </a:schemeClr>
              </a:solidFill>
              <a:latin typeface="方正静蕾简体" panose="02000000000000000000" pitchFamily="2" charset="-122"/>
              <a:ea typeface="方正静蕾简体" panose="02000000000000000000" pitchFamily="2" charset="-122"/>
              <a:cs typeface="Arial" panose="020B0604020202020204" pitchFamily="34" charset="0"/>
            </a:endParaRPr>
          </a:p>
        </p:txBody>
      </p:sp>
      <p:grpSp>
        <p:nvGrpSpPr>
          <p:cNvPr id="17" name="Group 371"/>
          <p:cNvGrpSpPr>
            <a:grpSpLocks noChangeAspect="1"/>
          </p:cNvGrpSpPr>
          <p:nvPr/>
        </p:nvGrpSpPr>
        <p:grpSpPr>
          <a:xfrm>
            <a:off x="3169156" y="464741"/>
            <a:ext cx="6105253" cy="52958"/>
            <a:chOff x="936" y="3880"/>
            <a:chExt cx="5806" cy="168"/>
          </a:xfrm>
          <a:solidFill>
            <a:schemeClr val="tx1">
              <a:lumMod val="95000"/>
              <a:lumOff val="5000"/>
            </a:schemeClr>
          </a:solidFill>
        </p:grpSpPr>
        <p:sp>
          <p:nvSpPr>
            <p:cNvPr id="18" name="Freeform 372"/>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73"/>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74"/>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375"/>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376"/>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77"/>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78"/>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79"/>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80"/>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81"/>
            <p:cNvSpPr/>
            <p:nvPr/>
          </p:nvSpPr>
          <p:spPr bwMode="auto">
            <a:xfrm flipH="1">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82"/>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83"/>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84"/>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85"/>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86"/>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87"/>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88"/>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9"/>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90"/>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91"/>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92"/>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94"/>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95"/>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96"/>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97"/>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98"/>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99"/>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00"/>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01"/>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02"/>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03"/>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04"/>
            <p:cNvSpPr/>
            <p:nvPr/>
          </p:nvSpPr>
          <p:spPr bwMode="auto">
            <a:xfrm flipH="1">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05"/>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06"/>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407"/>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08"/>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09"/>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10"/>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11"/>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12"/>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13"/>
            <p:cNvSpPr/>
            <p:nvPr/>
          </p:nvSpPr>
          <p:spPr bwMode="auto">
            <a:xfrm flipH="1">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14"/>
            <p:cNvSpPr/>
            <p:nvPr/>
          </p:nvSpPr>
          <p:spPr bwMode="auto">
            <a:xfrm flipH="1">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15"/>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16"/>
            <p:cNvSpPr/>
            <p:nvPr/>
          </p:nvSpPr>
          <p:spPr bwMode="auto">
            <a:xfrm flipH="1">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17"/>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18"/>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19"/>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20"/>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21"/>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22"/>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23"/>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24"/>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25"/>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426"/>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427"/>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428"/>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431"/>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432"/>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433"/>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434"/>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435"/>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436"/>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437"/>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438"/>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439"/>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440"/>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41"/>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42"/>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43"/>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44"/>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45"/>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446"/>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447"/>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448"/>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449"/>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450"/>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451"/>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452"/>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453"/>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454"/>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455"/>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456"/>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457"/>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458"/>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459"/>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460"/>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461"/>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462"/>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463"/>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8">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464"/>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465"/>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466"/>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467"/>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468"/>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469"/>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470"/>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471"/>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72"/>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73"/>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474"/>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75"/>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76"/>
            <p:cNvSpPr/>
            <p:nvPr/>
          </p:nvSpPr>
          <p:spPr bwMode="auto">
            <a:xfrm flipH="1">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77"/>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78"/>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79"/>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80"/>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81"/>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82"/>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83"/>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84"/>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485"/>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486"/>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487"/>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488"/>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89"/>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90"/>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91"/>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92"/>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93"/>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94"/>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 name="Picture 2"/>
          <p:cNvPicPr>
            <a:picLocks noChangeAspect="1" noChangeArrowheads="1"/>
          </p:cNvPicPr>
          <p:nvPr/>
        </p:nvPicPr>
        <p:blipFill>
          <a:blip r:embed="rId13"/>
          <a:stretch>
            <a:fillRect/>
          </a:stretch>
        </p:blipFill>
        <p:spPr bwMode="auto">
          <a:xfrm>
            <a:off x="0" y="0"/>
            <a:ext cx="915243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nvPicPr>
        <p:blipFill>
          <a:blip r:embed="rId14">
            <a:extLst>
              <a:ext uri="{BEBA8EAE-BF5A-486C-A8C5-ECC9F3942E4B}">
                <a14:imgProps xmlns:a14="http://schemas.microsoft.com/office/drawing/2010/main">
                  <a14:imgLayer r:embed="rId15">
                    <a14:imgEffect>
                      <a14:brightnessContrast bright="40000" contrast="-40000"/>
                    </a14:imgEffect>
                  </a14:imgLayer>
                </a14:imgProps>
              </a:ext>
            </a:extLst>
          </a:blip>
          <a:stretch>
            <a:fillRect/>
          </a:stretch>
        </p:blipFill>
        <p:spPr>
          <a:xfrm>
            <a:off x="483793" y="399189"/>
            <a:ext cx="622233" cy="5762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31188"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31188" cy="33956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850"/>
            <a:ext cx="2133600" cy="273050"/>
          </a:xfrm>
          <a:prstGeom prst="rect">
            <a:avLst/>
          </a:prstGeom>
        </p:spPr>
        <p:txBody>
          <a:bodyPr vert="horz" lIns="91440" tIns="45720" rIns="91440" bIns="45720" rtlCol="0" anchor="ctr"/>
          <a:lstStyle>
            <a:lvl1pPr algn="l">
              <a:defRPr sz="1200">
                <a:solidFill>
                  <a:schemeClr val="tx1">
                    <a:tint val="75000"/>
                  </a:schemeClr>
                </a:solidFill>
              </a:defRPr>
            </a:lvl1pPr>
          </a:lstStyle>
          <a:p>
            <a:fld id="{E0819BA8-8BC3-4BB2-99B2-6939EF23E1F6}" type="datetimeFigureOut">
              <a:rPr lang="zh-CN" altLang="en-US" smtClean="0"/>
              <a:t>2021/8/10</a:t>
            </a:fld>
            <a:endParaRPr lang="zh-CN" altLang="en-US"/>
          </a:p>
        </p:txBody>
      </p:sp>
      <p:sp>
        <p:nvSpPr>
          <p:cNvPr id="5" name="页脚占位符 4"/>
          <p:cNvSpPr>
            <a:spLocks noGrp="1"/>
          </p:cNvSpPr>
          <p:nvPr>
            <p:ph type="ftr" sz="quarter" idx="3"/>
          </p:nvPr>
        </p:nvSpPr>
        <p:spPr>
          <a:xfrm>
            <a:off x="3124200" y="4768850"/>
            <a:ext cx="2897188" cy="2730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4788" y="4768850"/>
            <a:ext cx="2133600" cy="273050"/>
          </a:xfrm>
          <a:prstGeom prst="rect">
            <a:avLst/>
          </a:prstGeom>
        </p:spPr>
        <p:txBody>
          <a:bodyPr vert="horz" lIns="91440" tIns="45720" rIns="91440" bIns="45720" rtlCol="0" anchor="ctr"/>
          <a:lstStyle>
            <a:lvl1pPr algn="r">
              <a:defRPr sz="1200">
                <a:solidFill>
                  <a:schemeClr val="tx1">
                    <a:tint val="75000"/>
                  </a:schemeClr>
                </a:solidFill>
              </a:defRPr>
            </a:lvl1pPr>
          </a:lstStyle>
          <a:p>
            <a:fld id="{C0CF2A5A-B847-46A6-AB2D-7102E36A4C5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1.wmf"/><Relationship Id="rId4" Type="http://schemas.openxmlformats.org/officeDocument/2006/relationships/image" Target="../media/image20.wmf"/></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22768;&#38899;&#20256;&#36882;&#33021;&#37327;.mp4"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hyperlink" Target="&#27425;&#22768;&#27874;&#26432;&#20154;&#26696;.mp4" TargetMode="External"/><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w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6.wmf"/><Relationship Id="rId5" Type="http://schemas.openxmlformats.org/officeDocument/2006/relationships/oleObject" Target="../embeddings/oleObject1.bin"/><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3097723" y="2016373"/>
            <a:ext cx="3884295" cy="1015663"/>
          </a:xfrm>
          <a:prstGeom prst="rect">
            <a:avLst/>
          </a:prstGeom>
          <a:noFill/>
        </p:spPr>
        <p:txBody>
          <a:bodyPr wrap="square" rtlCol="0">
            <a:spAutoFit/>
            <a:scene3d>
              <a:camera prst="orthographicFront"/>
              <a:lightRig rig="threePt" dir="t"/>
            </a:scene3d>
          </a:bodyPr>
          <a:lstStyle/>
          <a:p>
            <a:r>
              <a:rPr lang="zh-CN" altLang="en-US" sz="6000" b="1" dirty="0">
                <a:ln w="22225">
                  <a:solidFill>
                    <a:schemeClr val="accent2"/>
                  </a:solidFill>
                  <a:prstDash val="solid"/>
                </a:ln>
                <a:solidFill>
                  <a:schemeClr val="bg1"/>
                </a:solidFill>
                <a:effectLst/>
                <a:latin typeface="黑体" panose="02010609060101010101" charset="-122"/>
                <a:ea typeface="黑体" panose="02010609060101010101" charset="-122"/>
                <a:sym typeface="+mn-ea"/>
              </a:rPr>
              <a:t>声的利用</a:t>
            </a:r>
          </a:p>
        </p:txBody>
      </p:sp>
      <p:grpSp>
        <p:nvGrpSpPr>
          <p:cNvPr id="59" name="组合 58"/>
          <p:cNvGrpSpPr/>
          <p:nvPr/>
        </p:nvGrpSpPr>
        <p:grpSpPr>
          <a:xfrm>
            <a:off x="3193111" y="444453"/>
            <a:ext cx="3047676" cy="926126"/>
            <a:chOff x="4732255" y="2680277"/>
            <a:chExt cx="4908764" cy="1491672"/>
          </a:xfrm>
        </p:grpSpPr>
        <p:sp>
          <p:nvSpPr>
            <p:cNvPr id="56" name="椭圆 55"/>
            <p:cNvSpPr/>
            <p:nvPr/>
          </p:nvSpPr>
          <p:spPr>
            <a:xfrm>
              <a:off x="4732255" y="2686050"/>
              <a:ext cx="1485899" cy="1485899"/>
            </a:xfrm>
            <a:prstGeom prst="ellipse">
              <a:avLst/>
            </a:prstGeom>
            <a:solidFill>
              <a:srgbClr val="FDF10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7200">
                  <a:solidFill>
                    <a:schemeClr val="tx1">
                      <a:lumMod val="95000"/>
                      <a:lumOff val="5000"/>
                    </a:schemeClr>
                  </a:solidFill>
                  <a:latin typeface="楷体" panose="02010609060101010101" charset="-122"/>
                  <a:ea typeface="楷体" panose="02010609060101010101" charset="-122"/>
                </a:rPr>
                <a:t>第</a:t>
              </a:r>
            </a:p>
          </p:txBody>
        </p:sp>
        <p:sp>
          <p:nvSpPr>
            <p:cNvPr id="57" name="椭圆 56"/>
            <p:cNvSpPr/>
            <p:nvPr/>
          </p:nvSpPr>
          <p:spPr>
            <a:xfrm>
              <a:off x="6440297" y="2680281"/>
              <a:ext cx="1485899" cy="1485899"/>
            </a:xfrm>
            <a:prstGeom prst="ellipse">
              <a:avLst/>
            </a:prstGeom>
            <a:solidFill>
              <a:srgbClr val="FDF10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zh-CN" sz="7200">
                  <a:solidFill>
                    <a:schemeClr val="tx1">
                      <a:lumMod val="95000"/>
                      <a:lumOff val="5000"/>
                    </a:schemeClr>
                  </a:solidFill>
                  <a:latin typeface="楷体" panose="02010609060101010101" charset="-122"/>
                  <a:ea typeface="楷体" panose="02010609060101010101" charset="-122"/>
                </a:rPr>
                <a:t>三</a:t>
              </a:r>
            </a:p>
          </p:txBody>
        </p:sp>
        <p:sp>
          <p:nvSpPr>
            <p:cNvPr id="58" name="椭圆 57"/>
            <p:cNvSpPr/>
            <p:nvPr/>
          </p:nvSpPr>
          <p:spPr>
            <a:xfrm>
              <a:off x="8155120" y="2680277"/>
              <a:ext cx="1485899" cy="1485899"/>
            </a:xfrm>
            <a:prstGeom prst="ellipse">
              <a:avLst/>
            </a:prstGeom>
            <a:solidFill>
              <a:srgbClr val="FDF10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zh-CN" sz="7200">
                  <a:solidFill>
                    <a:schemeClr val="tx1">
                      <a:lumMod val="95000"/>
                      <a:lumOff val="5000"/>
                    </a:schemeClr>
                  </a:solidFill>
                  <a:latin typeface="楷体" panose="02010609060101010101" charset="-122"/>
                  <a:ea typeface="楷体" panose="02010609060101010101" charset="-122"/>
                </a:rPr>
                <a:t>节</a:t>
              </a:r>
            </a:p>
          </p:txBody>
        </p:sp>
      </p:grpSp>
      <p:pic>
        <p:nvPicPr>
          <p:cNvPr id="7" name="图片 6" descr="图片包含 定居者&#10;&#10;已生成高可信度的说明"/>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900000" flipV="1">
            <a:off x="215900" y="336550"/>
            <a:ext cx="1289050" cy="549275"/>
          </a:xfrm>
          <a:prstGeom prst="rect">
            <a:avLst/>
          </a:prstGeom>
        </p:spPr>
      </p:pic>
      <p:pic>
        <p:nvPicPr>
          <p:cNvPr id="2" name="图片 1" descr="图片包含 定居者&#10;&#10;已生成高可信度的说明"/>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800000" flipV="1">
            <a:off x="7562850" y="316865"/>
            <a:ext cx="1289050" cy="549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750"/>
                                        <p:tgtEl>
                                          <p:spTgt spid="59"/>
                                        </p:tgtEl>
                                      </p:cBhvr>
                                    </p:animEffect>
                                  </p:childTnLst>
                                </p:cTn>
                              </p:par>
                            </p:childTnLst>
                          </p:cTn>
                        </p:par>
                        <p:par>
                          <p:cTn id="8" fill="hold" nodeType="afterGroup">
                            <p:stCondLst>
                              <p:cond delay="750"/>
                            </p:stCondLst>
                            <p:childTnLst>
                              <p:par>
                                <p:cTn id="9" presetID="10" presetClass="entr" presetSubtype="0" fill="hold" nodeType="after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nodeType="afterGroup">
                            <p:stCondLst>
                              <p:cond delay="2250"/>
                            </p:stCondLst>
                            <p:childTnLst>
                              <p:par>
                                <p:cTn id="13" presetID="10" presetClass="entr" presetSubtype="0" fill="hold" nodeType="afterEffect">
                                  <p:stCondLst>
                                    <p:cond delay="15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9" name="图片 24577"/>
          <p:cNvPicPr/>
          <p:nvPr/>
        </p:nvPicPr>
        <p:blipFill>
          <a:blip r:embed="rId3"/>
          <a:stretch>
            <a:fillRect/>
          </a:stretch>
        </p:blipFill>
        <p:spPr>
          <a:xfrm>
            <a:off x="1428609" y="914626"/>
            <a:ext cx="3088053" cy="2113882"/>
          </a:xfrm>
          <a:prstGeom prst="rect">
            <a:avLst/>
          </a:prstGeom>
          <a:noFill/>
          <a:ln w="9525">
            <a:noFill/>
          </a:ln>
        </p:spPr>
      </p:pic>
      <p:pic>
        <p:nvPicPr>
          <p:cNvPr id="14340" name="图片 24578"/>
          <p:cNvPicPr/>
          <p:nvPr/>
        </p:nvPicPr>
        <p:blipFill>
          <a:blip r:embed="rId4"/>
          <a:stretch>
            <a:fillRect/>
          </a:stretch>
        </p:blipFill>
        <p:spPr>
          <a:xfrm>
            <a:off x="5258604" y="685969"/>
            <a:ext cx="2400893" cy="2481875"/>
          </a:xfrm>
          <a:prstGeom prst="rect">
            <a:avLst/>
          </a:prstGeom>
          <a:noFill/>
          <a:ln w="9525">
            <a:noFill/>
          </a:ln>
        </p:spPr>
      </p:pic>
      <p:pic>
        <p:nvPicPr>
          <p:cNvPr id="14341" name="图片 24579"/>
          <p:cNvPicPr/>
          <p:nvPr/>
        </p:nvPicPr>
        <p:blipFill>
          <a:blip r:embed="rId5"/>
          <a:stretch>
            <a:fillRect/>
          </a:stretch>
        </p:blipFill>
        <p:spPr>
          <a:xfrm>
            <a:off x="1369063" y="3167844"/>
            <a:ext cx="4168216" cy="1551768"/>
          </a:xfrm>
          <a:prstGeom prst="rect">
            <a:avLst/>
          </a:prstGeom>
          <a:noFill/>
          <a:ln w="9525">
            <a:noFill/>
          </a:ln>
        </p:spPr>
      </p:pic>
      <p:sp>
        <p:nvSpPr>
          <p:cNvPr id="14342" name="文本框 1"/>
          <p:cNvSpPr txBox="1"/>
          <p:nvPr/>
        </p:nvSpPr>
        <p:spPr>
          <a:xfrm>
            <a:off x="1690611" y="266766"/>
            <a:ext cx="1894752" cy="553085"/>
          </a:xfrm>
          <a:prstGeom prst="rect">
            <a:avLst/>
          </a:prstGeom>
          <a:noFill/>
          <a:ln w="9525">
            <a:noFill/>
          </a:ln>
        </p:spPr>
        <p:txBody>
          <a:bodyPr wrap="square" anchor="t">
            <a:spAutoFit/>
          </a:bodyPr>
          <a:lstStyle/>
          <a:p>
            <a:r>
              <a:rPr lang="zh-CN" altLang="en-US" sz="3000">
                <a:solidFill>
                  <a:srgbClr val="FFFF00"/>
                </a:solidFill>
                <a:latin typeface="Times New Roman" panose="02020603050405020304" charset="0"/>
                <a:ea typeface="宋体" panose="02010600030101010101" pitchFamily="2" charset="-122"/>
              </a:rPr>
              <a:t>工件探伤</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5" name="Picture 2" descr="EFBB438E1D838C0088EE181967CDAE07"/>
          <p:cNvPicPr>
            <a:picLocks noChangeAspect="1"/>
          </p:cNvPicPr>
          <p:nvPr/>
        </p:nvPicPr>
        <p:blipFill>
          <a:blip r:embed="rId2"/>
          <a:stretch>
            <a:fillRect/>
          </a:stretch>
        </p:blipFill>
        <p:spPr>
          <a:xfrm>
            <a:off x="1277363" y="1059918"/>
            <a:ext cx="2126981" cy="2787942"/>
          </a:xfrm>
          <a:prstGeom prst="rect">
            <a:avLst/>
          </a:prstGeom>
          <a:noFill/>
          <a:ln w="9525">
            <a:noFill/>
          </a:ln>
        </p:spPr>
      </p:pic>
      <p:sp>
        <p:nvSpPr>
          <p:cNvPr id="16386" name="Text Box 3"/>
          <p:cNvSpPr txBox="1"/>
          <p:nvPr/>
        </p:nvSpPr>
        <p:spPr>
          <a:xfrm>
            <a:off x="1332224" y="489991"/>
            <a:ext cx="2322292" cy="414020"/>
          </a:xfrm>
          <a:prstGeom prst="rect">
            <a:avLst/>
          </a:prstGeom>
          <a:noFill/>
          <a:ln w="9525">
            <a:noFill/>
          </a:ln>
        </p:spPr>
        <p:txBody>
          <a:bodyPr anchor="t">
            <a:spAutoFit/>
          </a:bodyPr>
          <a:lstStyle/>
          <a:p>
            <a:pPr>
              <a:spcBef>
                <a:spcPct val="50000"/>
              </a:spcBef>
            </a:pPr>
            <a:r>
              <a:rPr lang="zh-CN" altLang="en-US" sz="2100">
                <a:solidFill>
                  <a:schemeClr val="bg1"/>
                </a:solidFill>
                <a:latin typeface="Tahoma" panose="020B0604030504040204" pitchFamily="34" charset="0"/>
                <a:ea typeface="宋体" panose="02010600030101010101" pitchFamily="2" charset="-122"/>
              </a:rPr>
              <a:t>蝙蝠男孩</a:t>
            </a:r>
          </a:p>
        </p:txBody>
      </p:sp>
      <p:sp>
        <p:nvSpPr>
          <p:cNvPr id="16387" name="Text Box 4"/>
          <p:cNvSpPr txBox="1"/>
          <p:nvPr/>
        </p:nvSpPr>
        <p:spPr>
          <a:xfrm>
            <a:off x="3654437" y="1006327"/>
            <a:ext cx="3970524" cy="2764123"/>
          </a:xfrm>
          <a:prstGeom prst="rect">
            <a:avLst/>
          </a:prstGeom>
          <a:noFill/>
          <a:ln w="9525">
            <a:noFill/>
          </a:ln>
        </p:spPr>
        <p:txBody>
          <a:bodyPr anchor="t"/>
          <a:lstStyle/>
          <a:p>
            <a:r>
              <a:rPr lang="en-US" altLang="zh-CN" sz="1800">
                <a:solidFill>
                  <a:schemeClr val="bg1"/>
                </a:solidFill>
                <a:latin typeface="仿宋_GB2312" panose="02010609030101010101" pitchFamily="49" charset="-122"/>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扬子晚报</a:t>
            </a:r>
            <a:r>
              <a:rPr lang="en-US" altLang="zh-CN" sz="1800">
                <a:solidFill>
                  <a:schemeClr val="bg1"/>
                </a:solidFill>
                <a:latin typeface="仿宋_GB2312" panose="02010609030101010101" pitchFamily="49" charset="-122"/>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报道，英国</a:t>
            </a:r>
            <a:r>
              <a:rPr lang="en-US" altLang="zh-CN" sz="1800">
                <a:solidFill>
                  <a:schemeClr val="bg1"/>
                </a:solidFill>
                <a:latin typeface="仿宋_GB2312" panose="02010609030101010101" pitchFamily="49" charset="-122"/>
                <a:ea typeface="仿宋_GB2312" panose="02010609030101010101" pitchFamily="49" charset="-122"/>
              </a:rPr>
              <a:t>7</a:t>
            </a:r>
            <a:r>
              <a:rPr lang="zh-CN" altLang="en-US" sz="1800">
                <a:solidFill>
                  <a:schemeClr val="bg1"/>
                </a:solidFill>
                <a:latin typeface="仿宋_GB2312" panose="02010609030101010101" pitchFamily="49" charset="-122"/>
                <a:ea typeface="仿宋_GB2312" panose="02010609030101010101" pitchFamily="49" charset="-122"/>
              </a:rPr>
              <a:t>岁男孩卢卡斯</a:t>
            </a:r>
            <a:r>
              <a:rPr lang="en-US" altLang="zh-CN"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默里出生时就双目失明，然而，在美国加州</a:t>
            </a:r>
            <a:r>
              <a:rPr lang="en-US" altLang="zh-CN" sz="1800">
                <a:solidFill>
                  <a:schemeClr val="bg1"/>
                </a:solidFill>
                <a:latin typeface="仿宋_GB2312" panose="02010609030101010101" pitchFamily="49" charset="-122"/>
                <a:ea typeface="仿宋_GB2312" panose="02010609030101010101" pitchFamily="49" charset="-122"/>
              </a:rPr>
              <a:t>41</a:t>
            </a:r>
            <a:r>
              <a:rPr lang="zh-CN" altLang="en-US" sz="1800">
                <a:solidFill>
                  <a:schemeClr val="bg1"/>
                </a:solidFill>
                <a:latin typeface="仿宋_GB2312" panose="02010609030101010101" pitchFamily="49" charset="-122"/>
                <a:ea typeface="仿宋_GB2312" panose="02010609030101010101" pitchFamily="49" charset="-122"/>
              </a:rPr>
              <a:t>岁盲人丹尼尔</a:t>
            </a:r>
            <a:r>
              <a:rPr lang="en-US" altLang="zh-CN"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基什的帮助下，卢卡斯通过</a:t>
            </a:r>
            <a:r>
              <a:rPr lang="en-US" altLang="zh-CN" sz="1800">
                <a:solidFill>
                  <a:schemeClr val="bg1"/>
                </a:solidFill>
                <a:latin typeface="仿宋_GB2312" panose="02010609030101010101" pitchFamily="49" charset="-122"/>
                <a:ea typeface="仿宋_GB2312" panose="02010609030101010101" pitchFamily="49" charset="-122"/>
              </a:rPr>
              <a:t>3</a:t>
            </a:r>
            <a:r>
              <a:rPr lang="zh-CN" altLang="en-US" sz="1800">
                <a:solidFill>
                  <a:schemeClr val="bg1"/>
                </a:solidFill>
                <a:latin typeface="仿宋_GB2312" panose="02010609030101010101" pitchFamily="49" charset="-122"/>
                <a:ea typeface="仿宋_GB2312" panose="02010609030101010101" pitchFamily="49" charset="-122"/>
              </a:rPr>
              <a:t>天的密集训练，学会了一种神奇的</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回声定位法</a:t>
            </a:r>
            <a:r>
              <a:rPr lang="zh-CN" altLang="en-US" sz="1800">
                <a:solidFill>
                  <a:schemeClr val="bg1"/>
                </a:solidFill>
                <a:latin typeface="Times New Roman" panose="02020603050405020304" charset="0"/>
                <a:ea typeface="仿宋_GB2312" panose="02010609030101010101" pitchFamily="49" charset="-122"/>
              </a:rPr>
              <a:t>”</a:t>
            </a:r>
            <a:r>
              <a:rPr lang="en-US" altLang="zh-CN"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通过弹舌头发出响亮的</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嗒嗒</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声，然后辨别声音撞上前方物体后返回的</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回声</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，然后在大脑中建立一幅虚拟的景物画面。</a:t>
            </a:r>
          </a:p>
        </p:txBody>
      </p:sp>
      <p:sp>
        <p:nvSpPr>
          <p:cNvPr id="16388" name="Rectangle 5"/>
          <p:cNvSpPr/>
          <p:nvPr/>
        </p:nvSpPr>
        <p:spPr>
          <a:xfrm>
            <a:off x="1142788" y="3922887"/>
            <a:ext cx="6859693" cy="922020"/>
          </a:xfrm>
          <a:prstGeom prst="rect">
            <a:avLst/>
          </a:prstGeom>
          <a:noFill/>
          <a:ln w="9525">
            <a:noFill/>
          </a:ln>
        </p:spPr>
        <p:txBody>
          <a:bodyPr anchor="t">
            <a:spAutoFit/>
          </a:bodyPr>
          <a:lstStyle/>
          <a:p>
            <a:r>
              <a:rPr lang="zh-CN" altLang="en-US" sz="1050">
                <a:solidFill>
                  <a:schemeClr val="bg1"/>
                </a:solidFill>
                <a:latin typeface="仿宋_GB2312" panose="02010609030101010101" pitchFamily="49" charset="-122"/>
                <a:ea typeface="仿宋_GB2312" panose="02010609030101010101" pitchFamily="49" charset="-122"/>
              </a:rPr>
              <a:t>　</a:t>
            </a:r>
            <a:r>
              <a:rPr lang="zh-CN" altLang="en-US" sz="1800">
                <a:solidFill>
                  <a:schemeClr val="bg1"/>
                </a:solidFill>
                <a:latin typeface="仿宋_GB2312" panose="02010609030101010101" pitchFamily="49" charset="-122"/>
                <a:ea typeface="仿宋_GB2312" panose="02010609030101010101" pitchFamily="49" charset="-122"/>
              </a:rPr>
              <a:t>如今，双眼皆盲的卢卡斯能够像蝙蝠或海豚一样靠回声来</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视物</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。不仅在车水马龙的大街上也能行走自如，甚至能打篮球、玩攀岩等高难度运动，而他也因此被人们称为</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蝙蝠男孩</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a:t>
            </a:r>
            <a:r>
              <a:rPr lang="zh-CN" altLang="en-US" sz="1500">
                <a:solidFill>
                  <a:schemeClr val="bg1"/>
                </a:solidFill>
                <a:latin typeface="仿宋_GB2312" panose="02010609030101010101" pitchFamily="49" charset="-122"/>
                <a:ea typeface="仿宋_GB2312" panose="02010609030101010101" pitchFamily="49" charset="-122"/>
              </a:rPr>
              <a:t> </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09" name="Picture 2" descr="001b38a187f00d475aab06"/>
          <p:cNvPicPr>
            <a:picLocks noChangeAspect="1"/>
          </p:cNvPicPr>
          <p:nvPr/>
        </p:nvPicPr>
        <p:blipFill>
          <a:blip r:embed="rId2"/>
          <a:stretch>
            <a:fillRect/>
          </a:stretch>
        </p:blipFill>
        <p:spPr>
          <a:xfrm>
            <a:off x="1277363" y="1059918"/>
            <a:ext cx="2300855" cy="2360401"/>
          </a:xfrm>
          <a:prstGeom prst="rect">
            <a:avLst/>
          </a:prstGeom>
          <a:noFill/>
          <a:ln w="9525">
            <a:noFill/>
          </a:ln>
        </p:spPr>
      </p:pic>
      <p:sp>
        <p:nvSpPr>
          <p:cNvPr id="17410" name="Text Box 3"/>
          <p:cNvSpPr txBox="1"/>
          <p:nvPr/>
        </p:nvSpPr>
        <p:spPr>
          <a:xfrm>
            <a:off x="1439328" y="357276"/>
            <a:ext cx="2970152" cy="414020"/>
          </a:xfrm>
          <a:prstGeom prst="rect">
            <a:avLst/>
          </a:prstGeom>
          <a:noFill/>
          <a:ln w="9525">
            <a:noFill/>
          </a:ln>
        </p:spPr>
        <p:txBody>
          <a:bodyPr anchor="t">
            <a:spAutoFit/>
          </a:bodyPr>
          <a:lstStyle/>
          <a:p>
            <a:pPr>
              <a:spcBef>
                <a:spcPct val="50000"/>
              </a:spcBef>
            </a:pPr>
            <a:r>
              <a:rPr lang="zh-CN" altLang="en-US" sz="2100">
                <a:solidFill>
                  <a:schemeClr val="bg1"/>
                </a:solidFill>
                <a:latin typeface="Tahoma" panose="020B0604030504040204" pitchFamily="34" charset="0"/>
                <a:ea typeface="宋体" panose="02010600030101010101" pitchFamily="2" charset="-122"/>
              </a:rPr>
              <a:t>海豚儿童</a:t>
            </a:r>
          </a:p>
        </p:txBody>
      </p:sp>
      <p:sp>
        <p:nvSpPr>
          <p:cNvPr id="17411" name="Text Box 4"/>
          <p:cNvSpPr txBox="1"/>
          <p:nvPr/>
        </p:nvSpPr>
        <p:spPr>
          <a:xfrm>
            <a:off x="3654437" y="844362"/>
            <a:ext cx="4132489" cy="2584450"/>
          </a:xfrm>
          <a:prstGeom prst="rect">
            <a:avLst/>
          </a:prstGeom>
          <a:noFill/>
          <a:ln w="9525">
            <a:noFill/>
          </a:ln>
        </p:spPr>
        <p:txBody>
          <a:bodyPr anchor="t">
            <a:spAutoFit/>
          </a:bodyPr>
          <a:lstStyle/>
          <a:p>
            <a:r>
              <a:rPr lang="en-US" altLang="zh-CN" sz="1800">
                <a:solidFill>
                  <a:schemeClr val="bg1"/>
                </a:solidFill>
                <a:latin typeface="Arial" pitchFamily="34" charset="0"/>
                <a:ea typeface="仿宋_GB2312" panose="02010609030101010101" pitchFamily="49" charset="-122"/>
              </a:rPr>
              <a:t> </a:t>
            </a:r>
            <a:r>
              <a:rPr lang="en-US" altLang="zh-CN"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回声定位法</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的原理是当盲人的舌头发出响亮的声音、声波撞到前方物体上后，回声会反馈到盲人的耳朵中，从而使他们能够分辨前方物体的大小、形状和距离。对于回声信息的处理可以让盲人</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看见</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前方的物体。大脑对这一回声信息的处理方式和正常人通过眼睛视物的处理方式有点类似，只不过学会</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回声定位法</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 的盲人是通过回声在</a:t>
            </a:r>
          </a:p>
        </p:txBody>
      </p:sp>
      <p:sp>
        <p:nvSpPr>
          <p:cNvPr id="17412" name="Rectangle 5"/>
          <p:cNvSpPr/>
          <p:nvPr/>
        </p:nvSpPr>
        <p:spPr>
          <a:xfrm>
            <a:off x="1439328" y="3688955"/>
            <a:ext cx="6320207" cy="922020"/>
          </a:xfrm>
          <a:prstGeom prst="rect">
            <a:avLst/>
          </a:prstGeom>
          <a:noFill/>
          <a:ln w="9525">
            <a:noFill/>
          </a:ln>
        </p:spPr>
        <p:txBody>
          <a:bodyPr anchor="t">
            <a:spAutoFit/>
          </a:bodyPr>
          <a:lstStyle/>
          <a:p>
            <a:r>
              <a:rPr lang="en-US" altLang="zh-CN" sz="1800">
                <a:solidFill>
                  <a:schemeClr val="bg1"/>
                </a:solidFill>
                <a:latin typeface="Arial" pitchFamily="34" charset="0"/>
                <a:ea typeface="仿宋_GB2312" panose="02010609030101010101" pitchFamily="49" charset="-122"/>
              </a:rPr>
              <a:t>  </a:t>
            </a:r>
            <a:r>
              <a:rPr lang="zh-CN" altLang="en-US" sz="1800">
                <a:solidFill>
                  <a:schemeClr val="bg1"/>
                </a:solidFill>
                <a:latin typeface="仿宋_GB2312" panose="02010609030101010101" pitchFamily="49" charset="-122"/>
                <a:ea typeface="仿宋_GB2312" panose="02010609030101010101" pitchFamily="49" charset="-122"/>
              </a:rPr>
              <a:t>大脑中形成物体，而普通人是通过射入视网膜的光线在脑海中形成物体。</a:t>
            </a:r>
            <a:r>
              <a:rPr lang="zh-CN" altLang="en-US" sz="1800">
                <a:solidFill>
                  <a:schemeClr val="bg1"/>
                </a:solidFill>
                <a:latin typeface="Times New Roman" panose="02020603050405020304" charset="0"/>
                <a:ea typeface="仿宋_GB2312" panose="02010609030101010101" pitchFamily="49" charset="-122"/>
              </a:rPr>
              <a:t> </a:t>
            </a:r>
            <a:r>
              <a:rPr lang="zh-CN" altLang="en-US" sz="1800">
                <a:solidFill>
                  <a:schemeClr val="bg1"/>
                </a:solidFill>
                <a:latin typeface="仿宋_GB2312" panose="02010609030101010101" pitchFamily="49" charset="-122"/>
                <a:ea typeface="仿宋_GB2312" panose="02010609030101010101" pitchFamily="49" charset="-122"/>
              </a:rPr>
              <a:t>据悉，由于贾米现在能够像海豚一样靠声波来</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视物</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，他已被当地人称作</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海豚儿童</a:t>
            </a:r>
            <a:r>
              <a:rPr lang="zh-CN" altLang="en-US" sz="1800">
                <a:solidFill>
                  <a:schemeClr val="bg1"/>
                </a:solidFill>
                <a:latin typeface="Times New Roman" panose="02020603050405020304" charset="0"/>
                <a:ea typeface="仿宋_GB2312" panose="02010609030101010101" pitchFamily="49" charset="-122"/>
              </a:rPr>
              <a:t>”</a:t>
            </a:r>
            <a:r>
              <a:rPr lang="zh-CN" altLang="en-US" sz="1800">
                <a:solidFill>
                  <a:schemeClr val="bg1"/>
                </a:solidFill>
                <a:latin typeface="仿宋_GB2312" panose="02010609030101010101" pitchFamily="49" charset="-122"/>
                <a:ea typeface="仿宋_GB2312" panose="02010609030101010101" pitchFamily="49" charset="-122"/>
              </a:rPr>
              <a:t>。</a:t>
            </a:r>
          </a:p>
        </p:txBody>
      </p:sp>
      <p:sp>
        <p:nvSpPr>
          <p:cNvPr id="17413" name="Text Box 6"/>
          <p:cNvSpPr txBox="1"/>
          <p:nvPr/>
        </p:nvSpPr>
        <p:spPr>
          <a:xfrm rot="-1751849">
            <a:off x="1763257" y="2086490"/>
            <a:ext cx="1674432" cy="252730"/>
          </a:xfrm>
          <a:prstGeom prst="rect">
            <a:avLst/>
          </a:prstGeom>
          <a:noFill/>
          <a:ln w="9525">
            <a:noFill/>
          </a:ln>
        </p:spPr>
        <p:txBody>
          <a:bodyPr anchor="t">
            <a:spAutoFit/>
          </a:bodyPr>
          <a:lstStyle/>
          <a:p>
            <a:pPr>
              <a:spcBef>
                <a:spcPct val="50000"/>
              </a:spcBef>
            </a:pPr>
            <a:endParaRPr lang="zh-CN" altLang="zh-CN" sz="1050">
              <a:latin typeface="Tahoma" panose="020B0604030504040204" pitchFamily="34" charset="0"/>
              <a:ea typeface="华文行楷" panose="02010800040101010101" pitchFamily="2"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矩形 29697"/>
          <p:cNvSpPr/>
          <p:nvPr/>
        </p:nvSpPr>
        <p:spPr>
          <a:xfrm>
            <a:off x="2294407" y="2360401"/>
            <a:ext cx="4766058" cy="1014730"/>
          </a:xfrm>
          <a:prstGeom prst="rect">
            <a:avLst/>
          </a:prstGeom>
          <a:noFill/>
          <a:ln w="9525">
            <a:noFill/>
          </a:ln>
        </p:spPr>
        <p:txBody>
          <a:bodyPr wrap="square" anchor="t">
            <a:spAutoFit/>
          </a:bodyPr>
          <a:lstStyle/>
          <a:p>
            <a:r>
              <a:rPr lang="zh-CN" altLang="en-US" sz="6000">
                <a:solidFill>
                  <a:srgbClr val="FFFF00"/>
                </a:solidFill>
                <a:latin typeface="华文楷体" panose="02010600040101010101" charset="-122"/>
                <a:ea typeface="华文楷体" panose="02010600040101010101" charset="-122"/>
              </a:rPr>
              <a:t>二、声与能量</a:t>
            </a:r>
          </a:p>
        </p:txBody>
      </p:sp>
      <p:pic>
        <p:nvPicPr>
          <p:cNvPr id="18436" name="图片 29698" descr="898u你"/>
          <p:cNvPicPr>
            <a:picLocks noChangeAspect="1"/>
          </p:cNvPicPr>
          <p:nvPr/>
        </p:nvPicPr>
        <p:blipFill>
          <a:blip r:embed="rId2"/>
          <a:stretch>
            <a:fillRect/>
          </a:stretch>
        </p:blipFill>
        <p:spPr>
          <a:xfrm>
            <a:off x="1253544" y="1049200"/>
            <a:ext cx="1829252" cy="1374321"/>
          </a:xfrm>
          <a:prstGeom prst="rect">
            <a:avLst/>
          </a:prstGeom>
          <a:noFill/>
          <a:ln w="9525">
            <a:noFill/>
          </a:ln>
        </p:spPr>
      </p:pic>
      <p:pic>
        <p:nvPicPr>
          <p:cNvPr id="18438" name="图片 29700" descr="bs00554_"/>
          <p:cNvPicPr>
            <a:picLocks noChangeAspect="1"/>
          </p:cNvPicPr>
          <p:nvPr/>
        </p:nvPicPr>
        <p:blipFill>
          <a:blip r:embed="rId3"/>
          <a:stretch>
            <a:fillRect/>
          </a:stretch>
        </p:blipFill>
        <p:spPr>
          <a:xfrm>
            <a:off x="7060537" y="1049274"/>
            <a:ext cx="1028954" cy="89795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1000" fill="hold"/>
                                        <p:tgtEl>
                                          <p:spTgt spid="29698"/>
                                        </p:tgtEl>
                                        <p:attrNameLst>
                                          <p:attrName>ppt_w</p:attrName>
                                        </p:attrNameLst>
                                      </p:cBhvr>
                                      <p:tavLst>
                                        <p:tav tm="0">
                                          <p:val>
                                            <p:fltVal val="0"/>
                                          </p:val>
                                        </p:tav>
                                        <p:tav tm="100000">
                                          <p:val>
                                            <p:strVal val="#ppt_w"/>
                                          </p:val>
                                        </p:tav>
                                      </p:tavLst>
                                    </p:anim>
                                    <p:anim calcmode="lin" valueType="num">
                                      <p:cBhvr>
                                        <p:cTn id="8" dur="1000" fill="hold"/>
                                        <p:tgtEl>
                                          <p:spTgt spid="29698"/>
                                        </p:tgtEl>
                                        <p:attrNameLst>
                                          <p:attrName>ppt_h</p:attrName>
                                        </p:attrNameLst>
                                      </p:cBhvr>
                                      <p:tavLst>
                                        <p:tav tm="0">
                                          <p:val>
                                            <p:fltVal val="0"/>
                                          </p:val>
                                        </p:tav>
                                        <p:tav tm="100000">
                                          <p:val>
                                            <p:strVal val="#ppt_h"/>
                                          </p:val>
                                        </p:tav>
                                      </p:tavLst>
                                    </p:anim>
                                    <p:animEffect transition="in" filter="fade">
                                      <p:cBhvr>
                                        <p:cTn id="9" dur="10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3"/>
          <p:cNvSpPr>
            <a:spLocks noGrp="1"/>
          </p:cNvSpPr>
          <p:nvPr>
            <p:ph idx="1"/>
          </p:nvPr>
        </p:nvSpPr>
        <p:spPr>
          <a:xfrm>
            <a:off x="1532219" y="337030"/>
            <a:ext cx="5200743" cy="514477"/>
          </a:xfrm>
        </p:spPr>
        <p:txBody>
          <a:bodyPr vert="horz" wrap="square" lIns="68596" tIns="34298" rIns="68596" bIns="34298" anchor="t"/>
          <a:lstStyle/>
          <a:p>
            <a:pPr>
              <a:buNone/>
            </a:pPr>
            <a:r>
              <a:rPr lang="zh-CN" altLang="en-US" sz="2700" b="1">
                <a:solidFill>
                  <a:srgbClr val="FFFF00"/>
                </a:solidFill>
                <a:latin typeface="Times New Roman" panose="02020603050405020304" charset="0"/>
              </a:rPr>
              <a:t>想一想，烛焰为什么会抖动？</a:t>
            </a:r>
          </a:p>
        </p:txBody>
      </p:sp>
      <p:sp>
        <p:nvSpPr>
          <p:cNvPr id="13317" name="Rectangle 5"/>
          <p:cNvSpPr/>
          <p:nvPr/>
        </p:nvSpPr>
        <p:spPr>
          <a:xfrm>
            <a:off x="1741821" y="4389753"/>
            <a:ext cx="5050687" cy="450167"/>
          </a:xfrm>
          <a:prstGeom prst="rect">
            <a:avLst/>
          </a:prstGeom>
          <a:noFill/>
          <a:ln w="9525">
            <a:noFill/>
          </a:ln>
        </p:spPr>
        <p:txBody>
          <a:bodyPr anchor="t"/>
          <a:lstStyle/>
          <a:p>
            <a:pPr marL="342900" indent="-342900">
              <a:lnSpc>
                <a:spcPct val="125000"/>
              </a:lnSpc>
            </a:pPr>
            <a:r>
              <a:rPr lang="zh-CN" altLang="en-US" sz="2100">
                <a:solidFill>
                  <a:srgbClr val="FFFF00"/>
                </a:solidFill>
                <a:latin typeface="宋体" panose="02010600030101010101" pitchFamily="2" charset="-122"/>
                <a:ea typeface="宋体" panose="02010600030101010101" pitchFamily="2" charset="-122"/>
              </a:rPr>
              <a:t>声波影响下的疏密相间的空气挤压了烛焰。</a:t>
            </a:r>
          </a:p>
        </p:txBody>
      </p:sp>
      <p:pic>
        <p:nvPicPr>
          <p:cNvPr id="14341" name="Picture 5" descr="AVSEQ08_20124316112">
            <a:hlinkClick r:id="rId2" action="ppaction://hlinkfile"/>
          </p:cNvPr>
          <p:cNvPicPr>
            <a:picLocks noChangeAspect="1"/>
          </p:cNvPicPr>
          <p:nvPr/>
        </p:nvPicPr>
        <p:blipFill>
          <a:blip r:embed="rId3"/>
          <a:stretch>
            <a:fillRect/>
          </a:stretch>
        </p:blipFill>
        <p:spPr>
          <a:xfrm>
            <a:off x="2562999" y="1600621"/>
            <a:ext cx="3408410" cy="2789132"/>
          </a:xfrm>
          <a:prstGeom prst="rect">
            <a:avLst/>
          </a:prstGeom>
          <a:noFill/>
          <a:ln w="9525">
            <a:noFill/>
          </a:ln>
        </p:spPr>
      </p:pic>
      <p:sp>
        <p:nvSpPr>
          <p:cNvPr id="4104" name="矩形 4103"/>
          <p:cNvSpPr/>
          <p:nvPr/>
        </p:nvSpPr>
        <p:spPr>
          <a:xfrm>
            <a:off x="1425037" y="1082546"/>
            <a:ext cx="2316480" cy="414020"/>
          </a:xfrm>
          <a:prstGeom prst="rect">
            <a:avLst/>
          </a:prstGeom>
        </p:spPr>
        <p:style>
          <a:lnRef idx="1">
            <a:schemeClr val="accent2"/>
          </a:lnRef>
          <a:fillRef idx="2">
            <a:schemeClr val="accent2"/>
          </a:fillRef>
          <a:effectRef idx="1">
            <a:schemeClr val="accent2"/>
          </a:effectRef>
          <a:fontRef idx="minor">
            <a:schemeClr val="dk1"/>
          </a:fontRef>
        </p:style>
        <p:txBody>
          <a:bodyPr wrap="none" anchor="t">
            <a:spAutoFit/>
          </a:bodyPr>
          <a:lstStyle/>
          <a:p>
            <a:pPr fontAlgn="base"/>
            <a:r>
              <a:rPr lang="zh-CN" altLang="en-US" sz="2100" strike="noStrike" noProof="1">
                <a:solidFill>
                  <a:srgbClr val="0066CC"/>
                </a:solidFill>
                <a:latin typeface="Times New Roman" panose="02020603050405020304" charset="0"/>
                <a:ea typeface="宋体" panose="02010600030101010101" pitchFamily="2" charset="-122"/>
              </a:rPr>
              <a:t>声音可以传递能量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434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7"/>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4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P spid="4104" grpId="1"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3" name="Picture 5" descr="2008080314480575"/>
          <p:cNvPicPr>
            <a:picLocks noGrp="1" noChangeAspect="1"/>
          </p:cNvPicPr>
          <p:nvPr>
            <p:ph idx="1"/>
          </p:nvPr>
        </p:nvPicPr>
        <p:blipFill>
          <a:blip r:embed="rId2"/>
          <a:stretch>
            <a:fillRect/>
          </a:stretch>
        </p:blipFill>
        <p:spPr>
          <a:xfrm>
            <a:off x="1650120" y="2754596"/>
            <a:ext cx="1688723" cy="1689914"/>
          </a:xfrm>
          <a:ln w="38100"/>
        </p:spPr>
      </p:pic>
      <p:pic>
        <p:nvPicPr>
          <p:cNvPr id="20484" name="Picture 11" descr="%E5%B0%8F%E5%9E%8B%E8%B6%85%E5%A3%B0%E6%B3%A2%E6%B8%85%E6%B4%97%E6%9C%BA+%28VGT-1730QT%29"/>
          <p:cNvPicPr>
            <a:picLocks noGrp="1" noChangeAspect="1"/>
          </p:cNvPicPr>
          <p:nvPr>
            <p:ph type="dt" sz="half" idx="10"/>
          </p:nvPr>
        </p:nvPicPr>
        <p:blipFill>
          <a:blip r:embed="rId3"/>
          <a:stretch>
            <a:fillRect/>
          </a:stretch>
        </p:blipFill>
        <p:spPr>
          <a:xfrm>
            <a:off x="1377400" y="226275"/>
            <a:ext cx="2105545" cy="1998362"/>
          </a:xfrm>
          <a:noFill/>
          <a:ln w="38100">
            <a:noFill/>
          </a:ln>
        </p:spPr>
      </p:pic>
      <p:pic>
        <p:nvPicPr>
          <p:cNvPr id="20485" name="Picture 5" descr="200911435151017"/>
          <p:cNvPicPr>
            <a:picLocks noGrp="1" noChangeAspect="1"/>
          </p:cNvPicPr>
          <p:nvPr/>
        </p:nvPicPr>
        <p:blipFill>
          <a:blip r:embed="rId4"/>
          <a:stretch>
            <a:fillRect/>
          </a:stretch>
        </p:blipFill>
        <p:spPr>
          <a:xfrm>
            <a:off x="4037913" y="433495"/>
            <a:ext cx="2425902" cy="1582732"/>
          </a:xfrm>
          <a:prstGeom prst="rect">
            <a:avLst/>
          </a:prstGeom>
          <a:noFill/>
          <a:ln w="57150">
            <a:noFill/>
          </a:ln>
        </p:spPr>
      </p:pic>
      <p:pic>
        <p:nvPicPr>
          <p:cNvPr id="20486" name="Picture 20" descr="XAPVOU8DJ3BR}}_D)0ATYNF"/>
          <p:cNvPicPr>
            <a:picLocks noChangeAspect="1"/>
          </p:cNvPicPr>
          <p:nvPr/>
        </p:nvPicPr>
        <p:blipFill>
          <a:blip r:embed="rId5"/>
          <a:stretch>
            <a:fillRect/>
          </a:stretch>
        </p:blipFill>
        <p:spPr>
          <a:xfrm>
            <a:off x="4095077" y="2754596"/>
            <a:ext cx="1880461" cy="1712541"/>
          </a:xfrm>
          <a:prstGeom prst="rect">
            <a:avLst/>
          </a:prstGeom>
          <a:noFill/>
          <a:ln w="9525">
            <a:noFill/>
          </a:ln>
        </p:spPr>
      </p:pic>
      <p:sp>
        <p:nvSpPr>
          <p:cNvPr id="24581" name="Rectangle 8"/>
          <p:cNvSpPr/>
          <p:nvPr/>
        </p:nvSpPr>
        <p:spPr>
          <a:xfrm>
            <a:off x="1377400" y="2212342"/>
            <a:ext cx="1783080" cy="414020"/>
          </a:xfrm>
          <a:prstGeom prst="rect">
            <a:avLst/>
          </a:prstGeom>
          <a:noFill/>
          <a:ln w="9525">
            <a:noFill/>
          </a:ln>
        </p:spPr>
        <p:txBody>
          <a:bodyPr wrap="none" anchor="ctr">
            <a:spAutoFit/>
          </a:bodyPr>
          <a:lstStyle/>
          <a:p>
            <a:r>
              <a:rPr lang="zh-CN" altLang="en-US" sz="2100">
                <a:solidFill>
                  <a:srgbClr val="FFFF00"/>
                </a:solidFill>
                <a:latin typeface="宋体" panose="02010600030101010101" pitchFamily="2" charset="-122"/>
                <a:ea typeface="宋体" panose="02010600030101010101" pitchFamily="2" charset="-122"/>
              </a:rPr>
              <a:t>超声波清洗机 </a:t>
            </a:r>
          </a:p>
        </p:txBody>
      </p:sp>
      <p:sp>
        <p:nvSpPr>
          <p:cNvPr id="2" name="Rectangle 8"/>
          <p:cNvSpPr/>
          <p:nvPr/>
        </p:nvSpPr>
        <p:spPr>
          <a:xfrm>
            <a:off x="4095077" y="2212937"/>
            <a:ext cx="1783080" cy="414020"/>
          </a:xfrm>
          <a:prstGeom prst="rect">
            <a:avLst/>
          </a:prstGeom>
          <a:noFill/>
          <a:ln w="9525">
            <a:noFill/>
          </a:ln>
        </p:spPr>
        <p:txBody>
          <a:bodyPr wrap="none" anchor="ctr">
            <a:spAutoFit/>
          </a:bodyPr>
          <a:lstStyle/>
          <a:p>
            <a:r>
              <a:rPr lang="zh-CN" altLang="en-US" sz="2100">
                <a:solidFill>
                  <a:srgbClr val="FFFF00"/>
                </a:solidFill>
                <a:latin typeface="宋体" panose="02010600030101010101" pitchFamily="2" charset="-122"/>
                <a:ea typeface="宋体" panose="02010600030101010101" pitchFamily="2" charset="-122"/>
              </a:rPr>
              <a:t>超声波碎石机 </a:t>
            </a:r>
          </a:p>
        </p:txBody>
      </p:sp>
      <p:sp>
        <p:nvSpPr>
          <p:cNvPr id="3" name="Rectangle 8"/>
          <p:cNvSpPr/>
          <p:nvPr/>
        </p:nvSpPr>
        <p:spPr>
          <a:xfrm>
            <a:off x="1377400" y="4432810"/>
            <a:ext cx="1783080" cy="414020"/>
          </a:xfrm>
          <a:prstGeom prst="rect">
            <a:avLst/>
          </a:prstGeom>
          <a:noFill/>
          <a:ln w="9525">
            <a:noFill/>
          </a:ln>
        </p:spPr>
        <p:txBody>
          <a:bodyPr wrap="none" anchor="ctr">
            <a:spAutoFit/>
          </a:bodyPr>
          <a:lstStyle/>
          <a:p>
            <a:r>
              <a:rPr lang="zh-CN" altLang="en-US" sz="2100">
                <a:solidFill>
                  <a:srgbClr val="FFFF00"/>
                </a:solidFill>
                <a:latin typeface="宋体" panose="02010600030101010101" pitchFamily="2" charset="-122"/>
                <a:ea typeface="宋体" panose="02010600030101010101" pitchFamily="2" charset="-122"/>
              </a:rPr>
              <a:t>超声波加湿器 </a:t>
            </a:r>
          </a:p>
        </p:txBody>
      </p:sp>
      <p:sp>
        <p:nvSpPr>
          <p:cNvPr id="4" name="Rectangle 8"/>
          <p:cNvSpPr/>
          <p:nvPr/>
        </p:nvSpPr>
        <p:spPr>
          <a:xfrm>
            <a:off x="4037913" y="4549520"/>
            <a:ext cx="1516380" cy="414020"/>
          </a:xfrm>
          <a:prstGeom prst="rect">
            <a:avLst/>
          </a:prstGeom>
          <a:noFill/>
          <a:ln w="9525">
            <a:noFill/>
          </a:ln>
        </p:spPr>
        <p:txBody>
          <a:bodyPr wrap="none" anchor="ctr">
            <a:spAutoFit/>
          </a:bodyPr>
          <a:lstStyle/>
          <a:p>
            <a:r>
              <a:rPr lang="zh-CN" altLang="en-US" sz="2100">
                <a:solidFill>
                  <a:srgbClr val="FFFF00"/>
                </a:solidFill>
                <a:latin typeface="宋体" panose="02010600030101010101" pitchFamily="2" charset="-122"/>
                <a:ea typeface="宋体" panose="02010600030101010101" pitchFamily="2" charset="-122"/>
              </a:rPr>
              <a:t>超声波洗牙 </a:t>
            </a:r>
          </a:p>
        </p:txBody>
      </p:sp>
      <p:sp>
        <p:nvSpPr>
          <p:cNvPr id="20491" name="文本框 5"/>
          <p:cNvSpPr txBox="1"/>
          <p:nvPr/>
        </p:nvSpPr>
        <p:spPr>
          <a:xfrm>
            <a:off x="6700388" y="1124228"/>
            <a:ext cx="551815" cy="2661704"/>
          </a:xfrm>
          <a:prstGeom prst="rect">
            <a:avLst/>
          </a:prstGeom>
          <a:noFill/>
          <a:ln w="9525">
            <a:noFill/>
          </a:ln>
        </p:spPr>
        <p:txBody>
          <a:bodyPr vert="eaVert" wrap="square" anchor="t">
            <a:spAutoFit/>
          </a:bodyPr>
          <a:lstStyle/>
          <a:p>
            <a:r>
              <a:rPr lang="zh-CN" altLang="en-US" sz="2400">
                <a:solidFill>
                  <a:srgbClr val="FFFF00"/>
                </a:solidFill>
                <a:latin typeface="Times New Roman" panose="02020603050405020304" charset="0"/>
                <a:ea typeface="宋体" panose="02010600030101010101" pitchFamily="2" charset="-122"/>
              </a:rPr>
              <a:t>利用超声波的能量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 calcmode="lin" valueType="num">
                                      <p:cBhvr>
                                        <p:cTn id="7" dur="500" fill="hold"/>
                                        <p:tgtEl>
                                          <p:spTgt spid="24581"/>
                                        </p:tgtEl>
                                        <p:attrNameLst>
                                          <p:attrName>ppt_x</p:attrName>
                                        </p:attrNameLst>
                                      </p:cBhvr>
                                      <p:tavLst>
                                        <p:tav tm="0">
                                          <p:val>
                                            <p:strVal val="#ppt_x"/>
                                          </p:val>
                                        </p:tav>
                                        <p:tav tm="100000">
                                          <p:val>
                                            <p:strVal val="#ppt_x"/>
                                          </p:val>
                                        </p:tav>
                                      </p:tavLst>
                                    </p:anim>
                                    <p:anim calcmode="lin" valueType="num">
                                      <p:cBhvr>
                                        <p:cTn id="8" dur="500" fill="hold"/>
                                        <p:tgtEl>
                                          <p:spTgt spid="2458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3"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100000">
                                          <p:val>
                                            <p:strVal val="#ppt_x"/>
                                          </p:val>
                                        </p:tav>
                                      </p:tavLst>
                                    </p:anim>
                                    <p:anim calcmode="lin" valueType="num">
                                      <p:cBhvr>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P spid="2" grpId="1"/>
      <p:bldP spid="3" grpId="2"/>
      <p:bldP spid="4" grpId="3"/>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7" name="Picture 26" descr="bc6"/>
          <p:cNvPicPr>
            <a:picLocks noChangeAspect="1"/>
          </p:cNvPicPr>
          <p:nvPr/>
        </p:nvPicPr>
        <p:blipFill>
          <a:blip r:embed="rId2"/>
          <a:stretch>
            <a:fillRect/>
          </a:stretch>
        </p:blipFill>
        <p:spPr>
          <a:xfrm>
            <a:off x="1657265" y="1577968"/>
            <a:ext cx="2413993" cy="1987643"/>
          </a:xfrm>
          <a:prstGeom prst="rect">
            <a:avLst/>
          </a:prstGeom>
          <a:noFill/>
          <a:ln w="9525">
            <a:noFill/>
          </a:ln>
        </p:spPr>
      </p:pic>
      <p:sp>
        <p:nvSpPr>
          <p:cNvPr id="21508" name="Rectangle 25"/>
          <p:cNvSpPr/>
          <p:nvPr/>
        </p:nvSpPr>
        <p:spPr>
          <a:xfrm>
            <a:off x="3603227" y="4058652"/>
            <a:ext cx="1706880" cy="460375"/>
          </a:xfrm>
          <a:prstGeom prst="rect">
            <a:avLst/>
          </a:prstGeom>
          <a:noFill/>
          <a:ln w="9525">
            <a:noFill/>
          </a:ln>
        </p:spPr>
        <p:txBody>
          <a:bodyPr wrap="none" anchor="t">
            <a:spAutoFit/>
          </a:bodyPr>
          <a:lstStyle/>
          <a:p>
            <a:r>
              <a:rPr lang="zh-CN" altLang="en-US" sz="2400">
                <a:solidFill>
                  <a:srgbClr val="FFFF00"/>
                </a:solidFill>
                <a:latin typeface="宋体" panose="02010600030101010101" pitchFamily="2" charset="-122"/>
                <a:ea typeface="宋体" panose="02010600030101010101" pitchFamily="2" charset="-122"/>
              </a:rPr>
              <a:t>次声波武器</a:t>
            </a:r>
          </a:p>
        </p:txBody>
      </p:sp>
      <p:sp>
        <p:nvSpPr>
          <p:cNvPr id="21509" name="文本框 2"/>
          <p:cNvSpPr txBox="1"/>
          <p:nvPr/>
        </p:nvSpPr>
        <p:spPr>
          <a:xfrm>
            <a:off x="1928795" y="566877"/>
            <a:ext cx="2691477" cy="460375"/>
          </a:xfrm>
          <a:prstGeom prst="rect">
            <a:avLst/>
          </a:prstGeom>
          <a:noFill/>
          <a:ln w="9525">
            <a:noFill/>
          </a:ln>
        </p:spPr>
        <p:txBody>
          <a:bodyPr wrap="square" anchor="t">
            <a:spAutoFit/>
          </a:bodyPr>
          <a:lstStyle/>
          <a:p>
            <a:r>
              <a:rPr lang="zh-CN" altLang="en-US" sz="2400">
                <a:solidFill>
                  <a:srgbClr val="FFFF00"/>
                </a:solidFill>
                <a:latin typeface="Times New Roman" panose="02020603050405020304" charset="0"/>
                <a:ea typeface="宋体" panose="02010600030101010101" pitchFamily="2" charset="-122"/>
              </a:rPr>
              <a:t>利用次声波的能量</a:t>
            </a:r>
          </a:p>
        </p:txBody>
      </p:sp>
      <p:pic>
        <p:nvPicPr>
          <p:cNvPr id="21510" name="图片 3">
            <a:hlinkClick r:id="rId3" action="ppaction://hlinkfile"/>
          </p:cNvPr>
          <p:cNvPicPr>
            <a:picLocks noChangeAspect="1"/>
          </p:cNvPicPr>
          <p:nvPr/>
        </p:nvPicPr>
        <p:blipFill>
          <a:blip r:embed="rId4"/>
          <a:stretch>
            <a:fillRect/>
          </a:stretch>
        </p:blipFill>
        <p:spPr>
          <a:xfrm>
            <a:off x="4795749" y="1574395"/>
            <a:ext cx="2572385" cy="1991217"/>
          </a:xfrm>
          <a:prstGeom prst="rect">
            <a:avLst/>
          </a:prstGeom>
          <a:noFill/>
          <a:ln w="9525">
            <a:no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29" name="图片 40961" descr="png-1114"/>
          <p:cNvPicPr>
            <a:picLocks noChangeAspect="1"/>
          </p:cNvPicPr>
          <p:nvPr/>
        </p:nvPicPr>
        <p:blipFill>
          <a:blip r:embed="rId2"/>
          <a:stretch>
            <a:fillRect/>
          </a:stretch>
        </p:blipFill>
        <p:spPr>
          <a:xfrm>
            <a:off x="2352762" y="402531"/>
            <a:ext cx="914626" cy="914626"/>
          </a:xfrm>
          <a:prstGeom prst="rect">
            <a:avLst/>
          </a:prstGeom>
          <a:noFill/>
          <a:ln w="9525">
            <a:noFill/>
          </a:ln>
        </p:spPr>
      </p:pic>
      <p:grpSp>
        <p:nvGrpSpPr>
          <p:cNvPr id="22530" name="组合 40962"/>
          <p:cNvGrpSpPr/>
          <p:nvPr/>
        </p:nvGrpSpPr>
        <p:grpSpPr>
          <a:xfrm>
            <a:off x="3486517" y="457313"/>
            <a:ext cx="2971343" cy="714551"/>
            <a:chOff x="2109" y="1434"/>
            <a:chExt cx="2495" cy="600"/>
          </a:xfrm>
        </p:grpSpPr>
        <p:sp>
          <p:nvSpPr>
            <p:cNvPr id="22531" name="圆角矩形 40963"/>
            <p:cNvSpPr/>
            <p:nvPr/>
          </p:nvSpPr>
          <p:spPr>
            <a:xfrm>
              <a:off x="2154" y="1479"/>
              <a:ext cx="2450" cy="545"/>
            </a:xfrm>
            <a:prstGeom prst="roundRect">
              <a:avLst>
                <a:gd name="adj" fmla="val 16667"/>
              </a:avLst>
            </a:prstGeom>
            <a:solidFill>
              <a:srgbClr val="CCFFCC"/>
            </a:solidFill>
            <a:ln w="76200" cap="flat" cmpd="tri">
              <a:solidFill>
                <a:srgbClr val="FF00FF"/>
              </a:solidFill>
              <a:prstDash val="lgDashDot"/>
              <a:round/>
              <a:headEnd type="none" w="med" len="med"/>
              <a:tailEnd type="none" w="med" len="med"/>
            </a:ln>
            <a:effectLst>
              <a:outerShdw dist="107763" dir="2699999" algn="ctr" rotWithShape="0">
                <a:srgbClr val="663300">
                  <a:alpha val="50000"/>
                </a:srgbClr>
              </a:outerShdw>
            </a:effectLst>
          </p:spPr>
          <p:txBody>
            <a:bodyPr anchor="t"/>
            <a:lstStyle/>
            <a:p>
              <a:endParaRPr lang="zh-CN" altLang="en-US" sz="1050">
                <a:latin typeface="Times New Roman"/>
                <a:ea typeface="宋体" pitchFamily="2" charset="-122"/>
              </a:endParaRPr>
            </a:p>
          </p:txBody>
        </p:sp>
        <p:sp>
          <p:nvSpPr>
            <p:cNvPr id="22532" name="文本框 40964"/>
            <p:cNvSpPr txBox="1"/>
            <p:nvPr/>
          </p:nvSpPr>
          <p:spPr>
            <a:xfrm>
              <a:off x="2109" y="1434"/>
              <a:ext cx="2495" cy="600"/>
            </a:xfrm>
            <a:prstGeom prst="rect">
              <a:avLst/>
            </a:prstGeom>
            <a:noFill/>
            <a:ln w="9525">
              <a:noFill/>
            </a:ln>
          </p:spPr>
          <p:txBody>
            <a:bodyPr anchor="t">
              <a:spAutoFit/>
            </a:bodyPr>
            <a:lstStyle/>
            <a:p>
              <a:pPr algn="ctr"/>
              <a:r>
                <a:rPr lang="zh-CN" altLang="en-US" sz="4050">
                  <a:solidFill>
                    <a:srgbClr val="FF6600"/>
                  </a:solidFill>
                  <a:latin typeface="黑体" panose="02010609060101010101" charset="-122"/>
                  <a:ea typeface="黑体" panose="02010609060101010101" charset="-122"/>
                </a:rPr>
                <a:t>巩固练习</a:t>
              </a:r>
            </a:p>
          </p:txBody>
        </p:sp>
      </p:grpSp>
      <p:sp>
        <p:nvSpPr>
          <p:cNvPr id="22533" name="文本框 40965"/>
          <p:cNvSpPr txBox="1"/>
          <p:nvPr/>
        </p:nvSpPr>
        <p:spPr>
          <a:xfrm>
            <a:off x="1828758" y="1429103"/>
            <a:ext cx="5659247" cy="3034030"/>
          </a:xfrm>
          <a:prstGeom prst="rect">
            <a:avLst/>
          </a:prstGeom>
          <a:noFill/>
          <a:ln w="9525">
            <a:noFill/>
          </a:ln>
        </p:spPr>
        <p:txBody>
          <a:bodyPr anchor="t">
            <a:spAutoFit/>
          </a:bodyPr>
          <a:lstStyle/>
          <a:p>
            <a:pPr>
              <a:spcBef>
                <a:spcPct val="50000"/>
              </a:spcBef>
              <a:buClr>
                <a:schemeClr val="bg1"/>
              </a:buClr>
            </a:pPr>
            <a:r>
              <a:rPr lang="en-US" altLang="zh-CN" sz="2250">
                <a:solidFill>
                  <a:schemeClr val="bg1"/>
                </a:solidFill>
                <a:latin typeface="Times New Roman" panose="02020603050405020304" charset="0"/>
                <a:ea typeface="宋体" panose="02010600030101010101" pitchFamily="2" charset="-122"/>
              </a:rPr>
              <a:t>        1.</a:t>
            </a:r>
            <a:r>
              <a:rPr lang="zh-CN" altLang="en-US" sz="2250">
                <a:solidFill>
                  <a:schemeClr val="bg1"/>
                </a:solidFill>
                <a:latin typeface="Times New Roman" panose="02020603050405020304" charset="0"/>
                <a:ea typeface="宋体" panose="02010600030101010101" pitchFamily="2" charset="-122"/>
              </a:rPr>
              <a:t>远处隆隆的雷声预示一场即将来临的大雨；某同学听到校园的钟发出“铛铛铛”的声音时，就知道上课了。这些说明了</a:t>
            </a:r>
            <a:r>
              <a:rPr lang="en-US" altLang="zh-CN" sz="2250">
                <a:solidFill>
                  <a:schemeClr val="bg1"/>
                </a:solidFill>
                <a:latin typeface="Times New Roman" panose="02020603050405020304" charset="0"/>
                <a:ea typeface="宋体" panose="02010600030101010101" pitchFamily="2" charset="-122"/>
              </a:rPr>
              <a:t>___________________</a:t>
            </a:r>
            <a:r>
              <a:rPr lang="zh-CN" altLang="en-US" sz="2250">
                <a:solidFill>
                  <a:schemeClr val="bg1"/>
                </a:solidFill>
                <a:latin typeface="Times New Roman" panose="02020603050405020304" charset="0"/>
                <a:ea typeface="宋体" panose="02010600030101010101" pitchFamily="2" charset="-122"/>
              </a:rPr>
              <a:t>。</a:t>
            </a:r>
          </a:p>
          <a:p>
            <a:pPr>
              <a:spcBef>
                <a:spcPct val="50000"/>
              </a:spcBef>
              <a:buClr>
                <a:schemeClr val="bg1"/>
              </a:buClr>
            </a:pPr>
            <a:r>
              <a:rPr lang="zh-CN" altLang="en-US" sz="2250">
                <a:solidFill>
                  <a:schemeClr val="bg1"/>
                </a:solidFill>
                <a:latin typeface="Times New Roman" panose="02020603050405020304" charset="0"/>
                <a:ea typeface="宋体" panose="02010600030101010101" pitchFamily="2" charset="-122"/>
              </a:rPr>
              <a:t>        </a:t>
            </a:r>
            <a:r>
              <a:rPr lang="en-US" altLang="zh-CN" sz="2250">
                <a:solidFill>
                  <a:schemeClr val="bg1"/>
                </a:solidFill>
                <a:latin typeface="Times New Roman" panose="02020603050405020304" charset="0"/>
                <a:ea typeface="宋体" panose="02010600030101010101" pitchFamily="2" charset="-122"/>
              </a:rPr>
              <a:t>2.</a:t>
            </a:r>
            <a:r>
              <a:rPr lang="zh-CN" altLang="en-US" sz="2250">
                <a:solidFill>
                  <a:schemeClr val="bg1"/>
                </a:solidFill>
                <a:latin typeface="Times New Roman" panose="02020603050405020304" charset="0"/>
                <a:ea typeface="宋体" panose="02010600030101010101" pitchFamily="2" charset="-122"/>
              </a:rPr>
              <a:t>实验表明：只有回声比原声晚</a:t>
            </a:r>
            <a:r>
              <a:rPr lang="en-US" altLang="zh-CN" sz="2250">
                <a:solidFill>
                  <a:schemeClr val="bg1"/>
                </a:solidFill>
                <a:latin typeface="Times New Roman" panose="02020603050405020304" charset="0"/>
                <a:ea typeface="宋体" panose="02010600030101010101" pitchFamily="2" charset="-122"/>
              </a:rPr>
              <a:t>0.1s</a:t>
            </a:r>
            <a:r>
              <a:rPr lang="zh-CN" altLang="en-US" sz="2250">
                <a:solidFill>
                  <a:schemeClr val="bg1"/>
                </a:solidFill>
                <a:latin typeface="Times New Roman" panose="02020603050405020304" charset="0"/>
                <a:ea typeface="宋体" panose="02010600030101010101" pitchFamily="2" charset="-122"/>
              </a:rPr>
              <a:t>到达人耳，人才能将回声与原声区分开。这时人与障碍物之间的距离至少 </a:t>
            </a:r>
            <a:r>
              <a:rPr lang="en-US" altLang="zh-CN" sz="2100">
                <a:solidFill>
                  <a:schemeClr val="bg1"/>
                </a:solidFill>
                <a:latin typeface="Times New Roman" panose="02020603050405020304" charset="0"/>
                <a:ea typeface="宋体" panose="02010600030101010101" pitchFamily="2" charset="-122"/>
              </a:rPr>
              <a:t>_</a:t>
            </a:r>
            <a:r>
              <a:rPr lang="en-US" altLang="zh-CN" sz="2250">
                <a:solidFill>
                  <a:schemeClr val="bg1"/>
                </a:solidFill>
                <a:latin typeface="Times New Roman" panose="02020603050405020304" charset="0"/>
                <a:ea typeface="宋体" panose="02010600030101010101" pitchFamily="2" charset="-122"/>
              </a:rPr>
              <a:t>_</a:t>
            </a:r>
            <a:r>
              <a:rPr lang="en-US" altLang="zh-CN" sz="2100">
                <a:solidFill>
                  <a:schemeClr val="bg1"/>
                </a:solidFill>
                <a:latin typeface="Times New Roman" panose="02020603050405020304" charset="0"/>
                <a:ea typeface="宋体" panose="02010600030101010101" pitchFamily="2" charset="-122"/>
              </a:rPr>
              <a:t>___ </a:t>
            </a:r>
            <a:r>
              <a:rPr lang="en-US" altLang="zh-CN" sz="2250">
                <a:solidFill>
                  <a:schemeClr val="bg1"/>
                </a:solidFill>
                <a:latin typeface="Times New Roman" panose="02020603050405020304" charset="0"/>
                <a:ea typeface="宋体" panose="02010600030101010101" pitchFamily="2" charset="-122"/>
              </a:rPr>
              <a:t>m</a:t>
            </a:r>
            <a:r>
              <a:rPr lang="zh-CN" altLang="en-US" sz="2250">
                <a:solidFill>
                  <a:schemeClr val="bg1"/>
                </a:solidFill>
                <a:latin typeface="Times New Roman" panose="02020603050405020304" charset="0"/>
                <a:ea typeface="宋体" panose="02010600030101010101" pitchFamily="2" charset="-122"/>
              </a:rPr>
              <a:t>。</a:t>
            </a:r>
            <a:r>
              <a:rPr lang="en-US" altLang="zh-CN" sz="2250">
                <a:solidFill>
                  <a:schemeClr val="bg1"/>
                </a:solidFill>
                <a:latin typeface="Times New Roman" panose="02020603050405020304" charset="0"/>
                <a:ea typeface="宋体" panose="02010600030101010101" pitchFamily="2" charset="-122"/>
              </a:rPr>
              <a:t>(</a:t>
            </a:r>
            <a:r>
              <a:rPr lang="zh-CN" altLang="en-US" sz="2250">
                <a:solidFill>
                  <a:schemeClr val="bg1"/>
                </a:solidFill>
                <a:latin typeface="Times New Roman" panose="02020603050405020304" charset="0"/>
                <a:ea typeface="宋体" panose="02010600030101010101" pitchFamily="2" charset="-122"/>
              </a:rPr>
              <a:t>声速取</a:t>
            </a:r>
            <a:r>
              <a:rPr lang="en-US" altLang="zh-CN" sz="2250">
                <a:solidFill>
                  <a:schemeClr val="bg1"/>
                </a:solidFill>
                <a:latin typeface="Times New Roman" panose="02020603050405020304" charset="0"/>
                <a:ea typeface="宋体" panose="02010600030101010101" pitchFamily="2" charset="-122"/>
              </a:rPr>
              <a:t>340 m/s) </a:t>
            </a:r>
          </a:p>
        </p:txBody>
      </p:sp>
      <p:sp>
        <p:nvSpPr>
          <p:cNvPr id="40967" name="文本框 40966"/>
          <p:cNvSpPr txBox="1"/>
          <p:nvPr/>
        </p:nvSpPr>
        <p:spPr>
          <a:xfrm>
            <a:off x="1828758" y="2400893"/>
            <a:ext cx="2629549" cy="460375"/>
          </a:xfrm>
          <a:prstGeom prst="rect">
            <a:avLst/>
          </a:prstGeom>
          <a:noFill/>
          <a:ln w="9525">
            <a:noFill/>
          </a:ln>
        </p:spPr>
        <p:txBody>
          <a:bodyPr anchor="t">
            <a:spAutoFit/>
          </a:bodyPr>
          <a:lstStyle/>
          <a:p>
            <a:pPr algn="ctr">
              <a:spcBef>
                <a:spcPct val="50000"/>
              </a:spcBef>
              <a:buClr>
                <a:schemeClr val="bg1"/>
              </a:buClr>
            </a:pPr>
            <a:r>
              <a:rPr lang="zh-CN" altLang="en-US" sz="2400">
                <a:solidFill>
                  <a:srgbClr val="FF0000"/>
                </a:solidFill>
                <a:latin typeface="华文行楷" panose="02010800040101010101" pitchFamily="2" charset="-122"/>
                <a:ea typeface="华文行楷" panose="02010800040101010101" pitchFamily="2" charset="-122"/>
              </a:rPr>
              <a:t>声音能传递信息</a:t>
            </a:r>
          </a:p>
        </p:txBody>
      </p:sp>
      <p:sp>
        <p:nvSpPr>
          <p:cNvPr id="40968" name="文本框 40967"/>
          <p:cNvSpPr txBox="1"/>
          <p:nvPr/>
        </p:nvSpPr>
        <p:spPr>
          <a:xfrm>
            <a:off x="5201440" y="3658503"/>
            <a:ext cx="1143282" cy="460375"/>
          </a:xfrm>
          <a:prstGeom prst="rect">
            <a:avLst/>
          </a:prstGeom>
          <a:noFill/>
          <a:ln w="9525">
            <a:noFill/>
          </a:ln>
        </p:spPr>
        <p:txBody>
          <a:bodyPr anchor="t">
            <a:spAutoFit/>
          </a:bodyPr>
          <a:lstStyle/>
          <a:p>
            <a:pPr algn="ctr">
              <a:spcBef>
                <a:spcPct val="50000"/>
              </a:spcBef>
              <a:buClr>
                <a:schemeClr val="bg1"/>
              </a:buClr>
            </a:pPr>
            <a:r>
              <a:rPr lang="en-US" altLang="zh-CN" sz="2400">
                <a:solidFill>
                  <a:srgbClr val="FF0000"/>
                </a:solidFill>
                <a:latin typeface="Times New Roman" panose="02020603050405020304" charset="0"/>
                <a:ea typeface="宋体" panose="02010600030101010101" pitchFamily="2" charset="-122"/>
              </a:rPr>
              <a:t>17</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67"/>
                                        </p:tgtEl>
                                        <p:attrNameLst>
                                          <p:attrName>style.visibility</p:attrName>
                                        </p:attrNameLst>
                                      </p:cBhvr>
                                      <p:to>
                                        <p:strVal val="visible"/>
                                      </p:to>
                                    </p:set>
                                    <p:anim calcmode="lin" valueType="num">
                                      <p:cBhvr>
                                        <p:cTn id="7" dur="500" fill="hold"/>
                                        <p:tgtEl>
                                          <p:spTgt spid="40967"/>
                                        </p:tgtEl>
                                        <p:attrNameLst>
                                          <p:attrName>ppt_x</p:attrName>
                                        </p:attrNameLst>
                                      </p:cBhvr>
                                      <p:tavLst>
                                        <p:tav tm="0">
                                          <p:val>
                                            <p:strVal val="0-#ppt_w/2"/>
                                          </p:val>
                                        </p:tav>
                                        <p:tav tm="100000">
                                          <p:val>
                                            <p:strVal val="#ppt_x"/>
                                          </p:val>
                                        </p:tav>
                                      </p:tavLst>
                                    </p:anim>
                                    <p:anim calcmode="lin" valueType="num">
                                      <p:cBhvr>
                                        <p:cTn id="8" dur="500" fill="hold"/>
                                        <p:tgtEl>
                                          <p:spTgt spid="4096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40968"/>
                                        </p:tgtEl>
                                        <p:attrNameLst>
                                          <p:attrName>style.visibility</p:attrName>
                                        </p:attrNameLst>
                                      </p:cBhvr>
                                      <p:to>
                                        <p:strVal val="visible"/>
                                      </p:to>
                                    </p:set>
                                    <p:anim calcmode="lin" valueType="num">
                                      <p:cBhvr>
                                        <p:cTn id="13" dur="500" fill="hold"/>
                                        <p:tgtEl>
                                          <p:spTgt spid="40968"/>
                                        </p:tgtEl>
                                        <p:attrNameLst>
                                          <p:attrName>ppt_x</p:attrName>
                                        </p:attrNameLst>
                                      </p:cBhvr>
                                      <p:tavLst>
                                        <p:tav tm="0">
                                          <p:val>
                                            <p:strVal val="0-#ppt_w/2"/>
                                          </p:val>
                                        </p:tav>
                                        <p:tav tm="100000">
                                          <p:val>
                                            <p:strVal val="#ppt_x"/>
                                          </p:val>
                                        </p:tav>
                                      </p:tavLst>
                                    </p:anim>
                                    <p:anim calcmode="lin" valueType="num">
                                      <p:cBhvr>
                                        <p:cTn id="14" dur="500" fill="hold"/>
                                        <p:tgtEl>
                                          <p:spTgt spid="409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7" grpId="0"/>
      <p:bldP spid="40968"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文本框 41985"/>
          <p:cNvSpPr txBox="1"/>
          <p:nvPr/>
        </p:nvSpPr>
        <p:spPr>
          <a:xfrm>
            <a:off x="1194435" y="611505"/>
            <a:ext cx="7017385" cy="2009775"/>
          </a:xfrm>
          <a:prstGeom prst="rect">
            <a:avLst/>
          </a:prstGeom>
          <a:noFill/>
          <a:ln w="9525">
            <a:noFill/>
          </a:ln>
        </p:spPr>
        <p:txBody>
          <a:bodyPr wrap="square" anchor="t">
            <a:spAutoFit/>
          </a:bodyPr>
          <a:lstStyle/>
          <a:p>
            <a:pPr>
              <a:spcBef>
                <a:spcPct val="20000"/>
              </a:spcBef>
              <a:buClr>
                <a:schemeClr val="bg1"/>
              </a:buClr>
            </a:pPr>
            <a:r>
              <a:rPr lang="en-US" altLang="zh-CN" sz="2100">
                <a:solidFill>
                  <a:schemeClr val="bg1"/>
                </a:solidFill>
                <a:latin typeface="Times New Roman" panose="02020603050405020304" charset="0"/>
                <a:ea typeface="宋体" panose="02010600030101010101" pitchFamily="2" charset="-122"/>
              </a:rPr>
              <a:t>   3</a:t>
            </a:r>
            <a:r>
              <a:rPr lang="zh-CN" altLang="en-US" sz="2100">
                <a:solidFill>
                  <a:schemeClr val="bg1"/>
                </a:solidFill>
                <a:latin typeface="Times New Roman" panose="02020603050405020304" charset="0"/>
                <a:ea typeface="宋体" panose="02010600030101010101" pitchFamily="2" charset="-122"/>
              </a:rPr>
              <a:t>、以下实例中</a:t>
            </a:r>
            <a:r>
              <a:rPr lang="zh-CN" altLang="en-US" sz="2400">
                <a:solidFill>
                  <a:schemeClr val="bg1"/>
                </a:solidFill>
                <a:latin typeface="Times New Roman" panose="02020603050405020304" charset="0"/>
                <a:ea typeface="宋体" panose="02010600030101010101" pitchFamily="2" charset="-122"/>
              </a:rPr>
              <a:t>不能</a:t>
            </a:r>
            <a:r>
              <a:rPr lang="zh-CN" altLang="en-US" sz="2100">
                <a:solidFill>
                  <a:schemeClr val="bg1"/>
                </a:solidFill>
                <a:latin typeface="Times New Roman" panose="02020603050405020304" charset="0"/>
                <a:ea typeface="宋体" panose="02010600030101010101" pitchFamily="2" charset="-122"/>
              </a:rPr>
              <a:t>说明声音可以传递信息的是</a:t>
            </a:r>
            <a:r>
              <a:rPr lang="en-US" altLang="zh-CN" sz="2100">
                <a:solidFill>
                  <a:schemeClr val="bg1"/>
                </a:solidFill>
                <a:latin typeface="Times New Roman" panose="02020603050405020304" charset="0"/>
                <a:ea typeface="宋体" panose="02010600030101010101" pitchFamily="2" charset="-122"/>
              </a:rPr>
              <a:t>(        )</a:t>
            </a:r>
          </a:p>
          <a:p>
            <a:pPr algn="just">
              <a:spcBef>
                <a:spcPct val="20000"/>
              </a:spcBef>
              <a:buClr>
                <a:schemeClr val="bg1"/>
              </a:buClr>
            </a:pPr>
            <a:r>
              <a:rPr lang="en-US" altLang="zh-CN" sz="2100">
                <a:solidFill>
                  <a:schemeClr val="bg1"/>
                </a:solidFill>
                <a:latin typeface="Times New Roman" panose="02020603050405020304" charset="0"/>
                <a:ea typeface="宋体" panose="02010600030101010101" pitchFamily="2" charset="-122"/>
              </a:rPr>
              <a:t>        A. </a:t>
            </a:r>
            <a:r>
              <a:rPr lang="zh-CN" altLang="en-US" sz="2100">
                <a:solidFill>
                  <a:schemeClr val="bg1"/>
                </a:solidFill>
                <a:latin typeface="Times New Roman" panose="02020603050405020304" charset="0"/>
                <a:ea typeface="宋体" panose="02010600030101010101" pitchFamily="2" charset="-122"/>
              </a:rPr>
              <a:t>铁路工人用铁锤敲击钢轨检查螺栓是否松动</a:t>
            </a:r>
          </a:p>
          <a:p>
            <a:pPr algn="just">
              <a:spcBef>
                <a:spcPct val="20000"/>
              </a:spcBef>
              <a:buClr>
                <a:schemeClr val="bg1"/>
              </a:buClr>
            </a:pPr>
            <a:r>
              <a:rPr lang="zh-CN" altLang="en-US" sz="2100">
                <a:solidFill>
                  <a:schemeClr val="bg1"/>
                </a:solidFill>
                <a:latin typeface="Times New Roman" panose="02020603050405020304" charset="0"/>
                <a:ea typeface="宋体" panose="02010600030101010101" pitchFamily="2" charset="-122"/>
              </a:rPr>
              <a:t>        </a:t>
            </a:r>
            <a:r>
              <a:rPr lang="en-US" altLang="zh-CN" sz="2100">
                <a:solidFill>
                  <a:schemeClr val="bg1"/>
                </a:solidFill>
                <a:latin typeface="Times New Roman" panose="02020603050405020304" charset="0"/>
                <a:ea typeface="宋体" panose="02010600030101010101" pitchFamily="2" charset="-122"/>
              </a:rPr>
              <a:t>B.  </a:t>
            </a:r>
            <a:r>
              <a:rPr lang="zh-CN" altLang="en-US" sz="2100">
                <a:solidFill>
                  <a:schemeClr val="bg1"/>
                </a:solidFill>
                <a:latin typeface="Times New Roman" panose="02020603050405020304" charset="0"/>
                <a:ea typeface="宋体" panose="02010600030101010101" pitchFamily="2" charset="-122"/>
              </a:rPr>
              <a:t>医生用听诊器诊病</a:t>
            </a:r>
          </a:p>
          <a:p>
            <a:pPr algn="just">
              <a:spcBef>
                <a:spcPct val="20000"/>
              </a:spcBef>
              <a:buClr>
                <a:schemeClr val="bg1"/>
              </a:buClr>
            </a:pPr>
            <a:r>
              <a:rPr lang="zh-CN" altLang="en-US" sz="2100">
                <a:solidFill>
                  <a:schemeClr val="bg1"/>
                </a:solidFill>
                <a:latin typeface="Times New Roman" panose="02020603050405020304" charset="0"/>
                <a:ea typeface="宋体" panose="02010600030101010101" pitchFamily="2" charset="-122"/>
              </a:rPr>
              <a:t>        </a:t>
            </a:r>
            <a:r>
              <a:rPr lang="en-US" altLang="zh-CN" sz="2100">
                <a:solidFill>
                  <a:schemeClr val="bg1"/>
                </a:solidFill>
                <a:latin typeface="Times New Roman" panose="02020603050405020304" charset="0"/>
                <a:ea typeface="宋体" panose="02010600030101010101" pitchFamily="2" charset="-122"/>
              </a:rPr>
              <a:t>C.  </a:t>
            </a:r>
            <a:r>
              <a:rPr lang="zh-CN" altLang="en-US" sz="2100">
                <a:solidFill>
                  <a:schemeClr val="bg1"/>
                </a:solidFill>
                <a:latin typeface="Times New Roman" panose="02020603050405020304" charset="0"/>
                <a:ea typeface="宋体" panose="02010600030101010101" pitchFamily="2" charset="-122"/>
              </a:rPr>
              <a:t>牙医用超声波给病人洁牙</a:t>
            </a:r>
          </a:p>
          <a:p>
            <a:pPr algn="just">
              <a:spcBef>
                <a:spcPct val="20000"/>
              </a:spcBef>
              <a:buClr>
                <a:schemeClr val="bg1"/>
              </a:buClr>
            </a:pPr>
            <a:r>
              <a:rPr lang="zh-CN" altLang="en-US" sz="2100">
                <a:solidFill>
                  <a:schemeClr val="bg1"/>
                </a:solidFill>
                <a:latin typeface="Times New Roman" panose="02020603050405020304" charset="0"/>
                <a:ea typeface="宋体" panose="02010600030101010101" pitchFamily="2" charset="-122"/>
              </a:rPr>
              <a:t>        </a:t>
            </a:r>
            <a:r>
              <a:rPr lang="en-US" altLang="zh-CN" sz="2100">
                <a:solidFill>
                  <a:schemeClr val="bg1"/>
                </a:solidFill>
                <a:latin typeface="Times New Roman" panose="02020603050405020304" charset="0"/>
                <a:ea typeface="宋体" panose="02010600030101010101" pitchFamily="2" charset="-122"/>
              </a:rPr>
              <a:t>D.  </a:t>
            </a:r>
            <a:r>
              <a:rPr lang="zh-CN" altLang="en-US" sz="2100">
                <a:solidFill>
                  <a:schemeClr val="bg1"/>
                </a:solidFill>
                <a:latin typeface="Times New Roman" panose="02020603050405020304" charset="0"/>
                <a:ea typeface="宋体" panose="02010600030101010101" pitchFamily="2" charset="-122"/>
              </a:rPr>
              <a:t>利用声呐探测海深</a:t>
            </a:r>
          </a:p>
        </p:txBody>
      </p:sp>
      <p:sp>
        <p:nvSpPr>
          <p:cNvPr id="41987" name="文本框 41986"/>
          <p:cNvSpPr txBox="1"/>
          <p:nvPr/>
        </p:nvSpPr>
        <p:spPr>
          <a:xfrm>
            <a:off x="7144954" y="691868"/>
            <a:ext cx="628805" cy="460375"/>
          </a:xfrm>
          <a:prstGeom prst="rect">
            <a:avLst/>
          </a:prstGeom>
          <a:noFill/>
          <a:ln w="9525">
            <a:noFill/>
          </a:ln>
        </p:spPr>
        <p:txBody>
          <a:bodyPr anchor="t">
            <a:spAutoFit/>
          </a:bodyPr>
          <a:lstStyle/>
          <a:p>
            <a:pPr algn="ctr">
              <a:spcBef>
                <a:spcPct val="50000"/>
              </a:spcBef>
              <a:buClr>
                <a:schemeClr val="bg1"/>
              </a:buClr>
            </a:pPr>
            <a:r>
              <a:rPr lang="en-US" altLang="zh-CN" sz="2400">
                <a:solidFill>
                  <a:srgbClr val="FF0000"/>
                </a:solidFill>
                <a:latin typeface="Times New Roman" panose="02020603050405020304" charset="0"/>
                <a:ea typeface="宋体" panose="02010600030101010101" pitchFamily="2" charset="-122"/>
              </a:rPr>
              <a:t>C</a:t>
            </a:r>
          </a:p>
        </p:txBody>
      </p:sp>
      <p:sp>
        <p:nvSpPr>
          <p:cNvPr id="23555" name="矩形 45057"/>
          <p:cNvSpPr/>
          <p:nvPr/>
        </p:nvSpPr>
        <p:spPr>
          <a:xfrm>
            <a:off x="1371534" y="2718000"/>
            <a:ext cx="6402380" cy="2030095"/>
          </a:xfrm>
          <a:prstGeom prst="rect">
            <a:avLst/>
          </a:prstGeom>
          <a:noFill/>
          <a:ln w="9525">
            <a:noFill/>
          </a:ln>
        </p:spPr>
        <p:txBody>
          <a:bodyPr anchor="t">
            <a:spAutoFit/>
          </a:bodyPr>
          <a:lstStyle/>
          <a:p>
            <a:r>
              <a:rPr lang="en-US" altLang="zh-CN" sz="2100">
                <a:solidFill>
                  <a:schemeClr val="bg1"/>
                </a:solidFill>
                <a:latin typeface="Times New Roman" panose="02020603050405020304" charset="0"/>
                <a:ea typeface="宋体" panose="02010600030101010101" pitchFamily="2" charset="-122"/>
              </a:rPr>
              <a:t>4</a:t>
            </a:r>
            <a:r>
              <a:rPr lang="zh-CN" altLang="en-US" sz="2100">
                <a:solidFill>
                  <a:schemeClr val="bg1"/>
                </a:solidFill>
                <a:latin typeface="Times New Roman" panose="02020603050405020304" charset="0"/>
                <a:ea typeface="宋体" panose="02010600030101010101" pitchFamily="2" charset="-122"/>
              </a:rPr>
              <a:t>、下列有关声的利用中，属于声能传递信息的是</a:t>
            </a:r>
          </a:p>
          <a:p>
            <a:r>
              <a:rPr lang="zh-CN" altLang="en-US" sz="2100">
                <a:solidFill>
                  <a:schemeClr val="bg1"/>
                </a:solidFill>
                <a:latin typeface="Times New Roman" panose="02020603050405020304" charset="0"/>
                <a:ea typeface="宋体" panose="02010600030101010101" pitchFamily="2" charset="-122"/>
              </a:rPr>
              <a:t>                                                       （                 ）（双选）</a:t>
            </a:r>
          </a:p>
          <a:p>
            <a:r>
              <a:rPr lang="zh-CN" altLang="en-US" sz="2100">
                <a:solidFill>
                  <a:schemeClr val="bg1"/>
                </a:solidFill>
                <a:latin typeface="Times New Roman" panose="02020603050405020304" charset="0"/>
                <a:ea typeface="宋体" panose="02010600030101010101" pitchFamily="2" charset="-122"/>
              </a:rPr>
              <a:t>Ａ．听到雷声预知将有一场大雨</a:t>
            </a:r>
          </a:p>
          <a:p>
            <a:r>
              <a:rPr lang="zh-CN" altLang="en-US" sz="2100">
                <a:solidFill>
                  <a:schemeClr val="bg1"/>
                </a:solidFill>
                <a:latin typeface="Times New Roman" panose="02020603050405020304" charset="0"/>
                <a:ea typeface="宋体" panose="02010600030101010101" pitchFamily="2" charset="-122"/>
              </a:rPr>
              <a:t>Ｂ．用超声波清洗精密零件</a:t>
            </a:r>
          </a:p>
          <a:p>
            <a:r>
              <a:rPr lang="zh-CN" altLang="en-US" sz="2100">
                <a:solidFill>
                  <a:schemeClr val="bg1"/>
                </a:solidFill>
                <a:latin typeface="Times New Roman" panose="02020603050405020304" charset="0"/>
                <a:ea typeface="宋体" panose="02010600030101010101" pitchFamily="2" charset="-122"/>
              </a:rPr>
              <a:t>Ｃ．用超声波探测金属内部是否有破损</a:t>
            </a:r>
          </a:p>
          <a:p>
            <a:r>
              <a:rPr lang="zh-CN" altLang="en-US" sz="2100">
                <a:solidFill>
                  <a:schemeClr val="bg1"/>
                </a:solidFill>
                <a:latin typeface="Times New Roman" panose="02020603050405020304" charset="0"/>
                <a:ea typeface="宋体" panose="02010600030101010101" pitchFamily="2" charset="-122"/>
              </a:rPr>
              <a:t>Ｄ．超声波将水变成小水滴形成水雾</a:t>
            </a:r>
          </a:p>
        </p:txBody>
      </p:sp>
      <p:sp>
        <p:nvSpPr>
          <p:cNvPr id="45059" name="文本框 45058"/>
          <p:cNvSpPr txBox="1"/>
          <p:nvPr/>
        </p:nvSpPr>
        <p:spPr>
          <a:xfrm>
            <a:off x="5363405" y="2995172"/>
            <a:ext cx="1200446" cy="500186"/>
          </a:xfrm>
          <a:prstGeom prst="rect">
            <a:avLst/>
          </a:prstGeom>
          <a:noFill/>
          <a:ln w="9525">
            <a:noFill/>
          </a:ln>
        </p:spPr>
        <p:txBody>
          <a:bodyPr anchor="t"/>
          <a:lstStyle/>
          <a:p>
            <a:pPr algn="just"/>
            <a:r>
              <a:rPr lang="en-US" altLang="zh-CN" sz="2700">
                <a:solidFill>
                  <a:srgbClr val="FF0000"/>
                </a:solidFill>
                <a:latin typeface="Times New Roman" panose="02020603050405020304" charset="0"/>
                <a:ea typeface="宋体" panose="02010600030101010101" pitchFamily="2" charset="-122"/>
              </a:rPr>
              <a:t>A</a:t>
            </a:r>
            <a:r>
              <a:rPr lang="zh-CN" altLang="en-US" sz="2700">
                <a:solidFill>
                  <a:srgbClr val="FF0000"/>
                </a:solidFill>
                <a:latin typeface="Times New Roman" panose="02020603050405020304" charset="0"/>
                <a:ea typeface="宋体" panose="02010600030101010101" pitchFamily="2" charset="-122"/>
              </a:rPr>
              <a:t>、</a:t>
            </a:r>
            <a:r>
              <a:rPr lang="en-US" altLang="zh-CN" sz="2700">
                <a:solidFill>
                  <a:srgbClr val="FF0000"/>
                </a:solidFill>
                <a:latin typeface="Times New Roman" panose="02020603050405020304" charset="0"/>
                <a:ea typeface="宋体" panose="02010600030101010101" pitchFamily="2" charset="-122"/>
              </a:rPr>
              <a:t>C</a:t>
            </a:r>
            <a:endParaRPr lang="en-US" altLang="zh-CN" sz="2700">
              <a:solidFill>
                <a:srgbClr val="FF0000"/>
              </a:solidFill>
              <a:latin typeface="Arial Black" panose="020B0A040201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 calcmode="lin" valueType="num">
                                      <p:cBhvr>
                                        <p:cTn id="7" dur="500" fill="hold"/>
                                        <p:tgtEl>
                                          <p:spTgt spid="41987"/>
                                        </p:tgtEl>
                                        <p:attrNameLst>
                                          <p:attrName>ppt_x</p:attrName>
                                        </p:attrNameLst>
                                      </p:cBhvr>
                                      <p:tavLst>
                                        <p:tav tm="0">
                                          <p:val>
                                            <p:strVal val="0-#ppt_w/2"/>
                                          </p:val>
                                        </p:tav>
                                        <p:tav tm="100000">
                                          <p:val>
                                            <p:strVal val="#ppt_x"/>
                                          </p:val>
                                        </p:tav>
                                      </p:tavLst>
                                    </p:anim>
                                    <p:anim calcmode="lin" valueType="num">
                                      <p:cBhvr>
                                        <p:cTn id="8" dur="500" fill="hold"/>
                                        <p:tgtEl>
                                          <p:spTgt spid="4198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6" presetClass="entr" presetSubtype="0" fill="hold" grpId="1" nodeType="clickEffect">
                                  <p:stCondLst>
                                    <p:cond delay="0"/>
                                  </p:stCondLst>
                                  <p:childTnLst>
                                    <p:set>
                                      <p:cBhvr>
                                        <p:cTn id="12" dur="1" fill="hold">
                                          <p:stCondLst>
                                            <p:cond delay="0"/>
                                          </p:stCondLst>
                                        </p:cTn>
                                        <p:tgtEl>
                                          <p:spTgt spid="45059"/>
                                        </p:tgtEl>
                                        <p:attrNameLst>
                                          <p:attrName>style.visibility</p:attrName>
                                        </p:attrNameLst>
                                      </p:cBhvr>
                                      <p:to>
                                        <p:strVal val="visible"/>
                                      </p:to>
                                    </p:set>
                                    <p:animEffect transition="in" filter="wipe(down)">
                                      <p:cBhvr>
                                        <p:cTn id="13" dur="580">
                                          <p:stCondLst>
                                            <p:cond delay="0"/>
                                          </p:stCondLst>
                                        </p:cTn>
                                        <p:tgtEl>
                                          <p:spTgt spid="45059"/>
                                        </p:tgtEl>
                                      </p:cBhvr>
                                    </p:animEffect>
                                    <p:anim calcmode="lin" valueType="num">
                                      <p:cBhvr>
                                        <p:cTn id="14" dur="1822" tmFilter="0,0; 0.14,0.36; 0.43,0.73; 0.71,0.91; 1.0,1.0">
                                          <p:stCondLst>
                                            <p:cond delay="0"/>
                                          </p:stCondLst>
                                        </p:cTn>
                                        <p:tgtEl>
                                          <p:spTgt spid="45059"/>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45059"/>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45059"/>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45059"/>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45059"/>
                                        </p:tgtEl>
                                        <p:attrNameLst>
                                          <p:attrName>ppt_y</p:attrName>
                                        </p:attrNameLst>
                                      </p:cBhvr>
                                      <p:tavLst>
                                        <p:tav tm="0" fmla="#ppt_y-sin(pi*$)/81">
                                          <p:val>
                                            <p:fltVal val="0"/>
                                          </p:val>
                                        </p:tav>
                                        <p:tav tm="100000">
                                          <p:val>
                                            <p:fltVal val="1"/>
                                          </p:val>
                                        </p:tav>
                                      </p:tavLst>
                                    </p:anim>
                                    <p:animScale>
                                      <p:cBhvr>
                                        <p:cTn id="19" dur="26">
                                          <p:stCondLst>
                                            <p:cond delay="650"/>
                                          </p:stCondLst>
                                        </p:cTn>
                                        <p:tgtEl>
                                          <p:spTgt spid="45059"/>
                                        </p:tgtEl>
                                      </p:cBhvr>
                                      <p:to x="100000" y="60000"/>
                                    </p:animScale>
                                    <p:animScale>
                                      <p:cBhvr>
                                        <p:cTn id="20" dur="166" decel="50000">
                                          <p:stCondLst>
                                            <p:cond delay="676"/>
                                          </p:stCondLst>
                                        </p:cTn>
                                        <p:tgtEl>
                                          <p:spTgt spid="45059"/>
                                        </p:tgtEl>
                                      </p:cBhvr>
                                      <p:to x="100000" y="100000"/>
                                    </p:animScale>
                                    <p:animScale>
                                      <p:cBhvr>
                                        <p:cTn id="21" dur="26">
                                          <p:stCondLst>
                                            <p:cond delay="1312"/>
                                          </p:stCondLst>
                                        </p:cTn>
                                        <p:tgtEl>
                                          <p:spTgt spid="45059"/>
                                        </p:tgtEl>
                                      </p:cBhvr>
                                      <p:to x="100000" y="80000"/>
                                    </p:animScale>
                                    <p:animScale>
                                      <p:cBhvr>
                                        <p:cTn id="22" dur="166" decel="50000">
                                          <p:stCondLst>
                                            <p:cond delay="1338"/>
                                          </p:stCondLst>
                                        </p:cTn>
                                        <p:tgtEl>
                                          <p:spTgt spid="45059"/>
                                        </p:tgtEl>
                                      </p:cBhvr>
                                      <p:to x="100000" y="100000"/>
                                    </p:animScale>
                                    <p:animScale>
                                      <p:cBhvr>
                                        <p:cTn id="23" dur="26">
                                          <p:stCondLst>
                                            <p:cond delay="1642"/>
                                          </p:stCondLst>
                                        </p:cTn>
                                        <p:tgtEl>
                                          <p:spTgt spid="45059"/>
                                        </p:tgtEl>
                                      </p:cBhvr>
                                      <p:to x="100000" y="90000"/>
                                    </p:animScale>
                                    <p:animScale>
                                      <p:cBhvr>
                                        <p:cTn id="24" dur="166" decel="50000">
                                          <p:stCondLst>
                                            <p:cond delay="1668"/>
                                          </p:stCondLst>
                                        </p:cTn>
                                        <p:tgtEl>
                                          <p:spTgt spid="45059"/>
                                        </p:tgtEl>
                                      </p:cBhvr>
                                      <p:to x="100000" y="100000"/>
                                    </p:animScale>
                                    <p:animScale>
                                      <p:cBhvr>
                                        <p:cTn id="25" dur="26">
                                          <p:stCondLst>
                                            <p:cond delay="1808"/>
                                          </p:stCondLst>
                                        </p:cTn>
                                        <p:tgtEl>
                                          <p:spTgt spid="45059"/>
                                        </p:tgtEl>
                                      </p:cBhvr>
                                      <p:to x="100000" y="95000"/>
                                    </p:animScale>
                                    <p:animScale>
                                      <p:cBhvr>
                                        <p:cTn id="26" dur="166" decel="50000">
                                          <p:stCondLst>
                                            <p:cond delay="1834"/>
                                          </p:stCondLst>
                                        </p:cTn>
                                        <p:tgtEl>
                                          <p:spTgt spid="4505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P spid="45059"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文本占位符 44033"/>
          <p:cNvSpPr>
            <a:spLocks noGrp="1" noRot="1"/>
          </p:cNvSpPr>
          <p:nvPr>
            <p:ph idx="1"/>
          </p:nvPr>
        </p:nvSpPr>
        <p:spPr>
          <a:xfrm>
            <a:off x="1142788" y="1086118"/>
            <a:ext cx="6631037" cy="1200446"/>
          </a:xfrm>
        </p:spPr>
        <p:txBody>
          <a:bodyPr anchor="t"/>
          <a:lstStyle/>
          <a:p>
            <a:pPr>
              <a:lnSpc>
                <a:spcPct val="90000"/>
              </a:lnSpc>
              <a:buNone/>
            </a:pPr>
            <a:r>
              <a:rPr lang="en-US" altLang="zh-CN" b="1">
                <a:solidFill>
                  <a:schemeClr val="bg1"/>
                </a:solidFill>
                <a:latin typeface="Times New Roman" panose="02020603050405020304" charset="0"/>
              </a:rPr>
              <a:t>5</a:t>
            </a:r>
            <a:r>
              <a:rPr lang="zh-CN" altLang="en-US" b="1">
                <a:solidFill>
                  <a:schemeClr val="bg1"/>
                </a:solidFill>
                <a:latin typeface="Times New Roman" panose="02020603050405020304" charset="0"/>
              </a:rPr>
              <a:t>、下列图中，主要描述声音能够传递能量的是</a:t>
            </a:r>
            <a:r>
              <a:rPr lang="en-US" altLang="zh-CN" b="1">
                <a:solidFill>
                  <a:schemeClr val="bg1"/>
                </a:solidFill>
                <a:latin typeface="Times New Roman" panose="02020603050405020304" charset="0"/>
              </a:rPr>
              <a:t>(        ) </a:t>
            </a:r>
          </a:p>
          <a:p>
            <a:pPr>
              <a:lnSpc>
                <a:spcPct val="90000"/>
              </a:lnSpc>
              <a:buNone/>
            </a:pPr>
            <a:r>
              <a:rPr lang="en-US" altLang="zh-CN" b="1">
                <a:solidFill>
                  <a:schemeClr val="bg1"/>
                </a:solidFill>
                <a:latin typeface="Times New Roman" panose="02020603050405020304" charset="0"/>
              </a:rPr>
              <a:t>   A</a:t>
            </a:r>
            <a:r>
              <a:rPr lang="zh-CN" altLang="en-US" b="1">
                <a:solidFill>
                  <a:schemeClr val="bg1"/>
                </a:solidFill>
                <a:latin typeface="Times New Roman" panose="02020603050405020304" charset="0"/>
              </a:rPr>
              <a:t>．探测海深		</a:t>
            </a:r>
            <a:r>
              <a:rPr lang="en-US" altLang="zh-CN" b="1">
                <a:solidFill>
                  <a:schemeClr val="bg1"/>
                </a:solidFill>
                <a:latin typeface="Times New Roman" panose="02020603050405020304" charset="0"/>
              </a:rPr>
              <a:t>B</a:t>
            </a:r>
            <a:r>
              <a:rPr lang="zh-CN" altLang="en-US" b="1">
                <a:solidFill>
                  <a:schemeClr val="bg1"/>
                </a:solidFill>
                <a:latin typeface="Times New Roman" panose="02020603050405020304" charset="0"/>
              </a:rPr>
              <a:t>．敲瓶底橡皮膜火焰摇动</a:t>
            </a:r>
          </a:p>
          <a:p>
            <a:pPr>
              <a:lnSpc>
                <a:spcPct val="90000"/>
              </a:lnSpc>
              <a:buNone/>
            </a:pPr>
            <a:r>
              <a:rPr lang="zh-CN" altLang="en-US" b="1">
                <a:solidFill>
                  <a:schemeClr val="bg1"/>
                </a:solidFill>
                <a:latin typeface="Times New Roman" panose="02020603050405020304" charset="0"/>
              </a:rPr>
              <a:t>   </a:t>
            </a:r>
            <a:r>
              <a:rPr lang="en-US" altLang="zh-CN" b="1">
                <a:solidFill>
                  <a:schemeClr val="bg1"/>
                </a:solidFill>
                <a:latin typeface="Times New Roman" panose="02020603050405020304" charset="0"/>
              </a:rPr>
              <a:t>C</a:t>
            </a:r>
            <a:r>
              <a:rPr lang="zh-CN" altLang="en-US" b="1">
                <a:solidFill>
                  <a:schemeClr val="bg1"/>
                </a:solidFill>
                <a:latin typeface="Times New Roman" panose="02020603050405020304" charset="0"/>
              </a:rPr>
              <a:t>．回声定位 		</a:t>
            </a:r>
            <a:r>
              <a:rPr lang="en-US" altLang="zh-CN" b="1">
                <a:solidFill>
                  <a:schemeClr val="bg1"/>
                </a:solidFill>
                <a:latin typeface="Times New Roman" panose="02020603050405020304" charset="0"/>
              </a:rPr>
              <a:t>D</a:t>
            </a:r>
            <a:r>
              <a:rPr lang="zh-CN" altLang="en-US" b="1">
                <a:solidFill>
                  <a:schemeClr val="bg1"/>
                </a:solidFill>
                <a:latin typeface="Times New Roman" panose="02020603050405020304" charset="0"/>
              </a:rPr>
              <a:t>．</a:t>
            </a:r>
            <a:r>
              <a:rPr lang="en-US" altLang="zh-CN" b="1">
                <a:solidFill>
                  <a:schemeClr val="bg1"/>
                </a:solidFill>
                <a:latin typeface="Times New Roman" panose="02020603050405020304" charset="0"/>
              </a:rPr>
              <a:t>B</a:t>
            </a:r>
            <a:r>
              <a:rPr lang="zh-CN" altLang="en-US" b="1">
                <a:solidFill>
                  <a:schemeClr val="bg1"/>
                </a:solidFill>
                <a:latin typeface="Times New Roman" panose="02020603050405020304" charset="0"/>
              </a:rPr>
              <a:t>超</a:t>
            </a:r>
          </a:p>
        </p:txBody>
      </p:sp>
      <p:grpSp>
        <p:nvGrpSpPr>
          <p:cNvPr id="24578" name="组合 44034"/>
          <p:cNvGrpSpPr/>
          <p:nvPr/>
        </p:nvGrpSpPr>
        <p:grpSpPr>
          <a:xfrm>
            <a:off x="1385736" y="2302047"/>
            <a:ext cx="6140378" cy="2057908"/>
            <a:chOff x="192" y="2304"/>
            <a:chExt cx="5156" cy="1728"/>
          </a:xfrm>
        </p:grpSpPr>
        <p:sp>
          <p:nvSpPr>
            <p:cNvPr id="24579" name="矩形 44035"/>
            <p:cNvSpPr/>
            <p:nvPr/>
          </p:nvSpPr>
          <p:spPr>
            <a:xfrm>
              <a:off x="192" y="2304"/>
              <a:ext cx="5088" cy="1680"/>
            </a:xfrm>
            <a:prstGeom prst="rect">
              <a:avLst/>
            </a:prstGeom>
            <a:noFill/>
            <a:ln w="57150" cap="flat" cmpd="sng">
              <a:solidFill>
                <a:schemeClr val="folHlink"/>
              </a:solidFill>
              <a:prstDash val="solid"/>
              <a:miter/>
              <a:headEnd type="none" w="med" len="med"/>
              <a:tailEnd type="none" w="med" len="med"/>
            </a:ln>
          </p:spPr>
          <p:txBody>
            <a:bodyPr anchor="t"/>
            <a:lstStyle/>
            <a:p>
              <a:endParaRPr lang="zh-CN" altLang="en-US" sz="1050">
                <a:latin typeface="Times New Roman" panose="02020603050405020304" charset="0"/>
                <a:ea typeface="宋体" panose="02010600030101010101" pitchFamily="2" charset="-122"/>
              </a:endParaRPr>
            </a:p>
          </p:txBody>
        </p:sp>
        <p:pic>
          <p:nvPicPr>
            <p:cNvPr id="24580" name="图片 44036" descr="物理114"/>
            <p:cNvPicPr>
              <a:picLocks noChangeAspect="1"/>
            </p:cNvPicPr>
            <p:nvPr/>
          </p:nvPicPr>
          <p:blipFill>
            <a:blip r:embed="rId2"/>
            <a:stretch>
              <a:fillRect/>
            </a:stretch>
          </p:blipFill>
          <p:spPr>
            <a:xfrm>
              <a:off x="3168" y="2381"/>
              <a:ext cx="976" cy="1219"/>
            </a:xfrm>
            <a:prstGeom prst="rect">
              <a:avLst/>
            </a:prstGeom>
            <a:noFill/>
            <a:ln w="9525">
              <a:noFill/>
            </a:ln>
          </p:spPr>
        </p:pic>
        <p:pic>
          <p:nvPicPr>
            <p:cNvPr id="24581" name="图片 44037" descr="物理115"/>
            <p:cNvPicPr>
              <a:picLocks noChangeAspect="1"/>
            </p:cNvPicPr>
            <p:nvPr/>
          </p:nvPicPr>
          <p:blipFill>
            <a:blip r:embed="rId3"/>
            <a:stretch>
              <a:fillRect/>
            </a:stretch>
          </p:blipFill>
          <p:spPr>
            <a:xfrm>
              <a:off x="4224" y="2379"/>
              <a:ext cx="1008" cy="1125"/>
            </a:xfrm>
            <a:prstGeom prst="rect">
              <a:avLst/>
            </a:prstGeom>
            <a:noFill/>
            <a:ln w="9525">
              <a:noFill/>
            </a:ln>
          </p:spPr>
        </p:pic>
        <p:grpSp>
          <p:nvGrpSpPr>
            <p:cNvPr id="24582" name="组合 44038"/>
            <p:cNvGrpSpPr/>
            <p:nvPr/>
          </p:nvGrpSpPr>
          <p:grpSpPr>
            <a:xfrm>
              <a:off x="1440" y="2304"/>
              <a:ext cx="2021" cy="1038"/>
              <a:chOff x="3654" y="7278"/>
              <a:chExt cx="2610" cy="850"/>
            </a:xfrm>
          </p:grpSpPr>
          <p:grpSp>
            <p:nvGrpSpPr>
              <p:cNvPr id="24583" name="组合 44039"/>
              <p:cNvGrpSpPr/>
              <p:nvPr/>
            </p:nvGrpSpPr>
            <p:grpSpPr>
              <a:xfrm>
                <a:off x="3654" y="7530"/>
                <a:ext cx="1866" cy="598"/>
                <a:chOff x="3654" y="7530"/>
                <a:chExt cx="1866" cy="598"/>
              </a:xfrm>
            </p:grpSpPr>
            <p:grpSp>
              <p:nvGrpSpPr>
                <p:cNvPr id="24584" name="组合 44040"/>
                <p:cNvGrpSpPr>
                  <a:grpSpLocks noChangeAspect="1"/>
                </p:cNvGrpSpPr>
                <p:nvPr/>
              </p:nvGrpSpPr>
              <p:grpSpPr>
                <a:xfrm>
                  <a:off x="3654" y="7530"/>
                  <a:ext cx="1643" cy="598"/>
                  <a:chOff x="1830" y="1642"/>
                  <a:chExt cx="6035" cy="2198"/>
                </a:xfrm>
              </p:grpSpPr>
              <p:grpSp>
                <p:nvGrpSpPr>
                  <p:cNvPr id="24585" name="组合 44041"/>
                  <p:cNvGrpSpPr>
                    <a:grpSpLocks noChangeAspect="1"/>
                  </p:cNvGrpSpPr>
                  <p:nvPr/>
                </p:nvGrpSpPr>
                <p:grpSpPr>
                  <a:xfrm>
                    <a:off x="4965" y="1642"/>
                    <a:ext cx="2900" cy="1625"/>
                    <a:chOff x="5190" y="1642"/>
                    <a:chExt cx="2900" cy="1625"/>
                  </a:xfrm>
                </p:grpSpPr>
                <p:sp>
                  <p:nvSpPr>
                    <p:cNvPr id="24586" name="椭圆 44042"/>
                    <p:cNvSpPr>
                      <a:spLocks noChangeAspect="1"/>
                    </p:cNvSpPr>
                    <p:nvPr/>
                  </p:nvSpPr>
                  <p:spPr>
                    <a:xfrm>
                      <a:off x="5190" y="2064"/>
                      <a:ext cx="180" cy="780"/>
                    </a:xfrm>
                    <a:prstGeom prst="ellipse">
                      <a:avLst/>
                    </a:prstGeom>
                    <a:noFill/>
                    <a:ln w="22225" cap="flat" cmpd="sng">
                      <a:solidFill>
                        <a:srgbClr val="000000"/>
                      </a:solidFill>
                      <a:prstDash val="solid"/>
                      <a:round/>
                      <a:headEnd type="none" w="med" len="med"/>
                      <a:tailEnd type="none" w="med" len="med"/>
                    </a:ln>
                  </p:spPr>
                  <p:txBody>
                    <a:bodyPr anchor="t"/>
                    <a:lstStyle/>
                    <a:p>
                      <a:endParaRPr lang="zh-CN" altLang="en-US" sz="1050">
                        <a:latin typeface="Times New Roman" panose="02020603050405020304" charset="0"/>
                        <a:ea typeface="宋体" panose="02010600030101010101" pitchFamily="2" charset="-122"/>
                      </a:endParaRPr>
                    </a:p>
                  </p:txBody>
                </p:sp>
                <p:sp>
                  <p:nvSpPr>
                    <p:cNvPr id="24587" name="椭圆 44043"/>
                    <p:cNvSpPr>
                      <a:spLocks noChangeAspect="1"/>
                    </p:cNvSpPr>
                    <p:nvPr/>
                  </p:nvSpPr>
                  <p:spPr>
                    <a:xfrm>
                      <a:off x="5223" y="2000"/>
                      <a:ext cx="255" cy="891"/>
                    </a:xfrm>
                    <a:prstGeom prst="ellipse">
                      <a:avLst/>
                    </a:prstGeom>
                    <a:noFill/>
                    <a:ln w="22225" cap="flat" cmpd="sng">
                      <a:solidFill>
                        <a:srgbClr val="000000"/>
                      </a:solidFill>
                      <a:prstDash val="solid"/>
                      <a:round/>
                      <a:headEnd type="none" w="med" len="med"/>
                      <a:tailEnd type="none" w="med" len="med"/>
                    </a:ln>
                  </p:spPr>
                  <p:txBody>
                    <a:bodyPr anchor="t"/>
                    <a:lstStyle/>
                    <a:p>
                      <a:endParaRPr lang="zh-CN" altLang="en-US" sz="1050">
                        <a:latin typeface="Times New Roman" panose="02020603050405020304" charset="0"/>
                        <a:ea typeface="宋体" panose="02010600030101010101" pitchFamily="2" charset="-122"/>
                      </a:endParaRPr>
                    </a:p>
                  </p:txBody>
                </p:sp>
                <p:sp>
                  <p:nvSpPr>
                    <p:cNvPr id="24588" name="任意多边形 44044"/>
                    <p:cNvSpPr>
                      <a:spLocks noChangeAspect="1"/>
                    </p:cNvSpPr>
                    <p:nvPr/>
                  </p:nvSpPr>
                  <p:spPr>
                    <a:xfrm>
                      <a:off x="5400" y="1642"/>
                      <a:ext cx="2553" cy="540"/>
                    </a:xfrm>
                    <a:custGeom>
                      <a:avLst/>
                      <a:gdLst/>
                      <a:ahLst/>
                      <a:cxnLst/>
                      <a:rect l="0" t="0" r="0" b="0"/>
                      <a:pathLst>
                        <a:path w="2873" h="540">
                          <a:moveTo>
                            <a:pt x="0" y="422"/>
                          </a:moveTo>
                          <a:cubicBezTo>
                            <a:pt x="67" y="447"/>
                            <a:pt x="134" y="473"/>
                            <a:pt x="315" y="481"/>
                          </a:cubicBezTo>
                          <a:cubicBezTo>
                            <a:pt x="496" y="489"/>
                            <a:pt x="898" y="540"/>
                            <a:pt x="1088" y="473"/>
                          </a:cubicBezTo>
                          <a:cubicBezTo>
                            <a:pt x="1278" y="406"/>
                            <a:pt x="1265" y="152"/>
                            <a:pt x="1455" y="76"/>
                          </a:cubicBezTo>
                          <a:cubicBezTo>
                            <a:pt x="1645" y="0"/>
                            <a:pt x="1992" y="26"/>
                            <a:pt x="2228" y="16"/>
                          </a:cubicBezTo>
                          <a:cubicBezTo>
                            <a:pt x="2464" y="6"/>
                            <a:pt x="2668" y="11"/>
                            <a:pt x="2873" y="16"/>
                          </a:cubicBezTo>
                        </a:path>
                      </a:pathLst>
                    </a:custGeom>
                    <a:noFill/>
                    <a:ln w="22225" cap="flat" cmpd="sng">
                      <a:solidFill>
                        <a:srgbClr val="000000"/>
                      </a:solidFill>
                      <a:prstDash val="solid"/>
                      <a:round/>
                      <a:headEnd type="none" w="med" len="med"/>
                      <a:tailEnd type="none" w="med" len="med"/>
                    </a:ln>
                  </p:spPr>
                  <p:txBody>
                    <a:bodyPr/>
                    <a:lstStyle/>
                    <a:p>
                      <a:endParaRPr lang="zh-CN" altLang="en-US" sz="1050"/>
                    </a:p>
                  </p:txBody>
                </p:sp>
                <p:sp>
                  <p:nvSpPr>
                    <p:cNvPr id="24589" name="任意多边形 44045"/>
                    <p:cNvSpPr>
                      <a:spLocks noChangeAspect="1"/>
                    </p:cNvSpPr>
                    <p:nvPr/>
                  </p:nvSpPr>
                  <p:spPr>
                    <a:xfrm flipV="1">
                      <a:off x="5400" y="2728"/>
                      <a:ext cx="2545" cy="539"/>
                    </a:xfrm>
                    <a:custGeom>
                      <a:avLst/>
                      <a:gdLst/>
                      <a:ahLst/>
                      <a:cxnLst/>
                      <a:rect l="0" t="0" r="0" b="0"/>
                      <a:pathLst>
                        <a:path w="2873" h="540">
                          <a:moveTo>
                            <a:pt x="0" y="422"/>
                          </a:moveTo>
                          <a:cubicBezTo>
                            <a:pt x="67" y="447"/>
                            <a:pt x="134" y="473"/>
                            <a:pt x="315" y="481"/>
                          </a:cubicBezTo>
                          <a:cubicBezTo>
                            <a:pt x="496" y="489"/>
                            <a:pt x="898" y="540"/>
                            <a:pt x="1088" y="473"/>
                          </a:cubicBezTo>
                          <a:cubicBezTo>
                            <a:pt x="1278" y="406"/>
                            <a:pt x="1265" y="152"/>
                            <a:pt x="1455" y="76"/>
                          </a:cubicBezTo>
                          <a:cubicBezTo>
                            <a:pt x="1645" y="0"/>
                            <a:pt x="1992" y="26"/>
                            <a:pt x="2228" y="16"/>
                          </a:cubicBezTo>
                          <a:cubicBezTo>
                            <a:pt x="2464" y="6"/>
                            <a:pt x="2668" y="11"/>
                            <a:pt x="2873" y="16"/>
                          </a:cubicBezTo>
                        </a:path>
                      </a:pathLst>
                    </a:custGeom>
                    <a:noFill/>
                    <a:ln w="22225" cap="flat" cmpd="sng">
                      <a:solidFill>
                        <a:srgbClr val="000000"/>
                      </a:solidFill>
                      <a:prstDash val="solid"/>
                      <a:round/>
                      <a:headEnd type="none" w="med" len="med"/>
                      <a:tailEnd type="none" w="med" len="med"/>
                    </a:ln>
                  </p:spPr>
                  <p:txBody>
                    <a:bodyPr/>
                    <a:lstStyle/>
                    <a:p>
                      <a:endParaRPr lang="zh-CN" altLang="en-US" sz="1050"/>
                    </a:p>
                  </p:txBody>
                </p:sp>
                <p:sp>
                  <p:nvSpPr>
                    <p:cNvPr id="24590" name="椭圆 44046"/>
                    <p:cNvSpPr>
                      <a:spLocks noChangeAspect="1"/>
                    </p:cNvSpPr>
                    <p:nvPr/>
                  </p:nvSpPr>
                  <p:spPr>
                    <a:xfrm>
                      <a:off x="7523" y="1651"/>
                      <a:ext cx="232" cy="1614"/>
                    </a:xfrm>
                    <a:prstGeom prst="ellipse">
                      <a:avLst/>
                    </a:prstGeom>
                    <a:noFill/>
                    <a:ln w="22225" cap="flat" cmpd="sng">
                      <a:solidFill>
                        <a:srgbClr val="000000"/>
                      </a:solidFill>
                      <a:prstDash val="solid"/>
                      <a:round/>
                      <a:headEnd type="none" w="med" len="med"/>
                      <a:tailEnd type="none" w="med" len="med"/>
                    </a:ln>
                  </p:spPr>
                  <p:txBody>
                    <a:bodyPr anchor="t"/>
                    <a:lstStyle/>
                    <a:p>
                      <a:endParaRPr lang="zh-CN" altLang="en-US" sz="1050">
                        <a:latin typeface="Times New Roman" panose="02020603050405020304" charset="0"/>
                        <a:ea typeface="宋体" panose="02010600030101010101" pitchFamily="2" charset="-122"/>
                      </a:endParaRPr>
                    </a:p>
                  </p:txBody>
                </p:sp>
                <p:sp>
                  <p:nvSpPr>
                    <p:cNvPr id="24591" name="任意多边形 44047"/>
                    <p:cNvSpPr>
                      <a:spLocks noChangeAspect="1"/>
                    </p:cNvSpPr>
                    <p:nvPr/>
                  </p:nvSpPr>
                  <p:spPr>
                    <a:xfrm>
                      <a:off x="7920" y="1655"/>
                      <a:ext cx="170" cy="1602"/>
                    </a:xfrm>
                    <a:custGeom>
                      <a:avLst/>
                      <a:gdLst/>
                      <a:ahLst/>
                      <a:cxnLst>
                        <a:cxn ang="270">
                          <a:pos x="3581" y="0"/>
                        </a:cxn>
                        <a:cxn ang="90">
                          <a:pos x="3276" y="42651"/>
                        </a:cxn>
                        <a:cxn ang="180">
                          <a:pos x="0" y="21301"/>
                        </a:cxn>
                      </a:cxnLst>
                      <a:rect l="0" t="0" r="0" b="0"/>
                      <a:pathLst>
                        <a:path w="21600" h="42651" fill="none">
                          <a:moveTo>
                            <a:pt x="3581" y="0"/>
                          </a:moveTo>
                          <a:cubicBezTo>
                            <a:pt x="13811" y="1709"/>
                            <a:pt x="21600" y="10595"/>
                            <a:pt x="21600" y="21301"/>
                          </a:cubicBezTo>
                          <a:cubicBezTo>
                            <a:pt x="21600" y="32116"/>
                            <a:pt x="13652" y="41074"/>
                            <a:pt x="3286" y="42653"/>
                          </a:cubicBezTo>
                        </a:path>
                        <a:path w="21600" h="42651" stroke="0">
                          <a:moveTo>
                            <a:pt x="3581" y="0"/>
                          </a:moveTo>
                          <a:cubicBezTo>
                            <a:pt x="13811" y="1709"/>
                            <a:pt x="21600" y="10595"/>
                            <a:pt x="21600" y="21301"/>
                          </a:cubicBezTo>
                          <a:cubicBezTo>
                            <a:pt x="21600" y="32116"/>
                            <a:pt x="13652" y="41074"/>
                            <a:pt x="3286" y="42653"/>
                          </a:cubicBezTo>
                          <a:lnTo>
                            <a:pt x="0" y="21301"/>
                          </a:lnTo>
                          <a:close/>
                        </a:path>
                      </a:pathLst>
                    </a:custGeom>
                    <a:noFill/>
                    <a:ln w="22225" cap="flat" cmpd="sng">
                      <a:solidFill>
                        <a:srgbClr val="000000"/>
                      </a:solidFill>
                      <a:prstDash val="solid"/>
                      <a:round/>
                      <a:headEnd type="none" w="med" len="med"/>
                      <a:tailEnd type="none" w="med" len="med"/>
                    </a:ln>
                  </p:spPr>
                  <p:txBody>
                    <a:bodyPr/>
                    <a:lstStyle/>
                    <a:p>
                      <a:endParaRPr lang="zh-CN" altLang="en-US" sz="1050"/>
                    </a:p>
                  </p:txBody>
                </p:sp>
              </p:grpSp>
              <p:pic>
                <p:nvPicPr>
                  <p:cNvPr id="24592" name="图片 44048" descr="化学-53"/>
                  <p:cNvPicPr>
                    <a:picLocks noChangeAspect="1"/>
                  </p:cNvPicPr>
                  <p:nvPr/>
                </p:nvPicPr>
                <p:blipFill>
                  <a:blip r:embed="rId4"/>
                  <a:srcRect b="14894"/>
                  <a:stretch>
                    <a:fillRect/>
                  </a:stretch>
                </p:blipFill>
                <p:spPr>
                  <a:xfrm>
                    <a:off x="1830" y="2040"/>
                    <a:ext cx="870" cy="1800"/>
                  </a:xfrm>
                  <a:prstGeom prst="rect">
                    <a:avLst/>
                  </a:prstGeom>
                  <a:noFill/>
                  <a:ln w="9525">
                    <a:noFill/>
                  </a:ln>
                </p:spPr>
              </p:pic>
              <p:pic>
                <p:nvPicPr>
                  <p:cNvPr id="24593" name="图片 44049" descr="物理-x53"/>
                  <p:cNvPicPr>
                    <a:picLocks noChangeAspect="1"/>
                  </p:cNvPicPr>
                  <p:nvPr/>
                </p:nvPicPr>
                <p:blipFill>
                  <a:blip r:embed="rId5"/>
                  <a:stretch>
                    <a:fillRect/>
                  </a:stretch>
                </p:blipFill>
                <p:spPr>
                  <a:xfrm>
                    <a:off x="2775" y="2085"/>
                    <a:ext cx="975" cy="1740"/>
                  </a:xfrm>
                  <a:prstGeom prst="rect">
                    <a:avLst/>
                  </a:prstGeom>
                  <a:noFill/>
                  <a:ln w="9525">
                    <a:noFill/>
                  </a:ln>
                </p:spPr>
              </p:pic>
              <p:pic>
                <p:nvPicPr>
                  <p:cNvPr id="24594" name="图片 44050" descr="物理-x54"/>
                  <p:cNvPicPr>
                    <a:picLocks noChangeAspect="1"/>
                  </p:cNvPicPr>
                  <p:nvPr/>
                </p:nvPicPr>
                <p:blipFill>
                  <a:blip r:embed="rId6"/>
                  <a:stretch>
                    <a:fillRect/>
                  </a:stretch>
                </p:blipFill>
                <p:spPr>
                  <a:xfrm>
                    <a:off x="3780" y="2070"/>
                    <a:ext cx="975" cy="1740"/>
                  </a:xfrm>
                  <a:prstGeom prst="rect">
                    <a:avLst/>
                  </a:prstGeom>
                  <a:noFill/>
                  <a:ln w="9525">
                    <a:noFill/>
                  </a:ln>
                </p:spPr>
              </p:pic>
            </p:grpSp>
            <p:sp>
              <p:nvSpPr>
                <p:cNvPr id="24595" name="直接连接符 44051"/>
                <p:cNvSpPr/>
                <p:nvPr/>
              </p:nvSpPr>
              <p:spPr>
                <a:xfrm flipV="1">
                  <a:off x="5274" y="7626"/>
                  <a:ext cx="246" cy="138"/>
                </a:xfrm>
                <a:prstGeom prst="line">
                  <a:avLst/>
                </a:prstGeom>
                <a:ln w="15875" cap="flat" cmpd="sng">
                  <a:solidFill>
                    <a:srgbClr val="000000"/>
                  </a:solidFill>
                  <a:prstDash val="solid"/>
                  <a:round/>
                  <a:headEnd type="none" w="med" len="med"/>
                  <a:tailEnd type="none" w="med" len="med"/>
                </a:ln>
              </p:spPr>
              <p:txBody>
                <a:bodyPr/>
                <a:lstStyle/>
                <a:p>
                  <a:endParaRPr/>
                </a:p>
              </p:txBody>
            </p:sp>
          </p:grpSp>
          <p:sp>
            <p:nvSpPr>
              <p:cNvPr id="24596" name="文本框 44052"/>
              <p:cNvSpPr txBox="1"/>
              <p:nvPr/>
            </p:nvSpPr>
            <p:spPr>
              <a:xfrm>
                <a:off x="5184" y="7278"/>
                <a:ext cx="1080" cy="468"/>
              </a:xfrm>
              <a:prstGeom prst="rect">
                <a:avLst/>
              </a:prstGeom>
              <a:noFill/>
              <a:ln w="9525">
                <a:noFill/>
              </a:ln>
            </p:spPr>
            <p:txBody>
              <a:bodyPr anchor="t"/>
              <a:lstStyle/>
              <a:p>
                <a:pPr algn="just"/>
                <a:r>
                  <a:rPr lang="zh-CN" altLang="en-US" sz="525">
                    <a:latin typeface="Times New Roman" panose="02020603050405020304" charset="0"/>
                    <a:ea typeface="宋体" panose="02010600030101010101" pitchFamily="2" charset="-122"/>
                  </a:rPr>
                  <a:t>橡皮膜</a:t>
                </a:r>
                <a:endParaRPr lang="zh-CN" altLang="en-US" sz="1050">
                  <a:latin typeface="Arial Black" panose="020B0A04020102020204" pitchFamily="34" charset="0"/>
                  <a:ea typeface="宋体" pitchFamily="2" charset="-122"/>
                </a:endParaRPr>
              </a:p>
            </p:txBody>
          </p:sp>
        </p:grpSp>
        <p:sp>
          <p:nvSpPr>
            <p:cNvPr id="24597" name="文本框 44053"/>
            <p:cNvSpPr txBox="1"/>
            <p:nvPr/>
          </p:nvSpPr>
          <p:spPr>
            <a:xfrm>
              <a:off x="528" y="3600"/>
              <a:ext cx="720" cy="384"/>
            </a:xfrm>
            <a:prstGeom prst="rect">
              <a:avLst/>
            </a:prstGeom>
            <a:noFill/>
            <a:ln w="9525">
              <a:noFill/>
            </a:ln>
          </p:spPr>
          <p:txBody>
            <a:bodyPr anchor="t"/>
            <a:lstStyle/>
            <a:p>
              <a:pPr algn="just"/>
              <a:r>
                <a:rPr lang="en-US" altLang="zh-CN" sz="2700">
                  <a:solidFill>
                    <a:srgbClr val="6600FF"/>
                  </a:solidFill>
                  <a:latin typeface="Times New Roman" panose="02020603050405020304" charset="0"/>
                  <a:ea typeface="宋体" panose="02010600030101010101" pitchFamily="2" charset="-122"/>
                </a:rPr>
                <a:t>A</a:t>
              </a:r>
              <a:r>
                <a:rPr lang="zh-CN" altLang="en-US" sz="2700">
                  <a:solidFill>
                    <a:srgbClr val="6600FF"/>
                  </a:solidFill>
                  <a:latin typeface="Times New Roman" panose="02020603050405020304" charset="0"/>
                  <a:ea typeface="宋体" panose="02010600030101010101" pitchFamily="2" charset="-122"/>
                </a:rPr>
                <a:t>．</a:t>
              </a:r>
              <a:endParaRPr lang="zh-CN" altLang="en-US" sz="2700">
                <a:solidFill>
                  <a:srgbClr val="6600FF"/>
                </a:solidFill>
                <a:latin typeface="Arial Black" panose="020B0A04020102020204" pitchFamily="34" charset="0"/>
                <a:ea typeface="宋体" pitchFamily="2" charset="-122"/>
              </a:endParaRPr>
            </a:p>
          </p:txBody>
        </p:sp>
        <p:grpSp>
          <p:nvGrpSpPr>
            <p:cNvPr id="24598" name="组合 44054"/>
            <p:cNvGrpSpPr/>
            <p:nvPr/>
          </p:nvGrpSpPr>
          <p:grpSpPr>
            <a:xfrm>
              <a:off x="204" y="2341"/>
              <a:ext cx="1097" cy="1227"/>
              <a:chOff x="1509" y="7399"/>
              <a:chExt cx="1417" cy="1005"/>
            </a:xfrm>
          </p:grpSpPr>
          <p:grpSp>
            <p:nvGrpSpPr>
              <p:cNvPr id="24599" name="组合 44055"/>
              <p:cNvGrpSpPr/>
              <p:nvPr/>
            </p:nvGrpSpPr>
            <p:grpSpPr>
              <a:xfrm>
                <a:off x="1641" y="7399"/>
                <a:ext cx="1080" cy="855"/>
                <a:chOff x="1701" y="7383"/>
                <a:chExt cx="1080" cy="855"/>
              </a:xfrm>
            </p:grpSpPr>
            <p:grpSp>
              <p:nvGrpSpPr>
                <p:cNvPr id="24600" name="组合 44056"/>
                <p:cNvGrpSpPr/>
                <p:nvPr/>
              </p:nvGrpSpPr>
              <p:grpSpPr>
                <a:xfrm rot="60000">
                  <a:off x="1701" y="7383"/>
                  <a:ext cx="1080" cy="400"/>
                  <a:chOff x="4860" y="6120"/>
                  <a:chExt cx="2268" cy="839"/>
                </a:xfrm>
              </p:grpSpPr>
              <p:grpSp>
                <p:nvGrpSpPr>
                  <p:cNvPr id="24601" name="组合 44057"/>
                  <p:cNvGrpSpPr>
                    <a:grpSpLocks noChangeAspect="1"/>
                  </p:cNvGrpSpPr>
                  <p:nvPr/>
                </p:nvGrpSpPr>
                <p:grpSpPr>
                  <a:xfrm>
                    <a:off x="4860" y="6120"/>
                    <a:ext cx="2268" cy="839"/>
                    <a:chOff x="3457" y="6776"/>
                    <a:chExt cx="4307" cy="1593"/>
                  </a:xfrm>
                </p:grpSpPr>
                <p:sp>
                  <p:nvSpPr>
                    <p:cNvPr id="24602" name="直接连接符 44058"/>
                    <p:cNvSpPr>
                      <a:spLocks noChangeAspect="1"/>
                    </p:cNvSpPr>
                    <p:nvPr/>
                  </p:nvSpPr>
                  <p:spPr>
                    <a:xfrm flipH="1">
                      <a:off x="6120" y="6828"/>
                      <a:ext cx="0" cy="158"/>
                    </a:xfrm>
                    <a:prstGeom prst="line">
                      <a:avLst/>
                    </a:prstGeom>
                    <a:ln w="19050" cap="flat" cmpd="sng">
                      <a:solidFill>
                        <a:srgbClr val="000000"/>
                      </a:solidFill>
                      <a:prstDash val="solid"/>
                      <a:round/>
                      <a:headEnd type="none" w="med" len="med"/>
                      <a:tailEnd type="none" w="med" len="med"/>
                    </a:ln>
                  </p:spPr>
                  <p:txBody>
                    <a:bodyPr/>
                    <a:lstStyle/>
                    <a:p>
                      <a:endParaRPr/>
                    </a:p>
                  </p:txBody>
                </p:sp>
                <p:sp>
                  <p:nvSpPr>
                    <p:cNvPr id="24603" name="直接连接符 44059"/>
                    <p:cNvSpPr>
                      <a:spLocks noChangeAspect="1"/>
                    </p:cNvSpPr>
                    <p:nvPr/>
                  </p:nvSpPr>
                  <p:spPr>
                    <a:xfrm flipH="1">
                      <a:off x="6660" y="6836"/>
                      <a:ext cx="0" cy="143"/>
                    </a:xfrm>
                    <a:prstGeom prst="line">
                      <a:avLst/>
                    </a:prstGeom>
                    <a:ln w="19050" cap="flat" cmpd="sng">
                      <a:solidFill>
                        <a:srgbClr val="000000"/>
                      </a:solidFill>
                      <a:prstDash val="solid"/>
                      <a:round/>
                      <a:headEnd type="none" w="med" len="med"/>
                      <a:tailEnd type="none" w="med" len="med"/>
                    </a:ln>
                  </p:spPr>
                  <p:txBody>
                    <a:bodyPr/>
                    <a:lstStyle/>
                    <a:p>
                      <a:endParaRPr/>
                    </a:p>
                  </p:txBody>
                </p:sp>
                <p:sp>
                  <p:nvSpPr>
                    <p:cNvPr id="24604" name="直接连接符 44060"/>
                    <p:cNvSpPr>
                      <a:spLocks noChangeAspect="1"/>
                    </p:cNvSpPr>
                    <p:nvPr/>
                  </p:nvSpPr>
                  <p:spPr>
                    <a:xfrm>
                      <a:off x="5940" y="6996"/>
                      <a:ext cx="900" cy="0"/>
                    </a:xfrm>
                    <a:prstGeom prst="line">
                      <a:avLst/>
                    </a:prstGeom>
                    <a:ln w="19050" cap="flat" cmpd="sng">
                      <a:solidFill>
                        <a:srgbClr val="000000"/>
                      </a:solidFill>
                      <a:prstDash val="solid"/>
                      <a:round/>
                      <a:headEnd type="none" w="med" len="med"/>
                      <a:tailEnd type="none" w="med" len="med"/>
                    </a:ln>
                  </p:spPr>
                  <p:txBody>
                    <a:bodyPr/>
                    <a:lstStyle/>
                    <a:p>
                      <a:endParaRPr/>
                    </a:p>
                  </p:txBody>
                </p:sp>
                <p:sp>
                  <p:nvSpPr>
                    <p:cNvPr id="24605" name="直接连接符 44061"/>
                    <p:cNvSpPr>
                      <a:spLocks noChangeAspect="1"/>
                    </p:cNvSpPr>
                    <p:nvPr/>
                  </p:nvSpPr>
                  <p:spPr>
                    <a:xfrm flipH="1">
                      <a:off x="6840" y="6992"/>
                      <a:ext cx="0" cy="276"/>
                    </a:xfrm>
                    <a:prstGeom prst="line">
                      <a:avLst/>
                    </a:prstGeom>
                    <a:ln w="19050" cap="flat" cmpd="sng">
                      <a:solidFill>
                        <a:srgbClr val="000000"/>
                      </a:solidFill>
                      <a:prstDash val="solid"/>
                      <a:round/>
                      <a:headEnd type="none" w="med" len="med"/>
                      <a:tailEnd type="none" w="med" len="med"/>
                    </a:ln>
                  </p:spPr>
                  <p:txBody>
                    <a:bodyPr/>
                    <a:lstStyle/>
                    <a:p>
                      <a:endParaRPr/>
                    </a:p>
                  </p:txBody>
                </p:sp>
                <p:sp>
                  <p:nvSpPr>
                    <p:cNvPr id="24606" name="直接连接符 44062"/>
                    <p:cNvSpPr>
                      <a:spLocks noChangeAspect="1"/>
                    </p:cNvSpPr>
                    <p:nvPr/>
                  </p:nvSpPr>
                  <p:spPr>
                    <a:xfrm flipH="1">
                      <a:off x="5447" y="7000"/>
                      <a:ext cx="493" cy="742"/>
                    </a:xfrm>
                    <a:prstGeom prst="line">
                      <a:avLst/>
                    </a:prstGeom>
                    <a:ln w="19050" cap="flat" cmpd="sng">
                      <a:solidFill>
                        <a:srgbClr val="000000"/>
                      </a:solidFill>
                      <a:prstDash val="solid"/>
                      <a:round/>
                      <a:headEnd type="none" w="med" len="med"/>
                      <a:tailEnd type="none" w="med" len="med"/>
                    </a:ln>
                  </p:spPr>
                  <p:txBody>
                    <a:bodyPr/>
                    <a:lstStyle/>
                    <a:p>
                      <a:endParaRPr/>
                    </a:p>
                  </p:txBody>
                </p:sp>
                <p:sp>
                  <p:nvSpPr>
                    <p:cNvPr id="24607" name="任意多边形 44063"/>
                    <p:cNvSpPr>
                      <a:spLocks noChangeAspect="1"/>
                    </p:cNvSpPr>
                    <p:nvPr/>
                  </p:nvSpPr>
                  <p:spPr>
                    <a:xfrm>
                      <a:off x="6120" y="6776"/>
                      <a:ext cx="540" cy="57"/>
                    </a:xfrm>
                    <a:custGeom>
                      <a:avLst/>
                      <a:gdLst/>
                      <a:ahLst/>
                      <a:cxnLst>
                        <a:cxn ang="90">
                          <a:pos x="17" y="22470"/>
                        </a:cxn>
                        <a:cxn ang="0">
                          <a:pos x="43200" y="21600"/>
                        </a:cxn>
                        <a:cxn ang="90">
                          <a:pos x="21600" y="21600"/>
                        </a:cxn>
                      </a:cxnLst>
                      <a:rect l="0" t="0" r="0" b="0"/>
                      <a:pathLst>
                        <a:path w="43200" h="22470" fill="none">
                          <a:moveTo>
                            <a:pt x="17" y="22470"/>
                          </a:moveTo>
                          <a:cubicBezTo>
                            <a:pt x="5" y="22182"/>
                            <a:pt x="-1" y="21892"/>
                            <a:pt x="-1" y="21600"/>
                          </a:cubicBezTo>
                          <a:cubicBezTo>
                            <a:pt x="-1" y="9671"/>
                            <a:pt x="9670" y="0"/>
                            <a:pt x="21599" y="0"/>
                          </a:cubicBezTo>
                          <a:cubicBezTo>
                            <a:pt x="33528" y="0"/>
                            <a:pt x="43199" y="9671"/>
                            <a:pt x="43199" y="21600"/>
                          </a:cubicBezTo>
                        </a:path>
                        <a:path w="43200" h="22470" stroke="0">
                          <a:moveTo>
                            <a:pt x="17" y="22470"/>
                          </a:moveTo>
                          <a:cubicBezTo>
                            <a:pt x="5" y="22182"/>
                            <a:pt x="-1" y="21892"/>
                            <a:pt x="-1" y="21600"/>
                          </a:cubicBezTo>
                          <a:cubicBezTo>
                            <a:pt x="-1" y="9671"/>
                            <a:pt x="9670" y="0"/>
                            <a:pt x="21599" y="0"/>
                          </a:cubicBezTo>
                          <a:cubicBezTo>
                            <a:pt x="33528" y="0"/>
                            <a:pt x="43199" y="9671"/>
                            <a:pt x="43199" y="21600"/>
                          </a:cubicBezTo>
                          <a:lnTo>
                            <a:pt x="21600" y="21600"/>
                          </a:lnTo>
                          <a:close/>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08" name="直接连接符 44064"/>
                    <p:cNvSpPr>
                      <a:spLocks noChangeAspect="1"/>
                    </p:cNvSpPr>
                    <p:nvPr/>
                  </p:nvSpPr>
                  <p:spPr>
                    <a:xfrm flipH="1">
                      <a:off x="6338" y="7312"/>
                      <a:ext cx="142" cy="312"/>
                    </a:xfrm>
                    <a:prstGeom prst="line">
                      <a:avLst/>
                    </a:prstGeom>
                    <a:ln w="19050" cap="flat" cmpd="sng">
                      <a:solidFill>
                        <a:srgbClr val="000000"/>
                      </a:solidFill>
                      <a:prstDash val="solid"/>
                      <a:round/>
                      <a:headEnd type="none" w="med" len="med"/>
                      <a:tailEnd type="none" w="med" len="med"/>
                    </a:ln>
                  </p:spPr>
                  <p:txBody>
                    <a:bodyPr/>
                    <a:lstStyle/>
                    <a:p>
                      <a:endParaRPr/>
                    </a:p>
                  </p:txBody>
                </p:sp>
                <p:sp>
                  <p:nvSpPr>
                    <p:cNvPr id="24609" name="任意多边形 44065"/>
                    <p:cNvSpPr>
                      <a:spLocks noChangeAspect="1"/>
                    </p:cNvSpPr>
                    <p:nvPr/>
                  </p:nvSpPr>
                  <p:spPr>
                    <a:xfrm>
                      <a:off x="6990" y="7088"/>
                      <a:ext cx="750" cy="1077"/>
                    </a:xfrm>
                    <a:custGeom>
                      <a:avLst/>
                      <a:gdLst/>
                      <a:ahLst/>
                      <a:cxnLst/>
                      <a:rect l="0" t="0" r="0" b="0"/>
                      <a:pathLst>
                        <a:path w="750" h="1089">
                          <a:moveTo>
                            <a:pt x="750" y="0"/>
                          </a:moveTo>
                          <a:cubicBezTo>
                            <a:pt x="722" y="221"/>
                            <a:pt x="695" y="442"/>
                            <a:pt x="570" y="624"/>
                          </a:cubicBezTo>
                          <a:cubicBezTo>
                            <a:pt x="445" y="806"/>
                            <a:pt x="95" y="1012"/>
                            <a:pt x="0" y="1089"/>
                          </a:cubicBezTo>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10" name="任意多边形 44066"/>
                    <p:cNvSpPr>
                      <a:spLocks noChangeAspect="1"/>
                    </p:cNvSpPr>
                    <p:nvPr/>
                  </p:nvSpPr>
                  <p:spPr>
                    <a:xfrm>
                      <a:off x="3468" y="7616"/>
                      <a:ext cx="2857" cy="252"/>
                    </a:xfrm>
                    <a:custGeom>
                      <a:avLst/>
                      <a:gdLst/>
                      <a:ahLst/>
                      <a:cxnLst/>
                      <a:rect l="0" t="0" r="0" b="0"/>
                      <a:pathLst>
                        <a:path w="2857" h="251">
                          <a:moveTo>
                            <a:pt x="2857" y="0"/>
                          </a:moveTo>
                          <a:cubicBezTo>
                            <a:pt x="2655" y="43"/>
                            <a:pt x="2454" y="87"/>
                            <a:pt x="2115" y="128"/>
                          </a:cubicBezTo>
                          <a:cubicBezTo>
                            <a:pt x="1776" y="169"/>
                            <a:pt x="1177" y="244"/>
                            <a:pt x="825" y="248"/>
                          </a:cubicBezTo>
                          <a:cubicBezTo>
                            <a:pt x="473" y="252"/>
                            <a:pt x="236" y="201"/>
                            <a:pt x="0" y="150"/>
                          </a:cubicBezTo>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11" name="任意多边形 44067"/>
                    <p:cNvSpPr>
                      <a:spLocks noChangeAspect="1"/>
                    </p:cNvSpPr>
                    <p:nvPr/>
                  </p:nvSpPr>
                  <p:spPr>
                    <a:xfrm>
                      <a:off x="3457" y="7756"/>
                      <a:ext cx="3555" cy="613"/>
                    </a:xfrm>
                    <a:custGeom>
                      <a:avLst/>
                      <a:gdLst/>
                      <a:ahLst/>
                      <a:cxnLst/>
                      <a:rect l="0" t="0" r="0" b="0"/>
                      <a:pathLst>
                        <a:path w="3555" h="613">
                          <a:moveTo>
                            <a:pt x="3555" y="400"/>
                          </a:moveTo>
                          <a:cubicBezTo>
                            <a:pt x="3414" y="459"/>
                            <a:pt x="3273" y="518"/>
                            <a:pt x="2873" y="547"/>
                          </a:cubicBezTo>
                          <a:cubicBezTo>
                            <a:pt x="2473" y="576"/>
                            <a:pt x="1574" y="582"/>
                            <a:pt x="1155" y="577"/>
                          </a:cubicBezTo>
                          <a:cubicBezTo>
                            <a:pt x="736" y="572"/>
                            <a:pt x="553" y="613"/>
                            <a:pt x="360" y="517"/>
                          </a:cubicBezTo>
                          <a:cubicBezTo>
                            <a:pt x="167" y="421"/>
                            <a:pt x="83" y="210"/>
                            <a:pt x="0" y="0"/>
                          </a:cubicBezTo>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12" name="矩形 44068"/>
                    <p:cNvSpPr>
                      <a:spLocks noChangeAspect="1"/>
                    </p:cNvSpPr>
                    <p:nvPr/>
                  </p:nvSpPr>
                  <p:spPr>
                    <a:xfrm>
                      <a:off x="5940" y="7212"/>
                      <a:ext cx="180" cy="156"/>
                    </a:xfrm>
                    <a:prstGeom prst="rect">
                      <a:avLst/>
                    </a:prstGeom>
                    <a:solidFill>
                      <a:srgbClr val="FFFFFF"/>
                    </a:solidFill>
                    <a:ln w="19050" cap="flat" cmpd="sng">
                      <a:solidFill>
                        <a:srgbClr val="000000"/>
                      </a:solidFill>
                      <a:prstDash val="solid"/>
                      <a:miter/>
                      <a:headEnd type="none" w="med" len="med"/>
                      <a:tailEnd type="none" w="med" len="med"/>
                    </a:ln>
                  </p:spPr>
                  <p:txBody>
                    <a:bodyPr anchor="t"/>
                    <a:lstStyle/>
                    <a:p>
                      <a:endParaRPr lang="zh-CN" altLang="en-US" sz="1050">
                        <a:latin typeface="Times New Roman" panose="02020603050405020304" charset="0"/>
                        <a:ea typeface="宋体" panose="02010600030101010101" pitchFamily="2" charset="-122"/>
                      </a:endParaRPr>
                    </a:p>
                  </p:txBody>
                </p:sp>
                <p:sp>
                  <p:nvSpPr>
                    <p:cNvPr id="24613" name="矩形 44069"/>
                    <p:cNvSpPr>
                      <a:spLocks noChangeAspect="1"/>
                    </p:cNvSpPr>
                    <p:nvPr/>
                  </p:nvSpPr>
                  <p:spPr>
                    <a:xfrm>
                      <a:off x="6236" y="7212"/>
                      <a:ext cx="180" cy="156"/>
                    </a:xfrm>
                    <a:prstGeom prst="rect">
                      <a:avLst/>
                    </a:prstGeom>
                    <a:solidFill>
                      <a:srgbClr val="FFFFFF"/>
                    </a:solidFill>
                    <a:ln w="19050" cap="flat" cmpd="sng">
                      <a:solidFill>
                        <a:srgbClr val="000000"/>
                      </a:solidFill>
                      <a:prstDash val="solid"/>
                      <a:miter/>
                      <a:headEnd type="none" w="med" len="med"/>
                      <a:tailEnd type="none" w="med" len="med"/>
                    </a:ln>
                  </p:spPr>
                  <p:txBody>
                    <a:bodyPr anchor="t"/>
                    <a:lstStyle/>
                    <a:p>
                      <a:endParaRPr lang="zh-CN" altLang="en-US" sz="1050">
                        <a:latin typeface="Times New Roman" panose="02020603050405020304" charset="0"/>
                        <a:ea typeface="宋体" panose="02010600030101010101" pitchFamily="2" charset="-122"/>
                      </a:endParaRPr>
                    </a:p>
                  </p:txBody>
                </p:sp>
                <p:sp>
                  <p:nvSpPr>
                    <p:cNvPr id="24614" name="任意多边形 44070"/>
                    <p:cNvSpPr>
                      <a:spLocks noChangeAspect="1"/>
                    </p:cNvSpPr>
                    <p:nvPr/>
                  </p:nvSpPr>
                  <p:spPr>
                    <a:xfrm>
                      <a:off x="6480" y="7093"/>
                      <a:ext cx="1284" cy="219"/>
                    </a:xfrm>
                    <a:custGeom>
                      <a:avLst/>
                      <a:gdLst/>
                      <a:ahLst/>
                      <a:cxnLst/>
                      <a:rect l="0" t="0" r="0" b="0"/>
                      <a:pathLst>
                        <a:path w="1284" h="219">
                          <a:moveTo>
                            <a:pt x="0" y="215"/>
                          </a:moveTo>
                          <a:cubicBezTo>
                            <a:pt x="104" y="217"/>
                            <a:pt x="208" y="219"/>
                            <a:pt x="398" y="188"/>
                          </a:cubicBezTo>
                          <a:cubicBezTo>
                            <a:pt x="588" y="157"/>
                            <a:pt x="996" y="62"/>
                            <a:pt x="1140" y="31"/>
                          </a:cubicBezTo>
                          <a:cubicBezTo>
                            <a:pt x="1284" y="0"/>
                            <a:pt x="1272" y="0"/>
                            <a:pt x="1260" y="1"/>
                          </a:cubicBezTo>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15" name="直接连接符 44071"/>
                    <p:cNvSpPr>
                      <a:spLocks noChangeAspect="1"/>
                    </p:cNvSpPr>
                    <p:nvPr/>
                  </p:nvSpPr>
                  <p:spPr>
                    <a:xfrm flipH="1">
                      <a:off x="6524" y="7215"/>
                      <a:ext cx="0" cy="91"/>
                    </a:xfrm>
                    <a:prstGeom prst="line">
                      <a:avLst/>
                    </a:prstGeom>
                    <a:ln w="19050" cap="flat" cmpd="sng">
                      <a:solidFill>
                        <a:srgbClr val="000000"/>
                      </a:solidFill>
                      <a:prstDash val="solid"/>
                      <a:round/>
                      <a:headEnd type="none" w="med" len="med"/>
                      <a:tailEnd type="none" w="med" len="med"/>
                    </a:ln>
                  </p:spPr>
                  <p:txBody>
                    <a:bodyPr/>
                    <a:lstStyle/>
                    <a:p>
                      <a:endParaRPr/>
                    </a:p>
                  </p:txBody>
                </p:sp>
                <p:sp>
                  <p:nvSpPr>
                    <p:cNvPr id="24616" name="直接连接符 44072"/>
                    <p:cNvSpPr>
                      <a:spLocks noChangeAspect="1"/>
                    </p:cNvSpPr>
                    <p:nvPr/>
                  </p:nvSpPr>
                  <p:spPr>
                    <a:xfrm>
                      <a:off x="6524" y="7212"/>
                      <a:ext cx="180" cy="0"/>
                    </a:xfrm>
                    <a:prstGeom prst="line">
                      <a:avLst/>
                    </a:prstGeom>
                    <a:ln w="19050" cap="flat" cmpd="sng">
                      <a:solidFill>
                        <a:srgbClr val="000000"/>
                      </a:solidFill>
                      <a:prstDash val="solid"/>
                      <a:round/>
                      <a:headEnd type="none" w="med" len="med"/>
                      <a:tailEnd type="none" w="med" len="med"/>
                    </a:ln>
                  </p:spPr>
                  <p:txBody>
                    <a:bodyPr/>
                    <a:lstStyle/>
                    <a:p>
                      <a:endParaRPr/>
                    </a:p>
                  </p:txBody>
                </p:sp>
                <p:sp>
                  <p:nvSpPr>
                    <p:cNvPr id="24617" name="直接连接符 44073"/>
                    <p:cNvSpPr>
                      <a:spLocks noChangeAspect="1"/>
                    </p:cNvSpPr>
                    <p:nvPr/>
                  </p:nvSpPr>
                  <p:spPr>
                    <a:xfrm flipH="1">
                      <a:off x="6708" y="7212"/>
                      <a:ext cx="0" cy="91"/>
                    </a:xfrm>
                    <a:prstGeom prst="line">
                      <a:avLst/>
                    </a:prstGeom>
                    <a:ln w="19050" cap="flat" cmpd="sng">
                      <a:solidFill>
                        <a:srgbClr val="000000"/>
                      </a:solidFill>
                      <a:prstDash val="solid"/>
                      <a:round/>
                      <a:headEnd type="none" w="med" len="med"/>
                      <a:tailEnd type="none" w="med" len="med"/>
                    </a:ln>
                  </p:spPr>
                  <p:txBody>
                    <a:bodyPr/>
                    <a:lstStyle/>
                    <a:p>
                      <a:endParaRPr/>
                    </a:p>
                  </p:txBody>
                </p:sp>
              </p:grpSp>
              <p:sp>
                <p:nvSpPr>
                  <p:cNvPr id="24618" name="任意多边形 44074"/>
                  <p:cNvSpPr>
                    <a:spLocks noChangeAspect="1"/>
                  </p:cNvSpPr>
                  <p:nvPr/>
                </p:nvSpPr>
                <p:spPr>
                  <a:xfrm>
                    <a:off x="4919" y="6518"/>
                    <a:ext cx="2154" cy="284"/>
                  </a:xfrm>
                  <a:custGeom>
                    <a:avLst/>
                    <a:gdLst/>
                    <a:ahLst/>
                    <a:cxnLst/>
                    <a:rect l="0" t="0" r="0" b="0"/>
                    <a:pathLst>
                      <a:path w="2205" h="291">
                        <a:moveTo>
                          <a:pt x="0" y="226"/>
                        </a:moveTo>
                        <a:cubicBezTo>
                          <a:pt x="128" y="252"/>
                          <a:pt x="257" y="279"/>
                          <a:pt x="398" y="285"/>
                        </a:cubicBezTo>
                        <a:cubicBezTo>
                          <a:pt x="539" y="291"/>
                          <a:pt x="651" y="279"/>
                          <a:pt x="848" y="262"/>
                        </a:cubicBezTo>
                        <a:cubicBezTo>
                          <a:pt x="1045" y="245"/>
                          <a:pt x="1357" y="224"/>
                          <a:pt x="1583" y="180"/>
                        </a:cubicBezTo>
                        <a:cubicBezTo>
                          <a:pt x="1809" y="136"/>
                          <a:pt x="2007" y="68"/>
                          <a:pt x="2205" y="0"/>
                        </a:cubicBezTo>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grpSp>
            <p:grpSp>
              <p:nvGrpSpPr>
                <p:cNvPr id="24619" name="组合 44075"/>
                <p:cNvGrpSpPr/>
                <p:nvPr/>
              </p:nvGrpSpPr>
              <p:grpSpPr>
                <a:xfrm>
                  <a:off x="2244" y="7798"/>
                  <a:ext cx="189" cy="440"/>
                  <a:chOff x="5776" y="7000"/>
                  <a:chExt cx="397" cy="923"/>
                </a:xfrm>
              </p:grpSpPr>
              <p:sp>
                <p:nvSpPr>
                  <p:cNvPr id="24620" name="任意多边形 44076"/>
                  <p:cNvSpPr>
                    <a:spLocks noChangeAspect="1"/>
                  </p:cNvSpPr>
                  <p:nvPr/>
                </p:nvSpPr>
                <p:spPr>
                  <a:xfrm rot="-514644">
                    <a:off x="5776" y="7000"/>
                    <a:ext cx="221" cy="115"/>
                  </a:xfrm>
                  <a:custGeom>
                    <a:avLst/>
                    <a:gdLst/>
                    <a:ahLst/>
                    <a:cxnLst>
                      <a:cxn ang="0">
                        <a:pos x="36155" y="12139"/>
                      </a:cxn>
                      <a:cxn ang="180">
                        <a:pos x="0" y="11489"/>
                      </a:cxn>
                      <a:cxn ang="270">
                        <a:pos x="18290" y="0"/>
                      </a:cxn>
                    </a:cxnLst>
                    <a:rect l="0" t="0" r="0" b="0"/>
                    <a:pathLst>
                      <a:path w="36156" h="21600" fill="none">
                        <a:moveTo>
                          <a:pt x="36155" y="12139"/>
                        </a:moveTo>
                        <a:cubicBezTo>
                          <a:pt x="32269" y="17850"/>
                          <a:pt x="25717" y="21599"/>
                          <a:pt x="18289" y="21599"/>
                        </a:cubicBezTo>
                        <a:cubicBezTo>
                          <a:pt x="10583" y="21599"/>
                          <a:pt x="3819" y="17563"/>
                          <a:pt x="-3" y="11491"/>
                        </a:cubicBezTo>
                      </a:path>
                      <a:path w="36156" h="21600" stroke="0">
                        <a:moveTo>
                          <a:pt x="36155" y="12139"/>
                        </a:moveTo>
                        <a:cubicBezTo>
                          <a:pt x="32269" y="17850"/>
                          <a:pt x="25717" y="21599"/>
                          <a:pt x="18289" y="21599"/>
                        </a:cubicBezTo>
                        <a:cubicBezTo>
                          <a:pt x="10583" y="21599"/>
                          <a:pt x="3819" y="17563"/>
                          <a:pt x="-3" y="11491"/>
                        </a:cubicBezTo>
                        <a:lnTo>
                          <a:pt x="18290" y="0"/>
                        </a:lnTo>
                        <a:close/>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21" name="任意多边形 44077"/>
                  <p:cNvSpPr>
                    <a:spLocks noChangeAspect="1"/>
                  </p:cNvSpPr>
                  <p:nvPr/>
                </p:nvSpPr>
                <p:spPr>
                  <a:xfrm rot="-514644">
                    <a:off x="5808" y="7180"/>
                    <a:ext cx="221" cy="115"/>
                  </a:xfrm>
                  <a:custGeom>
                    <a:avLst/>
                    <a:gdLst/>
                    <a:ahLst/>
                    <a:cxnLst>
                      <a:cxn ang="0">
                        <a:pos x="36155" y="12139"/>
                      </a:cxn>
                      <a:cxn ang="180">
                        <a:pos x="0" y="11489"/>
                      </a:cxn>
                      <a:cxn ang="270">
                        <a:pos x="18290" y="0"/>
                      </a:cxn>
                    </a:cxnLst>
                    <a:rect l="0" t="0" r="0" b="0"/>
                    <a:pathLst>
                      <a:path w="36156" h="21600" fill="none">
                        <a:moveTo>
                          <a:pt x="36155" y="12139"/>
                        </a:moveTo>
                        <a:cubicBezTo>
                          <a:pt x="32269" y="17850"/>
                          <a:pt x="25717" y="21599"/>
                          <a:pt x="18289" y="21599"/>
                        </a:cubicBezTo>
                        <a:cubicBezTo>
                          <a:pt x="10583" y="21599"/>
                          <a:pt x="3819" y="17563"/>
                          <a:pt x="-3" y="11491"/>
                        </a:cubicBezTo>
                      </a:path>
                      <a:path w="36156" h="21600" stroke="0">
                        <a:moveTo>
                          <a:pt x="36155" y="12139"/>
                        </a:moveTo>
                        <a:cubicBezTo>
                          <a:pt x="32269" y="17850"/>
                          <a:pt x="25717" y="21599"/>
                          <a:pt x="18289" y="21599"/>
                        </a:cubicBezTo>
                        <a:cubicBezTo>
                          <a:pt x="10583" y="21599"/>
                          <a:pt x="3819" y="17563"/>
                          <a:pt x="-3" y="11491"/>
                        </a:cubicBezTo>
                        <a:lnTo>
                          <a:pt x="18290" y="0"/>
                        </a:lnTo>
                        <a:close/>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22" name="任意多边形 44078"/>
                  <p:cNvSpPr>
                    <a:spLocks noChangeAspect="1"/>
                  </p:cNvSpPr>
                  <p:nvPr/>
                </p:nvSpPr>
                <p:spPr>
                  <a:xfrm rot="-514644">
                    <a:off x="5872" y="7488"/>
                    <a:ext cx="221" cy="115"/>
                  </a:xfrm>
                  <a:custGeom>
                    <a:avLst/>
                    <a:gdLst/>
                    <a:ahLst/>
                    <a:cxnLst>
                      <a:cxn ang="0">
                        <a:pos x="36155" y="12139"/>
                      </a:cxn>
                      <a:cxn ang="180">
                        <a:pos x="0" y="11489"/>
                      </a:cxn>
                      <a:cxn ang="270">
                        <a:pos x="18290" y="0"/>
                      </a:cxn>
                    </a:cxnLst>
                    <a:rect l="0" t="0" r="0" b="0"/>
                    <a:pathLst>
                      <a:path w="36156" h="21600" fill="none">
                        <a:moveTo>
                          <a:pt x="36155" y="12139"/>
                        </a:moveTo>
                        <a:cubicBezTo>
                          <a:pt x="32269" y="17850"/>
                          <a:pt x="25717" y="21599"/>
                          <a:pt x="18289" y="21599"/>
                        </a:cubicBezTo>
                        <a:cubicBezTo>
                          <a:pt x="10583" y="21599"/>
                          <a:pt x="3819" y="17563"/>
                          <a:pt x="-3" y="11491"/>
                        </a:cubicBezTo>
                      </a:path>
                      <a:path w="36156" h="21600" stroke="0">
                        <a:moveTo>
                          <a:pt x="36155" y="12139"/>
                        </a:moveTo>
                        <a:cubicBezTo>
                          <a:pt x="32269" y="17850"/>
                          <a:pt x="25717" y="21599"/>
                          <a:pt x="18289" y="21599"/>
                        </a:cubicBezTo>
                        <a:cubicBezTo>
                          <a:pt x="10583" y="21599"/>
                          <a:pt x="3819" y="17563"/>
                          <a:pt x="-3" y="11491"/>
                        </a:cubicBezTo>
                        <a:lnTo>
                          <a:pt x="18290" y="0"/>
                        </a:lnTo>
                        <a:close/>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23" name="任意多边形 44079"/>
                  <p:cNvSpPr>
                    <a:spLocks noChangeAspect="1"/>
                  </p:cNvSpPr>
                  <p:nvPr/>
                </p:nvSpPr>
                <p:spPr>
                  <a:xfrm rot="-514644">
                    <a:off x="5848" y="7344"/>
                    <a:ext cx="221" cy="115"/>
                  </a:xfrm>
                  <a:custGeom>
                    <a:avLst/>
                    <a:gdLst/>
                    <a:ahLst/>
                    <a:cxnLst>
                      <a:cxn ang="0">
                        <a:pos x="36155" y="12139"/>
                      </a:cxn>
                      <a:cxn ang="180">
                        <a:pos x="0" y="11489"/>
                      </a:cxn>
                      <a:cxn ang="270">
                        <a:pos x="18290" y="0"/>
                      </a:cxn>
                    </a:cxnLst>
                    <a:rect l="0" t="0" r="0" b="0"/>
                    <a:pathLst>
                      <a:path w="36156" h="21600" fill="none">
                        <a:moveTo>
                          <a:pt x="36155" y="12139"/>
                        </a:moveTo>
                        <a:cubicBezTo>
                          <a:pt x="32269" y="17850"/>
                          <a:pt x="25717" y="21599"/>
                          <a:pt x="18289" y="21599"/>
                        </a:cubicBezTo>
                        <a:cubicBezTo>
                          <a:pt x="10583" y="21599"/>
                          <a:pt x="3819" y="17563"/>
                          <a:pt x="-3" y="11491"/>
                        </a:cubicBezTo>
                      </a:path>
                      <a:path w="36156" h="21600" stroke="0">
                        <a:moveTo>
                          <a:pt x="36155" y="12139"/>
                        </a:moveTo>
                        <a:cubicBezTo>
                          <a:pt x="32269" y="17850"/>
                          <a:pt x="25717" y="21599"/>
                          <a:pt x="18289" y="21599"/>
                        </a:cubicBezTo>
                        <a:cubicBezTo>
                          <a:pt x="10583" y="21599"/>
                          <a:pt x="3819" y="17563"/>
                          <a:pt x="-3" y="11491"/>
                        </a:cubicBezTo>
                        <a:lnTo>
                          <a:pt x="18290" y="0"/>
                        </a:lnTo>
                        <a:close/>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24" name="任意多边形 44080"/>
                  <p:cNvSpPr>
                    <a:spLocks noChangeAspect="1"/>
                  </p:cNvSpPr>
                  <p:nvPr/>
                </p:nvSpPr>
                <p:spPr>
                  <a:xfrm rot="-514644">
                    <a:off x="5912" y="7652"/>
                    <a:ext cx="221" cy="115"/>
                  </a:xfrm>
                  <a:custGeom>
                    <a:avLst/>
                    <a:gdLst/>
                    <a:ahLst/>
                    <a:cxnLst>
                      <a:cxn ang="0">
                        <a:pos x="36155" y="12139"/>
                      </a:cxn>
                      <a:cxn ang="180">
                        <a:pos x="0" y="11489"/>
                      </a:cxn>
                      <a:cxn ang="270">
                        <a:pos x="18290" y="0"/>
                      </a:cxn>
                    </a:cxnLst>
                    <a:rect l="0" t="0" r="0" b="0"/>
                    <a:pathLst>
                      <a:path w="36156" h="21600" fill="none">
                        <a:moveTo>
                          <a:pt x="36155" y="12139"/>
                        </a:moveTo>
                        <a:cubicBezTo>
                          <a:pt x="32269" y="17850"/>
                          <a:pt x="25717" y="21599"/>
                          <a:pt x="18289" y="21599"/>
                        </a:cubicBezTo>
                        <a:cubicBezTo>
                          <a:pt x="10583" y="21599"/>
                          <a:pt x="3819" y="17563"/>
                          <a:pt x="-3" y="11491"/>
                        </a:cubicBezTo>
                      </a:path>
                      <a:path w="36156" h="21600" stroke="0">
                        <a:moveTo>
                          <a:pt x="36155" y="12139"/>
                        </a:moveTo>
                        <a:cubicBezTo>
                          <a:pt x="32269" y="17850"/>
                          <a:pt x="25717" y="21599"/>
                          <a:pt x="18289" y="21599"/>
                        </a:cubicBezTo>
                        <a:cubicBezTo>
                          <a:pt x="10583" y="21599"/>
                          <a:pt x="3819" y="17563"/>
                          <a:pt x="-3" y="11491"/>
                        </a:cubicBezTo>
                        <a:lnTo>
                          <a:pt x="18290" y="0"/>
                        </a:lnTo>
                        <a:close/>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25" name="任意多边形 44081"/>
                  <p:cNvSpPr>
                    <a:spLocks noChangeAspect="1"/>
                  </p:cNvSpPr>
                  <p:nvPr/>
                </p:nvSpPr>
                <p:spPr>
                  <a:xfrm rot="-514644">
                    <a:off x="5952" y="7808"/>
                    <a:ext cx="221" cy="115"/>
                  </a:xfrm>
                  <a:custGeom>
                    <a:avLst/>
                    <a:gdLst/>
                    <a:ahLst/>
                    <a:cxnLst>
                      <a:cxn ang="0">
                        <a:pos x="36155" y="12139"/>
                      </a:cxn>
                      <a:cxn ang="180">
                        <a:pos x="0" y="11489"/>
                      </a:cxn>
                      <a:cxn ang="270">
                        <a:pos x="18290" y="0"/>
                      </a:cxn>
                    </a:cxnLst>
                    <a:rect l="0" t="0" r="0" b="0"/>
                    <a:pathLst>
                      <a:path w="36156" h="21600" fill="none">
                        <a:moveTo>
                          <a:pt x="36155" y="12139"/>
                        </a:moveTo>
                        <a:cubicBezTo>
                          <a:pt x="32269" y="17850"/>
                          <a:pt x="25717" y="21599"/>
                          <a:pt x="18289" y="21599"/>
                        </a:cubicBezTo>
                        <a:cubicBezTo>
                          <a:pt x="10583" y="21599"/>
                          <a:pt x="3819" y="17563"/>
                          <a:pt x="-3" y="11491"/>
                        </a:cubicBezTo>
                      </a:path>
                      <a:path w="36156" h="21600" stroke="0">
                        <a:moveTo>
                          <a:pt x="36155" y="12139"/>
                        </a:moveTo>
                        <a:cubicBezTo>
                          <a:pt x="32269" y="17850"/>
                          <a:pt x="25717" y="21599"/>
                          <a:pt x="18289" y="21599"/>
                        </a:cubicBezTo>
                        <a:cubicBezTo>
                          <a:pt x="10583" y="21599"/>
                          <a:pt x="3819" y="17563"/>
                          <a:pt x="-3" y="11491"/>
                        </a:cubicBezTo>
                        <a:lnTo>
                          <a:pt x="18290" y="0"/>
                        </a:lnTo>
                        <a:close/>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grpSp>
            <p:grpSp>
              <p:nvGrpSpPr>
                <p:cNvPr id="24626" name="组合 44082"/>
                <p:cNvGrpSpPr/>
                <p:nvPr/>
              </p:nvGrpSpPr>
              <p:grpSpPr>
                <a:xfrm flipH="1">
                  <a:off x="2356" y="7796"/>
                  <a:ext cx="189" cy="440"/>
                  <a:chOff x="5776" y="7000"/>
                  <a:chExt cx="397" cy="923"/>
                </a:xfrm>
              </p:grpSpPr>
              <p:sp>
                <p:nvSpPr>
                  <p:cNvPr id="24627" name="任意多边形 44083"/>
                  <p:cNvSpPr>
                    <a:spLocks noChangeAspect="1"/>
                  </p:cNvSpPr>
                  <p:nvPr/>
                </p:nvSpPr>
                <p:spPr>
                  <a:xfrm rot="-514644">
                    <a:off x="5776" y="7000"/>
                    <a:ext cx="221" cy="115"/>
                  </a:xfrm>
                  <a:custGeom>
                    <a:avLst/>
                    <a:gdLst/>
                    <a:ahLst/>
                    <a:cxnLst>
                      <a:cxn ang="0">
                        <a:pos x="36155" y="12139"/>
                      </a:cxn>
                      <a:cxn ang="180">
                        <a:pos x="0" y="11489"/>
                      </a:cxn>
                      <a:cxn ang="270">
                        <a:pos x="18290" y="0"/>
                      </a:cxn>
                    </a:cxnLst>
                    <a:rect l="0" t="0" r="0" b="0"/>
                    <a:pathLst>
                      <a:path w="36156" h="21600" fill="none">
                        <a:moveTo>
                          <a:pt x="36155" y="12139"/>
                        </a:moveTo>
                        <a:cubicBezTo>
                          <a:pt x="32269" y="17850"/>
                          <a:pt x="25717" y="21599"/>
                          <a:pt x="18289" y="21599"/>
                        </a:cubicBezTo>
                        <a:cubicBezTo>
                          <a:pt x="10583" y="21599"/>
                          <a:pt x="3819" y="17563"/>
                          <a:pt x="-3" y="11491"/>
                        </a:cubicBezTo>
                      </a:path>
                      <a:path w="36156" h="21600" stroke="0">
                        <a:moveTo>
                          <a:pt x="36155" y="12139"/>
                        </a:moveTo>
                        <a:cubicBezTo>
                          <a:pt x="32269" y="17850"/>
                          <a:pt x="25717" y="21599"/>
                          <a:pt x="18289" y="21599"/>
                        </a:cubicBezTo>
                        <a:cubicBezTo>
                          <a:pt x="10583" y="21599"/>
                          <a:pt x="3819" y="17563"/>
                          <a:pt x="-3" y="11491"/>
                        </a:cubicBezTo>
                        <a:lnTo>
                          <a:pt x="18290" y="0"/>
                        </a:lnTo>
                        <a:close/>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28" name="任意多边形 44084"/>
                  <p:cNvSpPr>
                    <a:spLocks noChangeAspect="1"/>
                  </p:cNvSpPr>
                  <p:nvPr/>
                </p:nvSpPr>
                <p:spPr>
                  <a:xfrm rot="-514644">
                    <a:off x="5808" y="7180"/>
                    <a:ext cx="221" cy="115"/>
                  </a:xfrm>
                  <a:custGeom>
                    <a:avLst/>
                    <a:gdLst/>
                    <a:ahLst/>
                    <a:cxnLst>
                      <a:cxn ang="0">
                        <a:pos x="36155" y="12139"/>
                      </a:cxn>
                      <a:cxn ang="180">
                        <a:pos x="0" y="11489"/>
                      </a:cxn>
                      <a:cxn ang="270">
                        <a:pos x="18290" y="0"/>
                      </a:cxn>
                    </a:cxnLst>
                    <a:rect l="0" t="0" r="0" b="0"/>
                    <a:pathLst>
                      <a:path w="36156" h="21600" fill="none">
                        <a:moveTo>
                          <a:pt x="36155" y="12139"/>
                        </a:moveTo>
                        <a:cubicBezTo>
                          <a:pt x="32269" y="17850"/>
                          <a:pt x="25717" y="21599"/>
                          <a:pt x="18289" y="21599"/>
                        </a:cubicBezTo>
                        <a:cubicBezTo>
                          <a:pt x="10583" y="21599"/>
                          <a:pt x="3819" y="17563"/>
                          <a:pt x="-3" y="11491"/>
                        </a:cubicBezTo>
                      </a:path>
                      <a:path w="36156" h="21600" stroke="0">
                        <a:moveTo>
                          <a:pt x="36155" y="12139"/>
                        </a:moveTo>
                        <a:cubicBezTo>
                          <a:pt x="32269" y="17850"/>
                          <a:pt x="25717" y="21599"/>
                          <a:pt x="18289" y="21599"/>
                        </a:cubicBezTo>
                        <a:cubicBezTo>
                          <a:pt x="10583" y="21599"/>
                          <a:pt x="3819" y="17563"/>
                          <a:pt x="-3" y="11491"/>
                        </a:cubicBezTo>
                        <a:lnTo>
                          <a:pt x="18290" y="0"/>
                        </a:lnTo>
                        <a:close/>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29" name="任意多边形 44085"/>
                  <p:cNvSpPr>
                    <a:spLocks noChangeAspect="1"/>
                  </p:cNvSpPr>
                  <p:nvPr/>
                </p:nvSpPr>
                <p:spPr>
                  <a:xfrm rot="-514644">
                    <a:off x="5872" y="7488"/>
                    <a:ext cx="221" cy="115"/>
                  </a:xfrm>
                  <a:custGeom>
                    <a:avLst/>
                    <a:gdLst/>
                    <a:ahLst/>
                    <a:cxnLst>
                      <a:cxn ang="0">
                        <a:pos x="36155" y="12139"/>
                      </a:cxn>
                      <a:cxn ang="180">
                        <a:pos x="0" y="11489"/>
                      </a:cxn>
                      <a:cxn ang="270">
                        <a:pos x="18290" y="0"/>
                      </a:cxn>
                    </a:cxnLst>
                    <a:rect l="0" t="0" r="0" b="0"/>
                    <a:pathLst>
                      <a:path w="36156" h="21600" fill="none">
                        <a:moveTo>
                          <a:pt x="36155" y="12139"/>
                        </a:moveTo>
                        <a:cubicBezTo>
                          <a:pt x="32269" y="17850"/>
                          <a:pt x="25717" y="21599"/>
                          <a:pt x="18289" y="21599"/>
                        </a:cubicBezTo>
                        <a:cubicBezTo>
                          <a:pt x="10583" y="21599"/>
                          <a:pt x="3819" y="17563"/>
                          <a:pt x="-3" y="11491"/>
                        </a:cubicBezTo>
                      </a:path>
                      <a:path w="36156" h="21600" stroke="0">
                        <a:moveTo>
                          <a:pt x="36155" y="12139"/>
                        </a:moveTo>
                        <a:cubicBezTo>
                          <a:pt x="32269" y="17850"/>
                          <a:pt x="25717" y="21599"/>
                          <a:pt x="18289" y="21599"/>
                        </a:cubicBezTo>
                        <a:cubicBezTo>
                          <a:pt x="10583" y="21599"/>
                          <a:pt x="3819" y="17563"/>
                          <a:pt x="-3" y="11491"/>
                        </a:cubicBezTo>
                        <a:lnTo>
                          <a:pt x="18290" y="0"/>
                        </a:lnTo>
                        <a:close/>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30" name="任意多边形 44086"/>
                  <p:cNvSpPr>
                    <a:spLocks noChangeAspect="1"/>
                  </p:cNvSpPr>
                  <p:nvPr/>
                </p:nvSpPr>
                <p:spPr>
                  <a:xfrm rot="-514644">
                    <a:off x="5848" y="7344"/>
                    <a:ext cx="221" cy="115"/>
                  </a:xfrm>
                  <a:custGeom>
                    <a:avLst/>
                    <a:gdLst/>
                    <a:ahLst/>
                    <a:cxnLst>
                      <a:cxn ang="0">
                        <a:pos x="36155" y="12139"/>
                      </a:cxn>
                      <a:cxn ang="180">
                        <a:pos x="0" y="11489"/>
                      </a:cxn>
                      <a:cxn ang="270">
                        <a:pos x="18290" y="0"/>
                      </a:cxn>
                    </a:cxnLst>
                    <a:rect l="0" t="0" r="0" b="0"/>
                    <a:pathLst>
                      <a:path w="36156" h="21600" fill="none">
                        <a:moveTo>
                          <a:pt x="36155" y="12139"/>
                        </a:moveTo>
                        <a:cubicBezTo>
                          <a:pt x="32269" y="17850"/>
                          <a:pt x="25717" y="21599"/>
                          <a:pt x="18289" y="21599"/>
                        </a:cubicBezTo>
                        <a:cubicBezTo>
                          <a:pt x="10583" y="21599"/>
                          <a:pt x="3819" y="17563"/>
                          <a:pt x="-3" y="11491"/>
                        </a:cubicBezTo>
                      </a:path>
                      <a:path w="36156" h="21600" stroke="0">
                        <a:moveTo>
                          <a:pt x="36155" y="12139"/>
                        </a:moveTo>
                        <a:cubicBezTo>
                          <a:pt x="32269" y="17850"/>
                          <a:pt x="25717" y="21599"/>
                          <a:pt x="18289" y="21599"/>
                        </a:cubicBezTo>
                        <a:cubicBezTo>
                          <a:pt x="10583" y="21599"/>
                          <a:pt x="3819" y="17563"/>
                          <a:pt x="-3" y="11491"/>
                        </a:cubicBezTo>
                        <a:lnTo>
                          <a:pt x="18290" y="0"/>
                        </a:lnTo>
                        <a:close/>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31" name="任意多边形 44087"/>
                  <p:cNvSpPr>
                    <a:spLocks noChangeAspect="1"/>
                  </p:cNvSpPr>
                  <p:nvPr/>
                </p:nvSpPr>
                <p:spPr>
                  <a:xfrm rot="-514644">
                    <a:off x="5912" y="7652"/>
                    <a:ext cx="221" cy="115"/>
                  </a:xfrm>
                  <a:custGeom>
                    <a:avLst/>
                    <a:gdLst/>
                    <a:ahLst/>
                    <a:cxnLst>
                      <a:cxn ang="0">
                        <a:pos x="36155" y="12139"/>
                      </a:cxn>
                      <a:cxn ang="180">
                        <a:pos x="0" y="11489"/>
                      </a:cxn>
                      <a:cxn ang="270">
                        <a:pos x="18290" y="0"/>
                      </a:cxn>
                    </a:cxnLst>
                    <a:rect l="0" t="0" r="0" b="0"/>
                    <a:pathLst>
                      <a:path w="36156" h="21600" fill="none">
                        <a:moveTo>
                          <a:pt x="36155" y="12139"/>
                        </a:moveTo>
                        <a:cubicBezTo>
                          <a:pt x="32269" y="17850"/>
                          <a:pt x="25717" y="21599"/>
                          <a:pt x="18289" y="21599"/>
                        </a:cubicBezTo>
                        <a:cubicBezTo>
                          <a:pt x="10583" y="21599"/>
                          <a:pt x="3819" y="17563"/>
                          <a:pt x="-3" y="11491"/>
                        </a:cubicBezTo>
                      </a:path>
                      <a:path w="36156" h="21600" stroke="0">
                        <a:moveTo>
                          <a:pt x="36155" y="12139"/>
                        </a:moveTo>
                        <a:cubicBezTo>
                          <a:pt x="32269" y="17850"/>
                          <a:pt x="25717" y="21599"/>
                          <a:pt x="18289" y="21599"/>
                        </a:cubicBezTo>
                        <a:cubicBezTo>
                          <a:pt x="10583" y="21599"/>
                          <a:pt x="3819" y="17563"/>
                          <a:pt x="-3" y="11491"/>
                        </a:cubicBezTo>
                        <a:lnTo>
                          <a:pt x="18290" y="0"/>
                        </a:lnTo>
                        <a:close/>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sp>
                <p:nvSpPr>
                  <p:cNvPr id="24632" name="任意多边形 44088"/>
                  <p:cNvSpPr>
                    <a:spLocks noChangeAspect="1"/>
                  </p:cNvSpPr>
                  <p:nvPr/>
                </p:nvSpPr>
                <p:spPr>
                  <a:xfrm rot="-514644">
                    <a:off x="5952" y="7808"/>
                    <a:ext cx="221" cy="115"/>
                  </a:xfrm>
                  <a:custGeom>
                    <a:avLst/>
                    <a:gdLst/>
                    <a:ahLst/>
                    <a:cxnLst>
                      <a:cxn ang="0">
                        <a:pos x="36155" y="12139"/>
                      </a:cxn>
                      <a:cxn ang="180">
                        <a:pos x="0" y="11489"/>
                      </a:cxn>
                      <a:cxn ang="270">
                        <a:pos x="18290" y="0"/>
                      </a:cxn>
                    </a:cxnLst>
                    <a:rect l="0" t="0" r="0" b="0"/>
                    <a:pathLst>
                      <a:path w="36156" h="21600" fill="none">
                        <a:moveTo>
                          <a:pt x="36155" y="12139"/>
                        </a:moveTo>
                        <a:cubicBezTo>
                          <a:pt x="32269" y="17850"/>
                          <a:pt x="25717" y="21599"/>
                          <a:pt x="18289" y="21599"/>
                        </a:cubicBezTo>
                        <a:cubicBezTo>
                          <a:pt x="10583" y="21599"/>
                          <a:pt x="3819" y="17563"/>
                          <a:pt x="-3" y="11491"/>
                        </a:cubicBezTo>
                      </a:path>
                      <a:path w="36156" h="21600" stroke="0">
                        <a:moveTo>
                          <a:pt x="36155" y="12139"/>
                        </a:moveTo>
                        <a:cubicBezTo>
                          <a:pt x="32269" y="17850"/>
                          <a:pt x="25717" y="21599"/>
                          <a:pt x="18289" y="21599"/>
                        </a:cubicBezTo>
                        <a:cubicBezTo>
                          <a:pt x="10583" y="21599"/>
                          <a:pt x="3819" y="17563"/>
                          <a:pt x="-3" y="11491"/>
                        </a:cubicBezTo>
                        <a:lnTo>
                          <a:pt x="18290" y="0"/>
                        </a:lnTo>
                        <a:close/>
                      </a:path>
                    </a:pathLst>
                  </a:custGeom>
                  <a:noFill/>
                  <a:ln w="19050" cap="flat" cmpd="sng">
                    <a:solidFill>
                      <a:srgbClr val="000000"/>
                    </a:solidFill>
                    <a:prstDash val="solid"/>
                    <a:round/>
                    <a:headEnd type="none" w="med" len="med"/>
                    <a:tailEnd type="none" w="med" len="med"/>
                  </a:ln>
                </p:spPr>
                <p:txBody>
                  <a:bodyPr/>
                  <a:lstStyle/>
                  <a:p>
                    <a:endParaRPr lang="zh-CN" altLang="en-US" sz="1050"/>
                  </a:p>
                </p:txBody>
              </p:sp>
            </p:grpSp>
          </p:grpSp>
          <p:sp>
            <p:nvSpPr>
              <p:cNvPr id="24633" name="直接连接符 44089"/>
              <p:cNvSpPr/>
              <p:nvPr/>
            </p:nvSpPr>
            <p:spPr>
              <a:xfrm>
                <a:off x="1509" y="7744"/>
                <a:ext cx="1417" cy="0"/>
              </a:xfrm>
              <a:prstGeom prst="line">
                <a:avLst/>
              </a:prstGeom>
              <a:ln w="19050" cap="flat" cmpd="sng">
                <a:solidFill>
                  <a:srgbClr val="000000"/>
                </a:solidFill>
                <a:prstDash val="solid"/>
                <a:round/>
                <a:headEnd type="none" w="med" len="med"/>
                <a:tailEnd type="none" w="med" len="med"/>
              </a:ln>
            </p:spPr>
            <p:txBody>
              <a:bodyPr/>
              <a:lstStyle/>
              <a:p>
                <a:endParaRPr/>
              </a:p>
            </p:txBody>
          </p:sp>
          <p:sp>
            <p:nvSpPr>
              <p:cNvPr id="24634" name="任意多边形 44090"/>
              <p:cNvSpPr/>
              <p:nvPr/>
            </p:nvSpPr>
            <p:spPr>
              <a:xfrm>
                <a:off x="1524" y="8154"/>
                <a:ext cx="1386" cy="250"/>
              </a:xfrm>
              <a:custGeom>
                <a:avLst/>
                <a:gdLst/>
                <a:ahLst/>
                <a:cxnLst/>
                <a:rect l="0" t="0" r="0" b="0"/>
                <a:pathLst>
                  <a:path w="1386" h="250">
                    <a:moveTo>
                      <a:pt x="0" y="0"/>
                    </a:moveTo>
                    <a:cubicBezTo>
                      <a:pt x="65" y="13"/>
                      <a:pt x="132" y="15"/>
                      <a:pt x="194" y="38"/>
                    </a:cubicBezTo>
                    <a:cubicBezTo>
                      <a:pt x="225" y="50"/>
                      <a:pt x="241" y="87"/>
                      <a:pt x="269" y="105"/>
                    </a:cubicBezTo>
                    <a:cubicBezTo>
                      <a:pt x="286" y="132"/>
                      <a:pt x="309" y="141"/>
                      <a:pt x="329" y="165"/>
                    </a:cubicBezTo>
                    <a:cubicBezTo>
                      <a:pt x="348" y="187"/>
                      <a:pt x="338" y="191"/>
                      <a:pt x="366" y="203"/>
                    </a:cubicBezTo>
                    <a:cubicBezTo>
                      <a:pt x="385" y="211"/>
                      <a:pt x="406" y="213"/>
                      <a:pt x="426" y="218"/>
                    </a:cubicBezTo>
                    <a:cubicBezTo>
                      <a:pt x="450" y="214"/>
                      <a:pt x="483" y="217"/>
                      <a:pt x="501" y="195"/>
                    </a:cubicBezTo>
                    <a:cubicBezTo>
                      <a:pt x="506" y="189"/>
                      <a:pt x="501" y="175"/>
                      <a:pt x="509" y="173"/>
                    </a:cubicBezTo>
                    <a:cubicBezTo>
                      <a:pt x="543" y="164"/>
                      <a:pt x="579" y="168"/>
                      <a:pt x="614" y="165"/>
                    </a:cubicBezTo>
                    <a:cubicBezTo>
                      <a:pt x="760" y="65"/>
                      <a:pt x="1145" y="156"/>
                      <a:pt x="1364" y="165"/>
                    </a:cubicBezTo>
                    <a:cubicBezTo>
                      <a:pt x="1366" y="185"/>
                      <a:pt x="1367" y="205"/>
                      <a:pt x="1371" y="225"/>
                    </a:cubicBezTo>
                    <a:cubicBezTo>
                      <a:pt x="1376" y="250"/>
                      <a:pt x="1372" y="248"/>
                      <a:pt x="1386" y="248"/>
                    </a:cubicBezTo>
                    <a:lnTo>
                      <a:pt x="0" y="248"/>
                    </a:lnTo>
                    <a:lnTo>
                      <a:pt x="0" y="0"/>
                    </a:lnTo>
                    <a:close/>
                  </a:path>
                </a:pathLst>
              </a:custGeom>
              <a:solidFill>
                <a:srgbClr val="969696"/>
              </a:solidFill>
              <a:ln w="9525" cap="flat" cmpd="sng">
                <a:solidFill>
                  <a:srgbClr val="000000"/>
                </a:solidFill>
                <a:prstDash val="solid"/>
                <a:round/>
                <a:headEnd type="none" w="med" len="med"/>
                <a:tailEnd type="none" w="med" len="med"/>
              </a:ln>
            </p:spPr>
            <p:txBody>
              <a:bodyPr/>
              <a:lstStyle/>
              <a:p>
                <a:endParaRPr lang="zh-CN" altLang="en-US" sz="1050"/>
              </a:p>
            </p:txBody>
          </p:sp>
        </p:grpSp>
        <p:sp>
          <p:nvSpPr>
            <p:cNvPr id="24635" name="文本框 44091"/>
            <p:cNvSpPr txBox="1"/>
            <p:nvPr/>
          </p:nvSpPr>
          <p:spPr>
            <a:xfrm>
              <a:off x="1728" y="3612"/>
              <a:ext cx="670" cy="420"/>
            </a:xfrm>
            <a:prstGeom prst="rect">
              <a:avLst/>
            </a:prstGeom>
            <a:noFill/>
            <a:ln w="9525">
              <a:noFill/>
            </a:ln>
          </p:spPr>
          <p:txBody>
            <a:bodyPr anchor="t"/>
            <a:lstStyle/>
            <a:p>
              <a:pPr algn="just"/>
              <a:r>
                <a:rPr lang="en-US" altLang="zh-CN" sz="2700">
                  <a:solidFill>
                    <a:srgbClr val="6600FF"/>
                  </a:solidFill>
                  <a:latin typeface="Times New Roman" panose="02020603050405020304" charset="0"/>
                  <a:ea typeface="宋体" panose="02010600030101010101" pitchFamily="2" charset="-122"/>
                </a:rPr>
                <a:t>B</a:t>
              </a:r>
              <a:r>
                <a:rPr lang="zh-CN" altLang="en-US" sz="2700">
                  <a:solidFill>
                    <a:srgbClr val="6600FF"/>
                  </a:solidFill>
                  <a:latin typeface="Times New Roman" panose="02020603050405020304" charset="0"/>
                  <a:ea typeface="宋体" panose="02010600030101010101" pitchFamily="2" charset="-122"/>
                </a:rPr>
                <a:t>．</a:t>
              </a:r>
              <a:endParaRPr lang="zh-CN" altLang="en-US" sz="2700">
                <a:solidFill>
                  <a:srgbClr val="6600FF"/>
                </a:solidFill>
                <a:latin typeface="Arial Black" panose="020B0A04020102020204" pitchFamily="34" charset="0"/>
                <a:ea typeface="宋体" panose="02010600030101010101" pitchFamily="2" charset="-122"/>
              </a:endParaRPr>
            </a:p>
          </p:txBody>
        </p:sp>
        <p:sp>
          <p:nvSpPr>
            <p:cNvPr id="24636" name="文本框 44092"/>
            <p:cNvSpPr txBox="1"/>
            <p:nvPr/>
          </p:nvSpPr>
          <p:spPr>
            <a:xfrm>
              <a:off x="3360" y="3600"/>
              <a:ext cx="768" cy="336"/>
            </a:xfrm>
            <a:prstGeom prst="rect">
              <a:avLst/>
            </a:prstGeom>
            <a:noFill/>
            <a:ln w="9525">
              <a:noFill/>
            </a:ln>
          </p:spPr>
          <p:txBody>
            <a:bodyPr anchor="t"/>
            <a:lstStyle/>
            <a:p>
              <a:pPr algn="just"/>
              <a:r>
                <a:rPr lang="en-US" altLang="zh-CN" sz="2700">
                  <a:solidFill>
                    <a:srgbClr val="6600FF"/>
                  </a:solidFill>
                  <a:latin typeface="Times New Roman" panose="02020603050405020304" charset="0"/>
                  <a:ea typeface="宋体" panose="02010600030101010101" pitchFamily="2" charset="-122"/>
                </a:rPr>
                <a:t>C</a:t>
              </a:r>
              <a:r>
                <a:rPr lang="zh-CN" altLang="en-US" sz="2700">
                  <a:solidFill>
                    <a:srgbClr val="6600FF"/>
                  </a:solidFill>
                  <a:latin typeface="Times New Roman" panose="02020603050405020304" charset="0"/>
                  <a:ea typeface="宋体" panose="02010600030101010101" pitchFamily="2" charset="-122"/>
                </a:rPr>
                <a:t>．</a:t>
              </a:r>
              <a:endParaRPr lang="zh-CN" altLang="en-US" sz="2700">
                <a:solidFill>
                  <a:srgbClr val="6600FF"/>
                </a:solidFill>
                <a:latin typeface="Arial Black" panose="020B0A04020102020204" pitchFamily="34" charset="0"/>
                <a:ea typeface="宋体" panose="02010600030101010101" pitchFamily="2" charset="-122"/>
              </a:endParaRPr>
            </a:p>
          </p:txBody>
        </p:sp>
        <p:sp>
          <p:nvSpPr>
            <p:cNvPr id="24637" name="文本框 44093"/>
            <p:cNvSpPr txBox="1"/>
            <p:nvPr/>
          </p:nvSpPr>
          <p:spPr>
            <a:xfrm>
              <a:off x="4656" y="3600"/>
              <a:ext cx="692" cy="410"/>
            </a:xfrm>
            <a:prstGeom prst="rect">
              <a:avLst/>
            </a:prstGeom>
            <a:noFill/>
            <a:ln w="9525">
              <a:noFill/>
            </a:ln>
          </p:spPr>
          <p:txBody>
            <a:bodyPr anchor="t"/>
            <a:lstStyle/>
            <a:p>
              <a:pPr algn="just"/>
              <a:r>
                <a:rPr lang="en-US" altLang="zh-CN" sz="2700">
                  <a:solidFill>
                    <a:srgbClr val="6600FF"/>
                  </a:solidFill>
                  <a:latin typeface="Times New Roman" panose="02020603050405020304" charset="0"/>
                  <a:ea typeface="宋体" panose="02010600030101010101" pitchFamily="2" charset="-122"/>
                </a:rPr>
                <a:t>D</a:t>
              </a:r>
              <a:endParaRPr lang="en-US" altLang="zh-CN" sz="2700">
                <a:solidFill>
                  <a:srgbClr val="6600FF"/>
                </a:solidFill>
                <a:latin typeface="Arial Black" panose="020B0A04020102020204" pitchFamily="34" charset="0"/>
                <a:ea typeface="宋体" pitchFamily="2" charset="-122"/>
              </a:endParaRPr>
            </a:p>
          </p:txBody>
        </p:sp>
      </p:grpSp>
      <p:sp>
        <p:nvSpPr>
          <p:cNvPr id="44095" name="文本框 44094"/>
          <p:cNvSpPr txBox="1"/>
          <p:nvPr/>
        </p:nvSpPr>
        <p:spPr>
          <a:xfrm>
            <a:off x="6859199" y="1028954"/>
            <a:ext cx="514477" cy="500186"/>
          </a:xfrm>
          <a:prstGeom prst="rect">
            <a:avLst/>
          </a:prstGeom>
          <a:noFill/>
          <a:ln w="9525">
            <a:noFill/>
          </a:ln>
        </p:spPr>
        <p:txBody>
          <a:bodyPr anchor="t"/>
          <a:lstStyle/>
          <a:p>
            <a:pPr algn="just"/>
            <a:r>
              <a:rPr lang="en-US" altLang="zh-CN" sz="2700">
                <a:solidFill>
                  <a:srgbClr val="FF0000"/>
                </a:solidFill>
                <a:latin typeface="Times New Roman" panose="02020603050405020304" charset="0"/>
                <a:ea typeface="宋体" panose="02010600030101010101" pitchFamily="2" charset="-122"/>
              </a:rPr>
              <a:t>B</a:t>
            </a:r>
            <a:endParaRPr lang="en-US" altLang="zh-CN" sz="2700">
              <a:solidFill>
                <a:srgbClr val="FF0000"/>
              </a:solidFill>
              <a:latin typeface="Arial Black" panose="020B0A040201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4095"/>
                                        </p:tgtEl>
                                        <p:attrNameLst>
                                          <p:attrName>style.visibility</p:attrName>
                                        </p:attrNameLst>
                                      </p:cBhvr>
                                      <p:to>
                                        <p:strVal val="visible"/>
                                      </p:to>
                                    </p:set>
                                    <p:animEffect transition="in" filter="wipe(down)">
                                      <p:cBhvr>
                                        <p:cTn id="7" dur="580">
                                          <p:stCondLst>
                                            <p:cond delay="0"/>
                                          </p:stCondLst>
                                        </p:cTn>
                                        <p:tgtEl>
                                          <p:spTgt spid="44095"/>
                                        </p:tgtEl>
                                      </p:cBhvr>
                                    </p:animEffect>
                                    <p:anim calcmode="lin" valueType="num">
                                      <p:cBhvr>
                                        <p:cTn id="8" dur="1822" tmFilter="0,0; 0.14,0.36; 0.43,0.73; 0.71,0.91; 1.0,1.0">
                                          <p:stCondLst>
                                            <p:cond delay="0"/>
                                          </p:stCondLst>
                                        </p:cTn>
                                        <p:tgtEl>
                                          <p:spTgt spid="4409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409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409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409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4095"/>
                                        </p:tgtEl>
                                        <p:attrNameLst>
                                          <p:attrName>ppt_y</p:attrName>
                                        </p:attrNameLst>
                                      </p:cBhvr>
                                      <p:tavLst>
                                        <p:tav tm="0" fmla="#ppt_y-sin(pi*$)/81">
                                          <p:val>
                                            <p:fltVal val="0"/>
                                          </p:val>
                                        </p:tav>
                                        <p:tav tm="100000">
                                          <p:val>
                                            <p:fltVal val="1"/>
                                          </p:val>
                                        </p:tav>
                                      </p:tavLst>
                                    </p:anim>
                                    <p:animScale>
                                      <p:cBhvr>
                                        <p:cTn id="13" dur="26">
                                          <p:stCondLst>
                                            <p:cond delay="650"/>
                                          </p:stCondLst>
                                        </p:cTn>
                                        <p:tgtEl>
                                          <p:spTgt spid="44095"/>
                                        </p:tgtEl>
                                      </p:cBhvr>
                                      <p:to x="100000" y="60000"/>
                                    </p:animScale>
                                    <p:animScale>
                                      <p:cBhvr>
                                        <p:cTn id="14" dur="166" decel="50000">
                                          <p:stCondLst>
                                            <p:cond delay="676"/>
                                          </p:stCondLst>
                                        </p:cTn>
                                        <p:tgtEl>
                                          <p:spTgt spid="44095"/>
                                        </p:tgtEl>
                                      </p:cBhvr>
                                      <p:to x="100000" y="100000"/>
                                    </p:animScale>
                                    <p:animScale>
                                      <p:cBhvr>
                                        <p:cTn id="15" dur="26">
                                          <p:stCondLst>
                                            <p:cond delay="1312"/>
                                          </p:stCondLst>
                                        </p:cTn>
                                        <p:tgtEl>
                                          <p:spTgt spid="44095"/>
                                        </p:tgtEl>
                                      </p:cBhvr>
                                      <p:to x="100000" y="80000"/>
                                    </p:animScale>
                                    <p:animScale>
                                      <p:cBhvr>
                                        <p:cTn id="16" dur="166" decel="50000">
                                          <p:stCondLst>
                                            <p:cond delay="1338"/>
                                          </p:stCondLst>
                                        </p:cTn>
                                        <p:tgtEl>
                                          <p:spTgt spid="44095"/>
                                        </p:tgtEl>
                                      </p:cBhvr>
                                      <p:to x="100000" y="100000"/>
                                    </p:animScale>
                                    <p:animScale>
                                      <p:cBhvr>
                                        <p:cTn id="17" dur="26">
                                          <p:stCondLst>
                                            <p:cond delay="1642"/>
                                          </p:stCondLst>
                                        </p:cTn>
                                        <p:tgtEl>
                                          <p:spTgt spid="44095"/>
                                        </p:tgtEl>
                                      </p:cBhvr>
                                      <p:to x="100000" y="90000"/>
                                    </p:animScale>
                                    <p:animScale>
                                      <p:cBhvr>
                                        <p:cTn id="18" dur="166" decel="50000">
                                          <p:stCondLst>
                                            <p:cond delay="1668"/>
                                          </p:stCondLst>
                                        </p:cTn>
                                        <p:tgtEl>
                                          <p:spTgt spid="44095"/>
                                        </p:tgtEl>
                                      </p:cBhvr>
                                      <p:to x="100000" y="100000"/>
                                    </p:animScale>
                                    <p:animScale>
                                      <p:cBhvr>
                                        <p:cTn id="19" dur="26">
                                          <p:stCondLst>
                                            <p:cond delay="1808"/>
                                          </p:stCondLst>
                                        </p:cTn>
                                        <p:tgtEl>
                                          <p:spTgt spid="44095"/>
                                        </p:tgtEl>
                                      </p:cBhvr>
                                      <p:to x="100000" y="95000"/>
                                    </p:animScale>
                                    <p:animScale>
                                      <p:cBhvr>
                                        <p:cTn id="20" dur="166" decel="50000">
                                          <p:stCondLst>
                                            <p:cond delay="1834"/>
                                          </p:stCondLst>
                                        </p:cTn>
                                        <p:tgtEl>
                                          <p:spTgt spid="4409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9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图片包含 蛋糕, 餐桌, 室内&#10;&#10;已生成极高可信度的说明"/>
          <p:cNvPicPr>
            <a:picLocks noChangeAspect="1"/>
          </p:cNvPicPr>
          <p:nvPr/>
        </p:nvPicPr>
        <p:blipFill>
          <a:blip r:embed="rId2">
            <a:extLst>
              <a:ext uri="{28A0092B-C50C-407E-A947-70E740481C1C}">
                <a14:useLocalDpi xmlns:a14="http://schemas.microsoft.com/office/drawing/2010/main" val="0"/>
              </a:ext>
            </a:extLst>
          </a:blip>
          <a:srcRect l="25001" t="35752" r="614" b="41859"/>
          <a:stretch>
            <a:fillRect/>
          </a:stretch>
        </p:blipFill>
        <p:spPr>
          <a:xfrm>
            <a:off x="918210" y="73660"/>
            <a:ext cx="6779895" cy="4848860"/>
          </a:xfrm>
          <a:prstGeom prst="rect">
            <a:avLst/>
          </a:prstGeom>
        </p:spPr>
      </p:pic>
      <p:sp>
        <p:nvSpPr>
          <p:cNvPr id="5" name="文本框 4"/>
          <p:cNvSpPr txBox="1"/>
          <p:nvPr/>
        </p:nvSpPr>
        <p:spPr>
          <a:xfrm>
            <a:off x="2319020" y="2210435"/>
            <a:ext cx="4507230" cy="1630045"/>
          </a:xfrm>
          <a:prstGeom prst="rect">
            <a:avLst/>
          </a:prstGeom>
          <a:noFill/>
        </p:spPr>
        <p:txBody>
          <a:bodyPr wrap="square" rtlCol="0" anchor="t">
            <a:spAutoFit/>
          </a:bodyPr>
          <a:lstStyle/>
          <a:p>
            <a:r>
              <a:rPr lang="zh-CN" altLang="en-US" sz="2000" b="1">
                <a:solidFill>
                  <a:srgbClr val="FF0000"/>
                </a:solidFill>
                <a:latin typeface="Arial" pitchFamily="34" charset="0"/>
                <a:ea typeface="宋体" panose="02010600030101010101" pitchFamily="2" charset="-122"/>
                <a:sym typeface="+mn-ea"/>
              </a:rPr>
              <a:t>教学目标：</a:t>
            </a:r>
            <a:endParaRPr lang="zh-CN" altLang="en-US" sz="2000" b="1">
              <a:solidFill>
                <a:srgbClr val="FF0000"/>
              </a:solidFill>
              <a:latin typeface="Arial" panose="020B0604020202020204" pitchFamily="34" charset="0"/>
              <a:ea typeface="宋体" pitchFamily="2" charset="-122"/>
            </a:endParaRPr>
          </a:p>
          <a:p>
            <a:r>
              <a:rPr lang="en-US" altLang="zh-CN" sz="2000" b="1">
                <a:latin typeface="Times New Roman" panose="02020603050405020304" charset="0"/>
                <a:ea typeface="宋体" panose="02010600030101010101" pitchFamily="2" charset="-122"/>
                <a:sym typeface="+mn-ea"/>
              </a:rPr>
              <a:t>1.</a:t>
            </a:r>
            <a:r>
              <a:rPr lang="zh-CN" altLang="en-US" sz="2000" b="1">
                <a:latin typeface="Times New Roman" panose="02020603050405020304" charset="0"/>
                <a:ea typeface="宋体" panose="02010600030101010101" pitchFamily="2" charset="-122"/>
                <a:sym typeface="+mn-ea"/>
              </a:rPr>
              <a:t>了解声音的有关知识和应用。</a:t>
            </a:r>
            <a:endParaRPr lang="zh-CN" altLang="en-US" sz="2000" b="1">
              <a:latin typeface="Times New Roman"/>
              <a:ea typeface="宋体" pitchFamily="2" charset="-122"/>
            </a:endParaRPr>
          </a:p>
          <a:p>
            <a:r>
              <a:rPr lang="en-US" altLang="zh-CN" sz="2000" b="1">
                <a:latin typeface="Times New Roman" panose="02020603050405020304" charset="0"/>
                <a:ea typeface="宋体" panose="02010600030101010101" pitchFamily="2" charset="-122"/>
                <a:sym typeface="+mn-ea"/>
              </a:rPr>
              <a:t>2.</a:t>
            </a:r>
            <a:r>
              <a:rPr lang="zh-CN" altLang="en-US" sz="2000" b="1">
                <a:latin typeface="Times New Roman" panose="02020603050405020304" charset="0"/>
                <a:ea typeface="宋体" panose="02010600030101010101" pitchFamily="2" charset="-122"/>
                <a:sym typeface="+mn-ea"/>
              </a:rPr>
              <a:t>通过学习声在现代技术中的应用，体会科学、技术与社会的联系。</a:t>
            </a:r>
            <a:endParaRPr lang="zh-CN" altLang="en-US" sz="2000" b="1">
              <a:latin typeface="Times New Roman" panose="02020603050405020304" charset="0"/>
              <a:ea typeface="宋体" panose="02010600030101010101" pitchFamily="2" charset="-122"/>
            </a:endParaRPr>
          </a:p>
          <a:p>
            <a:endParaRPr lang="zh-CN" altLang="en-US" sz="20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文本占位符 48129"/>
          <p:cNvSpPr>
            <a:spLocks noGrp="1" noRot="1"/>
          </p:cNvSpPr>
          <p:nvPr>
            <p:ph idx="1"/>
          </p:nvPr>
        </p:nvSpPr>
        <p:spPr>
          <a:xfrm>
            <a:off x="1142788" y="343252"/>
            <a:ext cx="6760847" cy="2271083"/>
          </a:xfrm>
        </p:spPr>
        <p:txBody>
          <a:bodyPr/>
          <a:lstStyle/>
          <a:p>
            <a:pPr fontAlgn="auto">
              <a:buNone/>
            </a:pPr>
            <a:r>
              <a:rPr lang="en-US" altLang="zh-CN" strike="noStrike" noProof="1">
                <a:solidFill>
                  <a:schemeClr val="bg1"/>
                </a:solidFill>
                <a:latin typeface="Times New Roman" panose="02020603050405020304" charset="0"/>
                <a:cs typeface="Times New Roman" panose="02020603050405020304" charset="0"/>
              </a:rPr>
              <a:t>6</a:t>
            </a:r>
            <a:r>
              <a:rPr lang="zh-CN" altLang="en-US" strike="noStrike" noProof="1">
                <a:solidFill>
                  <a:schemeClr val="bg1"/>
                </a:solidFill>
                <a:latin typeface="Times New Roman" panose="02020603050405020304" charset="0"/>
                <a:cs typeface="Times New Roman" panose="02020603050405020304" charset="0"/>
              </a:rPr>
              <a:t>、在日常生活中人们常根据敲打物体发出的声音来鉴别物体的质量</a:t>
            </a:r>
            <a:r>
              <a:rPr lang="en-US" altLang="zh-CN" strike="noStrike" noProof="1">
                <a:solidFill>
                  <a:schemeClr val="bg1"/>
                </a:solidFill>
                <a:latin typeface="Times New Roman" panose="02020603050405020304" charset="0"/>
                <a:cs typeface="Times New Roman" panose="02020603050405020304" charset="0"/>
              </a:rPr>
              <a:t>,</a:t>
            </a:r>
            <a:r>
              <a:rPr lang="zh-CN" altLang="en-US" strike="noStrike" noProof="1">
                <a:solidFill>
                  <a:schemeClr val="bg1"/>
                </a:solidFill>
                <a:latin typeface="Times New Roman" panose="02020603050405020304" charset="0"/>
                <a:cs typeface="Times New Roman" panose="02020603050405020304" charset="0"/>
              </a:rPr>
              <a:t>以下做法中用以达到这一目的的是</a:t>
            </a:r>
            <a:r>
              <a:rPr lang="en-US" altLang="zh-CN" strike="noStrike" noProof="1">
                <a:solidFill>
                  <a:schemeClr val="bg1"/>
                </a:solidFill>
                <a:latin typeface="Times New Roman" panose="02020603050405020304" charset="0"/>
                <a:cs typeface="Times New Roman" panose="02020603050405020304" charset="0"/>
                <a:sym typeface="Wingdings" panose="05000000000000000000" pitchFamily="2" charset="2"/>
              </a:rPr>
              <a:t> (          )</a:t>
            </a:r>
          </a:p>
          <a:p>
            <a:pPr fontAlgn="auto">
              <a:buNone/>
            </a:pPr>
            <a:r>
              <a:rPr lang="en-US" altLang="zh-CN" strike="noStrike" noProof="1">
                <a:solidFill>
                  <a:schemeClr val="bg1"/>
                </a:solidFill>
                <a:latin typeface="Times New Roman" panose="02020603050405020304" charset="0"/>
                <a:cs typeface="Times New Roman" panose="02020603050405020304" charset="0"/>
                <a:sym typeface="Wingdings" panose="05000000000000000000" pitchFamily="2" charset="2"/>
              </a:rPr>
              <a:t>A</a:t>
            </a:r>
            <a:r>
              <a:rPr lang="zh-CN" altLang="en-US" strike="noStrike" noProof="1">
                <a:solidFill>
                  <a:schemeClr val="bg1"/>
                </a:solidFill>
                <a:latin typeface="Times New Roman" panose="02020603050405020304" charset="0"/>
                <a:cs typeface="Times New Roman" panose="02020603050405020304" charset="0"/>
                <a:sym typeface="Wingdings" panose="05000000000000000000" pitchFamily="2" charset="2"/>
              </a:rPr>
              <a:t>、铁匠用小锤敲打烧红的毛坯</a:t>
            </a:r>
          </a:p>
          <a:p>
            <a:pPr fontAlgn="auto">
              <a:buNone/>
            </a:pPr>
            <a:r>
              <a:rPr lang="en-US" altLang="zh-CN" strike="noStrike" noProof="1">
                <a:solidFill>
                  <a:schemeClr val="bg1"/>
                </a:solidFill>
                <a:latin typeface="Times New Roman" panose="02020603050405020304" charset="0"/>
                <a:cs typeface="Times New Roman" panose="02020603050405020304" charset="0"/>
                <a:sym typeface="Wingdings" panose="05000000000000000000" pitchFamily="2" charset="2"/>
              </a:rPr>
              <a:t>B</a:t>
            </a:r>
            <a:r>
              <a:rPr lang="zh-CN" altLang="en-US" strike="noStrike" noProof="1">
                <a:solidFill>
                  <a:schemeClr val="bg1"/>
                </a:solidFill>
                <a:latin typeface="Times New Roman" panose="02020603050405020304" charset="0"/>
                <a:cs typeface="Times New Roman" panose="02020603050405020304" charset="0"/>
                <a:sym typeface="Wingdings" panose="05000000000000000000" pitchFamily="2" charset="2"/>
              </a:rPr>
              <a:t>、瓜农用手拍打西瓜</a:t>
            </a:r>
          </a:p>
          <a:p>
            <a:pPr fontAlgn="auto">
              <a:buNone/>
            </a:pPr>
            <a:r>
              <a:rPr lang="en-US" altLang="zh-CN" strike="noStrike" noProof="1">
                <a:solidFill>
                  <a:schemeClr val="bg1"/>
                </a:solidFill>
                <a:latin typeface="Times New Roman" panose="02020603050405020304" charset="0"/>
                <a:cs typeface="Times New Roman" panose="02020603050405020304" charset="0"/>
                <a:sym typeface="Wingdings" panose="05000000000000000000" pitchFamily="2" charset="2"/>
              </a:rPr>
              <a:t>C</a:t>
            </a:r>
            <a:r>
              <a:rPr lang="zh-CN" altLang="en-US" strike="noStrike" noProof="1">
                <a:solidFill>
                  <a:schemeClr val="bg1"/>
                </a:solidFill>
                <a:latin typeface="Times New Roman" panose="02020603050405020304" charset="0"/>
                <a:cs typeface="Times New Roman" panose="02020603050405020304" charset="0"/>
                <a:sym typeface="Wingdings" panose="05000000000000000000" pitchFamily="2" charset="2"/>
              </a:rPr>
              <a:t>、顾客用手轻轻敲打瓷器</a:t>
            </a:r>
            <a:endParaRPr lang="en-US" altLang="zh-CN" strike="noStrike" noProof="1">
              <a:solidFill>
                <a:schemeClr val="bg1"/>
              </a:solidFill>
              <a:latin typeface="Times New Roman"/>
              <a:cs typeface="Times New Roman" panose="02020603050405020304"/>
              <a:sym typeface="Wingdings" pitchFamily="2" charset="2"/>
            </a:endParaRPr>
          </a:p>
          <a:p>
            <a:pPr fontAlgn="auto">
              <a:buNone/>
            </a:pPr>
            <a:r>
              <a:rPr lang="en-US" altLang="zh-CN" strike="noStrike" noProof="1">
                <a:solidFill>
                  <a:schemeClr val="bg1"/>
                </a:solidFill>
                <a:latin typeface="Times New Roman" panose="02020603050405020304" charset="0"/>
                <a:cs typeface="Times New Roman" panose="02020603050405020304" charset="0"/>
                <a:sym typeface="Wingdings" panose="05000000000000000000" pitchFamily="2" charset="2"/>
              </a:rPr>
              <a:t>D</a:t>
            </a:r>
            <a:r>
              <a:rPr lang="zh-CN" altLang="en-US" strike="noStrike" noProof="1">
                <a:solidFill>
                  <a:schemeClr val="bg1"/>
                </a:solidFill>
                <a:latin typeface="Times New Roman" panose="02020603050405020304" charset="0"/>
                <a:cs typeface="Times New Roman" panose="02020603050405020304" charset="0"/>
                <a:sym typeface="Wingdings" panose="05000000000000000000" pitchFamily="2" charset="2"/>
              </a:rPr>
              <a:t>、瓦匠用瓦刀敲打红砖</a:t>
            </a:r>
            <a:endParaRPr lang="en-US" altLang="zh-CN" strike="noStrike" noProof="1">
              <a:solidFill>
                <a:schemeClr val="bg1"/>
              </a:solidFill>
              <a:latin typeface="Times New Roman" panose="02020603050405020304" charset="0"/>
              <a:cs typeface="Times New Roman" panose="02020603050405020304" charset="0"/>
              <a:sym typeface="Wingdings" panose="05000000000000000000" pitchFamily="2" charset="2"/>
            </a:endParaRPr>
          </a:p>
          <a:p>
            <a:pPr fontAlgn="auto">
              <a:buNone/>
            </a:pPr>
            <a:endParaRPr lang="en-US" altLang="zh-CN" strike="noStrike" noProof="1">
              <a:solidFill>
                <a:schemeClr val="bg1"/>
              </a:solidFill>
              <a:effectLst>
                <a:outerShdw blurRad="38100" dist="38100" dir="2700000">
                  <a:srgbClr val="000000"/>
                </a:outerShdw>
              </a:effectLst>
              <a:latin typeface="Times New Roman"/>
              <a:cs typeface="Times New Roman" panose="02020603050405020304"/>
              <a:sym typeface="Wingdings" pitchFamily="2" charset="2"/>
            </a:endParaRPr>
          </a:p>
        </p:txBody>
      </p:sp>
      <p:sp>
        <p:nvSpPr>
          <p:cNvPr id="48131" name="文本框 48130"/>
          <p:cNvSpPr txBox="1"/>
          <p:nvPr/>
        </p:nvSpPr>
        <p:spPr>
          <a:xfrm>
            <a:off x="7079520" y="648539"/>
            <a:ext cx="647860" cy="414020"/>
          </a:xfrm>
          <a:prstGeom prst="rect">
            <a:avLst/>
          </a:prstGeom>
          <a:noFill/>
          <a:ln w="9525">
            <a:noFill/>
          </a:ln>
        </p:spPr>
        <p:txBody>
          <a:bodyPr anchor="t">
            <a:spAutoFit/>
          </a:bodyPr>
          <a:lstStyle/>
          <a:p>
            <a:pPr>
              <a:spcBef>
                <a:spcPct val="50000"/>
              </a:spcBef>
            </a:pPr>
            <a:r>
              <a:rPr lang="en-US" altLang="zh-CN" sz="2100">
                <a:solidFill>
                  <a:srgbClr val="FF0000"/>
                </a:solidFill>
                <a:latin typeface="Times New Roman" panose="02020603050405020304" charset="0"/>
                <a:ea typeface="宋体" panose="02010600030101010101" pitchFamily="2" charset="-122"/>
              </a:rPr>
              <a:t>BC</a:t>
            </a:r>
          </a:p>
        </p:txBody>
      </p:sp>
      <p:sp>
        <p:nvSpPr>
          <p:cNvPr id="25603" name="文本框 48131"/>
          <p:cNvSpPr txBox="1"/>
          <p:nvPr/>
        </p:nvSpPr>
        <p:spPr>
          <a:xfrm>
            <a:off x="4503562" y="4932786"/>
            <a:ext cx="609751" cy="252730"/>
          </a:xfrm>
          <a:prstGeom prst="rect">
            <a:avLst/>
          </a:prstGeom>
          <a:noFill/>
          <a:ln w="9525">
            <a:noFill/>
          </a:ln>
        </p:spPr>
        <p:txBody>
          <a:bodyPr anchor="t">
            <a:spAutoFit/>
          </a:bodyPr>
          <a:lstStyle/>
          <a:p>
            <a:endParaRPr lang="zh-CN" altLang="zh-CN" sz="1050">
              <a:latin typeface="Arial" panose="020B0604020202020204" pitchFamily="34" charset="0"/>
              <a:ea typeface="宋体" pitchFamily="2" charset="-122"/>
            </a:endParaRPr>
          </a:p>
        </p:txBody>
      </p:sp>
      <p:sp>
        <p:nvSpPr>
          <p:cNvPr id="48133" name="文本框 48132"/>
          <p:cNvSpPr txBox="1"/>
          <p:nvPr/>
        </p:nvSpPr>
        <p:spPr>
          <a:xfrm>
            <a:off x="6056520" y="2722441"/>
            <a:ext cx="540677" cy="506730"/>
          </a:xfrm>
          <a:prstGeom prst="rect">
            <a:avLst/>
          </a:prstGeom>
          <a:noFill/>
          <a:ln w="9525">
            <a:noFill/>
          </a:ln>
        </p:spPr>
        <p:txBody>
          <a:bodyPr anchor="t">
            <a:spAutoFit/>
          </a:bodyPr>
          <a:lstStyle/>
          <a:p>
            <a:pPr>
              <a:spcBef>
                <a:spcPct val="50000"/>
              </a:spcBef>
            </a:pPr>
            <a:r>
              <a:rPr lang="en-US" altLang="zh-CN" sz="2700">
                <a:solidFill>
                  <a:srgbClr val="FF0000"/>
                </a:solidFill>
                <a:latin typeface="Times New Roman" panose="02020603050405020304" charset="0"/>
                <a:ea typeface="宋体" panose="02010600030101010101" pitchFamily="2" charset="-122"/>
              </a:rPr>
              <a:t>A</a:t>
            </a:r>
          </a:p>
        </p:txBody>
      </p:sp>
      <p:sp>
        <p:nvSpPr>
          <p:cNvPr id="25605" name="文本框 1"/>
          <p:cNvSpPr txBox="1"/>
          <p:nvPr/>
        </p:nvSpPr>
        <p:spPr>
          <a:xfrm>
            <a:off x="1142788" y="2722441"/>
            <a:ext cx="5494655" cy="1706880"/>
          </a:xfrm>
          <a:prstGeom prst="rect">
            <a:avLst/>
          </a:prstGeom>
          <a:noFill/>
          <a:ln w="9525">
            <a:noFill/>
          </a:ln>
        </p:spPr>
        <p:txBody>
          <a:bodyPr wrap="none" anchor="t">
            <a:spAutoFit/>
          </a:bodyPr>
          <a:lstStyle/>
          <a:p>
            <a:r>
              <a:rPr lang="zh-CN" altLang="en-US" sz="2100">
                <a:solidFill>
                  <a:schemeClr val="bg1"/>
                </a:solidFill>
                <a:latin typeface="Times New Roman" panose="02020603050405020304" charset="0"/>
                <a:ea typeface="宋体" panose="02010600030101010101" pitchFamily="2" charset="-122"/>
                <a:sym typeface="Wingdings" panose="05000000000000000000" pitchFamily="2" charset="2"/>
              </a:rPr>
              <a:t>7、北京天坛的回音壁应用的声学原理是(  </a:t>
            </a:r>
            <a:r>
              <a:rPr lang="zh-CN" altLang="en-US" sz="2100" b="0">
                <a:solidFill>
                  <a:schemeClr val="bg1"/>
                </a:solidFill>
                <a:latin typeface="Times New Roman" panose="02020603050405020304" charset="0"/>
                <a:ea typeface="宋体" panose="02010600030101010101" pitchFamily="2" charset="-122"/>
                <a:sym typeface="Wingdings" panose="05000000000000000000" pitchFamily="2" charset="2"/>
              </a:rPr>
              <a:t>   </a:t>
            </a:r>
            <a:r>
              <a:rPr lang="zh-CN" altLang="en-US" sz="2100">
                <a:solidFill>
                  <a:schemeClr val="bg1"/>
                </a:solidFill>
                <a:latin typeface="Times New Roman" panose="02020603050405020304" charset="0"/>
                <a:ea typeface="宋体" panose="02010600030101010101" pitchFamily="2" charset="-122"/>
                <a:sym typeface="Wingdings" panose="05000000000000000000" pitchFamily="2" charset="2"/>
              </a:rPr>
              <a:t>  )</a:t>
            </a:r>
          </a:p>
          <a:p>
            <a:r>
              <a:rPr lang="zh-CN" altLang="en-US" sz="2100">
                <a:solidFill>
                  <a:schemeClr val="bg1"/>
                </a:solidFill>
                <a:latin typeface="Times New Roman" panose="02020603050405020304" charset="0"/>
                <a:ea typeface="宋体" panose="02010600030101010101" pitchFamily="2" charset="-122"/>
                <a:sym typeface="Wingdings" panose="05000000000000000000" pitchFamily="2" charset="2"/>
              </a:rPr>
              <a:t>A、声音的反射 </a:t>
            </a:r>
          </a:p>
          <a:p>
            <a:r>
              <a:rPr lang="zh-CN" altLang="en-US" sz="2100">
                <a:solidFill>
                  <a:schemeClr val="bg1"/>
                </a:solidFill>
                <a:latin typeface="Times New Roman" panose="02020603050405020304" charset="0"/>
                <a:ea typeface="宋体" panose="02010600030101010101" pitchFamily="2" charset="-122"/>
                <a:sym typeface="Wingdings" panose="05000000000000000000" pitchFamily="2" charset="2"/>
              </a:rPr>
              <a:t>B、声音在不同介质里传播速度不同</a:t>
            </a:r>
          </a:p>
          <a:p>
            <a:r>
              <a:rPr lang="zh-CN" altLang="en-US" sz="2100">
                <a:solidFill>
                  <a:schemeClr val="bg1"/>
                </a:solidFill>
                <a:latin typeface="Times New Roman" panose="02020603050405020304" charset="0"/>
                <a:ea typeface="宋体" panose="02010600030101010101" pitchFamily="2" charset="-122"/>
                <a:sym typeface="Wingdings" panose="05000000000000000000" pitchFamily="2" charset="2"/>
              </a:rPr>
              <a:t>C、回声增强原声</a:t>
            </a:r>
          </a:p>
          <a:p>
            <a:r>
              <a:rPr lang="zh-CN" altLang="en-US" sz="2100">
                <a:solidFill>
                  <a:schemeClr val="bg1"/>
                </a:solidFill>
                <a:latin typeface="Times New Roman" panose="02020603050405020304" charset="0"/>
                <a:ea typeface="宋体" panose="02010600030101010101" pitchFamily="2" charset="-122"/>
                <a:sym typeface="Wingdings" panose="05000000000000000000" pitchFamily="2" charset="2"/>
              </a:rPr>
              <a:t>D、声音的传播速度随温度而改变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 calcmode="lin" valueType="num">
                                      <p:cBhvr>
                                        <p:cTn id="7" dur="2000" fill="hold"/>
                                        <p:tgtEl>
                                          <p:spTgt spid="48131">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48131">
                                            <p:txEl>
                                              <p:pRg st="0" end="0"/>
                                            </p:txEl>
                                          </p:spTgt>
                                        </p:tgtEl>
                                        <p:attrNameLst>
                                          <p:attrName>ppt_h</p:attrName>
                                        </p:attrNameLst>
                                      </p:cBhvr>
                                      <p:tavLst>
                                        <p:tav tm="0">
                                          <p:val>
                                            <p:fltVal val="0"/>
                                          </p:val>
                                        </p:tav>
                                        <p:tav tm="100000">
                                          <p:val>
                                            <p:strVal val="#ppt_h"/>
                                          </p:val>
                                        </p:tav>
                                      </p:tavLst>
                                    </p:anim>
                                    <p:anim calcmode="lin" valueType="num">
                                      <p:cBhvr>
                                        <p:cTn id="9" dur="2000" fill="hold"/>
                                        <p:tgtEl>
                                          <p:spTgt spid="4813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48131">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5" presetClass="entr" presetSubtype="0" fill="hold" nodeType="clickEffect">
                                  <p:stCondLst>
                                    <p:cond delay="0"/>
                                  </p:stCondLst>
                                  <p:childTnLst>
                                    <p:set>
                                      <p:cBhvr>
                                        <p:cTn id="14" dur="1" fill="hold">
                                          <p:stCondLst>
                                            <p:cond delay="0"/>
                                          </p:stCondLst>
                                        </p:cTn>
                                        <p:tgtEl>
                                          <p:spTgt spid="48133">
                                            <p:txEl>
                                              <p:pRg st="0" end="0"/>
                                            </p:txEl>
                                          </p:spTgt>
                                        </p:tgtEl>
                                        <p:attrNameLst>
                                          <p:attrName>style.visibility</p:attrName>
                                        </p:attrNameLst>
                                      </p:cBhvr>
                                      <p:to>
                                        <p:strVal val="visible"/>
                                      </p:to>
                                    </p:set>
                                    <p:anim calcmode="lin" valueType="num">
                                      <p:cBhvr>
                                        <p:cTn id="15" dur="2000" fill="hold"/>
                                        <p:tgtEl>
                                          <p:spTgt spid="48133">
                                            <p:txEl>
                                              <p:pRg st="0" end="0"/>
                                            </p:txEl>
                                          </p:spTgt>
                                        </p:tgtEl>
                                        <p:attrNameLst>
                                          <p:attrName>ppt_w</p:attrName>
                                        </p:attrNameLst>
                                      </p:cBhvr>
                                      <p:tavLst>
                                        <p:tav tm="0">
                                          <p:val>
                                            <p:fltVal val="0"/>
                                          </p:val>
                                        </p:tav>
                                        <p:tav tm="100000">
                                          <p:val>
                                            <p:strVal val="#ppt_w"/>
                                          </p:val>
                                        </p:tav>
                                      </p:tavLst>
                                    </p:anim>
                                    <p:anim calcmode="lin" valueType="num">
                                      <p:cBhvr>
                                        <p:cTn id="16" dur="2000" fill="hold"/>
                                        <p:tgtEl>
                                          <p:spTgt spid="48133">
                                            <p:txEl>
                                              <p:pRg st="0" end="0"/>
                                            </p:txEl>
                                          </p:spTgt>
                                        </p:tgtEl>
                                        <p:attrNameLst>
                                          <p:attrName>ppt_h</p:attrName>
                                        </p:attrNameLst>
                                      </p:cBhvr>
                                      <p:tavLst>
                                        <p:tav tm="0">
                                          <p:val>
                                            <p:fltVal val="0"/>
                                          </p:val>
                                        </p:tav>
                                        <p:tav tm="100000">
                                          <p:val>
                                            <p:strVal val="#ppt_h"/>
                                          </p:val>
                                        </p:tav>
                                      </p:tavLst>
                                    </p:anim>
                                    <p:anim calcmode="lin" valueType="num">
                                      <p:cBhvr>
                                        <p:cTn id="17" dur="2000" fill="hold"/>
                                        <p:tgtEl>
                                          <p:spTgt spid="4813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8" dur="2000" fill="hold"/>
                                        <p:tgtEl>
                                          <p:spTgt spid="4813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2"/>
          <p:cNvSpPr>
            <a:spLocks noGrp="1"/>
          </p:cNvSpPr>
          <p:nvPr>
            <p:ph type="title"/>
          </p:nvPr>
        </p:nvSpPr>
        <p:spPr>
          <a:xfrm>
            <a:off x="1654883" y="250093"/>
            <a:ext cx="1134946" cy="647860"/>
          </a:xfrm>
        </p:spPr>
        <p:txBody>
          <a:bodyPr vert="horz" wrap="square" lIns="68596" tIns="34298" rIns="68596" bIns="34298" anchor="ctr"/>
          <a:lstStyle/>
          <a:p>
            <a:pPr algn="l"/>
            <a:r>
              <a:rPr lang="zh-CN" altLang="en-US" sz="2700" b="1">
                <a:solidFill>
                  <a:srgbClr val="0066CC"/>
                </a:solidFill>
                <a:latin typeface="Times New Roman" panose="02020603050405020304" charset="0"/>
              </a:rPr>
              <a:t>小结</a:t>
            </a:r>
          </a:p>
        </p:txBody>
      </p:sp>
      <p:sp>
        <p:nvSpPr>
          <p:cNvPr id="13315" name="Oval 3"/>
          <p:cNvSpPr/>
          <p:nvPr/>
        </p:nvSpPr>
        <p:spPr>
          <a:xfrm>
            <a:off x="1439328" y="1295720"/>
            <a:ext cx="685969" cy="3737104"/>
          </a:xfrm>
          <a:prstGeom prst="ellipse">
            <a:avLst/>
          </a:prstGeom>
          <a:solidFill>
            <a:srgbClr val="BBE0E3"/>
          </a:solidFill>
          <a:ln w="9525" cap="flat" cmpd="sng">
            <a:solidFill>
              <a:srgbClr val="3D8F95"/>
            </a:solidFill>
            <a:prstDash val="solid"/>
            <a:round/>
            <a:headEnd type="none" w="med" len="med"/>
            <a:tailEnd type="none" w="med" len="med"/>
          </a:ln>
        </p:spPr>
        <p:txBody>
          <a:bodyPr vert="eaVert" wrap="none" anchor="ctr"/>
          <a:lstStyle/>
          <a:p>
            <a:pPr algn="ctr"/>
            <a:r>
              <a:rPr lang="zh-CN" altLang="en-US" sz="2100">
                <a:latin typeface="楷体_GB2312" panose="02010609030101010101" pitchFamily="49" charset="-122"/>
                <a:ea typeface="楷体_GB2312" panose="02010609030101010101" pitchFamily="49" charset="-122"/>
              </a:rPr>
              <a:t>声的利用</a:t>
            </a:r>
          </a:p>
        </p:txBody>
      </p:sp>
      <p:sp>
        <p:nvSpPr>
          <p:cNvPr id="13316" name="Oval 4"/>
          <p:cNvSpPr/>
          <p:nvPr/>
        </p:nvSpPr>
        <p:spPr>
          <a:xfrm>
            <a:off x="2525446" y="1924525"/>
            <a:ext cx="1556531" cy="685969"/>
          </a:xfrm>
          <a:prstGeom prst="ellipse">
            <a:avLst/>
          </a:prstGeom>
          <a:solidFill>
            <a:srgbClr val="BBE0E3"/>
          </a:solidFill>
          <a:ln w="9525" cap="flat" cmpd="sng">
            <a:solidFill>
              <a:srgbClr val="3D8F95"/>
            </a:solidFill>
            <a:prstDash val="solid"/>
            <a:round/>
            <a:headEnd type="none" w="med" len="med"/>
            <a:tailEnd type="none" w="med" len="med"/>
          </a:ln>
        </p:spPr>
        <p:txBody>
          <a:bodyPr wrap="none" anchor="ctr"/>
          <a:lstStyle/>
          <a:p>
            <a:pPr algn="ctr"/>
            <a:r>
              <a:rPr lang="zh-CN" altLang="en-US" sz="2100">
                <a:latin typeface="楷体_GB2312" panose="02010609030101010101" pitchFamily="49" charset="-122"/>
                <a:ea typeface="楷体_GB2312" panose="02010609030101010101" pitchFamily="49" charset="-122"/>
              </a:rPr>
              <a:t>传递信息</a:t>
            </a:r>
          </a:p>
        </p:txBody>
      </p:sp>
      <p:sp>
        <p:nvSpPr>
          <p:cNvPr id="13317" name="Oval 5"/>
          <p:cNvSpPr/>
          <p:nvPr/>
        </p:nvSpPr>
        <p:spPr>
          <a:xfrm>
            <a:off x="2582610" y="3868105"/>
            <a:ext cx="1552958" cy="685969"/>
          </a:xfrm>
          <a:prstGeom prst="ellipse">
            <a:avLst/>
          </a:prstGeom>
          <a:solidFill>
            <a:srgbClr val="BBE0E3"/>
          </a:solidFill>
          <a:ln w="9525" cap="flat" cmpd="sng">
            <a:solidFill>
              <a:srgbClr val="3D8F95"/>
            </a:solidFill>
            <a:prstDash val="solid"/>
            <a:round/>
            <a:headEnd type="none" w="med" len="med"/>
            <a:tailEnd type="none" w="med" len="med"/>
          </a:ln>
        </p:spPr>
        <p:txBody>
          <a:bodyPr wrap="none" anchor="ctr"/>
          <a:lstStyle/>
          <a:p>
            <a:pPr algn="ctr"/>
            <a:r>
              <a:rPr lang="zh-CN" altLang="en-US" sz="2100">
                <a:latin typeface="楷体_GB2312" panose="02010609030101010101" pitchFamily="49" charset="-122"/>
                <a:ea typeface="楷体_GB2312" panose="02010609030101010101" pitchFamily="49" charset="-122"/>
              </a:rPr>
              <a:t>传递能量</a:t>
            </a:r>
          </a:p>
        </p:txBody>
      </p:sp>
      <p:sp>
        <p:nvSpPr>
          <p:cNvPr id="13318" name="Oval 6"/>
          <p:cNvSpPr/>
          <p:nvPr/>
        </p:nvSpPr>
        <p:spPr>
          <a:xfrm>
            <a:off x="4600027" y="1221883"/>
            <a:ext cx="2971342" cy="514477"/>
          </a:xfrm>
          <a:prstGeom prst="ellipse">
            <a:avLst/>
          </a:prstGeom>
          <a:solidFill>
            <a:srgbClr val="BBE0E3"/>
          </a:solidFill>
          <a:ln w="9525" cap="flat" cmpd="sng">
            <a:solidFill>
              <a:srgbClr val="3D8F95"/>
            </a:solidFill>
            <a:prstDash val="solid"/>
            <a:round/>
            <a:headEnd type="none" w="med" len="med"/>
            <a:tailEnd type="none" w="med" len="med"/>
          </a:ln>
        </p:spPr>
        <p:txBody>
          <a:bodyPr wrap="none" anchor="ctr"/>
          <a:lstStyle/>
          <a:p>
            <a:pPr algn="ctr"/>
            <a:r>
              <a:rPr lang="zh-CN" altLang="en-US" sz="2100">
                <a:latin typeface="楷体_GB2312" panose="02010609030101010101" pitchFamily="49" charset="-122"/>
                <a:ea typeface="楷体_GB2312" panose="02010609030101010101" pitchFamily="49" charset="-122"/>
              </a:rPr>
              <a:t>声音传递信息</a:t>
            </a:r>
          </a:p>
        </p:txBody>
      </p:sp>
      <p:sp>
        <p:nvSpPr>
          <p:cNvPr id="13319" name="Oval 7"/>
          <p:cNvSpPr/>
          <p:nvPr/>
        </p:nvSpPr>
        <p:spPr>
          <a:xfrm>
            <a:off x="4789382" y="3976479"/>
            <a:ext cx="2862969" cy="514477"/>
          </a:xfrm>
          <a:prstGeom prst="ellipse">
            <a:avLst/>
          </a:prstGeom>
          <a:solidFill>
            <a:srgbClr val="BBE0E3"/>
          </a:solidFill>
          <a:ln w="9525" cap="flat" cmpd="sng">
            <a:solidFill>
              <a:srgbClr val="3D8F95"/>
            </a:solidFill>
            <a:prstDash val="solid"/>
            <a:round/>
            <a:headEnd type="none" w="med" len="med"/>
            <a:tailEnd type="none" w="med" len="med"/>
          </a:ln>
        </p:spPr>
        <p:txBody>
          <a:bodyPr wrap="none" anchor="ctr"/>
          <a:lstStyle/>
          <a:p>
            <a:pPr algn="ctr"/>
            <a:r>
              <a:rPr lang="zh-CN" altLang="en-US" sz="2100">
                <a:latin typeface="楷体_GB2312" panose="02010609030101010101" pitchFamily="49" charset="-122"/>
                <a:ea typeface="楷体_GB2312" panose="02010609030101010101" pitchFamily="49" charset="-122"/>
              </a:rPr>
              <a:t>超声波清洗、碎石</a:t>
            </a:r>
          </a:p>
        </p:txBody>
      </p:sp>
      <p:sp>
        <p:nvSpPr>
          <p:cNvPr id="13320" name="AutoShape 9"/>
          <p:cNvSpPr/>
          <p:nvPr/>
        </p:nvSpPr>
        <p:spPr>
          <a:xfrm rot="10800000">
            <a:off x="4140332" y="4138444"/>
            <a:ext cx="628805" cy="114328"/>
          </a:xfrm>
          <a:prstGeom prst="leftArrow">
            <a:avLst>
              <a:gd name="adj1" fmla="val 50000"/>
              <a:gd name="adj2" fmla="val 137500"/>
            </a:avLst>
          </a:prstGeom>
          <a:solidFill>
            <a:srgbClr val="BBE0E3"/>
          </a:solidFill>
          <a:ln w="9525" cap="flat" cmpd="sng">
            <a:solidFill>
              <a:srgbClr val="3D8F95"/>
            </a:solidFill>
            <a:prstDash val="solid"/>
            <a:miter/>
            <a:headEnd type="none" w="med" len="med"/>
            <a:tailEnd type="none" w="med" len="med"/>
          </a:ln>
        </p:spPr>
        <p:txBody>
          <a:bodyPr rot="10800000" wrap="none" anchor="ctr"/>
          <a:lstStyle/>
          <a:p>
            <a:endParaRPr lang="zh-CN" altLang="en-US" sz="2100">
              <a:solidFill>
                <a:schemeClr val="bg1"/>
              </a:solidFill>
              <a:latin typeface="楷体_GB2312" pitchFamily="49" charset="-122"/>
              <a:ea typeface="楷体_GB2312" pitchFamily="49" charset="-122"/>
            </a:endParaRPr>
          </a:p>
        </p:txBody>
      </p:sp>
      <p:sp>
        <p:nvSpPr>
          <p:cNvPr id="13321" name="AutoShape 10"/>
          <p:cNvSpPr/>
          <p:nvPr/>
        </p:nvSpPr>
        <p:spPr>
          <a:xfrm>
            <a:off x="2125297" y="2267510"/>
            <a:ext cx="342985" cy="1943580"/>
          </a:xfrm>
          <a:prstGeom prst="leftBrace">
            <a:avLst>
              <a:gd name="adj1" fmla="val 47143"/>
              <a:gd name="adj2" fmla="val 50000"/>
            </a:avLst>
          </a:prstGeom>
          <a:noFill/>
          <a:ln w="28575" cap="flat" cmpd="sng">
            <a:solidFill>
              <a:srgbClr val="3D8F95"/>
            </a:solidFill>
            <a:prstDash val="solid"/>
            <a:round/>
            <a:headEnd type="none" w="med" len="med"/>
            <a:tailEnd type="none" w="med" len="med"/>
          </a:ln>
        </p:spPr>
        <p:txBody>
          <a:bodyPr wrap="none" anchor="ctr"/>
          <a:lstStyle/>
          <a:p>
            <a:endParaRPr lang="zh-CN" altLang="en-US" sz="2100">
              <a:solidFill>
                <a:schemeClr val="bg1"/>
              </a:solidFill>
              <a:latin typeface="楷体_GB2312" panose="02010609030101010101" pitchFamily="49" charset="-122"/>
              <a:ea typeface="楷体_GB2312" panose="02010609030101010101" pitchFamily="49" charset="-122"/>
            </a:endParaRPr>
          </a:p>
        </p:txBody>
      </p:sp>
      <p:sp>
        <p:nvSpPr>
          <p:cNvPr id="13322" name="AutoShape 12"/>
          <p:cNvSpPr/>
          <p:nvPr/>
        </p:nvSpPr>
        <p:spPr>
          <a:xfrm>
            <a:off x="4114132" y="1437440"/>
            <a:ext cx="342985" cy="1722069"/>
          </a:xfrm>
          <a:prstGeom prst="leftBrace">
            <a:avLst>
              <a:gd name="adj1" fmla="val 41770"/>
              <a:gd name="adj2" fmla="val 50000"/>
            </a:avLst>
          </a:prstGeom>
          <a:noFill/>
          <a:ln w="28575" cap="flat" cmpd="sng">
            <a:solidFill>
              <a:srgbClr val="3D8F95"/>
            </a:solidFill>
            <a:prstDash val="solid"/>
            <a:round/>
            <a:headEnd type="none" w="med" len="med"/>
            <a:tailEnd type="none" w="med" len="med"/>
          </a:ln>
        </p:spPr>
        <p:txBody>
          <a:bodyPr wrap="none" anchor="ctr"/>
          <a:lstStyle/>
          <a:p>
            <a:endParaRPr lang="zh-CN" altLang="en-US" sz="2100">
              <a:solidFill>
                <a:schemeClr val="bg1"/>
              </a:solidFill>
              <a:latin typeface="楷体_GB2312" panose="02010609030101010101" pitchFamily="49" charset="-122"/>
              <a:ea typeface="楷体_GB2312" panose="02010609030101010101" pitchFamily="49" charset="-122"/>
            </a:endParaRPr>
          </a:p>
        </p:txBody>
      </p:sp>
      <p:sp>
        <p:nvSpPr>
          <p:cNvPr id="13323" name="Oval 13"/>
          <p:cNvSpPr/>
          <p:nvPr/>
        </p:nvSpPr>
        <p:spPr>
          <a:xfrm>
            <a:off x="4600027" y="2031708"/>
            <a:ext cx="2916560" cy="514477"/>
          </a:xfrm>
          <a:prstGeom prst="ellipse">
            <a:avLst/>
          </a:prstGeom>
          <a:solidFill>
            <a:srgbClr val="BBE0E3"/>
          </a:solidFill>
          <a:ln w="9525" cap="flat" cmpd="sng">
            <a:solidFill>
              <a:srgbClr val="3D8F95"/>
            </a:solidFill>
            <a:prstDash val="solid"/>
            <a:round/>
            <a:headEnd type="none" w="med" len="med"/>
            <a:tailEnd type="none" w="med" len="med"/>
          </a:ln>
        </p:spPr>
        <p:txBody>
          <a:bodyPr wrap="none" anchor="ctr"/>
          <a:lstStyle/>
          <a:p>
            <a:pPr algn="ctr"/>
            <a:r>
              <a:rPr lang="zh-CN" altLang="en-US" sz="2100">
                <a:latin typeface="楷体_GB2312" panose="02010609030101010101" pitchFamily="49" charset="-122"/>
                <a:ea typeface="楷体_GB2312" panose="02010609030101010101" pitchFamily="49" charset="-122"/>
              </a:rPr>
              <a:t>回声定位</a:t>
            </a:r>
          </a:p>
        </p:txBody>
      </p:sp>
      <p:sp>
        <p:nvSpPr>
          <p:cNvPr id="13324" name="Oval 14"/>
          <p:cNvSpPr/>
          <p:nvPr/>
        </p:nvSpPr>
        <p:spPr>
          <a:xfrm>
            <a:off x="4491653" y="2842724"/>
            <a:ext cx="3376256" cy="649050"/>
          </a:xfrm>
          <a:prstGeom prst="ellipse">
            <a:avLst/>
          </a:prstGeom>
          <a:solidFill>
            <a:srgbClr val="BBE0E3"/>
          </a:solidFill>
          <a:ln w="9525" cap="flat" cmpd="sng">
            <a:solidFill>
              <a:srgbClr val="3D8F95"/>
            </a:solidFill>
            <a:prstDash val="solid"/>
            <a:round/>
            <a:headEnd type="none" w="med" len="med"/>
            <a:tailEnd type="none" w="med" len="med"/>
          </a:ln>
        </p:spPr>
        <p:txBody>
          <a:bodyPr wrap="none" anchor="ctr"/>
          <a:lstStyle/>
          <a:p>
            <a:pPr algn="ctr"/>
            <a:r>
              <a:rPr lang="en-US" altLang="zh-CN" sz="2100">
                <a:latin typeface="楷体_GB2312" panose="02010609030101010101" pitchFamily="49" charset="-122"/>
                <a:ea typeface="楷体_GB2312" panose="02010609030101010101" pitchFamily="49" charset="-122"/>
              </a:rPr>
              <a:t>B</a:t>
            </a:r>
            <a:r>
              <a:rPr lang="zh-CN" altLang="en-US" sz="2100">
                <a:latin typeface="楷体_GB2312" panose="02010609030101010101" pitchFamily="49" charset="-122"/>
                <a:ea typeface="楷体_GB2312" panose="02010609030101010101" pitchFamily="49" charset="-122"/>
              </a:rPr>
              <a:t>超、彩超、超声波探伤</a:t>
            </a:r>
            <a:endParaRPr lang="en-US" altLang="zh-CN" sz="2100">
              <a:latin typeface="楷体_GB2312" pitchFamily="49" charset="-122"/>
              <a:ea typeface="楷体_GB2312" pitchFamily="49" charset="-122"/>
            </a:endParaRPr>
          </a:p>
        </p:txBody>
      </p:sp>
      <p:pic>
        <p:nvPicPr>
          <p:cNvPr id="27651" name="New picture" hidden="1"/>
          <p:cNvPicPr/>
          <p:nvPr/>
        </p:nvPicPr>
        <p:blipFill>
          <a:blip r:embed="rId2"/>
          <a:stretch>
            <a:fillRect/>
          </a:stretch>
        </p:blipFill>
        <p:spPr>
          <a:xfrm>
            <a:off x="11328400" y="11099800"/>
            <a:ext cx="431800" cy="495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6" nodeType="clickEffect">
                                  <p:stCondLst>
                                    <p:cond delay="0"/>
                                  </p:stCondLst>
                                  <p:childTnLst>
                                    <p:set>
                                      <p:cBhvr>
                                        <p:cTn id="10" dur="1" fill="hold">
                                          <p:stCondLst>
                                            <p:cond delay="0"/>
                                          </p:stCondLst>
                                        </p:cTn>
                                        <p:tgtEl>
                                          <p:spTgt spid="133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331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2" nodeType="clickEffect">
                                  <p:stCondLst>
                                    <p:cond delay="0"/>
                                  </p:stCondLst>
                                  <p:childTnLst>
                                    <p:set>
                                      <p:cBhvr>
                                        <p:cTn id="18" dur="1" fill="hold">
                                          <p:stCondLst>
                                            <p:cond delay="0"/>
                                          </p:stCondLst>
                                        </p:cTn>
                                        <p:tgtEl>
                                          <p:spTgt spid="1331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7" nodeType="clickEffect">
                                  <p:stCondLst>
                                    <p:cond delay="0"/>
                                  </p:stCondLst>
                                  <p:childTnLst>
                                    <p:set>
                                      <p:cBhvr>
                                        <p:cTn id="22" dur="1" fill="hold">
                                          <p:stCondLst>
                                            <p:cond delay="0"/>
                                          </p:stCondLst>
                                        </p:cTn>
                                        <p:tgtEl>
                                          <p:spTgt spid="1332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3" nodeType="clickEffect">
                                  <p:stCondLst>
                                    <p:cond delay="0"/>
                                  </p:stCondLst>
                                  <p:childTnLst>
                                    <p:set>
                                      <p:cBhvr>
                                        <p:cTn id="26" dur="1" fill="hold">
                                          <p:stCondLst>
                                            <p:cond delay="0"/>
                                          </p:stCondLst>
                                        </p:cTn>
                                        <p:tgtEl>
                                          <p:spTgt spid="1331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8" nodeType="clickEffect">
                                  <p:stCondLst>
                                    <p:cond delay="0"/>
                                  </p:stCondLst>
                                  <p:childTnLst>
                                    <p:set>
                                      <p:cBhvr>
                                        <p:cTn id="30" dur="1" fill="hold">
                                          <p:stCondLst>
                                            <p:cond delay="0"/>
                                          </p:stCondLst>
                                        </p:cTn>
                                        <p:tgtEl>
                                          <p:spTgt spid="13323"/>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9" nodeType="clickEffect">
                                  <p:stCondLst>
                                    <p:cond delay="0"/>
                                  </p:stCondLst>
                                  <p:childTnLst>
                                    <p:set>
                                      <p:cBhvr>
                                        <p:cTn id="34" dur="1" fill="hold">
                                          <p:stCondLst>
                                            <p:cond delay="0"/>
                                          </p:stCondLst>
                                        </p:cTn>
                                        <p:tgtEl>
                                          <p:spTgt spid="13324"/>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5" nodeType="clickEffect">
                                  <p:stCondLst>
                                    <p:cond delay="0"/>
                                  </p:stCondLst>
                                  <p:childTnLst>
                                    <p:set>
                                      <p:cBhvr>
                                        <p:cTn id="38" dur="1" fill="hold">
                                          <p:stCondLst>
                                            <p:cond delay="0"/>
                                          </p:stCondLst>
                                        </p:cTn>
                                        <p:tgtEl>
                                          <p:spTgt spid="13320"/>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4" nodeType="clickEffect">
                                  <p:stCondLst>
                                    <p:cond delay="0"/>
                                  </p:stCondLst>
                                  <p:childTnLst>
                                    <p:set>
                                      <p:cBhvr>
                                        <p:cTn id="42" dur="1" fill="hold">
                                          <p:stCondLst>
                                            <p:cond delay="0"/>
                                          </p:stCondLst>
                                        </p:cTn>
                                        <p:tgtEl>
                                          <p:spTgt spid="133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P spid="13316" grpId="1" animBg="1"/>
      <p:bldP spid="13317" grpId="2" animBg="1"/>
      <p:bldP spid="13318" grpId="3" animBg="1"/>
      <p:bldP spid="13319" grpId="4" animBg="1"/>
      <p:bldP spid="13320" grpId="5" animBg="1"/>
      <p:bldP spid="13321" grpId="6" animBg="1"/>
      <p:bldP spid="13322" grpId="7" animBg="1"/>
      <p:bldP spid="13323" grpId="8" animBg="1"/>
      <p:bldP spid="13324" grpId="9"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矩形 29697"/>
          <p:cNvSpPr/>
          <p:nvPr/>
        </p:nvSpPr>
        <p:spPr>
          <a:xfrm>
            <a:off x="2294407" y="2360401"/>
            <a:ext cx="4766058" cy="1014730"/>
          </a:xfrm>
          <a:prstGeom prst="rect">
            <a:avLst/>
          </a:prstGeom>
          <a:noFill/>
          <a:ln w="9525">
            <a:noFill/>
          </a:ln>
        </p:spPr>
        <p:txBody>
          <a:bodyPr wrap="square" anchor="t">
            <a:spAutoFit/>
          </a:bodyPr>
          <a:lstStyle/>
          <a:p>
            <a:r>
              <a:rPr lang="zh-CN" altLang="en-US" sz="6000" b="1">
                <a:solidFill>
                  <a:srgbClr val="FFFF00"/>
                </a:solidFill>
                <a:latin typeface="华文楷体" panose="02010600040101010101" charset="-122"/>
                <a:ea typeface="华文楷体" panose="02010600040101010101" charset="-122"/>
              </a:rPr>
              <a:t>一、声与信息</a:t>
            </a:r>
          </a:p>
        </p:txBody>
      </p:sp>
      <p:pic>
        <p:nvPicPr>
          <p:cNvPr id="6148" name="图片 29698" descr="898u你"/>
          <p:cNvPicPr>
            <a:picLocks noChangeAspect="1"/>
          </p:cNvPicPr>
          <p:nvPr/>
        </p:nvPicPr>
        <p:blipFill>
          <a:blip r:embed="rId2"/>
          <a:stretch>
            <a:fillRect/>
          </a:stretch>
        </p:blipFill>
        <p:spPr>
          <a:xfrm>
            <a:off x="699189" y="555170"/>
            <a:ext cx="1829252" cy="1374321"/>
          </a:xfrm>
          <a:prstGeom prst="rect">
            <a:avLst/>
          </a:prstGeom>
          <a:noFill/>
          <a:ln w="9525">
            <a:noFill/>
          </a:ln>
        </p:spPr>
      </p:pic>
      <p:pic>
        <p:nvPicPr>
          <p:cNvPr id="6150" name="图片 29700" descr="bs00554_"/>
          <p:cNvPicPr>
            <a:picLocks noChangeAspect="1"/>
          </p:cNvPicPr>
          <p:nvPr/>
        </p:nvPicPr>
        <p:blipFill>
          <a:blip r:embed="rId3"/>
          <a:stretch>
            <a:fillRect/>
          </a:stretch>
        </p:blipFill>
        <p:spPr>
          <a:xfrm>
            <a:off x="7171027" y="416814"/>
            <a:ext cx="1028954" cy="89795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1000" fill="hold"/>
                                        <p:tgtEl>
                                          <p:spTgt spid="29698"/>
                                        </p:tgtEl>
                                        <p:attrNameLst>
                                          <p:attrName>ppt_w</p:attrName>
                                        </p:attrNameLst>
                                      </p:cBhvr>
                                      <p:tavLst>
                                        <p:tav tm="0">
                                          <p:val>
                                            <p:fltVal val="0"/>
                                          </p:val>
                                        </p:tav>
                                        <p:tav tm="100000">
                                          <p:val>
                                            <p:strVal val="#ppt_w"/>
                                          </p:val>
                                        </p:tav>
                                      </p:tavLst>
                                    </p:anim>
                                    <p:anim calcmode="lin" valueType="num">
                                      <p:cBhvr>
                                        <p:cTn id="8" dur="1000" fill="hold"/>
                                        <p:tgtEl>
                                          <p:spTgt spid="29698"/>
                                        </p:tgtEl>
                                        <p:attrNameLst>
                                          <p:attrName>ppt_h</p:attrName>
                                        </p:attrNameLst>
                                      </p:cBhvr>
                                      <p:tavLst>
                                        <p:tav tm="0">
                                          <p:val>
                                            <p:fltVal val="0"/>
                                          </p:val>
                                        </p:tav>
                                        <p:tav tm="100000">
                                          <p:val>
                                            <p:strVal val="#ppt_h"/>
                                          </p:val>
                                        </p:tav>
                                      </p:tavLst>
                                    </p:anim>
                                    <p:animEffect transition="in" filter="fade">
                                      <p:cBhvr>
                                        <p:cTn id="9" dur="10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8" name="Picture 4" descr="AVSEQ08_201243154043"/>
          <p:cNvPicPr>
            <a:picLocks noChangeAspect="1"/>
          </p:cNvPicPr>
          <p:nvPr/>
        </p:nvPicPr>
        <p:blipFill>
          <a:blip r:embed="rId2"/>
          <a:stretch>
            <a:fillRect/>
          </a:stretch>
        </p:blipFill>
        <p:spPr>
          <a:xfrm>
            <a:off x="1485773" y="1703014"/>
            <a:ext cx="2057908" cy="1683959"/>
          </a:xfrm>
          <a:prstGeom prst="rect">
            <a:avLst/>
          </a:prstGeom>
          <a:noFill/>
          <a:ln w="9525">
            <a:noFill/>
          </a:ln>
        </p:spPr>
      </p:pic>
      <p:pic>
        <p:nvPicPr>
          <p:cNvPr id="6150" name="Picture 6" descr="AVSEQ08_201243154139"/>
          <p:cNvPicPr>
            <a:picLocks noChangeAspect="1"/>
          </p:cNvPicPr>
          <p:nvPr/>
        </p:nvPicPr>
        <p:blipFill>
          <a:blip r:embed="rId3"/>
          <a:stretch>
            <a:fillRect/>
          </a:stretch>
        </p:blipFill>
        <p:spPr>
          <a:xfrm>
            <a:off x="5773081" y="1703014"/>
            <a:ext cx="2057908" cy="1683959"/>
          </a:xfrm>
          <a:prstGeom prst="rect">
            <a:avLst/>
          </a:prstGeom>
          <a:noFill/>
          <a:ln w="9525">
            <a:noFill/>
          </a:ln>
        </p:spPr>
      </p:pic>
      <p:sp>
        <p:nvSpPr>
          <p:cNvPr id="4102" name="AutoShape 8"/>
          <p:cNvSpPr/>
          <p:nvPr/>
        </p:nvSpPr>
        <p:spPr>
          <a:xfrm>
            <a:off x="3758046" y="3814514"/>
            <a:ext cx="4056270" cy="1188537"/>
          </a:xfrm>
          <a:prstGeom prst="cloudCallout">
            <a:avLst>
              <a:gd name="adj1" fmla="val 23120"/>
              <a:gd name="adj2" fmla="val -96491"/>
            </a:avLst>
          </a:prstGeom>
          <a:solidFill>
            <a:srgbClr val="BBE0E3"/>
          </a:solidFill>
          <a:ln w="9525" cap="flat" cmpd="sng">
            <a:solidFill>
              <a:srgbClr val="3D8F95"/>
            </a:solidFill>
            <a:prstDash val="solid"/>
            <a:round/>
            <a:headEnd type="none" w="med" len="med"/>
            <a:tailEnd type="none" w="med" len="med"/>
          </a:ln>
        </p:spPr>
        <p:txBody>
          <a:bodyPr anchor="t"/>
          <a:lstStyle/>
          <a:p>
            <a:pPr algn="ctr"/>
            <a:endParaRPr lang="zh-CN" altLang="en-US" sz="2700">
              <a:latin typeface="Times New Roman"/>
              <a:ea typeface="楷体_GB2312" pitchFamily="49" charset="-122"/>
            </a:endParaRPr>
          </a:p>
        </p:txBody>
      </p:sp>
      <p:sp>
        <p:nvSpPr>
          <p:cNvPr id="4104" name="矩形 4103"/>
          <p:cNvSpPr/>
          <p:nvPr/>
        </p:nvSpPr>
        <p:spPr>
          <a:xfrm>
            <a:off x="1355963" y="531150"/>
            <a:ext cx="2516505" cy="414020"/>
          </a:xfrm>
          <a:prstGeom prst="rect">
            <a:avLst/>
          </a:prstGeom>
        </p:spPr>
        <p:style>
          <a:lnRef idx="1">
            <a:schemeClr val="accent2"/>
          </a:lnRef>
          <a:fillRef idx="2">
            <a:schemeClr val="accent2"/>
          </a:fillRef>
          <a:effectRef idx="1">
            <a:schemeClr val="accent2"/>
          </a:effectRef>
          <a:fontRef idx="minor">
            <a:schemeClr val="dk1"/>
          </a:fontRef>
        </p:style>
        <p:txBody>
          <a:bodyPr wrap="none" anchor="t">
            <a:spAutoFit/>
          </a:bodyPr>
          <a:lstStyle/>
          <a:p>
            <a:pPr fontAlgn="base"/>
            <a:r>
              <a:rPr lang="en-US" altLang="zh-CN" sz="2100" strike="noStrike" noProof="1">
                <a:solidFill>
                  <a:srgbClr val="0066CC"/>
                </a:solidFill>
                <a:latin typeface="Times New Roman" panose="02020603050405020304" charset="0"/>
                <a:ea typeface="宋体" panose="02010600030101010101" pitchFamily="2" charset="-122"/>
              </a:rPr>
              <a:t>1.</a:t>
            </a:r>
            <a:r>
              <a:rPr lang="zh-CN" altLang="en-US" sz="2100" strike="noStrike" noProof="1">
                <a:solidFill>
                  <a:srgbClr val="0066CC"/>
                </a:solidFill>
                <a:latin typeface="Times New Roman" panose="02020603050405020304" charset="0"/>
                <a:ea typeface="宋体" panose="02010600030101010101" pitchFamily="2" charset="-122"/>
              </a:rPr>
              <a:t>声音可以传递信息</a:t>
            </a:r>
          </a:p>
        </p:txBody>
      </p:sp>
      <p:sp>
        <p:nvSpPr>
          <p:cNvPr id="4098" name="Rectangle 3"/>
          <p:cNvSpPr>
            <a:spLocks noGrp="1"/>
          </p:cNvSpPr>
          <p:nvPr>
            <p:ph idx="1"/>
          </p:nvPr>
        </p:nvSpPr>
        <p:spPr>
          <a:xfrm>
            <a:off x="3839029" y="3922887"/>
            <a:ext cx="3651358" cy="884853"/>
          </a:xfrm>
        </p:spPr>
        <p:txBody>
          <a:bodyPr wrap="square" lIns="68596" tIns="34298" rIns="68596" bIns="34298" anchor="t"/>
          <a:lstStyle/>
          <a:p>
            <a:pPr>
              <a:lnSpc>
                <a:spcPct val="125000"/>
              </a:lnSpc>
              <a:spcBef>
                <a:spcPct val="0"/>
              </a:spcBef>
              <a:buNone/>
            </a:pPr>
            <a:r>
              <a:rPr lang="zh-CN" altLang="en-US" b="1">
                <a:latin typeface="宋体" panose="02010600030101010101" pitchFamily="2" charset="-122"/>
              </a:rPr>
              <a:t>　　　刚才的这些情景中，“声”分别都起了什么作用</a:t>
            </a:r>
            <a:r>
              <a:rPr lang="en-US" altLang="zh-CN" b="1">
                <a:latin typeface="宋体" panose="02010600030101010101" pitchFamily="2" charset="-122"/>
              </a:rPr>
              <a:t>?</a:t>
            </a:r>
          </a:p>
        </p:txBody>
      </p:sp>
      <p:pic>
        <p:nvPicPr>
          <p:cNvPr id="4105" name="图片 4104" descr="暴风截屏20120424024416"/>
          <p:cNvPicPr>
            <a:picLocks noChangeAspect="1"/>
          </p:cNvPicPr>
          <p:nvPr/>
        </p:nvPicPr>
        <p:blipFill>
          <a:blip r:embed="rId4"/>
          <a:stretch>
            <a:fillRect/>
          </a:stretch>
        </p:blipFill>
        <p:spPr>
          <a:xfrm>
            <a:off x="3654437" y="1680387"/>
            <a:ext cx="2106735" cy="1723259"/>
          </a:xfrm>
          <a:prstGeom prst="rect">
            <a:avLst/>
          </a:prstGeom>
          <a:noFill/>
          <a:ln w="9525">
            <a:noFill/>
          </a:ln>
        </p:spPr>
      </p:pic>
      <p:sp>
        <p:nvSpPr>
          <p:cNvPr id="7176" name="Text Box 4"/>
          <p:cNvSpPr txBox="1"/>
          <p:nvPr/>
        </p:nvSpPr>
        <p:spPr>
          <a:xfrm>
            <a:off x="1347626" y="1102791"/>
            <a:ext cx="4450080" cy="414020"/>
          </a:xfrm>
          <a:prstGeom prst="rect">
            <a:avLst/>
          </a:prstGeom>
          <a:noFill/>
          <a:ln w="9525">
            <a:noFill/>
          </a:ln>
        </p:spPr>
        <p:txBody>
          <a:bodyPr wrap="none" anchor="t">
            <a:spAutoFit/>
          </a:bodyPr>
          <a:lstStyle/>
          <a:p>
            <a:pPr marL="342900" indent="-342900"/>
            <a:r>
              <a:rPr lang="zh-CN" altLang="en-US" sz="2100">
                <a:solidFill>
                  <a:schemeClr val="bg1"/>
                </a:solidFill>
                <a:latin typeface="宋体" panose="02010600030101010101" pitchFamily="2" charset="-122"/>
                <a:ea typeface="宋体" panose="02010600030101010101" pitchFamily="2" charset="-122"/>
              </a:rPr>
              <a:t>这些生活中的现象，你都关注过吗？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10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15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02"/>
                                        </p:tgtEl>
                                        <p:attrNameLst>
                                          <p:attrName>style.visibility</p:attrName>
                                        </p:attrNameLst>
                                      </p:cBhvr>
                                      <p:to>
                                        <p:strVal val="visible"/>
                                      </p:to>
                                    </p:set>
                                  </p:childTnLst>
                                </p:cTn>
                              </p:par>
                              <p:par>
                                <p:cTn id="19" presetID="1" presetClass="entr" presetSubtype="0" fill="hold" grpId="2" nodeType="withEffect">
                                  <p:stCondLst>
                                    <p:cond delay="0"/>
                                  </p:stCondLst>
                                  <p:childTnLst>
                                    <p:set>
                                      <p:cBhvr>
                                        <p:cTn id="20" dur="1" fill="hold">
                                          <p:stCondLst>
                                            <p:cond delay="0"/>
                                          </p:stCondLst>
                                        </p:cTn>
                                        <p:tgtEl>
                                          <p:spTgt spid="4098">
                                            <p:txEl>
                                              <p:pRg st="0" end="0"/>
                                            </p:txEl>
                                          </p:spTgt>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4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animBg="1"/>
      <p:bldP spid="4104" grpId="1" animBg="1"/>
      <p:bldP spid="4098" grpId="2"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5" name="Text Box 2"/>
          <p:cNvSpPr txBox="1"/>
          <p:nvPr/>
        </p:nvSpPr>
        <p:spPr>
          <a:xfrm>
            <a:off x="1563183" y="914626"/>
            <a:ext cx="3622776" cy="737235"/>
          </a:xfrm>
          <a:prstGeom prst="rect">
            <a:avLst/>
          </a:prstGeom>
          <a:noFill/>
          <a:ln w="9525">
            <a:noFill/>
          </a:ln>
        </p:spPr>
        <p:txBody>
          <a:bodyPr wrap="square" anchor="t">
            <a:spAutoFit/>
          </a:bodyPr>
          <a:lstStyle/>
          <a:p>
            <a:r>
              <a:rPr lang="en-US" altLang="zh-CN" sz="2100" b="1">
                <a:solidFill>
                  <a:schemeClr val="bg1"/>
                </a:solidFill>
                <a:latin typeface="宋体" panose="02010600030101010101" pitchFamily="2" charset="-122"/>
                <a:ea typeface="宋体" panose="02010600030101010101" pitchFamily="2" charset="-122"/>
              </a:rPr>
              <a:t>    </a:t>
            </a:r>
            <a:r>
              <a:rPr lang="zh-CN" altLang="en-US" sz="2100" b="1">
                <a:solidFill>
                  <a:schemeClr val="bg1"/>
                </a:solidFill>
                <a:latin typeface="宋体" panose="02010600030101010101" pitchFamily="2" charset="-122"/>
                <a:ea typeface="宋体" panose="02010600030101010101" pitchFamily="2" charset="-122"/>
              </a:rPr>
              <a:t>中医中望、闻、问、切，哪一步体现了听声音？</a:t>
            </a:r>
          </a:p>
        </p:txBody>
      </p:sp>
      <p:pic>
        <p:nvPicPr>
          <p:cNvPr id="8196" name="Picture 3" descr="b_ADCD37440831950D"/>
          <p:cNvPicPr>
            <a:picLocks noChangeAspect="1"/>
          </p:cNvPicPr>
          <p:nvPr/>
        </p:nvPicPr>
        <p:blipFill>
          <a:blip r:embed="rId2">
            <a:clrChange>
              <a:clrFrom>
                <a:srgbClr val="FFFFFF"/>
              </a:clrFrom>
              <a:clrTo>
                <a:srgbClr val="FFFFFF">
                  <a:alpha val="0"/>
                </a:srgbClr>
              </a:clrTo>
            </a:clrChange>
          </a:blip>
          <a:srcRect r="36986"/>
          <a:stretch>
            <a:fillRect/>
          </a:stretch>
        </p:blipFill>
        <p:spPr>
          <a:xfrm>
            <a:off x="5467016" y="656197"/>
            <a:ext cx="1751841" cy="1789951"/>
          </a:xfrm>
          <a:prstGeom prst="rect">
            <a:avLst/>
          </a:prstGeom>
          <a:noFill/>
          <a:ln w="9525">
            <a:noFill/>
          </a:ln>
        </p:spPr>
      </p:pic>
      <p:sp>
        <p:nvSpPr>
          <p:cNvPr id="4" name="圆角矩形 3"/>
          <p:cNvSpPr/>
          <p:nvPr/>
        </p:nvSpPr>
        <p:spPr>
          <a:xfrm>
            <a:off x="3467462" y="914626"/>
            <a:ext cx="359658" cy="328694"/>
          </a:xfrm>
          <a:prstGeom prst="roundRect">
            <a:avLst/>
          </a:prstGeom>
          <a:noFill/>
          <a:extLst>
            <a:ext uri="{909E8E84-426E-40DD-AFC4-6F175D3DCCD1}">
              <a14:hiddenFill xmlns:a14="http://schemas.microsoft.com/office/drawing/2010/main">
                <a:solidFill>
                  <a:schemeClr val="lt1"/>
                </a:solidFill>
              </a14:hiddenFill>
            </a:ext>
          </a:extLst>
        </p:spPr>
        <p:style>
          <a:lnRef idx="2">
            <a:schemeClr val="accent1"/>
          </a:lnRef>
          <a:fillRef idx="1">
            <a:schemeClr val="lt1"/>
          </a:fillRef>
          <a:effectRef idx="0">
            <a:schemeClr val="accent1"/>
          </a:effectRef>
          <a:fontRef idx="minor">
            <a:schemeClr val="dk1"/>
          </a:fontRef>
        </p:style>
        <p:txBody>
          <a:bodyPr rtlCol="0" anchor="ctr"/>
          <a:lstStyle/>
          <a:p>
            <a:pPr algn="ctr" fontAlgn="base"/>
            <a:endParaRPr lang="zh-CN" altLang="en-US" sz="1050" strike="noStrike" noProof="1"/>
          </a:p>
        </p:txBody>
      </p:sp>
      <p:sp>
        <p:nvSpPr>
          <p:cNvPr id="8198" name="文本框 5"/>
          <p:cNvSpPr txBox="1"/>
          <p:nvPr/>
        </p:nvSpPr>
        <p:spPr>
          <a:xfrm>
            <a:off x="1563183" y="3099962"/>
            <a:ext cx="3321473" cy="737235"/>
          </a:xfrm>
          <a:prstGeom prst="rect">
            <a:avLst/>
          </a:prstGeom>
          <a:noFill/>
          <a:ln w="9525">
            <a:noFill/>
          </a:ln>
        </p:spPr>
        <p:txBody>
          <a:bodyPr wrap="square" anchor="t">
            <a:spAutoFit/>
          </a:bodyPr>
          <a:lstStyle/>
          <a:p>
            <a:r>
              <a:rPr lang="en-US" altLang="zh-CN" sz="2100" b="1">
                <a:solidFill>
                  <a:schemeClr val="bg1"/>
                </a:solidFill>
                <a:latin typeface="宋体" panose="02010600030101010101" pitchFamily="2" charset="-122"/>
                <a:ea typeface="宋体" panose="02010600030101010101" pitchFamily="2" charset="-122"/>
              </a:rPr>
              <a:t>    </a:t>
            </a:r>
            <a:r>
              <a:rPr lang="zh-CN" altLang="en-US" sz="2100" b="1">
                <a:solidFill>
                  <a:schemeClr val="bg1"/>
                </a:solidFill>
                <a:latin typeface="宋体" panose="02010600030101010101" pitchFamily="2" charset="-122"/>
                <a:ea typeface="宋体" panose="02010600030101010101" pitchFamily="2" charset="-122"/>
              </a:rPr>
              <a:t>往水瓶里倒水时，能根据声音知道水满不满。</a:t>
            </a:r>
          </a:p>
        </p:txBody>
      </p:sp>
      <p:pic>
        <p:nvPicPr>
          <p:cNvPr id="8199" name="图片 6"/>
          <p:cNvPicPr>
            <a:picLocks noChangeAspect="1"/>
          </p:cNvPicPr>
          <p:nvPr/>
        </p:nvPicPr>
        <p:blipFill>
          <a:blip r:embed="rId3"/>
          <a:stretch>
            <a:fillRect/>
          </a:stretch>
        </p:blipFill>
        <p:spPr>
          <a:xfrm>
            <a:off x="5344351" y="2909415"/>
            <a:ext cx="1714923" cy="171492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3"/>
          <p:cNvSpPr>
            <a:spLocks noGrp="1"/>
          </p:cNvSpPr>
          <p:nvPr>
            <p:ph idx="1"/>
          </p:nvPr>
        </p:nvSpPr>
        <p:spPr>
          <a:xfrm>
            <a:off x="1302371" y="302493"/>
            <a:ext cx="5949831" cy="905098"/>
          </a:xfrm>
        </p:spPr>
        <p:txBody>
          <a:bodyPr wrap="square" lIns="68596" tIns="34298" rIns="68596" bIns="34298" anchor="t"/>
          <a:lstStyle/>
          <a:p>
            <a:pPr marL="0" indent="0">
              <a:lnSpc>
                <a:spcPct val="125000"/>
              </a:lnSpc>
              <a:spcBef>
                <a:spcPct val="0"/>
              </a:spcBef>
              <a:buNone/>
            </a:pPr>
            <a:r>
              <a:rPr lang="zh-CN" altLang="en-US" b="1">
                <a:solidFill>
                  <a:schemeClr val="bg1"/>
                </a:solidFill>
                <a:latin typeface="宋体" panose="02010600030101010101" pitchFamily="2" charset="-122"/>
              </a:rPr>
              <a:t>　　除了人类会利用声音传递信息，动物们也会利用声音的信息来求生或捕猎。</a:t>
            </a:r>
          </a:p>
        </p:txBody>
      </p:sp>
      <p:pic>
        <p:nvPicPr>
          <p:cNvPr id="9219" name="图片 5125" descr="暴风截屏20120424025156"/>
          <p:cNvPicPr>
            <a:picLocks noChangeAspect="1"/>
          </p:cNvPicPr>
          <p:nvPr/>
        </p:nvPicPr>
        <p:blipFill>
          <a:blip r:embed="rId2"/>
          <a:stretch>
            <a:fillRect/>
          </a:stretch>
        </p:blipFill>
        <p:spPr>
          <a:xfrm>
            <a:off x="1916886" y="2068627"/>
            <a:ext cx="3476293" cy="2845105"/>
          </a:xfrm>
          <a:prstGeom prst="rect">
            <a:avLst/>
          </a:prstGeom>
          <a:noFill/>
          <a:ln w="9525">
            <a:noFill/>
          </a:ln>
        </p:spPr>
      </p:pic>
      <p:sp>
        <p:nvSpPr>
          <p:cNvPr id="9221" name="文本框 2"/>
          <p:cNvSpPr txBox="1"/>
          <p:nvPr/>
        </p:nvSpPr>
        <p:spPr>
          <a:xfrm>
            <a:off x="5570855" y="2685415"/>
            <a:ext cx="2435225" cy="922020"/>
          </a:xfrm>
          <a:prstGeom prst="rect">
            <a:avLst/>
          </a:prstGeom>
          <a:noFill/>
          <a:ln w="9525">
            <a:noFill/>
          </a:ln>
        </p:spPr>
        <p:txBody>
          <a:bodyPr wrap="square" anchor="t">
            <a:spAutoFit/>
          </a:bodyPr>
          <a:lstStyle/>
          <a:p>
            <a:r>
              <a:rPr lang="zh-CN" altLang="en-US" sz="2700" b="1">
                <a:solidFill>
                  <a:srgbClr val="FFFF00"/>
                </a:solidFill>
                <a:latin typeface="华文楷体" panose="02010600040101010101" charset="-122"/>
                <a:ea typeface="华文楷体" panose="02010600040101010101" charset="-122"/>
              </a:rPr>
              <a:t>蝙蝠利用超声波定位物体</a:t>
            </a:r>
          </a:p>
        </p:txBody>
      </p:sp>
      <p:sp>
        <p:nvSpPr>
          <p:cNvPr id="4" name="文本框 3"/>
          <p:cNvSpPr txBox="1"/>
          <p:nvPr/>
        </p:nvSpPr>
        <p:spPr>
          <a:xfrm>
            <a:off x="1916886" y="1431485"/>
            <a:ext cx="3475102" cy="4140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fontAlgn="base"/>
            <a:r>
              <a:rPr lang="en-US" altLang="zh-CN" sz="2100" b="1" strike="noStrike" noProof="1">
                <a:solidFill>
                  <a:srgbClr val="4F81BD"/>
                </a:solidFill>
                <a:latin typeface="Times New Roman" panose="02020603050405020304" charset="0"/>
                <a:cs typeface="Times New Roman" panose="02020603050405020304" charset="0"/>
              </a:rPr>
              <a:t>2.</a:t>
            </a:r>
            <a:r>
              <a:rPr lang="zh-CN" altLang="en-US" sz="2100" b="1" strike="noStrike" noProof="1">
                <a:solidFill>
                  <a:srgbClr val="4F81BD"/>
                </a:solidFill>
                <a:latin typeface="Times New Roman" panose="02020603050405020304" charset="0"/>
                <a:cs typeface="Times New Roman" panose="02020603050405020304" charset="0"/>
              </a:rPr>
              <a:t>回声传递信息（回声定位）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3"/>
          <p:cNvSpPr>
            <a:spLocks noGrp="1"/>
          </p:cNvSpPr>
          <p:nvPr>
            <p:ph idx="1"/>
          </p:nvPr>
        </p:nvSpPr>
        <p:spPr>
          <a:xfrm>
            <a:off x="1397645" y="391813"/>
            <a:ext cx="6173724" cy="800298"/>
          </a:xfrm>
        </p:spPr>
        <p:txBody>
          <a:bodyPr wrap="square" lIns="68596" tIns="34298" rIns="68596" bIns="34298" anchor="t"/>
          <a:lstStyle/>
          <a:p>
            <a:pPr marL="0" indent="0">
              <a:lnSpc>
                <a:spcPct val="125000"/>
              </a:lnSpc>
              <a:spcBef>
                <a:spcPct val="0"/>
              </a:spcBef>
              <a:buNone/>
            </a:pPr>
            <a:r>
              <a:rPr lang="zh-CN" altLang="en-US" b="1">
                <a:solidFill>
                  <a:schemeClr val="bg1"/>
                </a:solidFill>
                <a:latin typeface="宋体" panose="02010600030101010101" pitchFamily="2" charset="-122"/>
              </a:rPr>
              <a:t>　　人类也向动物学习了这些技巧，但是你能看出人类是怎么做到的吗？</a:t>
            </a:r>
          </a:p>
        </p:txBody>
      </p:sp>
      <p:pic>
        <p:nvPicPr>
          <p:cNvPr id="10243" name="图片 6149" descr="暴风截屏20120424025301"/>
          <p:cNvPicPr>
            <a:picLocks noChangeAspect="1"/>
          </p:cNvPicPr>
          <p:nvPr/>
        </p:nvPicPr>
        <p:blipFill>
          <a:blip r:embed="rId2"/>
          <a:stretch>
            <a:fillRect/>
          </a:stretch>
        </p:blipFill>
        <p:spPr>
          <a:xfrm>
            <a:off x="5068057" y="1579159"/>
            <a:ext cx="2411611" cy="2211537"/>
          </a:xfrm>
          <a:prstGeom prst="rect">
            <a:avLst/>
          </a:prstGeom>
          <a:noFill/>
          <a:ln w="9525">
            <a:noFill/>
          </a:ln>
        </p:spPr>
      </p:pic>
      <p:sp>
        <p:nvSpPr>
          <p:cNvPr id="18436" name="文本框 18435"/>
          <p:cNvSpPr txBox="1"/>
          <p:nvPr/>
        </p:nvSpPr>
        <p:spPr>
          <a:xfrm>
            <a:off x="5451533" y="4459669"/>
            <a:ext cx="1892371" cy="368300"/>
          </a:xfrm>
          <a:prstGeom prst="rect">
            <a:avLst/>
          </a:prstGeom>
          <a:noFill/>
          <a:ln w="9525">
            <a:noFill/>
          </a:ln>
        </p:spPr>
        <p:txBody>
          <a:bodyPr wrap="square" anchor="t">
            <a:spAutoFit/>
          </a:bodyPr>
          <a:lstStyle/>
          <a:p>
            <a:pPr>
              <a:spcBef>
                <a:spcPct val="50000"/>
              </a:spcBef>
            </a:pPr>
            <a:r>
              <a:rPr lang="zh-CN" altLang="en-US" sz="1800">
                <a:solidFill>
                  <a:srgbClr val="FFFF00"/>
                </a:solidFill>
                <a:latin typeface="Arial" pitchFamily="34" charset="0"/>
                <a:ea typeface="宋体" panose="02010600030101010101" pitchFamily="2" charset="-122"/>
              </a:rPr>
              <a:t>探测海深、鱼群</a:t>
            </a:r>
          </a:p>
        </p:txBody>
      </p:sp>
      <p:sp>
        <p:nvSpPr>
          <p:cNvPr id="7174" name="文本框 1"/>
          <p:cNvSpPr txBox="1"/>
          <p:nvPr/>
        </p:nvSpPr>
        <p:spPr>
          <a:xfrm>
            <a:off x="5913610" y="3952660"/>
            <a:ext cx="968218" cy="506730"/>
          </a:xfrm>
          <a:prstGeom prst="rect">
            <a:avLst/>
          </a:prstGeom>
          <a:noFill/>
          <a:ln w="9525">
            <a:noFill/>
          </a:ln>
        </p:spPr>
        <p:txBody>
          <a:bodyPr wrap="square" anchor="t">
            <a:spAutoFit/>
          </a:bodyPr>
          <a:lstStyle/>
          <a:p>
            <a:r>
              <a:rPr lang="zh-CN" altLang="en-US" sz="2700">
                <a:solidFill>
                  <a:srgbClr val="FFFF00"/>
                </a:solidFill>
                <a:latin typeface="Calibri"/>
                <a:ea typeface="楷体_GB2312" panose="02010609030101010101" pitchFamily="49" charset="-122"/>
              </a:rPr>
              <a:t>声呐</a:t>
            </a:r>
          </a:p>
        </p:txBody>
      </p:sp>
      <p:pic>
        <p:nvPicPr>
          <p:cNvPr id="10247" name="Picture 3"/>
          <p:cNvPicPr/>
          <p:nvPr/>
        </p:nvPicPr>
        <p:blipFill>
          <a:blip r:embed="rId3"/>
          <a:stretch>
            <a:fillRect/>
          </a:stretch>
        </p:blipFill>
        <p:spPr>
          <a:xfrm>
            <a:off x="1397645" y="1579159"/>
            <a:ext cx="2135318" cy="2210346"/>
          </a:xfrm>
          <a:prstGeom prst="rect">
            <a:avLst/>
          </a:prstGeom>
          <a:noFill/>
          <a:ln w="9525">
            <a:noFill/>
          </a:ln>
        </p:spPr>
      </p:pic>
      <p:pic>
        <p:nvPicPr>
          <p:cNvPr id="10248" name="Picture 4"/>
          <p:cNvPicPr/>
          <p:nvPr/>
        </p:nvPicPr>
        <p:blipFill>
          <a:blip r:embed="rId4"/>
          <a:stretch>
            <a:fillRect/>
          </a:stretch>
        </p:blipFill>
        <p:spPr>
          <a:xfrm>
            <a:off x="3532963" y="2224637"/>
            <a:ext cx="1314775" cy="914626"/>
          </a:xfrm>
          <a:prstGeom prst="rect">
            <a:avLst/>
          </a:prstGeom>
          <a:noFill/>
          <a:ln w="9525">
            <a:noFill/>
          </a:ln>
        </p:spPr>
      </p:pic>
      <p:sp>
        <p:nvSpPr>
          <p:cNvPr id="8195" name="Text Box 6"/>
          <p:cNvSpPr txBox="1"/>
          <p:nvPr/>
        </p:nvSpPr>
        <p:spPr>
          <a:xfrm>
            <a:off x="1396454" y="3952660"/>
            <a:ext cx="2970152" cy="506730"/>
          </a:xfrm>
          <a:prstGeom prst="rect">
            <a:avLst/>
          </a:prstGeom>
          <a:noFill/>
          <a:ln w="9525">
            <a:noFill/>
          </a:ln>
        </p:spPr>
        <p:txBody>
          <a:bodyPr anchor="t">
            <a:spAutoFit/>
          </a:bodyPr>
          <a:lstStyle/>
          <a:p>
            <a:pPr>
              <a:spcBef>
                <a:spcPct val="50000"/>
              </a:spcBef>
            </a:pPr>
            <a:r>
              <a:rPr lang="zh-CN" altLang="en-US" sz="2700">
                <a:solidFill>
                  <a:srgbClr val="FFFF00"/>
                </a:solidFill>
                <a:latin typeface="Calibri"/>
                <a:ea typeface="楷体_GB2312" panose="02010609030101010101" pitchFamily="49" charset="-122"/>
              </a:rPr>
              <a:t>汽车的倒车雷达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2"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strips(downLeft)">
                                      <p:cBhvr>
                                        <p:cTn id="7" dur="500"/>
                                        <p:tgtEl>
                                          <p:spTgt spid="81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174"/>
                                        </p:tgtEl>
                                        <p:attrNameLst>
                                          <p:attrName>style.visibility</p:attrName>
                                        </p:attrNameLst>
                                      </p:cBhvr>
                                      <p:to>
                                        <p:strVal val="visible"/>
                                      </p:to>
                                    </p:set>
                                    <p:animEffect transition="in" filter="strips(downLeft)">
                                      <p:cBhvr>
                                        <p:cTn id="12" dur="500"/>
                                        <p:tgtEl>
                                          <p:spTgt spid="7174"/>
                                        </p:tgtEl>
                                      </p:cBhvr>
                                    </p:animEffect>
                                  </p:childTnLst>
                                </p:cTn>
                              </p:par>
                              <p:par>
                                <p:cTn id="13" presetID="18" presetClass="entr" presetSubtype="12" fill="hold" grpId="1" nodeType="withEffect">
                                  <p:stCondLst>
                                    <p:cond delay="0"/>
                                  </p:stCondLst>
                                  <p:childTnLst>
                                    <p:set>
                                      <p:cBhvr>
                                        <p:cTn id="14" dur="1" fill="hold">
                                          <p:stCondLst>
                                            <p:cond delay="0"/>
                                          </p:stCondLst>
                                        </p:cTn>
                                        <p:tgtEl>
                                          <p:spTgt spid="18436"/>
                                        </p:tgtEl>
                                        <p:attrNameLst>
                                          <p:attrName>style.visibility</p:attrName>
                                        </p:attrNameLst>
                                      </p:cBhvr>
                                      <p:to>
                                        <p:strVal val="visible"/>
                                      </p:to>
                                    </p:set>
                                    <p:animEffect transition="in" filter="strips(downLeft)">
                                      <p:cBhvr>
                                        <p:cTn id="15"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1"/>
      <p:bldP spid="7174" grpId="0"/>
      <p:bldP spid="8195" grpId="2"/>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图片 11270" descr="1"/>
          <p:cNvPicPr>
            <a:picLocks noChangeAspect="1"/>
          </p:cNvPicPr>
          <p:nvPr/>
        </p:nvPicPr>
        <p:blipFill>
          <a:blip r:embed="rId4"/>
          <a:stretch>
            <a:fillRect/>
          </a:stretch>
        </p:blipFill>
        <p:spPr>
          <a:xfrm>
            <a:off x="1484582" y="1955489"/>
            <a:ext cx="6320207" cy="2748641"/>
          </a:xfrm>
          <a:prstGeom prst="rect">
            <a:avLst/>
          </a:prstGeom>
          <a:noFill/>
          <a:ln w="9525">
            <a:noFill/>
          </a:ln>
        </p:spPr>
      </p:pic>
      <p:sp>
        <p:nvSpPr>
          <p:cNvPr id="11267" name="Rectangle 3"/>
          <p:cNvSpPr>
            <a:spLocks noGrp="1"/>
          </p:cNvSpPr>
          <p:nvPr>
            <p:ph idx="1"/>
          </p:nvPr>
        </p:nvSpPr>
        <p:spPr>
          <a:xfrm>
            <a:off x="1322705" y="451485"/>
            <a:ext cx="7280275" cy="835025"/>
          </a:xfrm>
        </p:spPr>
        <p:txBody>
          <a:bodyPr wrap="square" lIns="68596" tIns="34298" rIns="68596" bIns="34298" anchor="t"/>
          <a:lstStyle/>
          <a:p>
            <a:pPr marL="0" indent="0">
              <a:buNone/>
            </a:pPr>
            <a:r>
              <a:rPr lang="zh-CN" altLang="en-US" b="1">
                <a:solidFill>
                  <a:schemeClr val="bg1"/>
                </a:solidFill>
                <a:latin typeface="宋体" panose="02010600030101010101" pitchFamily="2" charset="-122"/>
              </a:rPr>
              <a:t>　　有一艘漂在海面的渔船向水下的鱼群发出一个声信号，</a:t>
            </a:r>
            <a:r>
              <a:rPr lang="en-US" altLang="zh-CN" b="1">
                <a:solidFill>
                  <a:schemeClr val="bg1"/>
                </a:solidFill>
                <a:latin typeface="Times New Roman" panose="02020603050405020304" charset="0"/>
              </a:rPr>
              <a:t>0.05</a:t>
            </a:r>
            <a:r>
              <a:rPr lang="zh-CN" altLang="en-US" b="1">
                <a:solidFill>
                  <a:schemeClr val="bg1"/>
                </a:solidFill>
                <a:latin typeface="宋体" panose="02010600030101010101" pitchFamily="2" charset="-122"/>
              </a:rPr>
              <a:t>秒后听到了这个声信号的回音，鱼群大约在海底多深？</a:t>
            </a:r>
          </a:p>
        </p:txBody>
      </p:sp>
      <p:sp>
        <p:nvSpPr>
          <p:cNvPr id="9221" name="Line 5"/>
          <p:cNvSpPr/>
          <p:nvPr/>
        </p:nvSpPr>
        <p:spPr>
          <a:xfrm>
            <a:off x="5065675" y="3201190"/>
            <a:ext cx="2286564" cy="0"/>
          </a:xfrm>
          <a:prstGeom prst="line">
            <a:avLst/>
          </a:prstGeom>
          <a:ln w="50800" cap="flat" cmpd="sng">
            <a:solidFill>
              <a:srgbClr val="FF0000"/>
            </a:solidFill>
            <a:prstDash val="solid"/>
            <a:round/>
            <a:headEnd type="none" w="med" len="med"/>
            <a:tailEnd type="none" w="med" len="med"/>
          </a:ln>
        </p:spPr>
        <p:txBody>
          <a:bodyPr/>
          <a:lstStyle/>
          <a:p>
            <a:endParaRPr/>
          </a:p>
        </p:txBody>
      </p:sp>
      <p:graphicFrame>
        <p:nvGraphicFramePr>
          <p:cNvPr id="5122" name="Object 3"/>
          <p:cNvGraphicFramePr>
            <a:graphicFrameLocks noChangeAspect="1"/>
          </p:cNvGraphicFramePr>
          <p:nvPr/>
        </p:nvGraphicFramePr>
        <p:xfrm>
          <a:off x="2437512" y="1181592"/>
          <a:ext cx="3908596" cy="774097"/>
        </p:xfrm>
        <a:graphic>
          <a:graphicData uri="http://schemas.openxmlformats.org/presentationml/2006/ole">
            <mc:AlternateContent xmlns:mc="http://schemas.openxmlformats.org/markup-compatibility/2006">
              <mc:Choice xmlns:v="urn:schemas-microsoft-com:vml" Requires="v">
                <p:oleObj spid="_x0000_s1041" r:id="rId5" imgW="0" imgH="0" progId="Equation.DSMT4">
                  <p:embed/>
                </p:oleObj>
              </mc:Choice>
              <mc:Fallback>
                <p:oleObj r:id="rId5" imgW="0" imgH="0" progId="Equation.DSMT4">
                  <p:embed/>
                  <p:pic>
                    <p:nvPicPr>
                      <p:cNvPr id="0" name="OLE substitute image"/>
                      <p:cNvPicPr/>
                      <p:nvPr/>
                    </p:nvPicPr>
                    <p:blipFill>
                      <a:blip r:embed="rId6"/>
                      <a:stretch>
                        <a:fillRect/>
                      </a:stretch>
                    </p:blipFill>
                    <p:spPr>
                      <a:xfrm>
                        <a:off x="2437512" y="1181592"/>
                        <a:ext cx="3908596" cy="774097"/>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22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nodeType="clickEffect">
                                  <p:stCondLst>
                                    <p:cond delay="0"/>
                                  </p:stCondLst>
                                  <p:childTnLst>
                                    <p:set>
                                      <p:cBhvr>
                                        <p:cTn id="10" dur="1" fill="hold">
                                          <p:stCondLst>
                                            <p:cond delay="0"/>
                                          </p:stCondLst>
                                        </p:cTn>
                                        <p:tgtEl>
                                          <p:spTgt spid="5122"/>
                                        </p:tgtEl>
                                        <p:attrNameLst>
                                          <p:attrName>style.visibility</p:attrName>
                                        </p:attrNameLst>
                                      </p:cBhvr>
                                      <p:to>
                                        <p:strVal val="visible"/>
                                      </p:to>
                                    </p:set>
                                    <p:animEffect transition="in" filter="blinds(horizontal)">
                                      <p:cBhvr>
                                        <p:cTn id="11"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3"/>
          <p:cNvSpPr>
            <a:spLocks noGrp="1"/>
          </p:cNvSpPr>
          <p:nvPr>
            <p:ph idx="1"/>
          </p:nvPr>
        </p:nvSpPr>
        <p:spPr>
          <a:xfrm>
            <a:off x="1738248" y="656197"/>
            <a:ext cx="5668774" cy="836025"/>
          </a:xfrm>
        </p:spPr>
        <p:txBody>
          <a:bodyPr wrap="square" lIns="68596" tIns="34298" rIns="68596" bIns="34298" anchor="t"/>
          <a:lstStyle/>
          <a:p>
            <a:pPr marL="0" indent="0">
              <a:lnSpc>
                <a:spcPct val="125000"/>
              </a:lnSpc>
              <a:spcBef>
                <a:spcPct val="0"/>
              </a:spcBef>
              <a:buNone/>
            </a:pPr>
            <a:r>
              <a:rPr lang="zh-CN" altLang="en-US" b="1">
                <a:solidFill>
                  <a:schemeClr val="bg1"/>
                </a:solidFill>
                <a:latin typeface="宋体" panose="02010600030101010101" pitchFamily="2" charset="-122"/>
              </a:rPr>
              <a:t>　　回声定位还有一些其他的应用，利用超声波进行诊断。</a:t>
            </a:r>
          </a:p>
        </p:txBody>
      </p:sp>
      <p:pic>
        <p:nvPicPr>
          <p:cNvPr id="13315" name="图片 8197" descr="暴风截屏20120424025325"/>
          <p:cNvPicPr>
            <a:picLocks noChangeAspect="1"/>
          </p:cNvPicPr>
          <p:nvPr/>
        </p:nvPicPr>
        <p:blipFill>
          <a:blip r:embed="rId2"/>
          <a:stretch>
            <a:fillRect/>
          </a:stretch>
        </p:blipFill>
        <p:spPr>
          <a:xfrm>
            <a:off x="2525446" y="1720878"/>
            <a:ext cx="3781167" cy="2809378"/>
          </a:xfrm>
          <a:prstGeom prst="rect">
            <a:avLst/>
          </a:prstGeom>
          <a:noFill/>
          <a:ln w="9525">
            <a:noFill/>
          </a:ln>
        </p:spPr>
      </p:pic>
      <p:sp>
        <p:nvSpPr>
          <p:cNvPr id="13317" name="文本框 3"/>
          <p:cNvSpPr txBox="1"/>
          <p:nvPr/>
        </p:nvSpPr>
        <p:spPr>
          <a:xfrm>
            <a:off x="1545319" y="2429475"/>
            <a:ext cx="783625" cy="1014730"/>
          </a:xfrm>
          <a:prstGeom prst="rect">
            <a:avLst/>
          </a:prstGeom>
          <a:noFill/>
          <a:ln w="9525">
            <a:noFill/>
          </a:ln>
        </p:spPr>
        <p:txBody>
          <a:bodyPr wrap="square" anchor="t">
            <a:spAutoFit/>
          </a:bodyPr>
          <a:lstStyle/>
          <a:p>
            <a:r>
              <a:rPr lang="en-US" altLang="zh-CN" sz="3000">
                <a:solidFill>
                  <a:srgbClr val="FFFF00"/>
                </a:solidFill>
                <a:latin typeface="Times New Roman" panose="02020603050405020304" charset="0"/>
                <a:ea typeface="宋体" panose="02010600030101010101" pitchFamily="2" charset="-122"/>
              </a:rPr>
              <a:t>B</a:t>
            </a:r>
            <a:r>
              <a:rPr lang="zh-CN" altLang="en-US" sz="3000">
                <a:solidFill>
                  <a:srgbClr val="FFFF00"/>
                </a:solidFill>
                <a:latin typeface="Times New Roman" panose="02020603050405020304" charset="0"/>
                <a:ea typeface="宋体" panose="02010600030101010101" pitchFamily="2" charset="-122"/>
              </a:rPr>
              <a:t>超</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准圆简体"/>
        <a:ea typeface="方正卡通简体"/>
        <a:cs typeface="Arial"/>
      </a:majorFont>
      <a:minorFont>
        <a:latin typeface="方正准圆简体"/>
        <a:ea typeface="方正卡通简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1029</Words>
  <Application>Microsoft Office PowerPoint</Application>
  <PresentationFormat>自定义</PresentationFormat>
  <Paragraphs>93</Paragraphs>
  <Slides>21</Slides>
  <Notes>4</Notes>
  <HiddenSlides>0</HiddenSlides>
  <MMClips>0</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1</vt:i4>
      </vt:variant>
      <vt:variant>
        <vt:lpstr>幻灯片标题</vt:lpstr>
      </vt:variant>
      <vt:variant>
        <vt:i4>21</vt:i4>
      </vt:variant>
    </vt:vector>
  </HeadingPairs>
  <TitlesOfParts>
    <vt:vector size="40" baseType="lpstr">
      <vt:lpstr>Arial</vt:lpstr>
      <vt:lpstr>宋体</vt:lpstr>
      <vt:lpstr>方正准圆简体</vt:lpstr>
      <vt:lpstr>Tahoma</vt:lpstr>
      <vt:lpstr>华文楷体</vt:lpstr>
      <vt:lpstr>华文行楷</vt:lpstr>
      <vt:lpstr>仿宋_GB2312</vt:lpstr>
      <vt:lpstr>黑体</vt:lpstr>
      <vt:lpstr>Wingdings</vt:lpstr>
      <vt:lpstr>方正静蕾简体</vt:lpstr>
      <vt:lpstr>楷体</vt:lpstr>
      <vt:lpstr>Arial Black</vt:lpstr>
      <vt:lpstr>楷体_GB2312</vt:lpstr>
      <vt:lpstr>Times New Roman</vt:lpstr>
      <vt:lpstr>方正卡通简体</vt:lpstr>
      <vt:lpstr>Calibri</vt:lpstr>
      <vt:lpstr>Office 主题</vt:lpstr>
      <vt:lpstr>自定义设计方案</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2020-09-18T16:51:16Z</cp:lastPrinted>
  <dcterms:created xsi:type="dcterms:W3CDTF">2020-09-18T16:51:16Z</dcterms:created>
  <dcterms:modified xsi:type="dcterms:W3CDTF">2021-08-10T03:30:37Z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