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23"/>
  </p:notesMasterIdLst>
  <p:handoutMasterIdLst>
    <p:handoutMasterId r:id="rId24"/>
  </p:handoutMasterIdLst>
  <p:sldIdLst>
    <p:sldId id="291" r:id="rId3"/>
    <p:sldId id="305" r:id="rId4"/>
    <p:sldId id="333" r:id="rId5"/>
    <p:sldId id="373" r:id="rId6"/>
    <p:sldId id="376" r:id="rId7"/>
    <p:sldId id="379" r:id="rId8"/>
    <p:sldId id="378" r:id="rId9"/>
    <p:sldId id="383" r:id="rId10"/>
    <p:sldId id="380" r:id="rId11"/>
    <p:sldId id="382" r:id="rId12"/>
    <p:sldId id="374" r:id="rId13"/>
    <p:sldId id="384" r:id="rId14"/>
    <p:sldId id="385" r:id="rId15"/>
    <p:sldId id="386" r:id="rId16"/>
    <p:sldId id="387" r:id="rId17"/>
    <p:sldId id="389" r:id="rId18"/>
    <p:sldId id="334" r:id="rId19"/>
    <p:sldId id="280" r:id="rId20"/>
    <p:sldId id="301" r:id="rId21"/>
    <p:sldId id="258" r:id="rId2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  <a:srgbClr val="F76D21"/>
    <a:srgbClr val="FFA200"/>
    <a:srgbClr val="C41010"/>
    <a:srgbClr val="FFFFFF"/>
    <a:srgbClr val="0000CC"/>
    <a:srgbClr val="F6F6F6"/>
    <a:srgbClr val="F9B03C"/>
    <a:srgbClr val="FBA10F"/>
    <a:srgbClr val="F8A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46" autoAdjust="0"/>
  </p:normalViewPr>
  <p:slideViewPr>
    <p:cSldViewPr snapToGrid="0">
      <p:cViewPr varScale="1">
        <p:scale>
          <a:sx n="86" d="100"/>
          <a:sy n="86" d="100"/>
        </p:scale>
        <p:origin x="533" y="67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2022/10/7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2022/10/7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教材插图比翼齐飞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80092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11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21.png"/><Relationship Id="rId10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10" Type="http://schemas.openxmlformats.org/officeDocument/2006/relationships/image" Target="../media/image50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file:///C:\Users\lbli2\AppData\Local\Temp\wps\INetCache\077ffd906df5ff7096d8e770e80bb71d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4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18.GIF"/><Relationship Id="rId5" Type="http://schemas.openxmlformats.org/officeDocument/2006/relationships/image" Target="../media/image11.png"/><Relationship Id="rId10" Type="http://schemas.openxmlformats.org/officeDocument/2006/relationships/image" Target="../media/image17.GIF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file:///C:\Users\lbli2\AppData\Local\Temp\wps\INetCache\d18ff595ba1a19bc293686c37ede275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11" Type="http://schemas.microsoft.com/office/2007/relationships/hdphoto" Target="../media/hdphoto1.wdp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file:///C:\Users\lbli2\AppData\Local\Temp\wps\INetCache\5059a295c9a3428e25c5d5e1d16548b4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1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第一章 机械运动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1200329"/>
          </a:xfrm>
        </p:spPr>
        <p:txBody>
          <a:bodyPr/>
          <a:lstStyle/>
          <a:p>
            <a:pPr algn="ctr"/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节  长度与时间的测量  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2"/>
          <p:cNvSpPr/>
          <p:nvPr/>
        </p:nvSpPr>
        <p:spPr>
          <a:xfrm>
            <a:off x="638400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 l="-16000" r="-4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227076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sp>
        <p:nvSpPr>
          <p:cNvPr id="41" name="文本框 4101"/>
          <p:cNvSpPr txBox="1"/>
          <p:nvPr/>
        </p:nvSpPr>
        <p:spPr>
          <a:xfrm>
            <a:off x="3586480" y="664845"/>
            <a:ext cx="7974965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测一测，脉搏跳动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次所用的时间，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1min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内你的脉搏跳动的次数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pic>
        <p:nvPicPr>
          <p:cNvPr id="42" name="图片 41" descr="C:\Users\lbli2\Desktop\小飞飞（通用版）\1.小学\介绍2.png介绍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78138" y="253365"/>
            <a:ext cx="727710" cy="1031875"/>
          </a:xfrm>
          <a:prstGeom prst="rect">
            <a:avLst/>
          </a:prstGeom>
        </p:spPr>
      </p:pic>
      <p:pic>
        <p:nvPicPr>
          <p:cNvPr id="1026" name="Picture 2" descr="https://gimg2.baidu.com/image_search/src=http%3A%2F%2F5b0988e595225.cdn.sohucs.com%2Fq_70%2Cc_zoom%2Cw_640%2Fimages%2F20180818%2Ff8377d02398d4bdca633466e345ce601.jpeg&amp;refer=http%3A%2F%2F5b0988e595225.cdn.sohucs.com&amp;app=2002&amp;size=f9999,10000&amp;q=a80&amp;n=0&amp;g=0n&amp;fmt=jpeg?sec=1618628076&amp;t=ff9852ec6403ef0fcddc4ae33249a9d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840" y="1868170"/>
            <a:ext cx="5897245" cy="395351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8" name="文本框 4101"/>
          <p:cNvSpPr txBox="1"/>
          <p:nvPr/>
        </p:nvSpPr>
        <p:spPr>
          <a:xfrm>
            <a:off x="3586480" y="664845"/>
            <a:ext cx="220345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常见的时间</a:t>
            </a:r>
          </a:p>
        </p:txBody>
      </p:sp>
      <p:pic>
        <p:nvPicPr>
          <p:cNvPr id="19" name="图片 18" descr="C:\Users\lbli2\Desktop\小飞飞（通用版）\1.小学\介绍2.png介绍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78138" y="253365"/>
            <a:ext cx="727710" cy="1031875"/>
          </a:xfrm>
          <a:prstGeom prst="rect">
            <a:avLst/>
          </a:prstGeom>
        </p:spPr>
      </p:pic>
      <p:pic>
        <p:nvPicPr>
          <p:cNvPr id="26" name="图片 9" descr="C:\Users\iflytek\Desktop\卡片业务\常见的长度、时间、速度\a.pnga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9440" y="1781175"/>
            <a:ext cx="1531620" cy="964565"/>
          </a:xfrm>
          <a:prstGeom prst="round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2969578" y="2968625"/>
            <a:ext cx="16592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人呼吸一次约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3s</a:t>
            </a:r>
          </a:p>
        </p:txBody>
      </p:sp>
      <p:pic>
        <p:nvPicPr>
          <p:cNvPr id="62" name="图片 61" descr="C:\Users\iflytek\Desktop\图片素材\力的作用效果\百米冲刺.png百米冲刺"/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34255" y="4092575"/>
            <a:ext cx="2402205" cy="1334135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9487218" y="2968625"/>
            <a:ext cx="18808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播放一首国歌约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50s</a:t>
            </a:r>
          </a:p>
        </p:txBody>
      </p:sp>
      <p:sp>
        <p:nvSpPr>
          <p:cNvPr id="65" name="矩形 64"/>
          <p:cNvSpPr/>
          <p:nvPr/>
        </p:nvSpPr>
        <p:spPr>
          <a:xfrm>
            <a:off x="7508240" y="5633085"/>
            <a:ext cx="15513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学校一堂课</a:t>
            </a: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45min</a:t>
            </a:r>
          </a:p>
        </p:txBody>
      </p:sp>
      <p:sp>
        <p:nvSpPr>
          <p:cNvPr id="107" name="矩形 106"/>
          <p:cNvSpPr/>
          <p:nvPr/>
        </p:nvSpPr>
        <p:spPr>
          <a:xfrm>
            <a:off x="3112770" y="5633085"/>
            <a:ext cx="13728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眨一次眼约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0.2~0.4s</a:t>
            </a:r>
          </a:p>
        </p:txBody>
      </p:sp>
      <p:sp>
        <p:nvSpPr>
          <p:cNvPr id="128" name="矩形 127"/>
          <p:cNvSpPr/>
          <p:nvPr/>
        </p:nvSpPr>
        <p:spPr>
          <a:xfrm>
            <a:off x="9396730" y="5633085"/>
            <a:ext cx="20618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做一次眼保健操约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5min</a:t>
            </a:r>
          </a:p>
        </p:txBody>
      </p:sp>
      <p:pic>
        <p:nvPicPr>
          <p:cNvPr id="131" name="图片 130" descr="C:\Users\iflytek\Desktop\卡片业务\常见的长度、时间、速度\b.pngb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79365" y="1214755"/>
            <a:ext cx="1911985" cy="1809750"/>
          </a:xfrm>
          <a:prstGeom prst="rect">
            <a:avLst/>
          </a:prstGeom>
        </p:spPr>
      </p:pic>
      <p:sp>
        <p:nvSpPr>
          <p:cNvPr id="132" name="矩形 131"/>
          <p:cNvSpPr/>
          <p:nvPr/>
        </p:nvSpPr>
        <p:spPr>
          <a:xfrm>
            <a:off x="5111433" y="2968625"/>
            <a:ext cx="186372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心脏跳动一次约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1s</a:t>
            </a:r>
          </a:p>
        </p:txBody>
      </p:sp>
      <p:pic>
        <p:nvPicPr>
          <p:cNvPr id="133" name="图片 9" descr="C:\Users\iflytek\Desktop\卡片业务\常见的长度、时间、速度\e.pnge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9519285" y="1420495"/>
            <a:ext cx="1881505" cy="1394460"/>
          </a:xfrm>
          <a:prstGeom prst="roundRect">
            <a:avLst/>
          </a:prstGeom>
        </p:spPr>
      </p:pic>
      <p:sp>
        <p:nvSpPr>
          <p:cNvPr id="135" name="矩形 134"/>
          <p:cNvSpPr/>
          <p:nvPr/>
        </p:nvSpPr>
        <p:spPr>
          <a:xfrm>
            <a:off x="5028565" y="5633085"/>
            <a:ext cx="20294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中学生跑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800m</a:t>
            </a:r>
          </a:p>
          <a:p>
            <a:pPr lvl="0" algn="ctr">
              <a:lnSpc>
                <a:spcPct val="1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约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220s</a:t>
            </a:r>
          </a:p>
        </p:txBody>
      </p:sp>
      <p:pic>
        <p:nvPicPr>
          <p:cNvPr id="137" name="图片 136" descr="C:\Users\iflytek\Desktop\卡片业务\常见的长度、时间、速度\c.pngc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7399655" y="1587500"/>
            <a:ext cx="1711325" cy="1233170"/>
          </a:xfrm>
          <a:prstGeom prst="roundRect">
            <a:avLst/>
          </a:prstGeom>
        </p:spPr>
      </p:pic>
      <p:sp>
        <p:nvSpPr>
          <p:cNvPr id="138" name="文本框 137"/>
          <p:cNvSpPr txBox="1"/>
          <p:nvPr/>
        </p:nvSpPr>
        <p:spPr>
          <a:xfrm>
            <a:off x="7529513" y="2968625"/>
            <a:ext cx="1508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打哈欠一次约</a:t>
            </a:r>
            <a:r>
              <a:rPr lang="en-US" altLang="zh-CN" sz="20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3~5s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0845" y="3870960"/>
            <a:ext cx="1908810" cy="17005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1575" y="3921760"/>
            <a:ext cx="1467485" cy="15995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99625" y="4077335"/>
            <a:ext cx="1520825" cy="13589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61" grpId="0"/>
      <p:bldP spid="63" grpId="0"/>
      <p:bldP spid="65" grpId="0"/>
      <p:bldP spid="107" grpId="0"/>
      <p:bldP spid="128" grpId="0"/>
      <p:bldP spid="132" grpId="0"/>
      <p:bldP spid="135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图片 279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451215" y="4813935"/>
            <a:ext cx="1249045" cy="831850"/>
          </a:xfrm>
          <a:prstGeom prst="rect">
            <a:avLst/>
          </a:prstGeom>
        </p:spPr>
      </p:pic>
      <p:sp>
        <p:nvSpPr>
          <p:cNvPr id="2" name="文本框 4101"/>
          <p:cNvSpPr txBox="1"/>
          <p:nvPr/>
        </p:nvSpPr>
        <p:spPr>
          <a:xfrm>
            <a:off x="3348990" y="664845"/>
            <a:ext cx="735203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同学们一起动手测量一块橡皮的长度，大家的测量数据都是正确的吗？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43828" y="1410970"/>
            <a:ext cx="1572260" cy="657860"/>
            <a:chOff x="223" y="2493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3828" y="551815"/>
            <a:ext cx="1572260" cy="657860"/>
            <a:chOff x="223" y="869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3828" y="3129915"/>
            <a:ext cx="1572260" cy="657860"/>
            <a:chOff x="223" y="4117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3828" y="3989070"/>
            <a:ext cx="1572260" cy="657860"/>
            <a:chOff x="223" y="5741"/>
            <a:chExt cx="2476" cy="10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828" y="4848225"/>
            <a:ext cx="1572260" cy="657860"/>
            <a:chOff x="223" y="7365"/>
            <a:chExt cx="2476" cy="103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3828" y="5707380"/>
            <a:ext cx="1572260" cy="657860"/>
            <a:chOff x="223" y="8989"/>
            <a:chExt cx="2476" cy="103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3510" y="2270125"/>
            <a:ext cx="1572895" cy="658495"/>
            <a:chOff x="223" y="2493"/>
            <a:chExt cx="2477" cy="103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347720" y="2114550"/>
          <a:ext cx="7562850" cy="174815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512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96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小飞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甲同学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乙同学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丙同学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丁同学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85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4.61 cm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4.60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4.64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4.51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4.60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图片 9" descr="写字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2430" y="4465955"/>
            <a:ext cx="1081405" cy="133032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2580896" y="529944"/>
            <a:ext cx="689395" cy="689395"/>
            <a:chOff x="6286249" y="3931402"/>
            <a:chExt cx="689395" cy="689395"/>
          </a:xfrm>
        </p:grpSpPr>
        <p:sp>
          <p:nvSpPr>
            <p:cNvPr id="54" name="Shape 2248"/>
            <p:cNvSpPr/>
            <p:nvPr/>
          </p:nvSpPr>
          <p:spPr>
            <a:xfrm flipH="1">
              <a:off x="6286249" y="3931402"/>
              <a:ext cx="689395" cy="689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5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56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7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3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4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4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5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6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0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4667885" y="4996815"/>
            <a:ext cx="5161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测量时需要估读，会产生误差。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90" y="5708015"/>
            <a:ext cx="3023870" cy="763905"/>
          </a:xfrm>
          <a:prstGeom prst="rect">
            <a:avLst/>
          </a:prstGeom>
          <a:solidFill>
            <a:srgbClr val="CCE4F7"/>
          </a:solidFill>
        </p:spPr>
      </p:pic>
      <p:pic>
        <p:nvPicPr>
          <p:cNvPr id="280" name="图片 279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998720" y="2820670"/>
            <a:ext cx="2077085" cy="65278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816464" y="416471"/>
            <a:ext cx="2697480" cy="899144"/>
            <a:chOff x="2816464" y="403136"/>
            <a:chExt cx="2697480" cy="899144"/>
          </a:xfrm>
        </p:grpSpPr>
        <p:grpSp>
          <p:nvGrpSpPr>
            <p:cNvPr id="95" name="组合 94"/>
            <p:cNvGrpSpPr/>
            <p:nvPr/>
          </p:nvGrpSpPr>
          <p:grpSpPr>
            <a:xfrm>
              <a:off x="2816464" y="403136"/>
              <a:ext cx="2697480" cy="899144"/>
              <a:chOff x="2758541" y="349904"/>
              <a:chExt cx="2697480" cy="899144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2758541" y="349904"/>
                <a:ext cx="2697480" cy="899144"/>
                <a:chOff x="3127094" y="518364"/>
                <a:chExt cx="2068224" cy="689395"/>
              </a:xfrm>
            </p:grpSpPr>
            <p:sp>
              <p:nvSpPr>
                <p:cNvPr id="98" name="圆角矩形 97"/>
                <p:cNvSpPr/>
                <p:nvPr/>
              </p:nvSpPr>
              <p:spPr>
                <a:xfrm>
                  <a:off x="3358844" y="667833"/>
                  <a:ext cx="1836474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102" name="文本框 101"/>
              <p:cNvSpPr txBox="1"/>
              <p:nvPr/>
            </p:nvSpPr>
            <p:spPr>
              <a:xfrm>
                <a:off x="3723106" y="563264"/>
                <a:ext cx="144716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误差</a:t>
                </a:r>
              </a:p>
            </p:txBody>
          </p:sp>
        </p:grpSp>
        <p:sp>
          <p:nvSpPr>
            <p:cNvPr id="11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3534410" y="1502410"/>
            <a:ext cx="6305550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误差：测量值与真实值之间的差别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4834" y="1689100"/>
            <a:ext cx="238601" cy="31813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547110" y="3933190"/>
            <a:ext cx="1878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误差的来源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818255" y="4609148"/>
            <a:ext cx="1456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测量方法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818255" y="5220335"/>
            <a:ext cx="1456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测量工具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818255" y="5833110"/>
            <a:ext cx="1456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测量者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167755" y="4609465"/>
            <a:ext cx="2603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改进测量方法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167755" y="5220335"/>
            <a:ext cx="333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选用精密的测量工具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167755" y="5833110"/>
            <a:ext cx="2838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多次测量求平均值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064250" y="3928110"/>
            <a:ext cx="251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减小误差的方法</a:t>
            </a:r>
          </a:p>
        </p:txBody>
      </p:sp>
      <p:sp>
        <p:nvSpPr>
          <p:cNvPr id="52" name="Text Box 15"/>
          <p:cNvSpPr txBox="1">
            <a:spLocks noChangeArrowheads="1"/>
          </p:cNvSpPr>
          <p:nvPr/>
        </p:nvSpPr>
        <p:spPr bwMode="auto">
          <a:xfrm>
            <a:off x="3519170" y="2266315"/>
            <a:ext cx="779018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误差不能消除，应尽量减小误差，误差不是错误，错误能够避免，误差不可避免</a:t>
            </a:r>
          </a:p>
        </p:txBody>
      </p:sp>
      <p:sp>
        <p:nvSpPr>
          <p:cNvPr id="55" name="右箭头 54"/>
          <p:cNvSpPr/>
          <p:nvPr/>
        </p:nvSpPr>
        <p:spPr>
          <a:xfrm>
            <a:off x="5459730" y="5267960"/>
            <a:ext cx="522605" cy="36449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 descr="读书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39070" y="4820920"/>
            <a:ext cx="1170940" cy="1531620"/>
          </a:xfrm>
          <a:prstGeom prst="rect">
            <a:avLst/>
          </a:prstGeom>
        </p:spPr>
      </p:pic>
      <p:sp>
        <p:nvSpPr>
          <p:cNvPr id="58" name="圆角矩形 57"/>
          <p:cNvSpPr/>
          <p:nvPr/>
        </p:nvSpPr>
        <p:spPr>
          <a:xfrm>
            <a:off x="3519170" y="3789045"/>
            <a:ext cx="5682615" cy="2682875"/>
          </a:xfrm>
          <a:prstGeom prst="roundRect">
            <a:avLst>
              <a:gd name="adj" fmla="val 7880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1" grpId="0"/>
      <p:bldP spid="32" grpId="0"/>
      <p:bldP spid="33" grpId="0"/>
      <p:bldP spid="34" grpId="0"/>
      <p:bldP spid="46" grpId="0"/>
      <p:bldP spid="47" grpId="0"/>
      <p:bldP spid="48" grpId="0"/>
      <p:bldP spid="49" grpId="0"/>
      <p:bldP spid="52" grpId="0" bldLvl="0" animBg="1"/>
      <p:bldP spid="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8" name="文本框 4101"/>
          <p:cNvSpPr txBox="1"/>
          <p:nvPr/>
        </p:nvSpPr>
        <p:spPr>
          <a:xfrm>
            <a:off x="3586480" y="664845"/>
            <a:ext cx="393827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多次测量求平均值</a:t>
            </a:r>
          </a:p>
        </p:txBody>
      </p:sp>
      <p:pic>
        <p:nvPicPr>
          <p:cNvPr id="19" name="图片 18" descr="C:\Users\lbli2\Desktop\小飞飞（通用版）\2.中学\读书1.png读书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878138" y="293688"/>
            <a:ext cx="727710" cy="951230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457575" y="1524000"/>
          <a:ext cx="7562850" cy="176149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512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2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96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小飞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甲同学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乙同学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丙同学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丁同学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18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4.61 cm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4.60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4.64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4.51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4.60 cm</a:t>
                      </a:r>
                      <a:endParaRPr lang="en-US" altLang="zh-CN" sz="28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等腰三角形 40"/>
          <p:cNvSpPr/>
          <p:nvPr/>
        </p:nvSpPr>
        <p:spPr>
          <a:xfrm>
            <a:off x="3933825" y="3042285"/>
            <a:ext cx="113030" cy="9906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5457825" y="3042285"/>
            <a:ext cx="113030" cy="9906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6998970" y="3042285"/>
            <a:ext cx="113030" cy="9906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8481695" y="3042285"/>
            <a:ext cx="113030" cy="9906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9992995" y="3042285"/>
            <a:ext cx="113030" cy="9906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1695" y="3770630"/>
            <a:ext cx="3997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删除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测量值中的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错误数据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01695" y="4388485"/>
            <a:ext cx="626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对测量值中的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正确数据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求平均值</a:t>
            </a:r>
          </a:p>
        </p:txBody>
      </p:sp>
      <p:sp>
        <p:nvSpPr>
          <p:cNvPr id="117" name="矩形 116"/>
          <p:cNvSpPr/>
          <p:nvPr/>
        </p:nvSpPr>
        <p:spPr>
          <a:xfrm rot="21180000">
            <a:off x="8326459" y="3699970"/>
            <a:ext cx="2672080" cy="52197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不能改变精确度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6293" y="5210175"/>
          <a:ext cx="4868545" cy="87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2298700" imgH="393700" progId="Equation.KSEE3">
                  <p:embed/>
                </p:oleObj>
              </mc:Choice>
              <mc:Fallback>
                <p:oleObj r:id="rId7" imgW="2298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6293" y="5210175"/>
                        <a:ext cx="4868545" cy="871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208646" y="5449570"/>
          <a:ext cx="167894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774065" imgH="177165" progId="Equation.KSEE3">
                  <p:embed/>
                </p:oleObj>
              </mc:Choice>
              <mc:Fallback>
                <p:oleObj r:id="rId9" imgW="774065" imgH="1771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08646" y="5449570"/>
                        <a:ext cx="1678940" cy="392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9840278" y="5449570"/>
          <a:ext cx="1322705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609600" imgH="177165" progId="Equation.KSEE3">
                  <p:embed/>
                </p:oleObj>
              </mc:Choice>
              <mc:Fallback>
                <p:oleObj r:id="rId11" imgW="609600" imgH="1771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40278" y="5449570"/>
                        <a:ext cx="1322705" cy="392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任意多边形 25"/>
          <p:cNvSpPr/>
          <p:nvPr/>
        </p:nvSpPr>
        <p:spPr>
          <a:xfrm>
            <a:off x="8063865" y="2508250"/>
            <a:ext cx="1421130" cy="908050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2" grpId="0"/>
      <p:bldP spid="3" grpId="0"/>
      <p:bldP spid="117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646045" y="4612640"/>
            <a:ext cx="8895080" cy="197167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46097" y="541194"/>
            <a:ext cx="93058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如图所示，该机械停表的读数为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_______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1923" y="3990340"/>
            <a:ext cx="1572260" cy="657860"/>
            <a:chOff x="223" y="5741"/>
            <a:chExt cx="2476" cy="10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1923" y="4849495"/>
            <a:ext cx="1572260" cy="657860"/>
            <a:chOff x="223" y="7365"/>
            <a:chExt cx="2476" cy="103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923" y="5708650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1605" y="3130550"/>
            <a:ext cx="1572895" cy="658495"/>
            <a:chOff x="223" y="869"/>
            <a:chExt cx="2477" cy="103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53" name="图片 52" descr="写字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985" y="4326890"/>
            <a:ext cx="1033780" cy="1271905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6" r:link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1401445"/>
            <a:ext cx="2778125" cy="3134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r:link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863" t="30673" r="26469" b="46475"/>
          <a:stretch>
            <a:fillRect/>
          </a:stretch>
        </p:blipFill>
        <p:spPr>
          <a:xfrm>
            <a:off x="6367780" y="1531620"/>
            <a:ext cx="2162175" cy="217233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r:link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234" t="46029" b="23906"/>
          <a:stretch>
            <a:fillRect/>
          </a:stretch>
        </p:blipFill>
        <p:spPr>
          <a:xfrm>
            <a:off x="8529955" y="1985010"/>
            <a:ext cx="1705610" cy="188087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3205480" y="5126990"/>
            <a:ext cx="803973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当小盘指针未超过半分钟刻度线，则大表盘按照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0~30s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读数；</a:t>
            </a:r>
            <a:endParaRPr lang="zh-CN" altLang="en-US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当小盘指针超过半分钟刻度线，则大表盘按照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30~60s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读数。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185660" y="702628"/>
            <a:ext cx="868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218.3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646045" y="3783965"/>
            <a:ext cx="8895080" cy="2381250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46097" y="541194"/>
            <a:ext cx="93058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四位同学用同一把刻度尺测量同一物体的长度，数据为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: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12 .44cm、 12.43cm、 12.42cm、12.43cm、  12.42cm、  12.82cm</a:t>
            </a:r>
            <a:endParaRPr kumimoji="1"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测量记录中错误的是_________，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此物体的长度应为  __________。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605" y="1410970"/>
            <a:ext cx="1572895" cy="658495"/>
            <a:chOff x="223" y="4117"/>
            <a:chExt cx="2477" cy="103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1923" y="3990340"/>
            <a:ext cx="1572260" cy="657860"/>
            <a:chOff x="223" y="5741"/>
            <a:chExt cx="2476" cy="10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1923" y="4849495"/>
            <a:ext cx="1572260" cy="657860"/>
            <a:chOff x="223" y="7365"/>
            <a:chExt cx="2476" cy="103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923" y="5708650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1605" y="3130550"/>
            <a:ext cx="1572895" cy="658495"/>
            <a:chOff x="223" y="869"/>
            <a:chExt cx="2477" cy="103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53" name="图片 52" descr="写字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045" y="3582670"/>
            <a:ext cx="1033780" cy="1271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42665" y="4504690"/>
            <a:ext cx="3997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删除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测量值中的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错误数据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542665" y="5122545"/>
            <a:ext cx="68834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对剩余测量值中的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正确数据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求平均值，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不改变</a:t>
            </a: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最终数据的精确度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59425" y="1824038"/>
            <a:ext cx="1240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12.82cm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447665" y="2366963"/>
            <a:ext cx="1240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12.43cm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9986645" y="1152525"/>
            <a:ext cx="1249045" cy="717550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" grpId="0"/>
      <p:bldP spid="18" grpId="0"/>
      <p:bldP spid="19" grpId="0"/>
      <p:bldP spid="24" grpId="0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24929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19214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35325" y="1389380"/>
          <a:ext cx="7831455" cy="3657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10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0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04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单位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l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符号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l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英文拼写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aseline="0" dirty="0"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y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ear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aseline="0" dirty="0">
                          <a:latin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d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aseline="0" dirty="0">
                          <a:latin typeface="Times New Roman" panose="02020603050405020304" pitchFamily="18" charset="0"/>
                        </a:rPr>
                        <a:t>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our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aseline="0" dirty="0">
                          <a:latin typeface="Times New Roman" panose="02020603050405020304" pitchFamily="18" charset="0"/>
                        </a:rPr>
                        <a:t>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min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ute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aseline="0" dirty="0">
                          <a:latin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econd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毫秒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kern="1200" baseline="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m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illi</a:t>
                      </a:r>
                      <a:r>
                        <a:rPr lang="en-US" altLang="zh-CN" sz="2400" kern="12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econd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微秒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l-GR" altLang="zh-CN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μ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microsecond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871905" y="5072207"/>
            <a:ext cx="8929572" cy="1206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在国际单位制中，时间的基本单位是秒。国际计量大会规定，铯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133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原子振动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9 192 631 770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次所需的时间定义为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25" name="圆角矩形 124"/>
          <p:cNvSpPr/>
          <p:nvPr/>
        </p:nvSpPr>
        <p:spPr bwMode="auto">
          <a:xfrm>
            <a:off x="2798810" y="5140935"/>
            <a:ext cx="8945515" cy="1152340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2558" y="551815"/>
            <a:ext cx="1572260" cy="657860"/>
            <a:chOff x="223" y="2493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2240" y="1410970"/>
            <a:ext cx="1572895" cy="658495"/>
            <a:chOff x="223" y="4117"/>
            <a:chExt cx="2477" cy="103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2240" y="3130550"/>
            <a:ext cx="1572895" cy="658495"/>
            <a:chOff x="223" y="5741"/>
            <a:chExt cx="2477" cy="103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2558" y="4850130"/>
            <a:ext cx="1572260" cy="657860"/>
            <a:chOff x="223" y="7365"/>
            <a:chExt cx="2476" cy="103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2558" y="570928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2240" y="2270760"/>
            <a:ext cx="1572895" cy="658495"/>
            <a:chOff x="223" y="4117"/>
            <a:chExt cx="2477" cy="103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2240" y="3990340"/>
            <a:ext cx="1572895" cy="658495"/>
            <a:chOff x="223" y="869"/>
            <a:chExt cx="2477" cy="103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4101"/>
          <p:cNvSpPr txBox="1"/>
          <p:nvPr/>
        </p:nvSpPr>
        <p:spPr>
          <a:xfrm>
            <a:off x="3586480" y="664845"/>
            <a:ext cx="393827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时间的单位</a:t>
            </a:r>
          </a:p>
        </p:txBody>
      </p:sp>
      <p:pic>
        <p:nvPicPr>
          <p:cNvPr id="41" name="图片 40" descr="C:\Users\lbli2\Desktop\小飞飞（通用版）\2.中学\读书1.png读书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878138" y="293688"/>
            <a:ext cx="727710" cy="951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2558" y="551815"/>
            <a:ext cx="1572260" cy="657860"/>
            <a:chOff x="223" y="2493"/>
            <a:chExt cx="2476" cy="103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2240" y="1410970"/>
            <a:ext cx="1572895" cy="658495"/>
            <a:chOff x="223" y="4117"/>
            <a:chExt cx="2477" cy="103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240" y="3130550"/>
            <a:ext cx="1572895" cy="658495"/>
            <a:chOff x="223" y="5741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2240" y="3990340"/>
            <a:ext cx="1572895" cy="658495"/>
            <a:chOff x="223" y="7365"/>
            <a:chExt cx="2477" cy="103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8" y="7544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2558" y="5709920"/>
            <a:ext cx="1572260" cy="657860"/>
            <a:chOff x="223" y="8989"/>
            <a:chExt cx="2476" cy="103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2240" y="2270760"/>
            <a:ext cx="1572895" cy="658495"/>
            <a:chOff x="223" y="4117"/>
            <a:chExt cx="2477" cy="103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2240" y="4850130"/>
            <a:ext cx="1572895" cy="658495"/>
            <a:chOff x="223" y="869"/>
            <a:chExt cx="2477" cy="103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167" y="4988628"/>
            <a:ext cx="1384672" cy="170133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3924306" y="1025760"/>
            <a:ext cx="2658745" cy="4886958"/>
            <a:chOff x="3384334" y="657328"/>
            <a:chExt cx="2658745" cy="5600056"/>
          </a:xfrm>
        </p:grpSpPr>
        <p:sp>
          <p:nvSpPr>
            <p:cNvPr id="41" name="圆角矩形 40"/>
            <p:cNvSpPr/>
            <p:nvPr/>
          </p:nvSpPr>
          <p:spPr>
            <a:xfrm>
              <a:off x="4491139" y="2996022"/>
              <a:ext cx="1522095" cy="1305419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时间的测量</a:t>
              </a: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491139" y="657328"/>
              <a:ext cx="1551940" cy="1503342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时间的单位及换算</a:t>
              </a: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491139" y="5046561"/>
              <a:ext cx="1541780" cy="1210823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误差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384334" y="1384300"/>
              <a:ext cx="1125992" cy="4307475"/>
              <a:chOff x="3534922" y="1236469"/>
              <a:chExt cx="1125992" cy="4307475"/>
            </a:xfrm>
          </p:grpSpPr>
          <p:cxnSp>
            <p:nvCxnSpPr>
              <p:cNvPr id="47" name="直接箭头连接符 46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6" name="直接箭头连接符 55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箭头连接符 58"/>
              <p:cNvCxnSpPr/>
              <p:nvPr/>
            </p:nvCxnSpPr>
            <p:spPr>
              <a:xfrm>
                <a:off x="3534922" y="3514147"/>
                <a:ext cx="1125992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60" name="圆角矩形 59"/>
          <p:cNvSpPr/>
          <p:nvPr/>
        </p:nvSpPr>
        <p:spPr>
          <a:xfrm>
            <a:off x="2475427" y="2809279"/>
            <a:ext cx="1461695" cy="1631833"/>
          </a:xfrm>
          <a:prstGeom prst="roundRect">
            <a:avLst/>
          </a:prstGeom>
          <a:solidFill>
            <a:srgbClr val="026BA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长度与时间的测量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458585" y="2694940"/>
            <a:ext cx="4495165" cy="1958340"/>
            <a:chOff x="10171" y="4244"/>
            <a:chExt cx="7079" cy="3084"/>
          </a:xfrm>
        </p:grpSpPr>
        <p:grpSp>
          <p:nvGrpSpPr>
            <p:cNvPr id="100" name="组合 99"/>
            <p:cNvGrpSpPr/>
            <p:nvPr/>
          </p:nvGrpSpPr>
          <p:grpSpPr>
            <a:xfrm>
              <a:off x="10171" y="4244"/>
              <a:ext cx="6814" cy="3068"/>
              <a:chOff x="10231" y="4324"/>
              <a:chExt cx="6814" cy="3068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1092" y="4324"/>
                <a:ext cx="5953" cy="3068"/>
              </a:xfrm>
              <a:prstGeom prst="roundRect">
                <a:avLst/>
              </a:prstGeom>
              <a:noFill/>
              <a:ln w="28575" cmpd="sng">
                <a:solidFill>
                  <a:srgbClr val="026BA5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>
                  <a:buClrTx/>
                  <a:buSzTx/>
                  <a:buFontTx/>
                </a:pPr>
                <a:endPara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cxnSp>
            <p:nvCxnSpPr>
              <p:cNvPr id="36" name="直接箭头连接符 35"/>
              <p:cNvCxnSpPr/>
              <p:nvPr/>
            </p:nvCxnSpPr>
            <p:spPr>
              <a:xfrm>
                <a:off x="10231" y="5840"/>
                <a:ext cx="85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矩形 63"/>
            <p:cNvSpPr/>
            <p:nvPr/>
          </p:nvSpPr>
          <p:spPr>
            <a:xfrm>
              <a:off x="11092" y="4276"/>
              <a:ext cx="6159" cy="30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停表的读数：</a:t>
              </a:r>
            </a:p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当小盘指针未超过半分钟刻度线则大表盘按照</a:t>
              </a: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0~30s</a:t>
              </a: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读数；</a:t>
              </a:r>
              <a:endParaRPr lang="zh-CN" altLang="en-US" sz="20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当小盘指针超过半分钟刻度线</a:t>
              </a:r>
            </a:p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则大表盘按照</a:t>
              </a: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30~60s</a:t>
              </a: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读数。</a:t>
              </a:r>
              <a:endParaRPr lang="zh-CN" altLang="en-US" sz="20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58585" y="1884680"/>
            <a:ext cx="4326890" cy="529590"/>
            <a:chOff x="10171" y="2968"/>
            <a:chExt cx="6814" cy="834"/>
          </a:xfrm>
        </p:grpSpPr>
        <p:grpSp>
          <p:nvGrpSpPr>
            <p:cNvPr id="99" name="组合 98"/>
            <p:cNvGrpSpPr/>
            <p:nvPr/>
          </p:nvGrpSpPr>
          <p:grpSpPr>
            <a:xfrm>
              <a:off x="10171" y="2968"/>
              <a:ext cx="6814" cy="834"/>
              <a:chOff x="10231" y="3048"/>
              <a:chExt cx="6814" cy="834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11092" y="3048"/>
                <a:ext cx="5953" cy="834"/>
              </a:xfrm>
              <a:prstGeom prst="roundRect">
                <a:avLst/>
              </a:prstGeom>
              <a:noFill/>
              <a:ln w="28575" cmpd="sng">
                <a:solidFill>
                  <a:srgbClr val="026BA5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>
                  <a:lnSpc>
                    <a:spcPct val="114000"/>
                  </a:lnSpc>
                  <a:buClrTx/>
                  <a:buSzTx/>
                  <a:buFontTx/>
                </a:pP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  <p:cxnSp>
            <p:nvCxnSpPr>
              <p:cNvPr id="73" name="直接箭头连接符 72"/>
              <p:cNvCxnSpPr/>
              <p:nvPr/>
            </p:nvCxnSpPr>
            <p:spPr>
              <a:xfrm>
                <a:off x="10231" y="3452"/>
                <a:ext cx="85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矩形 75"/>
            <p:cNvSpPr/>
            <p:nvPr/>
          </p:nvSpPr>
          <p:spPr>
            <a:xfrm>
              <a:off x="11176" y="3075"/>
              <a:ext cx="5627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时间的国际基本单位：</a:t>
              </a: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秒（</a:t>
              </a: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58585" y="798830"/>
            <a:ext cx="4326890" cy="908050"/>
            <a:chOff x="10171" y="1258"/>
            <a:chExt cx="6814" cy="1430"/>
          </a:xfrm>
        </p:grpSpPr>
        <p:grpSp>
          <p:nvGrpSpPr>
            <p:cNvPr id="98" name="组合 97"/>
            <p:cNvGrpSpPr/>
            <p:nvPr/>
          </p:nvGrpSpPr>
          <p:grpSpPr>
            <a:xfrm>
              <a:off x="10171" y="1258"/>
              <a:ext cx="6814" cy="1430"/>
              <a:chOff x="10231" y="1338"/>
              <a:chExt cx="6814" cy="1430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11092" y="1338"/>
                <a:ext cx="5953" cy="1430"/>
              </a:xfrm>
              <a:prstGeom prst="roundRect">
                <a:avLst/>
              </a:prstGeom>
              <a:noFill/>
              <a:ln w="28575" cmpd="sng">
                <a:solidFill>
                  <a:srgbClr val="026BA5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>
                  <a:lnSpc>
                    <a:spcPct val="114000"/>
                  </a:lnSpc>
                  <a:buClrTx/>
                  <a:buSzTx/>
                  <a:buFontTx/>
                </a:pP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  <p:cxnSp>
            <p:nvCxnSpPr>
              <p:cNvPr id="33" name="直接箭头连接符 32"/>
              <p:cNvCxnSpPr/>
              <p:nvPr/>
            </p:nvCxnSpPr>
            <p:spPr>
              <a:xfrm>
                <a:off x="10231" y="2053"/>
                <a:ext cx="85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矩形 60"/>
            <p:cNvSpPr/>
            <p:nvPr/>
          </p:nvSpPr>
          <p:spPr>
            <a:xfrm>
              <a:off x="11594" y="1332"/>
              <a:ext cx="2136" cy="6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0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1h = 60min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594" y="2005"/>
              <a:ext cx="2092" cy="6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0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1min = 60s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13817" y="1332"/>
              <a:ext cx="2337" cy="6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0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1s = 1000ms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13817" y="2005"/>
              <a:ext cx="2551" cy="6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zh-CN" sz="20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1ms = 1000μs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8585" y="4830445"/>
            <a:ext cx="4326890" cy="1183640"/>
            <a:chOff x="10171" y="7607"/>
            <a:chExt cx="6814" cy="1864"/>
          </a:xfrm>
        </p:grpSpPr>
        <p:grpSp>
          <p:nvGrpSpPr>
            <p:cNvPr id="101" name="组合 100"/>
            <p:cNvGrpSpPr/>
            <p:nvPr/>
          </p:nvGrpSpPr>
          <p:grpSpPr>
            <a:xfrm>
              <a:off x="10171" y="7607"/>
              <a:ext cx="6814" cy="1865"/>
              <a:chOff x="10231" y="7687"/>
              <a:chExt cx="6814" cy="1865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11092" y="7687"/>
                <a:ext cx="5953" cy="1865"/>
              </a:xfrm>
              <a:prstGeom prst="roundRect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endParaRPr lang="zh-CN" altLang="en-US" sz="2400" b="1" kern="1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  <p:cxnSp>
            <p:nvCxnSpPr>
              <p:cNvPr id="39" name="直接箭头连接符 38"/>
              <p:cNvCxnSpPr/>
              <p:nvPr/>
            </p:nvCxnSpPr>
            <p:spPr>
              <a:xfrm>
                <a:off x="10231" y="8600"/>
                <a:ext cx="85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11092" y="7752"/>
              <a:ext cx="5656" cy="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0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误差不是错误，误差不可避免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1092" y="8320"/>
              <a:ext cx="5656" cy="1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0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减小误差的方法：</a:t>
              </a:r>
            </a:p>
            <a:p>
              <a:pPr lvl="0">
                <a:defRPr/>
              </a:pPr>
              <a:r>
                <a:rPr lang="en-US" altLang="zh-CN" sz="20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0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多次测量求平均值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2875" y="551815"/>
            <a:ext cx="1572260" cy="657860"/>
            <a:chOff x="223" y="2493"/>
            <a:chExt cx="2476" cy="103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2558" y="1410970"/>
            <a:ext cx="1572895" cy="658495"/>
            <a:chOff x="223" y="4117"/>
            <a:chExt cx="2477" cy="103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558" y="3130550"/>
            <a:ext cx="1572895" cy="658495"/>
            <a:chOff x="223" y="5741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8" y="5920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2558" y="3990340"/>
            <a:ext cx="1572895" cy="658495"/>
            <a:chOff x="223" y="7365"/>
            <a:chExt cx="2477" cy="103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8" y="7544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2558" y="2270760"/>
            <a:ext cx="1572895" cy="658495"/>
            <a:chOff x="223" y="4117"/>
            <a:chExt cx="2477" cy="103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2558" y="5709920"/>
            <a:ext cx="1572895" cy="658495"/>
            <a:chOff x="223" y="869"/>
            <a:chExt cx="2477" cy="103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558" y="4850130"/>
            <a:ext cx="1572895" cy="658495"/>
            <a:chOff x="223" y="8989"/>
            <a:chExt cx="2477" cy="103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9168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47100" y="18109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217442" y="2790018"/>
            <a:ext cx="3744000" cy="61767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6327832" y="3701280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6802563" y="1983565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71649" y="2402702"/>
            <a:ext cx="8581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会使用适当的工具测量时间，知道如何规范地测量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871649" y="3238362"/>
            <a:ext cx="8562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知道测量有误差，了解误差和错误有区别，知道多次测量求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平均值可以减小误差；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871649" y="4420732"/>
            <a:ext cx="8572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能根据日常经验或自然现象粗略估测时间；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9578529" y="3653330"/>
            <a:ext cx="165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6939" y="4009565"/>
            <a:ext cx="2988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3828" y="1410970"/>
            <a:ext cx="1572260" cy="657860"/>
            <a:chOff x="223" y="2493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3828" y="551815"/>
            <a:ext cx="1572260" cy="657860"/>
            <a:chOff x="223" y="869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3828" y="3129915"/>
            <a:ext cx="1572260" cy="657860"/>
            <a:chOff x="223" y="4117"/>
            <a:chExt cx="2476" cy="103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3828" y="3989070"/>
            <a:ext cx="1572260" cy="657860"/>
            <a:chOff x="223" y="5741"/>
            <a:chExt cx="2476" cy="10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828" y="4848225"/>
            <a:ext cx="1572260" cy="657860"/>
            <a:chOff x="223" y="7365"/>
            <a:chExt cx="2476" cy="103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3828" y="5707380"/>
            <a:ext cx="1572260" cy="657860"/>
            <a:chOff x="223" y="8989"/>
            <a:chExt cx="2476" cy="103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3510" y="2270125"/>
            <a:ext cx="1572895" cy="658495"/>
            <a:chOff x="223" y="2493"/>
            <a:chExt cx="2477" cy="10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ldLvl="0" animBg="1"/>
      <p:bldP spid="1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853555" y="5362575"/>
            <a:ext cx="1896110" cy="90995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43828" y="1410970"/>
            <a:ext cx="1572260" cy="657860"/>
            <a:chOff x="223" y="2493"/>
            <a:chExt cx="2476" cy="10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3828" y="551815"/>
            <a:ext cx="1572260" cy="657860"/>
            <a:chOff x="223" y="869"/>
            <a:chExt cx="2476" cy="1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3828" y="3129915"/>
            <a:ext cx="1572260" cy="657860"/>
            <a:chOff x="223" y="4117"/>
            <a:chExt cx="2476" cy="103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3828" y="3989070"/>
            <a:ext cx="1572260" cy="657860"/>
            <a:chOff x="223" y="5741"/>
            <a:chExt cx="2476" cy="10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3828" y="4848225"/>
            <a:ext cx="1572260" cy="657860"/>
            <a:chOff x="223" y="7365"/>
            <a:chExt cx="2476" cy="10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3828" y="5707380"/>
            <a:ext cx="1572260" cy="657860"/>
            <a:chOff x="223" y="8989"/>
            <a:chExt cx="2476" cy="10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3510" y="2270125"/>
            <a:ext cx="1572895" cy="658495"/>
            <a:chOff x="223" y="2493"/>
            <a:chExt cx="2477" cy="1037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sp>
        <p:nvSpPr>
          <p:cNvPr id="11" name="文本框 4101"/>
          <p:cNvSpPr txBox="1"/>
          <p:nvPr/>
        </p:nvSpPr>
        <p:spPr>
          <a:xfrm>
            <a:off x="3586480" y="664845"/>
            <a:ext cx="735203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生活中，年、月、日是怎么规定的？</a:t>
            </a:r>
          </a:p>
        </p:txBody>
      </p:sp>
      <p:pic>
        <p:nvPicPr>
          <p:cNvPr id="12" name="图片 11" descr="思考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7645" y="253365"/>
            <a:ext cx="988695" cy="10318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92450" y="4378325"/>
            <a:ext cx="2578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地球自转一周的时间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31523" y="4378325"/>
            <a:ext cx="2679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000">
                <a:latin typeface="黑体" panose="02010609060101010101" pitchFamily="49" charset="-122"/>
                <a:ea typeface="黑体" panose="02010609060101010101" pitchFamily="49" charset="-122"/>
              </a:rPr>
              <a:t>一次完整月相的时间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07425" y="4378325"/>
            <a:ext cx="2751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000">
                <a:latin typeface="黑体" panose="02010609060101010101" pitchFamily="49" charset="-122"/>
                <a:ea typeface="黑体" panose="02010609060101010101" pitchFamily="49" charset="-122"/>
              </a:rPr>
              <a:t>地球公转一周的时间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3068955" y="1581785"/>
            <a:ext cx="8354060" cy="3358515"/>
          </a:xfrm>
          <a:prstGeom prst="roundRect">
            <a:avLst>
              <a:gd name="adj" fmla="val 7880"/>
            </a:avLst>
          </a:prstGeom>
          <a:noFill/>
          <a:ln w="19050">
            <a:solidFill>
              <a:srgbClr val="CCE4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4933950" y="5586730"/>
            <a:ext cx="4051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你还知道哪些时间单位？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265805" y="1826895"/>
            <a:ext cx="2268220" cy="2268220"/>
            <a:chOff x="5143" y="2877"/>
            <a:chExt cx="3572" cy="3572"/>
          </a:xfrm>
        </p:grpSpPr>
        <p:pic>
          <p:nvPicPr>
            <p:cNvPr id="14" name="图片 13" descr="未命名项目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198" y="2933"/>
              <a:ext cx="3461" cy="3461"/>
            </a:xfrm>
            <a:prstGeom prst="rect">
              <a:avLst/>
            </a:prstGeom>
          </p:spPr>
        </p:pic>
        <p:pic>
          <p:nvPicPr>
            <p:cNvPr id="37" name="图片 36" descr="图片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143" y="2877"/>
              <a:ext cx="3572" cy="3572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6040755" y="1862455"/>
            <a:ext cx="2268220" cy="2268220"/>
            <a:chOff x="9472" y="2569"/>
            <a:chExt cx="3572" cy="3572"/>
          </a:xfrm>
        </p:grpSpPr>
        <p:pic>
          <p:nvPicPr>
            <p:cNvPr id="29" name="图片 28" descr="C:\Users\lbli2\Desktop\月相\月相.gif月相"/>
            <p:cNvPicPr/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9529" y="2673"/>
              <a:ext cx="3458" cy="3365"/>
            </a:xfrm>
            <a:prstGeom prst="rect">
              <a:avLst/>
            </a:prstGeom>
          </p:spPr>
        </p:pic>
        <p:pic>
          <p:nvPicPr>
            <p:cNvPr id="38" name="图片 37" descr="图片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472" y="2569"/>
              <a:ext cx="3572" cy="3572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8850630" y="1829435"/>
            <a:ext cx="2263775" cy="2263775"/>
            <a:chOff x="13938" y="2797"/>
            <a:chExt cx="3565" cy="3565"/>
          </a:xfrm>
        </p:grpSpPr>
        <p:pic>
          <p:nvPicPr>
            <p:cNvPr id="57" name="图片 56" descr="C:\Users\lbli2\Desktop\公转\公转.gif公转"/>
            <p:cNvPicPr/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13991" y="2889"/>
              <a:ext cx="3458" cy="3381"/>
            </a:xfrm>
            <a:prstGeom prst="rect">
              <a:avLst/>
            </a:prstGeom>
          </p:spPr>
        </p:pic>
        <p:pic>
          <p:nvPicPr>
            <p:cNvPr id="41" name="图片 40" descr="图片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938" y="2797"/>
              <a:ext cx="3565" cy="35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6320790" y="2225040"/>
            <a:ext cx="1991360" cy="982345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2816464" y="416471"/>
            <a:ext cx="3165450" cy="899144"/>
            <a:chOff x="2816464" y="403136"/>
            <a:chExt cx="3165450" cy="899144"/>
          </a:xfrm>
        </p:grpSpPr>
        <p:grpSp>
          <p:nvGrpSpPr>
            <p:cNvPr id="95" name="组合 9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组合 96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98" name="圆角矩形 97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10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102" name="文本框 101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时间的单位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64000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小时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607685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57340" y="2510790"/>
            <a:ext cx="98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10430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89980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min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44080" y="2450465"/>
            <a:ext cx="981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207" name="Text Box 15"/>
          <p:cNvSpPr txBox="1">
            <a:spLocks noChangeArrowheads="1"/>
          </p:cNvSpPr>
          <p:nvPr/>
        </p:nvSpPr>
        <p:spPr bwMode="auto">
          <a:xfrm>
            <a:off x="3505200" y="3101975"/>
            <a:ext cx="1849755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常用单位：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9580245" y="1663065"/>
            <a:ext cx="1637665" cy="1483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3155315" y="1663065"/>
            <a:ext cx="5713730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国际单位制中，时间的</a:t>
            </a:r>
            <a:r>
              <a:rPr kumimoji="1" lang="zh-CN" altLang="en-US" sz="2800" b="1" dirty="0">
                <a:solidFill>
                  <a:srgbClr val="C4101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基本单位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3155315" y="4526915"/>
            <a:ext cx="2407920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单位换算：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460615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毫秒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82610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ms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411335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微秒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0133330" y="3776345"/>
            <a:ext cx="981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μs</a:t>
            </a: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4382135" y="5173345"/>
            <a:ext cx="60452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5429250" y="5173345"/>
            <a:ext cx="77914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min</a:t>
            </a: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6779260" y="5173345"/>
            <a:ext cx="64389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7974965" y="5173345"/>
            <a:ext cx="77914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ms</a:t>
            </a: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9218295" y="5173345"/>
            <a:ext cx="77914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μs</a:t>
            </a:r>
          </a:p>
        </p:txBody>
      </p:sp>
      <p:grpSp>
        <p:nvGrpSpPr>
          <p:cNvPr id="206" name="组合 205"/>
          <p:cNvGrpSpPr/>
          <p:nvPr/>
        </p:nvGrpSpPr>
        <p:grpSpPr>
          <a:xfrm>
            <a:off x="4462145" y="4428490"/>
            <a:ext cx="5368925" cy="2076450"/>
            <a:chOff x="4857" y="2930"/>
            <a:chExt cx="8455" cy="3270"/>
          </a:xfrm>
        </p:grpSpPr>
        <p:grpSp>
          <p:nvGrpSpPr>
            <p:cNvPr id="8" name="组合 7"/>
            <p:cNvGrpSpPr/>
            <p:nvPr/>
          </p:nvGrpSpPr>
          <p:grpSpPr>
            <a:xfrm>
              <a:off x="4857" y="2931"/>
              <a:ext cx="2551" cy="3269"/>
              <a:chOff x="6686" y="6565"/>
              <a:chExt cx="2551" cy="3269"/>
            </a:xfrm>
          </p:grpSpPr>
          <p:sp>
            <p:nvSpPr>
              <p:cNvPr id="9" name="弧形 8"/>
              <p:cNvSpPr/>
              <p:nvPr/>
            </p:nvSpPr>
            <p:spPr>
              <a:xfrm rot="2700000" flipV="1">
                <a:off x="6686" y="6565"/>
                <a:ext cx="2551" cy="2551"/>
              </a:xfrm>
              <a:prstGeom prst="arc">
                <a:avLst/>
              </a:prstGeom>
              <a:ln w="28575">
                <a:solidFill>
                  <a:srgbClr val="F76D2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436" y="9012"/>
                <a:ext cx="11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rgbClr val="F76D2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  <a:endParaRPr lang="en-US" altLang="zh-CN" sz="2800" baseline="30000">
                  <a:solidFill>
                    <a:srgbClr val="F76D2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825" y="2931"/>
              <a:ext cx="2551" cy="3269"/>
              <a:chOff x="8654" y="6565"/>
              <a:chExt cx="2551" cy="3269"/>
            </a:xfrm>
          </p:grpSpPr>
          <p:sp>
            <p:nvSpPr>
              <p:cNvPr id="20" name="弧形 19"/>
              <p:cNvSpPr/>
              <p:nvPr/>
            </p:nvSpPr>
            <p:spPr>
              <a:xfrm rot="2700000" flipV="1">
                <a:off x="8654" y="6565"/>
                <a:ext cx="2551" cy="2551"/>
              </a:xfrm>
              <a:prstGeom prst="arc">
                <a:avLst/>
              </a:prstGeom>
              <a:ln w="28575">
                <a:solidFill>
                  <a:srgbClr val="F76D2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9429" y="9012"/>
                <a:ext cx="11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rgbClr val="F76D2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  <a:endParaRPr lang="en-US" altLang="zh-CN" sz="2800" baseline="30000">
                  <a:solidFill>
                    <a:srgbClr val="F76D2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8771" y="2930"/>
              <a:ext cx="2551" cy="3270"/>
              <a:chOff x="8771" y="2930"/>
              <a:chExt cx="2551" cy="3270"/>
            </a:xfrm>
          </p:grpSpPr>
          <p:sp>
            <p:nvSpPr>
              <p:cNvPr id="22" name="弧形 21"/>
              <p:cNvSpPr/>
              <p:nvPr/>
            </p:nvSpPr>
            <p:spPr>
              <a:xfrm rot="2700000" flipV="1">
                <a:off x="8771" y="2930"/>
                <a:ext cx="2551" cy="2551"/>
              </a:xfrm>
              <a:prstGeom prst="arc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9571" y="5378"/>
                <a:ext cx="11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10761" y="2931"/>
              <a:ext cx="2551" cy="3269"/>
              <a:chOff x="10761" y="2931"/>
              <a:chExt cx="2551" cy="3269"/>
            </a:xfrm>
          </p:grpSpPr>
          <p:sp>
            <p:nvSpPr>
              <p:cNvPr id="24" name="弧形 23"/>
              <p:cNvSpPr/>
              <p:nvPr/>
            </p:nvSpPr>
            <p:spPr>
              <a:xfrm rot="2700000" flipV="1">
                <a:off x="10761" y="2931"/>
                <a:ext cx="2551" cy="2551"/>
              </a:xfrm>
              <a:prstGeom prst="arc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586" y="5378"/>
                <a:ext cx="11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/>
      <p:bldP spid="12" grpId="0"/>
      <p:bldP spid="14" grpId="0"/>
      <p:bldP spid="16" grpId="0"/>
      <p:bldP spid="207" grpId="0" bldLvl="0" animBg="1"/>
      <p:bldP spid="36" grpId="0" bldLvl="0" animBg="1"/>
      <p:bldP spid="37" grpId="0" bldLvl="0" animBg="1"/>
      <p:bldP spid="38" grpId="0"/>
      <p:bldP spid="39" grpId="0"/>
      <p:bldP spid="40" grpId="0"/>
      <p:bldP spid="41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8" name="文本框 4101"/>
          <p:cNvSpPr txBox="1"/>
          <p:nvPr/>
        </p:nvSpPr>
        <p:spPr>
          <a:xfrm>
            <a:off x="3586480" y="664845"/>
            <a:ext cx="711708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古代测量时间的工具</a:t>
            </a:r>
          </a:p>
        </p:txBody>
      </p:sp>
      <p:pic>
        <p:nvPicPr>
          <p:cNvPr id="19" name="图片 18" descr="C:\Users\lbli2\Desktop\小飞飞（通用版）\1.小学\介绍2.png介绍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78138" y="253365"/>
            <a:ext cx="727710" cy="1031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026410" y="1715770"/>
            <a:ext cx="2400935" cy="2508250"/>
          </a:xfrm>
          <a:prstGeom prst="roundRect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3693160" y="4504690"/>
            <a:ext cx="106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85903" y="4504690"/>
            <a:ext cx="122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沙漏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17978" y="4504690"/>
            <a:ext cx="1891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铜壶滴漏</a:t>
            </a:r>
          </a:p>
        </p:txBody>
      </p:sp>
      <p:grpSp>
        <p:nvGrpSpPr>
          <p:cNvPr id="269" name="组合 268"/>
          <p:cNvGrpSpPr>
            <a:grpSpLocks noChangeAspect="1"/>
          </p:cNvGrpSpPr>
          <p:nvPr/>
        </p:nvGrpSpPr>
        <p:grpSpPr>
          <a:xfrm>
            <a:off x="5991860" y="1715770"/>
            <a:ext cx="2411730" cy="2508250"/>
            <a:chOff x="9729" y="3126"/>
            <a:chExt cx="3318" cy="34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23" y="3259"/>
              <a:ext cx="1730" cy="3304"/>
            </a:xfrm>
            <a:prstGeom prst="rect">
              <a:avLst/>
            </a:prstGeom>
          </p:spPr>
        </p:pic>
        <p:sp>
          <p:nvSpPr>
            <p:cNvPr id="266" name="圆角矩形 265"/>
            <p:cNvSpPr/>
            <p:nvPr/>
          </p:nvSpPr>
          <p:spPr>
            <a:xfrm>
              <a:off x="9729" y="3126"/>
              <a:ext cx="3318" cy="3475"/>
            </a:xfrm>
            <a:prstGeom prst="roundRect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/>
          <p:cNvGrpSpPr>
            <a:grpSpLocks noChangeAspect="1"/>
          </p:cNvGrpSpPr>
          <p:nvPr/>
        </p:nvGrpSpPr>
        <p:grpSpPr>
          <a:xfrm>
            <a:off x="8968105" y="1714500"/>
            <a:ext cx="2390775" cy="2509520"/>
            <a:chOff x="14613" y="3125"/>
            <a:chExt cx="3318" cy="3475"/>
          </a:xfrm>
        </p:grpSpPr>
        <p:pic>
          <p:nvPicPr>
            <p:cNvPr id="101" name="图片 100"/>
            <p:cNvPicPr/>
            <p:nvPr/>
          </p:nvPicPr>
          <p:blipFill>
            <a:blip r:embed="rId8" r:link="rId9"/>
            <a:stretch>
              <a:fillRect/>
            </a:stretch>
          </p:blipFill>
          <p:spPr>
            <a:xfrm>
              <a:off x="14888" y="3336"/>
              <a:ext cx="2854" cy="3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7" name="圆角矩形 266"/>
            <p:cNvSpPr/>
            <p:nvPr/>
          </p:nvSpPr>
          <p:spPr>
            <a:xfrm>
              <a:off x="14613" y="3125"/>
              <a:ext cx="3318" cy="3475"/>
            </a:xfrm>
            <a:prstGeom prst="roundRect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0" name="图片 27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51195" y="5479415"/>
            <a:ext cx="2987040" cy="831850"/>
          </a:xfrm>
          <a:prstGeom prst="rect">
            <a:avLst/>
          </a:prstGeom>
        </p:spPr>
      </p:pic>
      <p:sp>
        <p:nvSpPr>
          <p:cNvPr id="279" name="文本框 278"/>
          <p:cNvSpPr txBox="1"/>
          <p:nvPr/>
        </p:nvSpPr>
        <p:spPr>
          <a:xfrm>
            <a:off x="3811270" y="5681345"/>
            <a:ext cx="643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日常生活中，测量时间的工具有哪些？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" grpId="0"/>
      <p:bldP spid="4" grpId="0"/>
      <p:bldP spid="5" grpId="0"/>
      <p:bldP spid="2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sp>
        <p:nvSpPr>
          <p:cNvPr id="18" name="文本框 4101"/>
          <p:cNvSpPr txBox="1"/>
          <p:nvPr/>
        </p:nvSpPr>
        <p:spPr>
          <a:xfrm>
            <a:off x="3586480" y="664845"/>
            <a:ext cx="711708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现代测量时间的工具</a:t>
            </a:r>
          </a:p>
        </p:txBody>
      </p:sp>
      <p:pic>
        <p:nvPicPr>
          <p:cNvPr id="19" name="图片 18" descr="C:\Users\lbli2\Desktop\小飞飞（通用版）\1.小学\介绍2.png介绍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78138" y="253365"/>
            <a:ext cx="727710" cy="103187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685405" y="1555750"/>
            <a:ext cx="3048635" cy="2160270"/>
            <a:chOff x="12103" y="2450"/>
            <a:chExt cx="4801" cy="3402"/>
          </a:xfrm>
        </p:grpSpPr>
        <p:sp>
          <p:nvSpPr>
            <p:cNvPr id="4" name="文本框 3"/>
            <p:cNvSpPr txBox="1"/>
            <p:nvPr/>
          </p:nvSpPr>
          <p:spPr>
            <a:xfrm>
              <a:off x="14974" y="4738"/>
              <a:ext cx="1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石英钟</a:t>
              </a:r>
            </a:p>
          </p:txBody>
        </p: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12103" y="2450"/>
              <a:ext cx="4791" cy="3403"/>
              <a:chOff x="13697" y="787"/>
              <a:chExt cx="5563" cy="3952"/>
            </a:xfrm>
          </p:grpSpPr>
          <p:pic>
            <p:nvPicPr>
              <p:cNvPr id="1028" name="Picture 4" descr="https://gimg2.baidu.com/image_search/src=http%3A%2F%2Fgi2.md.alicdn.com%2Fbao%2Fuploaded%2FT1EIPtFjFdXXXXXXXX_%21%210-item_pic.jpg_300x300.jpg&amp;refer=http%3A%2F%2Fgi2.md.alicdn.com&amp;app=2002&amp;size=f9999,10000&amp;q=a80&amp;n=0&amp;g=0n&amp;fmt=jpeg?sec=1617960083&amp;t=5ae88d186dbbb9decb2c167ee9a41e32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3846" y="1000"/>
                <a:ext cx="3500" cy="35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圆角矩形 5"/>
              <p:cNvSpPr/>
              <p:nvPr/>
            </p:nvSpPr>
            <p:spPr>
              <a:xfrm>
                <a:off x="13697" y="787"/>
                <a:ext cx="5563" cy="3952"/>
              </a:xfrm>
              <a:prstGeom prst="roundRect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815080" y="1555750"/>
            <a:ext cx="2736215" cy="2160905"/>
            <a:chOff x="5548" y="2450"/>
            <a:chExt cx="4309" cy="3403"/>
          </a:xfrm>
        </p:grpSpPr>
        <p:sp>
          <p:nvSpPr>
            <p:cNvPr id="3" name="文本框 2"/>
            <p:cNvSpPr txBox="1"/>
            <p:nvPr/>
          </p:nvSpPr>
          <p:spPr>
            <a:xfrm>
              <a:off x="8171" y="4726"/>
              <a:ext cx="16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摆钟</a:t>
              </a: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5548" y="2450"/>
              <a:ext cx="4309" cy="3403"/>
              <a:chOff x="4791" y="2700"/>
              <a:chExt cx="5004" cy="3952"/>
            </a:xfrm>
          </p:grpSpPr>
          <p:pic>
            <p:nvPicPr>
              <p:cNvPr id="9" name="图片 8" descr="C:\Users\lbli2\Downloads\落地座钟.jpg落地座钟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5901" y="2836"/>
                <a:ext cx="1317" cy="3640"/>
              </a:xfrm>
              <a:prstGeom prst="rect">
                <a:avLst/>
              </a:prstGeom>
            </p:spPr>
          </p:pic>
          <p:sp>
            <p:nvSpPr>
              <p:cNvPr id="12" name="圆角矩形 11"/>
              <p:cNvSpPr/>
              <p:nvPr/>
            </p:nvSpPr>
            <p:spPr>
              <a:xfrm>
                <a:off x="4791" y="2700"/>
                <a:ext cx="5004" cy="3952"/>
              </a:xfrm>
              <a:prstGeom prst="roundRect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824605" y="3987165"/>
            <a:ext cx="2726690" cy="2160270"/>
            <a:chOff x="5563" y="6279"/>
            <a:chExt cx="4294" cy="3402"/>
          </a:xfrm>
        </p:grpSpPr>
        <p:sp>
          <p:nvSpPr>
            <p:cNvPr id="5" name="文本框 4"/>
            <p:cNvSpPr txBox="1"/>
            <p:nvPr/>
          </p:nvSpPr>
          <p:spPr>
            <a:xfrm>
              <a:off x="8309" y="8673"/>
              <a:ext cx="1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手表</a:t>
              </a: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563" y="6279"/>
              <a:ext cx="4295" cy="3402"/>
              <a:chOff x="4722" y="7679"/>
              <a:chExt cx="4990" cy="3952"/>
            </a:xfrm>
          </p:grpSpPr>
          <p:sp>
            <p:nvSpPr>
              <p:cNvPr id="267" name="圆角矩形 266"/>
              <p:cNvSpPr/>
              <p:nvPr/>
            </p:nvSpPr>
            <p:spPr>
              <a:xfrm>
                <a:off x="4722" y="7679"/>
                <a:ext cx="4990" cy="3952"/>
              </a:xfrm>
              <a:prstGeom prst="roundRect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4" name="图片 103"/>
              <p:cNvPicPr/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 rot="5400000">
                <a:off x="4836" y="8798"/>
                <a:ext cx="3811" cy="185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0" name="组合 29"/>
          <p:cNvGrpSpPr/>
          <p:nvPr/>
        </p:nvGrpSpPr>
        <p:grpSpPr>
          <a:xfrm>
            <a:off x="7700010" y="3985895"/>
            <a:ext cx="3034665" cy="2160270"/>
            <a:chOff x="12126" y="6277"/>
            <a:chExt cx="4779" cy="3402"/>
          </a:xfrm>
        </p:grpSpPr>
        <p:sp>
          <p:nvSpPr>
            <p:cNvPr id="22" name="文本框 21"/>
            <p:cNvSpPr txBox="1"/>
            <p:nvPr/>
          </p:nvSpPr>
          <p:spPr>
            <a:xfrm>
              <a:off x="14478" y="8692"/>
              <a:ext cx="24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机械停表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2126" y="6277"/>
              <a:ext cx="4779" cy="3402"/>
              <a:chOff x="11666" y="6277"/>
              <a:chExt cx="4779" cy="340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1666" y="6277"/>
                <a:ext cx="4779" cy="3402"/>
              </a:xfrm>
              <a:prstGeom prst="roundRect">
                <a:avLst/>
              </a:prstGeom>
              <a:noFill/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6" name="Picture 12" descr="https://gimg2.baidu.com/image_search/src=http%3A%2F%2Fwww.gxgp668.com%2Fd%2Ffile%2Fcontent%2F2018%2F01%2F5a7168bf3bfaf.jpg&amp;refer=http%3A%2F%2Fwww.gxgp668.com&amp;app=2002&amp;size=f9999,10000&amp;q=a80&amp;n=0&amp;g=0n&amp;fmt=jpeg?sec=1617960678&amp;t=b5545f0dd489ecd9013206107d94e2aa"/>
              <p:cNvPicPr>
                <a:picLocks noChangeAspect="1" noChangeArrowheads="1"/>
              </p:cNvPicPr>
              <p:nvPr/>
            </p:nvPicPr>
            <p:blipFill rotWithShape="1">
              <a:blip r:embed="rId9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111" y="6507"/>
                <a:ext cx="2403" cy="28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4" name="矩形 123"/>
          <p:cNvSpPr/>
          <p:nvPr/>
        </p:nvSpPr>
        <p:spPr>
          <a:xfrm rot="21017109">
            <a:off x="9538335" y="4228465"/>
            <a:ext cx="1116330" cy="95313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重点考察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教材插图机械停表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760" y="1873885"/>
            <a:ext cx="3315335" cy="45942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816464" y="416471"/>
            <a:ext cx="3165450" cy="899144"/>
            <a:chOff x="2816464" y="403136"/>
            <a:chExt cx="3165450" cy="899144"/>
          </a:xfrm>
        </p:grpSpPr>
        <p:grpSp>
          <p:nvGrpSpPr>
            <p:cNvPr id="95" name="组合 9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组合 96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98" name="圆角矩形 97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102" name="文本框 101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时间的测量</a:t>
                </a:r>
              </a:p>
            </p:txBody>
          </p:sp>
        </p:grpSp>
        <p:sp>
          <p:nvSpPr>
            <p:cNvPr id="11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2327910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认识机械停表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12" name="线形标注 2(无边框) 11"/>
          <p:cNvSpPr/>
          <p:nvPr/>
        </p:nvSpPr>
        <p:spPr>
          <a:xfrm flipH="1">
            <a:off x="2713355" y="2559050"/>
            <a:ext cx="1630045" cy="452755"/>
          </a:xfrm>
          <a:prstGeom prst="callout2">
            <a:avLst>
              <a:gd name="adj1" fmla="val 46844"/>
              <a:gd name="adj2" fmla="val -934"/>
              <a:gd name="adj3" fmla="val 45441"/>
              <a:gd name="adj4" fmla="val -15504"/>
              <a:gd name="adj5" fmla="val 88920"/>
              <a:gd name="adj6" fmla="val -3311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归零按钮</a:t>
            </a:r>
          </a:p>
        </p:txBody>
      </p:sp>
      <p:sp>
        <p:nvSpPr>
          <p:cNvPr id="14" name="线形标注 2(无边框) 13"/>
          <p:cNvSpPr/>
          <p:nvPr/>
        </p:nvSpPr>
        <p:spPr>
          <a:xfrm>
            <a:off x="6870700" y="1892935"/>
            <a:ext cx="1564640" cy="452755"/>
          </a:xfrm>
          <a:prstGeom prst="callout2">
            <a:avLst>
              <a:gd name="adj1" fmla="val 46844"/>
              <a:gd name="adj2" fmla="val -934"/>
              <a:gd name="adj3" fmla="val 45441"/>
              <a:gd name="adj4" fmla="val -15504"/>
              <a:gd name="adj5" fmla="val 112500"/>
              <a:gd name="adj6" fmla="val -4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计时按钮</a:t>
            </a:r>
          </a:p>
        </p:txBody>
      </p:sp>
      <p:sp>
        <p:nvSpPr>
          <p:cNvPr id="15" name="线形标注 2(无边框) 14"/>
          <p:cNvSpPr/>
          <p:nvPr/>
        </p:nvSpPr>
        <p:spPr>
          <a:xfrm flipH="1">
            <a:off x="1962150" y="4241800"/>
            <a:ext cx="3132455" cy="452755"/>
          </a:xfrm>
          <a:prstGeom prst="callout2">
            <a:avLst>
              <a:gd name="adj1" fmla="val 47265"/>
              <a:gd name="adj2" fmla="val 23697"/>
              <a:gd name="adj3" fmla="val 45441"/>
              <a:gd name="adj4" fmla="val -15504"/>
              <a:gd name="adj5" fmla="val -58345"/>
              <a:gd name="adj6" fmla="val -3038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分针指针</a:t>
            </a:r>
          </a:p>
        </p:txBody>
      </p:sp>
      <p:sp>
        <p:nvSpPr>
          <p:cNvPr id="16" name="线形标注 2(无边框) 15"/>
          <p:cNvSpPr/>
          <p:nvPr/>
        </p:nvSpPr>
        <p:spPr>
          <a:xfrm flipH="1">
            <a:off x="2479040" y="3388360"/>
            <a:ext cx="2098675" cy="452755"/>
          </a:xfrm>
          <a:prstGeom prst="callout2">
            <a:avLst>
              <a:gd name="adj1" fmla="val 46844"/>
              <a:gd name="adj2" fmla="val 10317"/>
              <a:gd name="adj3" fmla="val 45441"/>
              <a:gd name="adj4" fmla="val -15504"/>
              <a:gd name="adj5" fmla="val 73913"/>
              <a:gd name="adj6" fmla="val -6853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秒针指针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36255" y="2598420"/>
            <a:ext cx="843915" cy="460375"/>
          </a:xfrm>
          <a:prstGeom prst="rect">
            <a:avLst/>
          </a:prstGeom>
          <a:noFill/>
          <a:ln w="47625" cmpd="tri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大圈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17330" y="2598420"/>
            <a:ext cx="172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整圈：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30s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117330" y="2996565"/>
            <a:ext cx="172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大格：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117330" y="3394710"/>
            <a:ext cx="172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小格：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0.1s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136255" y="3948430"/>
            <a:ext cx="843915" cy="460375"/>
          </a:xfrm>
          <a:prstGeom prst="rect">
            <a:avLst/>
          </a:prstGeom>
          <a:noFill/>
          <a:ln w="47625" cmpd="tri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117330" y="3948430"/>
            <a:ext cx="2078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整圈：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15min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117330" y="4365625"/>
            <a:ext cx="2151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大格：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1min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117330" y="4782820"/>
            <a:ext cx="2409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小格：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0.5min</a:t>
            </a:r>
          </a:p>
        </p:txBody>
      </p:sp>
      <p:sp>
        <p:nvSpPr>
          <p:cNvPr id="117" name="矩形 116"/>
          <p:cNvSpPr/>
          <p:nvPr/>
        </p:nvSpPr>
        <p:spPr>
          <a:xfrm>
            <a:off x="7533979" y="5507180"/>
            <a:ext cx="3992880" cy="46037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秒针转动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圈，分针转一大格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21" grpId="0" bldLvl="0" animBg="1"/>
      <p:bldP spid="23" grpId="0"/>
      <p:bldP spid="24" grpId="0"/>
      <p:bldP spid="25" grpId="0"/>
      <p:bldP spid="26" grpId="0" bldLvl="0" animBg="1"/>
      <p:bldP spid="27" grpId="0"/>
      <p:bldP spid="28" grpId="0"/>
      <p:bldP spid="29" grpId="0"/>
      <p:bldP spid="1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3780949" y="2045427"/>
            <a:ext cx="8068451" cy="4532925"/>
            <a:chOff x="4964" y="2401"/>
            <a:chExt cx="12652" cy="7108"/>
          </a:xfrm>
        </p:grpSpPr>
        <p:pic>
          <p:nvPicPr>
            <p:cNvPr id="36" name="停表的使用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5"/>
            <a:stretch>
              <a:fillRect/>
            </a:stretch>
          </p:blipFill>
          <p:spPr>
            <a:xfrm>
              <a:off x="4964" y="2401"/>
              <a:ext cx="12652" cy="710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4964" y="2401"/>
              <a:ext cx="12651" cy="7108"/>
            </a:xfrm>
            <a:prstGeom prst="rect">
              <a:avLst/>
            </a:prstGeom>
            <a:noFill/>
            <a:ln w="76200">
              <a:solidFill>
                <a:schemeClr val="accent5">
                  <a:lumMod val="40000"/>
                  <a:lumOff val="6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16464" y="416471"/>
            <a:ext cx="3165450" cy="899144"/>
            <a:chOff x="2816464" y="403136"/>
            <a:chExt cx="3165450" cy="89914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组合 42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8" name="文本框 47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时间的测量</a:t>
                </a:r>
              </a:p>
            </p:txBody>
          </p:sp>
        </p:grpSp>
        <p:sp>
          <p:nvSpPr>
            <p:cNvPr id="4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8" name="Rectangle 44"/>
          <p:cNvSpPr>
            <a:spLocks noChangeArrowheads="1"/>
          </p:cNvSpPr>
          <p:nvPr/>
        </p:nvSpPr>
        <p:spPr bwMode="auto">
          <a:xfrm>
            <a:off x="3321670" y="1362887"/>
            <a:ext cx="268541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机械停表的使用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秒表读数3"/>
          <p:cNvPicPr>
            <a:picLocks noChangeAspect="1"/>
          </p:cNvPicPr>
          <p:nvPr/>
        </p:nvPicPr>
        <p:blipFill>
          <a:blip r:embed="rId3"/>
          <a:srcRect b="10687"/>
          <a:stretch>
            <a:fillRect/>
          </a:stretch>
        </p:blipFill>
        <p:spPr>
          <a:xfrm>
            <a:off x="3010535" y="2087880"/>
            <a:ext cx="5793105" cy="421132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1923" y="551815"/>
            <a:ext cx="1572260" cy="657860"/>
            <a:chOff x="223" y="2493"/>
            <a:chExt cx="2476" cy="1036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23" y="3130550"/>
            <a:ext cx="1572260" cy="657860"/>
            <a:chOff x="223" y="4117"/>
            <a:chExt cx="2476" cy="1036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1923" y="3989705"/>
            <a:ext cx="1572260" cy="657860"/>
            <a:chOff x="223" y="5741"/>
            <a:chExt cx="2476" cy="1036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5741"/>
              <a:ext cx="2477" cy="1037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8" y="5920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1923" y="4848860"/>
            <a:ext cx="1572260" cy="657860"/>
            <a:chOff x="223" y="7365"/>
            <a:chExt cx="2476" cy="1036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923" y="5708015"/>
            <a:ext cx="1572260" cy="657860"/>
            <a:chOff x="223" y="8989"/>
            <a:chExt cx="2476" cy="1036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1605" y="2270760"/>
            <a:ext cx="1572895" cy="658495"/>
            <a:chOff x="223" y="4117"/>
            <a:chExt cx="2477" cy="103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1605" y="1410970"/>
            <a:ext cx="1572895" cy="658495"/>
            <a:chOff x="223" y="869"/>
            <a:chExt cx="2477" cy="1037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816464" y="416471"/>
            <a:ext cx="3165450" cy="899144"/>
            <a:chOff x="2816464" y="403136"/>
            <a:chExt cx="3165450" cy="899144"/>
          </a:xfrm>
        </p:grpSpPr>
        <p:grpSp>
          <p:nvGrpSpPr>
            <p:cNvPr id="95" name="组合 9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7" name="组合 96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98" name="圆角矩形 97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0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102" name="文本框 101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时间的测量</a:t>
                </a:r>
              </a:p>
            </p:txBody>
          </p:sp>
        </p:grpSp>
        <p:sp>
          <p:nvSpPr>
            <p:cNvPr id="11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197040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停表的读数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rot="13320000">
            <a:off x="7505700" y="2491740"/>
            <a:ext cx="285115" cy="12319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01719" y="3467560"/>
            <a:ext cx="2672080" cy="52197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秒针读后半分钟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966710" y="5806440"/>
            <a:ext cx="3207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读数：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__________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28760" y="5825490"/>
            <a:ext cx="1781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min 44 s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242300" y="2172335"/>
            <a:ext cx="106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min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65612" y="4222115"/>
            <a:ext cx="1344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 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bldLvl="0" animBg="1"/>
      <p:bldP spid="117" grpId="0" bldLvl="0" animBg="1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61,&quot;width&quot;:346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f58f21-b6db-461e-a210-e08e832342b7}"/>
  <p:tag name="TABLE_ENDDRAG_ORIGIN_RECT" val="595*107"/>
  <p:tag name="TABLE_ENDDRAG_RECT" val="263*150*595*1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f58f21-b6db-461e-a210-e08e832342b7}"/>
  <p:tag name="TABLE_ENDDRAG_ORIGIN_RECT" val="595*107"/>
  <p:tag name="TABLE_ENDDRAG_RECT" val="263*150*595*10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04a48c-471d-4924-94a7-7540ccd6d7bc}"/>
  <p:tag name="TABLE_ENDDRAG_ORIGIN_RECT" val="616*272"/>
  <p:tag name="TABLE_ENDDRAG_RECT" val="221*118*616*272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1060</Words>
  <Application>Microsoft Office PowerPoint</Application>
  <PresentationFormat>宽屏</PresentationFormat>
  <Paragraphs>321</Paragraphs>
  <Slides>20</Slides>
  <Notes>18</Notes>
  <HiddenSlides>0</HiddenSlides>
  <MMClips>1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Equation.KSEE3</vt:lpstr>
      <vt:lpstr>第一章 机械运动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1030</cp:revision>
  <cp:lastPrinted>2021-03-01T08:24:00Z</cp:lastPrinted>
  <dcterms:created xsi:type="dcterms:W3CDTF">2018-12-13T05:08:00Z</dcterms:created>
  <dcterms:modified xsi:type="dcterms:W3CDTF">2022-10-07T08:42:15Z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B33C11B8736E42E995A346631793164F</vt:lpwstr>
  </property>
  <property fmtid="{D5CDD505-2E9C-101B-9397-08002B2CF9AE}" pid="3" name="KSOProductBuildVer">
    <vt:lpwstr>2052-11.1.0.10700</vt:lpwstr>
  </property>
</Properties>
</file>