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75" r:id="rId3"/>
  </p:sldMasterIdLst>
  <p:notesMasterIdLst>
    <p:notesMasterId r:id="rId4"/>
  </p:notesMasterIdLst>
  <p:sldIdLst>
    <p:sldId id="603" r:id="rId5"/>
    <p:sldId id="602" r:id="rId6"/>
    <p:sldId id="272" r:id="rId7"/>
    <p:sldId id="270" r:id="rId8"/>
    <p:sldId id="274" r:id="rId9"/>
    <p:sldId id="763" r:id="rId10"/>
    <p:sldId id="764" r:id="rId11"/>
    <p:sldId id="766" r:id="rId12"/>
    <p:sldId id="765" r:id="rId13"/>
    <p:sldId id="281" r:id="rId14"/>
    <p:sldId id="767" r:id="rId15"/>
    <p:sldId id="273" r:id="rId16"/>
    <p:sldId id="770" r:id="rId17"/>
    <p:sldId id="282" r:id="rId18"/>
    <p:sldId id="285" r:id="rId19"/>
    <p:sldId id="768" r:id="rId20"/>
    <p:sldId id="769" r:id="rId21"/>
    <p:sldId id="290" r:id="rId22"/>
    <p:sldId id="291" r:id="rId23"/>
    <p:sldId id="292" r:id="rId24"/>
    <p:sldId id="258" r:id="rId25"/>
    <p:sldId id="286" r:id="rId26"/>
    <p:sldId id="771" r:id="rId27"/>
    <p:sldId id="287" r:id="rId28"/>
    <p:sldId id="289" r:id="rId29"/>
    <p:sldId id="773" r:id="rId30"/>
    <p:sldId id="772" r:id="rId31"/>
    <p:sldId id="288" r:id="rId32"/>
    <p:sldId id="433" r:id="rId33"/>
    <p:sldId id="569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070" autoAdjust="0"/>
    <p:restoredTop sz="94660"/>
  </p:normalViewPr>
  <p:slideViewPr>
    <p:cSldViewPr showGuides="1">
      <p:cViewPr>
        <p:scale>
          <a:sx n="100" d="100"/>
          <a:sy n="100" d="100"/>
        </p:scale>
        <p:origin x="186" y="396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tags" Target="tags/tag19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62791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0308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8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9" r:id="rId12"/>
    <p:sldLayoutId id="2147483660" r:id="rId13"/>
    <p:sldLayoutId id="2147483661" r:id="rId14"/>
    <p:sldLayoutId id="2147483697" r:id="rId15"/>
    <p:sldLayoutId id="2147483699" r:id="rId1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2021/7/16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1350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6.png" /><Relationship Id="rId3" Type="http://schemas.openxmlformats.org/officeDocument/2006/relationships/image" Target="../media/image27.gi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CB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2613297"/>
            <a:ext cx="9144000" cy="7436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13A57"/>
                </a:solidFill>
              </a:rPr>
              <a:t>人教版物理</a:t>
            </a:r>
            <a:r>
              <a:rPr lang="en-US" altLang="zh-CN" sz="2400">
                <a:solidFill>
                  <a:srgbClr val="013A57"/>
                </a:solidFill>
              </a:rPr>
              <a:t>		</a:t>
            </a:r>
            <a:r>
              <a:rPr lang="zh-CN" altLang="en-US" sz="2400">
                <a:solidFill>
                  <a:srgbClr val="013A57"/>
                </a:solidFill>
              </a:rPr>
              <a:t>第十三章</a:t>
            </a:r>
            <a:br>
              <a:rPr lang="en-US" altLang="zh-CN" sz="2400">
                <a:solidFill>
                  <a:srgbClr val="013A57"/>
                </a:solidFill>
              </a:rPr>
            </a:br>
            <a:r>
              <a:rPr lang="zh-CN" altLang="en-US" sz="4800">
                <a:solidFill>
                  <a:srgbClr val="013A57"/>
                </a:solidFill>
              </a:rPr>
              <a:t>第</a:t>
            </a:r>
            <a:r>
              <a:rPr lang="en-US" altLang="zh-CN" sz="4800">
                <a:solidFill>
                  <a:srgbClr val="013A57"/>
                </a:solidFill>
              </a:rPr>
              <a:t>3</a:t>
            </a:r>
            <a:r>
              <a:rPr lang="zh-CN" altLang="en-US" sz="4800">
                <a:solidFill>
                  <a:srgbClr val="013A57"/>
                </a:solidFill>
              </a:rPr>
              <a:t>节  比热容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7500"/>
          </a:bodyPr>
          <a:lstStyle/>
          <a:p>
            <a:r>
              <a:rPr lang="en-US" altLang="zh-CN">
                <a:solidFill>
                  <a:srgbClr val="013A57"/>
                </a:solidFill>
              </a:rPr>
              <a:t>1.</a:t>
            </a:r>
            <a:r>
              <a:rPr lang="zh-CN" altLang="en-US">
                <a:solidFill>
                  <a:srgbClr val="013A57"/>
                </a:solidFill>
              </a:rPr>
              <a:t>比热容；</a:t>
            </a:r>
            <a:r>
              <a:rPr lang="en-US" altLang="zh-CN">
                <a:solidFill>
                  <a:srgbClr val="013A57"/>
                </a:solidFill>
              </a:rPr>
              <a:t>2.</a:t>
            </a:r>
            <a:r>
              <a:rPr lang="zh-CN" altLang="en-US">
                <a:solidFill>
                  <a:srgbClr val="013A57"/>
                </a:solidFill>
              </a:rPr>
              <a:t>热量的计算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74D47D-F409-4AD9-B84B-5559FFBF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08" y="-104524"/>
            <a:ext cx="12378988" cy="69625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7A4B712-01F6-4D01-B4C3-ECF07273C917}"/>
              </a:ext>
            </a:extLst>
          </p:cNvPr>
          <p:cNvSpPr/>
          <p:nvPr/>
        </p:nvSpPr>
        <p:spPr>
          <a:xfrm>
            <a:off x="-186988" y="1484784"/>
            <a:ext cx="12378988" cy="29523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702C2656-7419-4C5C-B2AF-44D3990769F6}"/>
              </a:ext>
            </a:extLst>
          </p:cNvPr>
          <p:cNvSpPr txBox="1"/>
          <p:nvPr/>
        </p:nvSpPr>
        <p:spPr>
          <a:xfrm>
            <a:off x="1523379" y="2716477"/>
            <a:ext cx="9144000" cy="743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400" normalizeH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5400"/>
              <a:t>第</a:t>
            </a:r>
            <a:r>
              <a:rPr lang="en-US" altLang="zh-CN" sz="5400"/>
              <a:t>3</a:t>
            </a:r>
            <a:r>
              <a:rPr lang="zh-CN" altLang="en-US" sz="5400"/>
              <a:t>节  比热容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5447928" y="13027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人教版物理</a:t>
            </a:r>
            <a:r>
              <a:rPr lang="en-US" altLang="zh-CN" sz="2400" b="1">
                <a:solidFill>
                  <a:schemeClr val="bg1"/>
                </a:solidFill>
                <a:latin typeface="+mj-ea"/>
                <a:ea typeface="+mj-ea"/>
              </a:rPr>
              <a:t>	  </a:t>
            </a:r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第十三章</a:t>
            </a:r>
            <a:br>
              <a:rPr lang="en-US" altLang="zh-CN" b="1">
                <a:solidFill>
                  <a:schemeClr val="bg1"/>
                </a:solidFill>
                <a:latin typeface="+mj-ea"/>
                <a:ea typeface="+mj-ea"/>
              </a:rPr>
            </a:br>
            <a:endParaRPr lang="zh-CN" altLang="en-US" b="1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5EE1FEC-6B9F-47F3-8F87-96BFA0579327}"/>
              </a:ext>
            </a:extLst>
          </p:cNvPr>
          <p:cNvCxnSpPr/>
          <p:nvPr/>
        </p:nvCxnSpPr>
        <p:spPr>
          <a:xfrm>
            <a:off x="2785816" y="3695132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  <p:extLst>
      <p:ext uri="{BB962C8B-B14F-4D97-AF65-F5344CB8AC3E}">
        <p14:creationId xmlns:p14="http://schemas.microsoft.com/office/powerpoint/2010/main" val="211635898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70A851-A022-4652-8E19-C18864A9B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2708920"/>
            <a:ext cx="8172450" cy="26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经过科学测定，发现一般情况下，不同的物质，在质量相等、升高温度相同时，吸收的热量不同。物质的这种性质，用物理量</a:t>
            </a:r>
            <a:r>
              <a:rPr lang="zh-CN" altLang="en-US" sz="3200" b="1">
                <a:solidFill>
                  <a:srgbClr val="007E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比热容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来表示。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它反映的是物质温度变化时吸收或放出热量的能力。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783915F5-F537-45E4-8CB5-22CE0E87A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547210"/>
            <a:ext cx="2890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．什么是比热容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9BBFAA1-ECA5-4C26-8A84-FC5CD6A6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一、比热容</a:t>
            </a:r>
          </a:p>
        </p:txBody>
      </p:sp>
      <p:sp>
        <p:nvSpPr>
          <p:cNvPr id="10" name="圆角矩形 30">
            <a:extLst>
              <a:ext uri="{FF2B5EF4-FFF2-40B4-BE49-F238E27FC236}">
                <a16:creationId xmlns:a16="http://schemas.microsoft.com/office/drawing/2014/main" id="{5A3CDA12-4494-4589-A829-C9BEF023EC56}"/>
              </a:ext>
            </a:extLst>
          </p:cNvPr>
          <p:cNvSpPr/>
          <p:nvPr/>
        </p:nvSpPr>
        <p:spPr>
          <a:xfrm>
            <a:off x="1785905" y="2542830"/>
            <a:ext cx="8620190" cy="30150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B7D0A898-FD01-4744-ADAA-784B8EFDB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5329632"/>
            <a:ext cx="9199524" cy="11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比热容用符号</a:t>
            </a:r>
            <a:r>
              <a:rPr lang="en-US" altLang="zh-CN" sz="2800" b="1" i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表示，它的单位是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焦每千克摄氏度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，符号是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J/(kg ·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℃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9BBFAA1-ECA5-4C26-8A84-FC5CD6A6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2908211" cy="571037"/>
          </a:xfrm>
        </p:spPr>
        <p:txBody>
          <a:bodyPr/>
          <a:lstStyle/>
          <a:p>
            <a:r>
              <a:rPr lang="zh-CN" altLang="en-US"/>
              <a:t>一、比热容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9B6884F-3E4E-47F4-ADE2-CEBD1D5550E2}"/>
              </a:ext>
            </a:extLst>
          </p:cNvPr>
          <p:cNvSpPr/>
          <p:nvPr/>
        </p:nvSpPr>
        <p:spPr>
          <a:xfrm>
            <a:off x="1419300" y="1124744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定义：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92689DE-24C7-471C-982A-9992C17B0ED4}"/>
              </a:ext>
            </a:extLst>
          </p:cNvPr>
          <p:cNvSpPr/>
          <p:nvPr/>
        </p:nvSpPr>
        <p:spPr>
          <a:xfrm>
            <a:off x="2855640" y="2060848"/>
            <a:ext cx="7416824" cy="1458483"/>
          </a:xfrm>
          <a:prstGeom prst="roundRect">
            <a:avLst/>
          </a:prstGeom>
          <a:solidFill>
            <a:srgbClr val="007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一定质量的某种物质，在温度升高时吸收的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热量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与它的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和升高的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乘积之比，叫做这种物质的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比热容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mc:AlternateContent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8E5BBEA-FA4E-49F1-A144-917F9E54D421}"/>
                  </a:ext>
                </a:extLst>
              </p:cNvPr>
              <p:cNvSpPr txBox="1"/>
              <p:nvPr/>
            </p:nvSpPr>
            <p:spPr>
              <a:xfrm>
                <a:off x="2927648" y="4059708"/>
                <a:ext cx="3312368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800" b="1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8E5BBEA-FA4E-49F1-A144-917F9E54D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4059708"/>
                <a:ext cx="3312368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1BEE987-BF68-4909-B46E-59B152283A64}"/>
              </a:ext>
            </a:extLst>
          </p:cNvPr>
          <p:cNvSpPr/>
          <p:nvPr/>
        </p:nvSpPr>
        <p:spPr>
          <a:xfrm>
            <a:off x="1419300" y="3827781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公式：</a:t>
            </a:r>
          </a:p>
        </p:txBody>
      </p:sp>
      <mc:AlternateContent>
        <mc:Choice Requires="a14"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0DFF2B8D-1D6E-43EB-94CA-07099E3C8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1984" y="3717032"/>
                <a:ext cx="5472608" cy="1590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Q</a:t>
                </a:r>
                <a:r>
                  <a:rPr lang="zh-CN" altLang="en-US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表示吸收或放出的热量</a:t>
                </a:r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单位：</a:t>
                </a:r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J</a:t>
                </a:r>
                <a:r>
                  <a:rPr lang="zh-CN" altLang="en-US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；</a:t>
                </a:r>
                <a:endParaRPr lang="en-US" altLang="zh-CN" sz="2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m</a:t>
                </a:r>
                <a:r>
                  <a:rPr lang="zh-CN" altLang="en-US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表示质量</a:t>
                </a:r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单位：</a:t>
                </a:r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kg</a:t>
                </a:r>
                <a:r>
                  <a:rPr lang="zh-CN" altLang="en-US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；</a:t>
                </a:r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t</a:t>
                </a:r>
                <a:r>
                  <a:rPr lang="zh-CN" altLang="en-US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表示温度的变化量，单位：℃。</a:t>
                </a:r>
              </a:p>
            </p:txBody>
          </p:sp>
        </mc:Choice>
        <mc:Fallback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0DFF2B8D-1D6E-43EB-94CA-07099E3C8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1984" y="3717032"/>
                <a:ext cx="5472608" cy="1590628"/>
              </a:xfrm>
              <a:prstGeom prst="rect">
                <a:avLst/>
              </a:prstGeom>
              <a:blipFill>
                <a:blip r:embed="rId3"/>
                <a:stretch>
                  <a:fillRect l="-2227" t="-3065" r="-8909" b="-88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476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" grpId="0"/>
      <p:bldP spid="2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DC7422F-9F28-45A8-B8DF-192FB81C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321" y="1412776"/>
            <a:ext cx="91807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水的比热容是： </a:t>
            </a:r>
            <a:r>
              <a:rPr lang="en-US" altLang="zh-CN" sz="2800" b="1" i="1">
                <a:latin typeface="黑体" panose="02010609060101010101" pitchFamily="49" charset="-122"/>
                <a:ea typeface="黑体" panose="02010609060101010101" pitchFamily="49" charset="-122"/>
              </a:rPr>
              <a:t>c </a:t>
            </a:r>
            <a:r>
              <a:rPr lang="zh-CN" altLang="en-US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  <a:r>
              <a:rPr lang="en-US" altLang="zh-CN" sz="2800" b="1" i="1">
                <a:latin typeface="黑体" panose="02010609060101010101" pitchFamily="49" charset="-122"/>
                <a:ea typeface="黑体" panose="02010609060101010101" pitchFamily="49" charset="-122"/>
              </a:rPr>
              <a:t>= 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4.2×10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J/(kg ·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℃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C59B342-8AB7-42A8-9428-CFF9D083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2303606"/>
            <a:ext cx="774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尝试说出水的比热容的物理意义：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8030A4A2-726A-4C29-AD72-A99754D77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3067218"/>
            <a:ext cx="1033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kg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水温度升高或降低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1 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℃吸收或放出的热量是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4.2×10</a:t>
            </a:r>
            <a:r>
              <a:rPr lang="en-US" altLang="zh-CN" sz="28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8666FDF-445D-416B-AB99-B9BB550B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一、比热容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B93B861-B465-4634-AC22-E3933BC6A7E9}"/>
              </a:ext>
            </a:extLst>
          </p:cNvPr>
          <p:cNvSpPr/>
          <p:nvPr/>
        </p:nvSpPr>
        <p:spPr>
          <a:xfrm>
            <a:off x="2445466" y="4437112"/>
            <a:ext cx="7840866" cy="1152128"/>
          </a:xfrm>
          <a:prstGeom prst="roundRect">
            <a:avLst/>
          </a:prstGeom>
          <a:solidFill>
            <a:srgbClr val="007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比热容是反映物质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自身性质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的物理量。不同的物质，比热容一般不同。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  <p:bldP spid="922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355F748F-BDAE-433D-9515-43154671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4077072"/>
            <a:ext cx="86423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关于比热容，下面几种认识是否正确？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 kg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沙石，温度升高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℃，大概要吸收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920 J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的热量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．液体的比热容都比固体大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．同一种物质，比热容是相同的 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．比热容是物质的特性之一，可以用来鉴别物质 </a:t>
            </a:r>
          </a:p>
        </p:txBody>
      </p:sp>
      <p:pic>
        <p:nvPicPr>
          <p:cNvPr id="10247" name="Picture 7" descr="W9(CN]}3JA_1FIH72Y`SJ~Q">
            <a:extLst>
              <a:ext uri="{FF2B5EF4-FFF2-40B4-BE49-F238E27FC236}">
                <a16:creationId xmlns:a16="http://schemas.microsoft.com/office/drawing/2014/main" id="{E3C903BD-A994-43BC-9A88-A802AFAD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720" y="908745"/>
            <a:ext cx="6922957" cy="31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360776D5-DFD7-40A3-91D9-4E4B09B1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一、比热容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0D357F7-B38C-407B-A7FF-E98D53EE7306}"/>
              </a:ext>
            </a:extLst>
          </p:cNvPr>
          <p:cNvSpPr/>
          <p:nvPr/>
        </p:nvSpPr>
        <p:spPr>
          <a:xfrm>
            <a:off x="1408694" y="1412776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仔细观察</a:t>
            </a:r>
          </a:p>
        </p:txBody>
      </p:sp>
    </p:spTree>
    <p:extLst>
      <p:ext uri="{BB962C8B-B14F-4D97-AF65-F5344CB8AC3E}">
        <p14:creationId xmlns:p14="http://schemas.microsoft.com/office/powerpoint/2010/main" val="360210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355F748F-BDAE-433D-9515-43154671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4101147"/>
            <a:ext cx="9526284" cy="222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质量相同的不同物质，当吸收或放出同样热量时，比热容较大的物质温度变化较小。因此，比热容大的物质对调节温度有很好的作用。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生物体内水的比例很高，有助于调节生物体自身的温度，以免温度变化太快对生物体造成严重损害。</a:t>
            </a:r>
          </a:p>
        </p:txBody>
      </p:sp>
      <p:pic>
        <p:nvPicPr>
          <p:cNvPr id="10247" name="Picture 7" descr="W9(CN]}3JA_1FIH72Y`SJ~Q">
            <a:extLst>
              <a:ext uri="{FF2B5EF4-FFF2-40B4-BE49-F238E27FC236}">
                <a16:creationId xmlns:a16="http://schemas.microsoft.com/office/drawing/2014/main" id="{E3C903BD-A994-43BC-9A88-A802AFAD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696" y="896541"/>
            <a:ext cx="6922957" cy="31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360776D5-DFD7-40A3-91D9-4E4B09B1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一、比热容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2ACBBDE-F855-4133-B769-826B33BD4120}"/>
              </a:ext>
            </a:extLst>
          </p:cNvPr>
          <p:cNvSpPr/>
          <p:nvPr/>
        </p:nvSpPr>
        <p:spPr>
          <a:xfrm>
            <a:off x="1408694" y="1412776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仔细观察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7" name="TextBox 1">
            <a:extLst>
              <a:ext uri="{FF2B5EF4-FFF2-40B4-BE49-F238E27FC236}">
                <a16:creationId xmlns:a16="http://schemas.microsoft.com/office/drawing/2014/main" id="{1FCF1244-A699-467F-A999-8CB2CEF9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5337175"/>
            <a:ext cx="8532687" cy="10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解释一下，为什么暖气里面装的是水？而不是用油？（忽略经济成本）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DF3D415-CF45-4F21-B880-B1B229BA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现象解释</a:t>
            </a:r>
          </a:p>
        </p:txBody>
      </p:sp>
      <p:pic>
        <p:nvPicPr>
          <p:cNvPr id="5" name="Picture 2" descr="https://gimg2.baidu.com/image_search/src=http%3A%2F%2Fimg.shushi100.com%2F2017%2F03%2F09%2F235412-LzauByOF.jpg&amp;refer=http%3A%2F%2Fimg.shushi100.com&amp;app=2002&amp;size=f9999,10000&amp;q=a80&amp;n=0&amp;g=0n&amp;fmt=jpeg?sec=1629038188&amp;t=717fda9bad6d709b25440c5481542595">
            <a:extLst>
              <a:ext uri="{FF2B5EF4-FFF2-40B4-BE49-F238E27FC236}">
                <a16:creationId xmlns:a16="http://schemas.microsoft.com/office/drawing/2014/main" id="{68308049-C467-44F6-BCA4-1E71EEFC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800" y="1193369"/>
            <a:ext cx="6192688" cy="41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7" name="TextBox 1">
            <a:extLst>
              <a:ext uri="{FF2B5EF4-FFF2-40B4-BE49-F238E27FC236}">
                <a16:creationId xmlns:a16="http://schemas.microsoft.com/office/drawing/2014/main" id="{1FCF1244-A699-467F-A999-8CB2CEF9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5337175"/>
            <a:ext cx="8532687" cy="10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解释一下，为什么冬天好多人会选择去海南三亚旅游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三亚冬天的平均气温为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摄氏度。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DF3D415-CF45-4F21-B880-B1B229BA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现象解释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308049-C467-44F6-BCA4-1E71EEFC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656" y="1124744"/>
            <a:ext cx="6192688" cy="3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1827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7" name="TextBox 1">
            <a:extLst>
              <a:ext uri="{FF2B5EF4-FFF2-40B4-BE49-F238E27FC236}">
                <a16:creationId xmlns:a16="http://schemas.microsoft.com/office/drawing/2014/main" id="{1FCF1244-A699-467F-A999-8CB2CEF9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5337175"/>
            <a:ext cx="8532687" cy="10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解释一下，为什么冬天好多人会选择去海南三亚旅游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三亚冬天的平均气温为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摄氏度。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DF3D415-CF45-4F21-B880-B1B229BA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现象解释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308049-C467-44F6-BCA4-1E71EEFC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656" y="1124744"/>
            <a:ext cx="6192688" cy="3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983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45A9EA84-1BC9-4BD2-B258-B837A124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68413"/>
            <a:ext cx="81724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zh-CN" altLang="en-US" sz="2800" b="1">
                <a:latin typeface="Times New Roman" panose="02020603050405020304" pitchFamily="18" charset="0"/>
              </a:rPr>
              <a:t>　　昆明，又名春城，是云南省的首府。昆明的周边，现在滇池南北长约</a:t>
            </a:r>
            <a:r>
              <a:rPr lang="en-US" altLang="zh-CN" sz="2800" b="1">
                <a:latin typeface="Times New Roman" panose="02020603050405020304" pitchFamily="18" charset="0"/>
              </a:rPr>
              <a:t>40</a:t>
            </a:r>
            <a:r>
              <a:rPr lang="zh-CN" altLang="en-US" sz="2800" b="1">
                <a:latin typeface="Times New Roman" panose="02020603050405020304" pitchFamily="18" charset="0"/>
              </a:rPr>
              <a:t>千米，东西宽约</a:t>
            </a:r>
            <a:r>
              <a:rPr lang="en-US" altLang="zh-CN" sz="2800" b="1">
                <a:latin typeface="Times New Roman" panose="02020603050405020304" pitchFamily="18" charset="0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</a:rPr>
              <a:t>千米，总面积</a:t>
            </a:r>
            <a:r>
              <a:rPr lang="en-US" altLang="zh-CN" sz="2800" b="1">
                <a:latin typeface="Times New Roman" panose="02020603050405020304" pitchFamily="18" charset="0"/>
              </a:rPr>
              <a:t>300</a:t>
            </a:r>
            <a:r>
              <a:rPr lang="zh-CN" altLang="en-US" sz="2800" b="1">
                <a:latin typeface="Times New Roman" panose="02020603050405020304" pitchFamily="18" charset="0"/>
              </a:rPr>
              <a:t>平方千米，湖岸线长</a:t>
            </a:r>
            <a:r>
              <a:rPr lang="en-US" altLang="zh-CN" sz="2800" b="1">
                <a:latin typeface="Times New Roman" panose="02020603050405020304" pitchFamily="18" charset="0"/>
              </a:rPr>
              <a:t>163.2</a:t>
            </a:r>
            <a:r>
              <a:rPr lang="zh-CN" altLang="en-US" sz="2800" b="1">
                <a:latin typeface="Times New Roman" panose="02020603050405020304" pitchFamily="18" charset="0"/>
              </a:rPr>
              <a:t>千米，最大水深</a:t>
            </a:r>
            <a:r>
              <a:rPr lang="en-US" altLang="zh-CN" sz="2800" b="1">
                <a:latin typeface="Times New Roman" panose="02020603050405020304" pitchFamily="18" charset="0"/>
              </a:rPr>
              <a:t>10.4</a:t>
            </a:r>
            <a:r>
              <a:rPr lang="zh-CN" altLang="en-US" sz="2800" b="1">
                <a:latin typeface="Times New Roman" panose="02020603050405020304" pitchFamily="18" charset="0"/>
              </a:rPr>
              <a:t>米，平均水深</a:t>
            </a:r>
            <a:r>
              <a:rPr lang="en-US" altLang="zh-CN" sz="2800" b="1">
                <a:latin typeface="Times New Roman" panose="02020603050405020304" pitchFamily="18" charset="0"/>
              </a:rPr>
              <a:t>4.4</a:t>
            </a:r>
            <a:r>
              <a:rPr lang="zh-CN" altLang="en-US" sz="2800" b="1">
                <a:latin typeface="Times New Roman" panose="02020603050405020304" pitchFamily="18" charset="0"/>
              </a:rPr>
              <a:t>米。那里的气候宜人，四季如春，这与滇池密切相关。</a:t>
            </a:r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你知道其中的缘故吗？</a:t>
            </a:r>
          </a:p>
        </p:txBody>
      </p:sp>
      <p:grpSp>
        <p:nvGrpSpPr>
          <p:cNvPr id="13318" name="Group 6">
            <a:extLst>
              <a:ext uri="{FF2B5EF4-FFF2-40B4-BE49-F238E27FC236}">
                <a16:creationId xmlns:a16="http://schemas.microsoft.com/office/drawing/2014/main" id="{7B081510-9AF0-4163-BA6D-9F41355D4769}"/>
              </a:ext>
            </a:extLst>
          </p:cNvPr>
          <p:cNvGrpSpPr>
            <a:grpSpLocks noChangeAspect="1"/>
          </p:cNvGrpSpPr>
          <p:nvPr/>
        </p:nvGrpSpPr>
        <p:grpSpPr>
          <a:xfrm>
            <a:off x="2100263" y="3824288"/>
            <a:ext cx="7848600" cy="2482850"/>
            <a:chExt cx="5307" cy="1679"/>
          </a:xfrm>
        </p:grpSpPr>
        <p:pic>
          <p:nvPicPr>
            <p:cNvPr id="13319" name="Picture 7" descr="昆明1">
              <a:extLst>
                <a:ext uri="{FF2B5EF4-FFF2-40B4-BE49-F238E27FC236}">
                  <a16:creationId xmlns:a16="http://schemas.microsoft.com/office/drawing/2014/main" id="{482BA3E8-96B6-401F-B58D-C328A8B02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536" cy="165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8" descr="昆明2">
              <a:extLst>
                <a:ext uri="{FF2B5EF4-FFF2-40B4-BE49-F238E27FC236}">
                  <a16:creationId xmlns:a16="http://schemas.microsoft.com/office/drawing/2014/main" id="{41259CAB-3359-4831-9F83-AFFAB1CC2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7" y="0"/>
              <a:ext cx="2540" cy="167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标题 4">
            <a:extLst>
              <a:ext uri="{FF2B5EF4-FFF2-40B4-BE49-F238E27FC236}">
                <a16:creationId xmlns:a16="http://schemas.microsoft.com/office/drawing/2014/main" id="{E411C727-B2D4-4947-840A-79AC4C52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现象解释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00F82EAF-E01A-4EBA-A4B0-19A9E152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33997"/>
            <a:ext cx="4427538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谈起夏日海风，你可知道，在沿海地区陆地表面的气温比海面的气温昼夜变化显著，白天和夜晚的风向往往是不同的，你知道白天风是从哪里吹向哪里？夜晚呢？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为什么？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1F3A1BF-7F2B-4D96-B0DD-57B21E5E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现象解释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A1BF13-4D4B-410A-98D0-3B3DB1259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617635"/>
            <a:ext cx="4427537" cy="23613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D7E6F7-D264-40E8-9103-FEBC0F62C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r="15099"/>
          <a:stretch>
            <a:fillRect/>
          </a:stretch>
        </p:blipFill>
        <p:spPr>
          <a:xfrm>
            <a:off x="6600056" y="948268"/>
            <a:ext cx="4427538" cy="23234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93838" y="2348880"/>
            <a:ext cx="10175795" cy="691640"/>
            <a:chOff x="2111375" y="3567623"/>
            <a:chExt cx="10175795" cy="691640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567623"/>
              <a:ext cx="9359820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通过比热容的实验，体会控制变量的方法在实验中的作用。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8" y="1392827"/>
            <a:ext cx="9455785" cy="700088"/>
            <a:chOff x="2105025" y="2441575"/>
            <a:chExt cx="9455785" cy="70008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50" y="2451610"/>
              <a:ext cx="8633460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了解比热容的概念，知道比热容使物质的一种特性。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512888" y="3356992"/>
            <a:ext cx="10012729" cy="1308884"/>
            <a:chOff x="2130425" y="4406509"/>
            <a:chExt cx="10012729" cy="1308884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406509"/>
              <a:ext cx="9234854" cy="1308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尝试用比热容解释简单的自然现象，感受物理制视与生活的密切联系。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B5E30DD-A029-4221-8C8E-67387C1D7AEE}"/>
              </a:ext>
            </a:extLst>
          </p:cNvPr>
          <p:cNvGrpSpPr/>
          <p:nvPr/>
        </p:nvGrpSpPr>
        <p:grpSpPr>
          <a:xfrm>
            <a:off x="1535431" y="4831943"/>
            <a:ext cx="8461375" cy="685289"/>
            <a:chOff x="2130425" y="4706938"/>
            <a:chExt cx="8461375" cy="685289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8330B863-A935-459C-8C3E-DC14229488B8}"/>
                </a:ext>
              </a:extLst>
            </p:cNvPr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742C375-024A-4931-B2B8-86E66ACBCF93}"/>
                  </a:ext>
                </a:extLst>
              </p:cNvPr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文本框 11">
                <a:extLst>
                  <a:ext uri="{FF2B5EF4-FFF2-40B4-BE49-F238E27FC236}">
                    <a16:creationId xmlns:a16="http://schemas.microsoft.com/office/drawing/2014/main" id="{C42EB9A2-A122-46AF-87F5-D7A5676379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04</a:t>
                </a:r>
              </a:p>
            </p:txBody>
          </p:sp>
        </p:grp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81E813BB-1DC2-4C4A-853B-04174BBB3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4729673"/>
              <a:ext cx="7683500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会进行简单的吸、放热计算。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7" name="Rectangle 7">
            <a:extLst>
              <a:ext uri="{FF2B5EF4-FFF2-40B4-BE49-F238E27FC236}">
                <a16:creationId xmlns:a16="http://schemas.microsoft.com/office/drawing/2014/main" id="{0DE86121-E16E-4A70-9441-BE8E95CA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115723"/>
            <a:ext cx="86046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钢筋水泥都市，给我们的生活带来方便的同时，也给我们带来诸多不便，比如，炎炎夏季，石家庄气温往往比郊外要高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℃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～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5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℃，这就是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热岛效应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，应该如何应对呢？ </a:t>
            </a:r>
          </a:p>
        </p:txBody>
      </p:sp>
      <p:grpSp>
        <p:nvGrpSpPr>
          <p:cNvPr id="15376" name="Group 16">
            <a:extLst>
              <a:ext uri="{FF2B5EF4-FFF2-40B4-BE49-F238E27FC236}">
                <a16:creationId xmlns:a16="http://schemas.microsoft.com/office/drawing/2014/main" id="{AE96F85C-B68E-4778-8EBD-833DB0998F6A}"/>
              </a:ext>
            </a:extLst>
          </p:cNvPr>
          <p:cNvGrpSpPr/>
          <p:nvPr/>
        </p:nvGrpSpPr>
        <p:grpSpPr>
          <a:xfrm>
            <a:off x="1955800" y="3444877"/>
            <a:ext cx="3816350" cy="2909888"/>
            <a:chOff x="272" y="2306"/>
            <a:chExt cx="2404" cy="1833"/>
          </a:xfrm>
        </p:grpSpPr>
        <p:pic>
          <p:nvPicPr>
            <p:cNvPr id="15369" name="Picture 9">
              <a:extLst>
                <a:ext uri="{FF2B5EF4-FFF2-40B4-BE49-F238E27FC236}">
                  <a16:creationId xmlns:a16="http://schemas.microsoft.com/office/drawing/2014/main" id="{E33C39DE-88E2-45A5-9058-F3DEAB819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" y="2306"/>
              <a:ext cx="2404" cy="1351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0" name="Rectangle 10">
              <a:extLst>
                <a:ext uri="{FF2B5EF4-FFF2-40B4-BE49-F238E27FC236}">
                  <a16:creationId xmlns:a16="http://schemas.microsoft.com/office/drawing/2014/main" id="{69563578-406B-484C-BA7B-E48C1123B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3906"/>
              <a:ext cx="2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2"/>
                  </a:solidFill>
                  <a:latin typeface="宋体" panose="02010600030101010101" pitchFamily="2" charset="-122"/>
                </a:rPr>
                <a:t>种草种树，增加水蒸气</a:t>
              </a:r>
              <a:r>
                <a:rPr lang="zh-CN" altLang="en-US" b="1">
                  <a:solidFill>
                    <a:schemeClr val="tx2"/>
                  </a:solidFill>
                </a:rPr>
                <a:t>蒸</a:t>
              </a:r>
              <a:r>
                <a:rPr lang="zh-CN" altLang="en-US" b="1">
                  <a:solidFill>
                    <a:schemeClr val="tx2"/>
                  </a:solidFill>
                  <a:latin typeface="宋体" panose="02010600030101010101" pitchFamily="2" charset="-122"/>
                </a:rPr>
                <a:t>腾</a:t>
              </a:r>
            </a:p>
          </p:txBody>
        </p:sp>
      </p:grpSp>
      <p:grpSp>
        <p:nvGrpSpPr>
          <p:cNvPr id="15377" name="Group 17">
            <a:extLst>
              <a:ext uri="{FF2B5EF4-FFF2-40B4-BE49-F238E27FC236}">
                <a16:creationId xmlns:a16="http://schemas.microsoft.com/office/drawing/2014/main" id="{124D1276-C746-46B7-847B-6EAD69B82ACA}"/>
              </a:ext>
            </a:extLst>
          </p:cNvPr>
          <p:cNvGrpSpPr/>
          <p:nvPr/>
        </p:nvGrpSpPr>
        <p:grpSpPr>
          <a:xfrm>
            <a:off x="6419851" y="3444878"/>
            <a:ext cx="3851275" cy="3043238"/>
            <a:chOff x="3074" y="2306"/>
            <a:chExt cx="2426" cy="1917"/>
          </a:xfrm>
        </p:grpSpPr>
        <p:pic>
          <p:nvPicPr>
            <p:cNvPr id="15372" name="Picture 12">
              <a:extLst>
                <a:ext uri="{FF2B5EF4-FFF2-40B4-BE49-F238E27FC236}">
                  <a16:creationId xmlns:a16="http://schemas.microsoft.com/office/drawing/2014/main" id="{EB26C06E-66B0-4ABE-B034-3D0C4F74B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4" y="2306"/>
              <a:ext cx="2404" cy="1353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3" name="Rectangle 13">
              <a:extLst>
                <a:ext uri="{FF2B5EF4-FFF2-40B4-BE49-F238E27FC236}">
                  <a16:creationId xmlns:a16="http://schemas.microsoft.com/office/drawing/2014/main" id="{539AD9E5-89B8-4D69-A932-E63601BB8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3816"/>
              <a:ext cx="24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tx2"/>
                  </a:solidFill>
                  <a:latin typeface="宋体" panose="02010600030101010101" pitchFamily="2" charset="-122"/>
                </a:rPr>
                <a:t>修建人工湖，利用水的吸热本领强，来调节气温。</a:t>
              </a:r>
              <a:endParaRPr lang="en-US" altLang="zh-CN" b="1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5" name="标题 4">
            <a:extLst>
              <a:ext uri="{FF2B5EF4-FFF2-40B4-BE49-F238E27FC236}">
                <a16:creationId xmlns:a16="http://schemas.microsoft.com/office/drawing/2014/main" id="{7B6E9025-F784-4233-AAAD-23574A2E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现象解释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90" name="Text Box 6">
            <a:extLst>
              <a:ext uri="{FF2B5EF4-FFF2-40B4-BE49-F238E27FC236}">
                <a16:creationId xmlns:a16="http://schemas.microsoft.com/office/drawing/2014/main" id="{617DA88A-FD63-4103-B58F-070EC48A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810101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知道了水的比热容是</a:t>
            </a:r>
            <a:r>
              <a:rPr lang="en-US" altLang="zh-CN" sz="2800" b="1">
                <a:latin typeface="Times New Roman" panose="02020603050405020304" pitchFamily="18" charset="0"/>
              </a:rPr>
              <a:t>4.2×10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</a:rPr>
              <a:t>J/(kg · </a:t>
            </a:r>
            <a:r>
              <a:rPr lang="zh-CN" altLang="en-US" sz="2800" b="1">
                <a:latin typeface="Times New Roman" panose="02020603050405020304" pitchFamily="18" charset="0"/>
              </a:rPr>
              <a:t>℃</a:t>
            </a:r>
            <a:r>
              <a:rPr lang="en-US" altLang="zh-CN" sz="2800" b="1">
                <a:latin typeface="Times New Roman" panose="02020603050405020304" pitchFamily="18" charset="0"/>
              </a:rPr>
              <a:t>)</a:t>
            </a:r>
            <a:r>
              <a:rPr lang="zh-CN" altLang="en-US" sz="2800" b="1">
                <a:latin typeface="Times New Roman" panose="02020603050405020304" pitchFamily="18" charset="0"/>
              </a:rPr>
              <a:t>，你能根据它的物理意义计算出</a:t>
            </a:r>
            <a:r>
              <a:rPr lang="en-US" altLang="zh-CN" sz="2800" b="1">
                <a:latin typeface="Times New Roman" panose="02020603050405020304" pitchFamily="18" charset="0"/>
              </a:rPr>
              <a:t>0.4 kg</a:t>
            </a:r>
            <a:r>
              <a:rPr lang="zh-CN" altLang="en-US" sz="2800" b="1">
                <a:latin typeface="Times New Roman" panose="02020603050405020304" pitchFamily="18" charset="0"/>
              </a:rPr>
              <a:t>的水，温度从</a:t>
            </a:r>
            <a:r>
              <a:rPr lang="en-US" altLang="zh-CN" sz="2800" b="1">
                <a:latin typeface="Times New Roman" panose="02020603050405020304" pitchFamily="18" charset="0"/>
              </a:rPr>
              <a:t>20 </a:t>
            </a:r>
            <a:r>
              <a:rPr lang="zh-CN" altLang="en-US" sz="2800" b="1">
                <a:latin typeface="Times New Roman" panose="02020603050405020304" pitchFamily="18" charset="0"/>
              </a:rPr>
              <a:t>℃升高到</a:t>
            </a:r>
            <a:r>
              <a:rPr lang="en-US" altLang="zh-CN" sz="2800" b="1">
                <a:latin typeface="Times New Roman" panose="02020603050405020304" pitchFamily="18" charset="0"/>
              </a:rPr>
              <a:t>70</a:t>
            </a:r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</a:rPr>
              <a:t>℃，需要吸收的热量吗？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8F0B096E-C5C3-4869-B00C-BAF50288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2852738"/>
            <a:ext cx="8353425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吸收的热量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=4.2×10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</a:rPr>
              <a:t>J/(kg·</a:t>
            </a:r>
            <a:r>
              <a:rPr lang="zh-CN" altLang="en-US" sz="2800" b="1">
                <a:latin typeface="Times New Roman" panose="02020603050405020304" pitchFamily="18" charset="0"/>
              </a:rPr>
              <a:t>℃</a:t>
            </a:r>
            <a:r>
              <a:rPr lang="en-US" altLang="zh-CN" sz="2800" b="1">
                <a:latin typeface="Times New Roman" panose="02020603050405020304" pitchFamily="18" charset="0"/>
              </a:rPr>
              <a:t>)×0.4 kg×(70 </a:t>
            </a:r>
            <a:r>
              <a:rPr lang="zh-CN" altLang="en-US" sz="2800" b="1">
                <a:latin typeface="Times New Roman" panose="02020603050405020304" pitchFamily="18" charset="0"/>
              </a:rPr>
              <a:t>℃</a:t>
            </a:r>
            <a:r>
              <a:rPr lang="en-US" altLang="zh-CN" sz="2800" b="1">
                <a:latin typeface="宋体" panose="02010600030101010101" pitchFamily="2" charset="-122"/>
              </a:rPr>
              <a:t>-</a:t>
            </a:r>
            <a:r>
              <a:rPr lang="en-US" altLang="zh-CN" sz="2800" b="1">
                <a:latin typeface="Times New Roman" panose="02020603050405020304" pitchFamily="18" charset="0"/>
              </a:rPr>
              <a:t>20 </a:t>
            </a:r>
            <a:r>
              <a:rPr lang="zh-CN" altLang="en-US" sz="2800" b="1">
                <a:latin typeface="Times New Roman" panose="02020603050405020304" pitchFamily="18" charset="0"/>
              </a:rPr>
              <a:t>℃</a:t>
            </a:r>
            <a:r>
              <a:rPr lang="en-US" altLang="zh-CN" sz="2800" b="1">
                <a:latin typeface="Times New Roman" panose="02020603050405020304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=8.4×10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4 </a:t>
            </a:r>
            <a:r>
              <a:rPr lang="en-US" altLang="zh-CN" sz="2800" b="1"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82A3CF6E-ECFD-4BED-BA09-2BA62751B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4" y="5999163"/>
            <a:ext cx="309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吸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A833BBB3-202B-4679-972A-3112BA9E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6" y="5984876"/>
            <a:ext cx="320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放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cm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800" b="1">
              <a:solidFill>
                <a:srgbClr val="CC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grpSp>
        <p:nvGrpSpPr>
          <p:cNvPr id="16394" name="Group 10">
            <a:extLst>
              <a:ext uri="{FF2B5EF4-FFF2-40B4-BE49-F238E27FC236}">
                <a16:creationId xmlns:a16="http://schemas.microsoft.com/office/drawing/2014/main" id="{96C02DE7-224B-491D-B654-505702D7F492}"/>
              </a:ext>
            </a:extLst>
          </p:cNvPr>
          <p:cNvGrpSpPr/>
          <p:nvPr/>
        </p:nvGrpSpPr>
        <p:grpSpPr>
          <a:xfrm>
            <a:off x="4727575" y="4329113"/>
            <a:ext cx="2376488" cy="1008062"/>
            <a:chExt cx="1497" cy="635"/>
          </a:xfrm>
        </p:grpSpPr>
        <p:sp>
          <p:nvSpPr>
            <p:cNvPr id="16395" name="AutoShape 11">
              <a:extLst>
                <a:ext uri="{FF2B5EF4-FFF2-40B4-BE49-F238E27FC236}">
                  <a16:creationId xmlns:a16="http://schemas.microsoft.com/office/drawing/2014/main" id="{D416A7BA-8F93-46EC-BA45-C5B7A4C4A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97" cy="635"/>
            </a:xfrm>
            <a:prstGeom prst="downArrow">
              <a:avLst>
                <a:gd name="adj1" fmla="val 70204"/>
                <a:gd name="adj2" fmla="val 46931"/>
              </a:avLst>
            </a:prstGeom>
            <a:solidFill>
              <a:schemeClr val="bg1"/>
            </a:solidFill>
            <a:ln w="412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6396" name="Text Box 12">
              <a:extLst>
                <a:ext uri="{FF2B5EF4-FFF2-40B4-BE49-F238E27FC236}">
                  <a16:creationId xmlns:a16="http://schemas.microsoft.com/office/drawing/2014/main" id="{A42B0D9B-CC2D-41F2-BBC5-E8854DEC8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" y="45"/>
              <a:ext cx="10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CC0000"/>
                  </a:solidFill>
                </a:rPr>
                <a:t>提炼公式</a:t>
              </a:r>
            </a:p>
          </p:txBody>
        </p:sp>
      </p:grpSp>
      <p:sp>
        <p:nvSpPr>
          <p:cNvPr id="16397" name="Text Box 13">
            <a:extLst>
              <a:ext uri="{FF2B5EF4-FFF2-40B4-BE49-F238E27FC236}">
                <a16:creationId xmlns:a16="http://schemas.microsoft.com/office/drawing/2014/main" id="{75EB92EE-F60A-40A4-A6C9-539750414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5345114"/>
            <a:ext cx="8101013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吸收的热量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比热容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×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质量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×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升高的温度</a:t>
            </a:r>
            <a:endParaRPr lang="en-US" altLang="zh-CN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6AE1FA7-3FC0-420B-BC70-B3DECA27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412267" cy="571037"/>
          </a:xfrm>
        </p:spPr>
        <p:txBody>
          <a:bodyPr/>
          <a:lstStyle/>
          <a:p>
            <a:r>
              <a:rPr lang="zh-CN" altLang="en-US"/>
              <a:t>二、热量的计算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A24AF1B9-82C3-4E54-A671-B801A5D59E0C}"/>
              </a:ext>
            </a:extLst>
          </p:cNvPr>
          <p:cNvSpPr>
            <a:spLocks noGrp="1"/>
          </p:cNvSpPr>
          <p:nvPr/>
        </p:nvSpPr>
        <p:spPr>
          <a:xfrm>
            <a:off x="9188423" y="4053840"/>
            <a:ext cx="2518744" cy="6934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改表示初温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表示末温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/>
      <p:bldP spid="16397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F60A9CD-C5D2-4B62-9BBD-76511E69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DD88CF5-E8A3-482C-B068-1AF025ABDBD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8200" y="1124744"/>
            <a:ext cx="10515600" cy="5032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．关于比热容，下列说法正确的是（        ）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．温度越高，比热容越大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．物质放热越多，比热容越大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　C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．物质的质量越大，比热容越小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．物质的比热容与质量和温度无关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BD72869-D5E0-4EF8-BCCA-D377B49F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8" y="1196752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     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F60A9CD-C5D2-4B62-9BBD-76511E69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DD88CF5-E8A3-482C-B068-1AF025ABDBD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8200" y="1124744"/>
            <a:ext cx="10515600" cy="5032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．关于比热容，下列说法中错误的是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lvl="1">
              <a:buNone/>
            </a:pP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．比热容可用来鉴别物质</a:t>
            </a:r>
          </a:p>
          <a:p>
            <a:pPr lvl="1">
              <a:buNone/>
            </a:pP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．水的比热容较大，可用作汽车发动机的冷却剂</a:t>
            </a:r>
          </a:p>
          <a:p>
            <a:pPr lvl="1">
              <a:buNone/>
            </a:pP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．沙的比热容较小，所以沙漠地区昼夜温差较大</a:t>
            </a:r>
          </a:p>
          <a:p>
            <a:pPr lvl="1">
              <a:buNone/>
            </a:pP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．一桶水的比热容比一杯水的比热容大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BD72869-D5E0-4EF8-BCCA-D377B49F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1124744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     D</a:t>
            </a:r>
          </a:p>
        </p:txBody>
      </p:sp>
    </p:spTree>
    <p:extLst>
      <p:ext uri="{BB962C8B-B14F-4D97-AF65-F5344CB8AC3E}">
        <p14:creationId xmlns:p14="http://schemas.microsoft.com/office/powerpoint/2010/main" val="2874991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44" name="Rectangle 12">
            <a:extLst>
              <a:ext uri="{FF2B5EF4-FFF2-40B4-BE49-F238E27FC236}">
                <a16:creationId xmlns:a16="http://schemas.microsoft.com/office/drawing/2014/main" id="{C30873A4-7C64-4532-B6FE-A8B3C5739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356" y="1144000"/>
            <a:ext cx="10225260" cy="541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．以下四种现象中，与水的比热容有很大关系的是（           ）　　　　　　　</a:t>
            </a: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．汽车的发动机用循环流动的水来冷却  </a:t>
            </a: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．生活中往往用热水取暖</a:t>
            </a: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．夏天洒水降温    </a:t>
            </a: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．滩涂湿地温差小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E69E8FC-5F9B-4366-95B8-43BEF9CF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1730" y="1168408"/>
            <a:ext cx="1366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A B D</a:t>
            </a:r>
          </a:p>
        </p:txBody>
      </p:sp>
      <p:grpSp>
        <p:nvGrpSpPr>
          <p:cNvPr id="18443" name="Group 11">
            <a:extLst>
              <a:ext uri="{FF2B5EF4-FFF2-40B4-BE49-F238E27FC236}">
                <a16:creationId xmlns:a16="http://schemas.microsoft.com/office/drawing/2014/main" id="{386C7584-C658-4145-8D6F-E2E941C68350}"/>
              </a:ext>
            </a:extLst>
          </p:cNvPr>
          <p:cNvGrpSpPr/>
          <p:nvPr/>
        </p:nvGrpSpPr>
        <p:grpSpPr>
          <a:xfrm>
            <a:off x="2531765" y="1747845"/>
            <a:ext cx="7128470" cy="1716013"/>
            <a:chOff x="272" y="2564"/>
            <a:chExt cx="5284" cy="1272"/>
          </a:xfrm>
        </p:grpSpPr>
        <p:pic>
          <p:nvPicPr>
            <p:cNvPr id="18438" name="Picture 6" descr="水">
              <a:extLst>
                <a:ext uri="{FF2B5EF4-FFF2-40B4-BE49-F238E27FC236}">
                  <a16:creationId xmlns:a16="http://schemas.microsoft.com/office/drawing/2014/main" id="{43FEF49B-2C83-409F-BBAA-7E7B0EFF6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8" t="13655"/>
            <a:stretch>
              <a:fillRect/>
            </a:stretch>
          </p:blipFill>
          <p:spPr bwMode="auto">
            <a:xfrm>
              <a:off x="1610" y="2591"/>
              <a:ext cx="1338" cy="121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8" descr="撒">
              <a:extLst>
                <a:ext uri="{FF2B5EF4-FFF2-40B4-BE49-F238E27FC236}">
                  <a16:creationId xmlns:a16="http://schemas.microsoft.com/office/drawing/2014/main" id="{7E654B22-A2B8-466E-8DA9-84DA8FF79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6" y="2616"/>
              <a:ext cx="1225" cy="120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9" descr="谈">
              <a:extLst>
                <a:ext uri="{FF2B5EF4-FFF2-40B4-BE49-F238E27FC236}">
                  <a16:creationId xmlns:a16="http://schemas.microsoft.com/office/drawing/2014/main" id="{526C7CE7-21DA-4D10-8561-303FF1A14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9" y="2617"/>
              <a:ext cx="1247" cy="121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0" descr="水">
              <a:extLst>
                <a:ext uri="{FF2B5EF4-FFF2-40B4-BE49-F238E27FC236}">
                  <a16:creationId xmlns:a16="http://schemas.microsoft.com/office/drawing/2014/main" id="{48B5E63A-8615-4DDF-B048-7ED85324A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77" b="-201"/>
            <a:stretch>
              <a:fillRect/>
            </a:stretch>
          </p:blipFill>
          <p:spPr bwMode="auto">
            <a:xfrm>
              <a:off x="272" y="2564"/>
              <a:ext cx="1338" cy="125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标题 4">
            <a:extLst>
              <a:ext uri="{FF2B5EF4-FFF2-40B4-BE49-F238E27FC236}">
                <a16:creationId xmlns:a16="http://schemas.microsoft.com/office/drawing/2014/main" id="{B7E227BD-7057-49B9-BD74-1C6AFD62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2689ADD-D2E9-4690-A665-CB2DC6AD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954" y="3402452"/>
            <a:ext cx="55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215561C8-EA8A-4734-B814-69AD43E7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860" y="3402452"/>
            <a:ext cx="55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AAB2CCEB-82FD-4CCB-9EF5-9D910436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664" y="3402452"/>
            <a:ext cx="55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731DF04D-C9A5-40FF-9FF4-C594D9B2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164" y="3402452"/>
            <a:ext cx="55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E8839426-BD48-4828-A45E-DF9C1D08D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319816"/>
            <a:ext cx="9828831" cy="388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/>
              <a:t>　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将质量、初温分别相等的铁块和铝块（c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铁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&lt;c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铝）放在沸水中煮一段较长的时间，则它们吸收的热量（　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b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铁块和铝块吸收的热量一样多　 </a:t>
            </a:r>
            <a:b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铝块比铁块吸收的热量多</a:t>
            </a:r>
            <a:b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铁块比铝块吸收的热量多　 </a:t>
            </a:r>
            <a:b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条件不足，无法确定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5A8B992-3626-4F78-B2C6-00155923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392" y="1844824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E8839426-BD48-4828-A45E-DF9C1D08D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319816"/>
            <a:ext cx="9828831" cy="388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5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．冰在熔化过程中，下列判断正确的是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．内能不变，比热容不变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．吸收热量，温度不变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．比热容、内能、温度都不变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．比热容变大，内能增加，温度升高</a:t>
            </a: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5A8B992-3626-4F78-B2C6-00155923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16" y="1556792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</p:spTree>
    <p:extLst>
      <p:ext uri="{BB962C8B-B14F-4D97-AF65-F5344CB8AC3E}">
        <p14:creationId xmlns:p14="http://schemas.microsoft.com/office/powerpoint/2010/main" val="1265221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E8839426-BD48-4828-A45E-DF9C1D08D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319816"/>
            <a:ext cx="9828831" cy="388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6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．由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，关于同一种物质的比热容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，下列说法正确的是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．若吸收的热量增大一倍，则比热容增大一倍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．若质量增大一倍，则比热容减至一半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．若加热前后的温度差增大一倍，则比热容增大一倍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．无论质量多大，比热容都一样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5A8B992-3626-4F78-B2C6-00155923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2057475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  <mc:AlternateContent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5ACE5A4-A03E-4243-9C2D-E03B10682203}"/>
                  </a:ext>
                </a:extLst>
              </p:cNvPr>
              <p:cNvSpPr txBox="1"/>
              <p:nvPr/>
            </p:nvSpPr>
            <p:spPr>
              <a:xfrm>
                <a:off x="1415480" y="1319816"/>
                <a:ext cx="3312368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800" b="1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5ACE5A4-A03E-4243-9C2D-E03B1068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319816"/>
                <a:ext cx="3312368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517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8DB7F1B-0BEE-4570-B93B-D61AFC689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68413"/>
            <a:ext cx="828040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</a:t>
            </a:r>
            <a:r>
              <a:rPr lang="en-US" altLang="zh-CN" sz="2800" b="1">
                <a:latin typeface="Times New Roman" panose="02020603050405020304" pitchFamily="18" charset="0"/>
              </a:rPr>
              <a:t>7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．一个质量为</a:t>
            </a: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250 g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的钢件，加热到</a:t>
            </a: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560 ℃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，然后在空气中自然冷却，室温为</a:t>
            </a: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 ℃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，这个钢件在冷却过程中放出多少热量</a:t>
            </a: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</a:p>
        </p:txBody>
      </p:sp>
      <p:pic>
        <p:nvPicPr>
          <p:cNvPr id="19459" name="Picture 3" descr="刚2">
            <a:extLst>
              <a:ext uri="{FF2B5EF4-FFF2-40B4-BE49-F238E27FC236}">
                <a16:creationId xmlns:a16="http://schemas.microsoft.com/office/drawing/2014/main" id="{3393C351-E38D-445F-9956-BD251AD9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2126" y="2600325"/>
            <a:ext cx="21240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AB135EE1-94E8-4104-ADBC-7959025B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9" y="4329113"/>
            <a:ext cx="8459787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放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cm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　 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=0.46</a:t>
            </a:r>
            <a:r>
              <a:rPr lang="en-US" altLang="zh-CN" sz="2800" b="1">
                <a:solidFill>
                  <a:srgbClr val="002060"/>
                </a:solidFill>
              </a:rPr>
              <a:t>×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800" b="1" baseline="3000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J/(kg·</a:t>
            </a:r>
            <a:r>
              <a:rPr lang="en-US" altLang="zh-CN" sz="2800" b="1">
                <a:solidFill>
                  <a:srgbClr val="002060"/>
                </a:solidFill>
              </a:rPr>
              <a:t>℃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800" b="1">
                <a:solidFill>
                  <a:srgbClr val="002060"/>
                </a:solidFill>
              </a:rPr>
              <a:t>×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0.25 kg×(560 ℃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20 ℃)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     =6.21</a:t>
            </a:r>
            <a:r>
              <a:rPr lang="en-US" altLang="zh-CN" sz="2800" b="1">
                <a:solidFill>
                  <a:srgbClr val="002060"/>
                </a:solidFill>
              </a:rPr>
              <a:t>×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800" b="1" baseline="30000">
                <a:solidFill>
                  <a:srgbClr val="00206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51D29B1-E566-4AE0-B18E-299781A27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752851"/>
            <a:ext cx="554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钢的比热容为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0.46</a:t>
            </a:r>
            <a:r>
              <a:rPr lang="en-US" altLang="zh-CN" b="1">
                <a:solidFill>
                  <a:srgbClr val="002060"/>
                </a:solidFill>
              </a:rPr>
              <a:t>×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800" b="1" baseline="3000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J/(kg·</a:t>
            </a:r>
            <a:r>
              <a:rPr lang="en-US" altLang="zh-CN" sz="2800" b="1">
                <a:solidFill>
                  <a:srgbClr val="002060"/>
                </a:solidFill>
              </a:rPr>
              <a:t>℃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F3ECD9D8-DD58-4857-A7C3-0327C1F5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3105151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2060"/>
                </a:solidFill>
              </a:rPr>
              <a:t>解：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19194B4-8B9A-47D5-845A-93FA17D9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1350" y="4501939"/>
            <a:ext cx="1717652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热量计算</a:t>
            </a:r>
          </a:p>
        </p:txBody>
      </p:sp>
      <p:sp>
        <p:nvSpPr>
          <p:cNvPr id="8" name="矩形 7"/>
          <p:cNvSpPr/>
          <p:nvPr/>
        </p:nvSpPr>
        <p:spPr>
          <a:xfrm>
            <a:off x="2121349" y="6078838"/>
            <a:ext cx="1717653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研究方法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22750" y="6078855"/>
            <a:ext cx="5275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“控制变量”和“转换法”。</a:t>
            </a:r>
          </a:p>
        </p:txBody>
      </p:sp>
      <p:sp>
        <p:nvSpPr>
          <p:cNvPr id="10" name="左大括号 9"/>
          <p:cNvSpPr/>
          <p:nvPr/>
        </p:nvSpPr>
        <p:spPr bwMode="auto">
          <a:xfrm>
            <a:off x="4154351" y="4092146"/>
            <a:ext cx="233362" cy="1390650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36140" y="1007110"/>
            <a:ext cx="977900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定义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29155" y="1924050"/>
            <a:ext cx="997585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公式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23799" y="3252293"/>
            <a:ext cx="1715203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物理意义</a:t>
            </a:r>
          </a:p>
        </p:txBody>
      </p:sp>
      <p:sp>
        <p:nvSpPr>
          <p:cNvPr id="20" name="左大括号 19"/>
          <p:cNvSpPr/>
          <p:nvPr/>
        </p:nvSpPr>
        <p:spPr bwMode="auto">
          <a:xfrm>
            <a:off x="1678851" y="1237340"/>
            <a:ext cx="360025" cy="5169566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58802" y="2642278"/>
            <a:ext cx="772583" cy="2810933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比热容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ECBE0D2-2D4F-4E71-9603-BCF32279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C36329-3AA2-4036-BB6D-AB6E84557ED4}"/>
              </a:ext>
            </a:extLst>
          </p:cNvPr>
          <p:cNvSpPr/>
          <p:nvPr/>
        </p:nvSpPr>
        <p:spPr>
          <a:xfrm>
            <a:off x="3334628" y="888287"/>
            <a:ext cx="8041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一定质量的某种物质，在温度升高时吸收的热量与它的质量和升高的温度乘积之比，叫做这种物质的比热容。</a:t>
            </a:r>
          </a:p>
        </p:txBody>
      </p:sp>
      <mc:AlternateContent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E62D019-307D-481A-87E9-EDB71A858337}"/>
                  </a:ext>
                </a:extLst>
              </p:cNvPr>
              <p:cNvSpPr txBox="1"/>
              <p:nvPr/>
            </p:nvSpPr>
            <p:spPr>
              <a:xfrm>
                <a:off x="3334628" y="1827460"/>
                <a:ext cx="3312368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800" b="1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E62D019-307D-481A-87E9-EDB71A858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628" y="1827460"/>
                <a:ext cx="3312368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8">
            <a:extLst>
              <a:ext uri="{FF2B5EF4-FFF2-40B4-BE49-F238E27FC236}">
                <a16:creationId xmlns:a16="http://schemas.microsoft.com/office/drawing/2014/main" id="{D6C9B154-7704-4D9F-879A-D60A1DCF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802" y="3907632"/>
            <a:ext cx="309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吸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B680DE25-B553-4542-A208-0E628757A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848" y="5035101"/>
            <a:ext cx="320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放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cm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800" b="1">
              <a:solidFill>
                <a:srgbClr val="CC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4" grpId="0"/>
      <p:bldP spid="16" grpId="0"/>
      <p:bldP spid="20" grpId="0"/>
      <p:bldP spid="21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2" name="Text Box 6">
            <a:extLst>
              <a:ext uri="{FF2B5EF4-FFF2-40B4-BE49-F238E27FC236}">
                <a16:creationId xmlns:a16="http://schemas.microsoft.com/office/drawing/2014/main" id="{C9C477FA-7140-411D-B314-B49A79D5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181393"/>
            <a:ext cx="99371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同样的日照条件，海水的温度和沙滩不一样。白天，海水凉，沙滩烫脚。傍晚，沙滩凉了下来，海水却还暖暖的，大家思考一下这是为什么呢？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432CEAB-20A5-4E40-91E2-C9F948EC6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4109"/>
            <a:ext cx="10515600" cy="4206240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思考一下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030BA1-2955-41B9-81AB-545962A1A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8534760"/>
            <a:ext cx="6528048" cy="34816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8472B5-D9A6-4482-9174-1370492BA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870080"/>
            <a:ext cx="7176120" cy="4036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331700" y="107442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D753168-ADFF-420F-AD3E-DE81FF52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565400"/>
            <a:ext cx="8208963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同样的日照情况下，为什么沙子和海水升高的温度不同呢？是因为沙子和水是不同的物质么？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63289B9-C8F3-40A8-93E3-D3FC3B0F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4652963"/>
            <a:ext cx="7669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　　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2BAFFE8-5818-4899-A8BB-DB55D958A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008063"/>
            <a:ext cx="3972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．探究物质的吸热本领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1B00A82-098E-4F75-A901-6D55FE200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865" y="4762757"/>
            <a:ext cx="8172450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用不同物质比一比吧！看看不同种类的物质，吸收热量的性质是否相同。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一、比热容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8AD43C6-EE93-4EB7-93E0-99D0E993331E}"/>
              </a:ext>
            </a:extLst>
          </p:cNvPr>
          <p:cNvSpPr/>
          <p:nvPr/>
        </p:nvSpPr>
        <p:spPr>
          <a:xfrm>
            <a:off x="1419300" y="1803862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想一想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5F93DA4-8213-4E09-884D-30BB24F1C69E}"/>
              </a:ext>
            </a:extLst>
          </p:cNvPr>
          <p:cNvSpPr/>
          <p:nvPr/>
        </p:nvSpPr>
        <p:spPr>
          <a:xfrm>
            <a:off x="1419300" y="3962349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08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做一做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337FFB7C-A309-4A51-BE04-7E68E1A4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1484784"/>
            <a:ext cx="83529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）比什么？拿谁比？怎么比？</a:t>
            </a: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）怎么知道哪种物质吸收热量多？那种物质吸收热量少？</a:t>
            </a: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）实验过程中需要要记录哪些数据？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4C07A1D-FAA9-4DD2-8594-C072DC4F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1B2BC08-45BB-4378-ABFC-2BD38174EF8B}"/>
              </a:ext>
            </a:extLst>
          </p:cNvPr>
          <p:cNvSpPr/>
          <p:nvPr/>
        </p:nvSpPr>
        <p:spPr>
          <a:xfrm>
            <a:off x="1099557" y="337682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实验准备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526DE4A-6B5E-435E-A2A0-F378E1CFF63F}"/>
              </a:ext>
            </a:extLst>
          </p:cNvPr>
          <p:cNvSpPr/>
          <p:nvPr/>
        </p:nvSpPr>
        <p:spPr>
          <a:xfrm>
            <a:off x="3071664" y="4524802"/>
            <a:ext cx="2448272" cy="1080120"/>
          </a:xfrm>
          <a:prstGeom prst="ellipse">
            <a:avLst/>
          </a:prstGeom>
          <a:gradFill>
            <a:gsLst>
              <a:gs pos="100000">
                <a:srgbClr val="00B0F0"/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控制变量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49F2FA3-20E9-485D-8204-5CBDAF4BE300}"/>
              </a:ext>
            </a:extLst>
          </p:cNvPr>
          <p:cNvSpPr/>
          <p:nvPr/>
        </p:nvSpPr>
        <p:spPr>
          <a:xfrm>
            <a:off x="6023992" y="4524802"/>
            <a:ext cx="2448272" cy="10801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转换法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7328A747-76CE-4E73-9229-07BD53A9F310}"/>
              </a:ext>
            </a:extLst>
          </p:cNvPr>
          <p:cNvSpPr/>
          <p:nvPr/>
        </p:nvSpPr>
        <p:spPr>
          <a:xfrm>
            <a:off x="1281112" y="3789040"/>
            <a:ext cx="2448272" cy="57103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科学研究方法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54" name="Picture 10" descr="BK2P8BRA3NAHWSH4OMNWREC">
            <a:extLst>
              <a:ext uri="{FF2B5EF4-FFF2-40B4-BE49-F238E27FC236}">
                <a16:creationId xmlns:a16="http://schemas.microsoft.com/office/drawing/2014/main" id="{81CDFB26-78B3-48E6-B678-71EC414C7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948146"/>
            <a:ext cx="2919413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[@75Z]SR~)9YOR0KS0E7K%K">
            <a:extLst>
              <a:ext uri="{FF2B5EF4-FFF2-40B4-BE49-F238E27FC236}">
                <a16:creationId xmlns:a16="http://schemas.microsoft.com/office/drawing/2014/main" id="{81847DBA-E66F-4991-BECA-1F785D6D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998945"/>
            <a:ext cx="2925763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04C07A1D-FAA9-4DD2-8594-C072DC4F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E5A3CA4-B715-497A-A26C-DF909A4C302D}"/>
              </a:ext>
            </a:extLst>
          </p:cNvPr>
          <p:cNvSpPr/>
          <p:nvPr/>
        </p:nvSpPr>
        <p:spPr>
          <a:xfrm>
            <a:off x="1099557" y="337683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实验目的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E40BDE-F003-43C3-9974-60963898B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4221088"/>
            <a:ext cx="8712968" cy="11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研究不同的物质在</a:t>
            </a:r>
            <a:r>
              <a:rPr lang="zh-CN" altLang="en-US" sz="32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质量相同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升高相同温度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时，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吸收的热量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是否相等。</a:t>
            </a:r>
          </a:p>
        </p:txBody>
      </p:sp>
    </p:spTree>
    <p:extLst>
      <p:ext uri="{BB962C8B-B14F-4D97-AF65-F5344CB8AC3E}">
        <p14:creationId xmlns:p14="http://schemas.microsoft.com/office/powerpoint/2010/main" val="1398331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4C07A1D-FAA9-4DD2-8594-C072DC4F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E5A3CA4-B715-497A-A26C-DF909A4C302D}"/>
              </a:ext>
            </a:extLst>
          </p:cNvPr>
          <p:cNvSpPr/>
          <p:nvPr/>
        </p:nvSpPr>
        <p:spPr>
          <a:xfrm>
            <a:off x="1099557" y="337683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实验步骤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E40BDE-F003-43C3-9974-60963898B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88" y="1268760"/>
            <a:ext cx="9388932" cy="39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观察温度计的示数，记下加热前水和食用油温度；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两个相同的电加热器同时打开开关，对水和食用油加热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分钟（可根据实际情况调整）；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停止加热，同时读出两只温度计的示数，记下加热后水和食用油的温度；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计算加热过程中，水和食用油的温度各升高多少摄氏度；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处理实验数据，得出结论。</a:t>
            </a:r>
          </a:p>
        </p:txBody>
      </p:sp>
    </p:spTree>
    <p:extLst>
      <p:ext uri="{BB962C8B-B14F-4D97-AF65-F5344CB8AC3E}">
        <p14:creationId xmlns:p14="http://schemas.microsoft.com/office/powerpoint/2010/main" val="3121708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4C07A1D-FAA9-4DD2-8594-C072DC4F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E5A3CA4-B715-497A-A26C-DF909A4C302D}"/>
              </a:ext>
            </a:extLst>
          </p:cNvPr>
          <p:cNvSpPr/>
          <p:nvPr/>
        </p:nvSpPr>
        <p:spPr>
          <a:xfrm>
            <a:off x="1099557" y="337683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实验结果</a:t>
            </a:r>
          </a:p>
        </p:txBody>
      </p:sp>
      <p:pic>
        <p:nvPicPr>
          <p:cNvPr id="12" name="Picture 11" descr="BK2P8BRA3NAHWSH4OMNWREC">
            <a:extLst>
              <a:ext uri="{FF2B5EF4-FFF2-40B4-BE49-F238E27FC236}">
                <a16:creationId xmlns:a16="http://schemas.microsoft.com/office/drawing/2014/main" id="{8C919B9A-3B95-41B7-9DF9-319D1036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426" y="853753"/>
            <a:ext cx="2919413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[@75Z]SR~)9YOR0KS0E7K%K">
            <a:extLst>
              <a:ext uri="{FF2B5EF4-FFF2-40B4-BE49-F238E27FC236}">
                <a16:creationId xmlns:a16="http://schemas.microsoft.com/office/drawing/2014/main" id="{22B2F172-EBA7-4C4C-AD09-3EB96401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801" y="926778"/>
            <a:ext cx="2925763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8149F28-DE1E-44E0-8410-4C8299B5B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99338"/>
              </p:ext>
            </p:extLst>
          </p:nvPr>
        </p:nvGraphicFramePr>
        <p:xfrm>
          <a:off x="1811524" y="4221088"/>
          <a:ext cx="8568952" cy="1610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356788866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4172182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993863389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71091321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0533653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239451915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/>
                        <a:t>物质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/>
                        <a:t>质量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/>
                        <a:t>初温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/>
                        <a:t>末温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/>
                        <a:t>温度</a:t>
                      </a:r>
                      <a:endParaRPr lang="en-US" altLang="zh-CN" sz="2000" b="1"/>
                    </a:p>
                    <a:p>
                      <a:pPr algn="ctr"/>
                      <a:r>
                        <a:rPr lang="zh-CN" altLang="en-US" sz="2000" b="1"/>
                        <a:t>变化量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/>
                        <a:t>吸收的热量（加热时间）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971610"/>
                  </a:ext>
                </a:extLst>
              </a:tr>
              <a:tr h="47736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/>
                        <a:t>水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38040997"/>
                  </a:ext>
                </a:extLst>
              </a:tr>
              <a:tr h="43204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/>
                        <a:t>食用油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6615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0648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4C07A1D-FAA9-4DD2-8594-C072DC4F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E5A3CA4-B715-497A-A26C-DF909A4C302D}"/>
              </a:ext>
            </a:extLst>
          </p:cNvPr>
          <p:cNvSpPr/>
          <p:nvPr/>
        </p:nvSpPr>
        <p:spPr>
          <a:xfrm>
            <a:off x="1099557" y="337683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实验结果</a:t>
            </a:r>
          </a:p>
        </p:txBody>
      </p:sp>
      <p:pic>
        <p:nvPicPr>
          <p:cNvPr id="12" name="Picture 11" descr="BK2P8BRA3NAHWSH4OMNWREC">
            <a:extLst>
              <a:ext uri="{FF2B5EF4-FFF2-40B4-BE49-F238E27FC236}">
                <a16:creationId xmlns:a16="http://schemas.microsoft.com/office/drawing/2014/main" id="{8C919B9A-3B95-41B7-9DF9-319D1036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426" y="853753"/>
            <a:ext cx="2919413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[@75Z]SR~)9YOR0KS0E7K%K">
            <a:extLst>
              <a:ext uri="{FF2B5EF4-FFF2-40B4-BE49-F238E27FC236}">
                <a16:creationId xmlns:a16="http://schemas.microsoft.com/office/drawing/2014/main" id="{22B2F172-EBA7-4C4C-AD09-3EB96401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801" y="926778"/>
            <a:ext cx="2925763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9B12D2EE-6D36-4A49-B236-21434EAA52A8}"/>
              </a:ext>
            </a:extLst>
          </p:cNvPr>
          <p:cNvSpPr/>
          <p:nvPr/>
        </p:nvSpPr>
        <p:spPr>
          <a:xfrm>
            <a:off x="2175567" y="3861048"/>
            <a:ext cx="7840866" cy="1152128"/>
          </a:xfrm>
          <a:prstGeom prst="roundRect">
            <a:avLst/>
          </a:prstGeom>
          <a:solidFill>
            <a:srgbClr val="007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等质量的水和食用油，升高相同温度，水需要的加热时间更长，</a:t>
            </a:r>
            <a:r>
              <a:rPr lang="zh-CN" altLang="en-US" sz="2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水比食用油吸收热量多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F1038BE-2AE2-43D8-962B-15806CCB26F9}"/>
              </a:ext>
            </a:extLst>
          </p:cNvPr>
          <p:cNvSpPr/>
          <p:nvPr/>
        </p:nvSpPr>
        <p:spPr>
          <a:xfrm>
            <a:off x="2175567" y="5130378"/>
            <a:ext cx="7840866" cy="1152128"/>
          </a:xfrm>
          <a:prstGeom prst="roundRect">
            <a:avLst/>
          </a:prstGeom>
          <a:solidFill>
            <a:srgbClr val="007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由本次实验可以看出，水和食用油吸收热量的差异，是由它们的</a:t>
            </a:r>
            <a:r>
              <a:rPr lang="zh-CN" altLang="en-US" sz="2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种类决定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1036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Arial Black</vt:lpstr>
      <vt:lpstr>Times New Roman</vt:lpstr>
      <vt:lpstr>楷体_GB2312</vt:lpstr>
      <vt:lpstr>Batang</vt:lpstr>
      <vt:lpstr>2_Office 主题​​</vt:lpstr>
      <vt:lpstr>人教版物理		第十三章第3节  比热容</vt:lpstr>
      <vt:lpstr>PowerPoint Presentation</vt:lpstr>
      <vt:lpstr>思考一下</vt:lpstr>
      <vt:lpstr>一、比热容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一、比热容</vt:lpstr>
      <vt:lpstr>一、比热容</vt:lpstr>
      <vt:lpstr>一、比热容</vt:lpstr>
      <vt:lpstr>一、比热容</vt:lpstr>
      <vt:lpstr>一、比热容</vt:lpstr>
      <vt:lpstr>现象解释</vt:lpstr>
      <vt:lpstr>现象解释</vt:lpstr>
      <vt:lpstr>现象解释</vt:lpstr>
      <vt:lpstr>现象解释</vt:lpstr>
      <vt:lpstr>现象解释</vt:lpstr>
      <vt:lpstr>现象解释</vt:lpstr>
      <vt:lpstr>二、热量的计算</vt:lpstr>
      <vt:lpstr>随堂练习</vt:lpstr>
      <vt:lpstr>随堂练习</vt:lpstr>
      <vt:lpstr>随堂练习</vt:lpstr>
      <vt:lpstr>随堂练习</vt:lpstr>
      <vt:lpstr>随堂练习</vt:lpstr>
      <vt:lpstr>随堂练习</vt:lpstr>
      <vt:lpstr>随堂练习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2021-07-16T23:44:01Z</cp:lastPrinted>
  <dcterms:created xsi:type="dcterms:W3CDTF">2021-07-16T23:44:01Z</dcterms:created>
  <dcterms:modified xsi:type="dcterms:W3CDTF">2021-07-16T15:44:03Z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