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19"/>
  </p:notesMasterIdLst>
  <p:sldIdLst>
    <p:sldId id="271" r:id="rId2"/>
    <p:sldId id="273" r:id="rId3"/>
    <p:sldId id="270" r:id="rId4"/>
    <p:sldId id="288" r:id="rId5"/>
    <p:sldId id="291" r:id="rId6"/>
    <p:sldId id="292" r:id="rId7"/>
    <p:sldId id="295" r:id="rId8"/>
    <p:sldId id="309" r:id="rId9"/>
    <p:sldId id="298" r:id="rId10"/>
    <p:sldId id="299" r:id="rId11"/>
    <p:sldId id="301" r:id="rId12"/>
    <p:sldId id="302" r:id="rId13"/>
    <p:sldId id="300" r:id="rId14"/>
    <p:sldId id="297" r:id="rId15"/>
    <p:sldId id="289" r:id="rId16"/>
    <p:sldId id="303" r:id="rId17"/>
    <p:sldId id="304" r:id="rId18"/>
  </p:sldIdLst>
  <p:sldSz cx="9144000" cy="5143500" type="screen16x9"/>
  <p:notesSz cx="6858000" cy="9144000"/>
  <p:custDataLst>
    <p:tags r:id="rId20"/>
  </p:custDataLst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16" userDrawn="1">
          <p15:clr>
            <a:srgbClr val="A4A3A4"/>
          </p15:clr>
        </p15:guide>
        <p15:guide id="4" pos="7256" userDrawn="1">
          <p15:clr>
            <a:srgbClr val="A4A3A4"/>
          </p15:clr>
        </p15:guide>
        <p15:guide id="5" orient="horz" pos="640" userDrawn="1">
          <p15:clr>
            <a:srgbClr val="A4A3A4"/>
          </p15:clr>
        </p15:guide>
        <p15:guide id="6" orient="horz" pos="731" userDrawn="1">
          <p15:clr>
            <a:srgbClr val="A4A3A4"/>
          </p15:clr>
        </p15:guide>
        <p15:guide id="7" orient="horz" pos="3929" userDrawn="1">
          <p15:clr>
            <a:srgbClr val="A4A3A4"/>
          </p15:clr>
        </p15:guide>
        <p15:guide id="8" orient="horz" pos="3861" userDrawn="1">
          <p15:clr>
            <a:srgbClr val="A4A3A4"/>
          </p15:clr>
        </p15:guide>
        <p15:guide id="9" orient="horz" pos="1716">
          <p15:clr>
            <a:srgbClr val="A4A3A4"/>
          </p15:clr>
        </p15:guide>
        <p15:guide id="10" orient="horz" pos="480">
          <p15:clr>
            <a:srgbClr val="A4A3A4"/>
          </p15:clr>
        </p15:guide>
        <p15:guide id="11" orient="horz" pos="548">
          <p15:clr>
            <a:srgbClr val="A4A3A4"/>
          </p15:clr>
        </p15:guide>
        <p15:guide id="12" orient="horz" pos="2947">
          <p15:clr>
            <a:srgbClr val="A4A3A4"/>
          </p15:clr>
        </p15:guide>
        <p15:guide id="13" orient="horz" pos="2896">
          <p15:clr>
            <a:srgbClr val="A4A3A4"/>
          </p15:clr>
        </p15:guide>
        <p15:guide id="14" pos="2880">
          <p15:clr>
            <a:srgbClr val="A4A3A4"/>
          </p15:clr>
        </p15:guide>
        <p15:guide id="15" pos="312">
          <p15:clr>
            <a:srgbClr val="A4A3A4"/>
          </p15:clr>
        </p15:guide>
        <p15:guide id="16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7" y="82"/>
      </p:cViewPr>
      <p:guideLst>
        <p:guide orient="horz" pos="2288"/>
        <p:guide pos="3840"/>
        <p:guide pos="416"/>
        <p:guide pos="7256"/>
        <p:guide orient="horz" pos="640"/>
        <p:guide orient="horz" pos="731"/>
        <p:guide orient="horz" pos="3929"/>
        <p:guide orient="horz" pos="3861"/>
        <p:guide orient="horz" pos="1716"/>
        <p:guide orient="horz" pos="480"/>
        <p:guide orient="horz" pos="548"/>
        <p:guide orient="horz" pos="2947"/>
        <p:guide orient="horz" pos="2896"/>
        <p:guide pos="2880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438DC602-BB3D-4621-8EA6-982685295214}" type="datetimeFigureOut">
              <a:rPr lang="zh-CN" altLang="en-US" smtClean="0"/>
              <a:pPr/>
              <a:t>2023/10/29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B41F2918-5E3A-428D-A0B5-94B80789B008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6762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1F2918-5E3A-428D-A0B5-94B80789B00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159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1F2918-5E3A-428D-A0B5-94B80789B008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26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10118BD-DD1C-429E-B99B-B75C55DD46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83766" y="417442"/>
            <a:ext cx="4005470" cy="4005470"/>
          </a:xfrm>
          <a:custGeom>
            <a:avLst/>
            <a:gdLst>
              <a:gd name="connsiteX0" fmla="*/ 2670313 w 5340626"/>
              <a:gd name="connsiteY0" fmla="*/ 1967799 h 5340626"/>
              <a:gd name="connsiteX1" fmla="*/ 1967799 w 5340626"/>
              <a:gd name="connsiteY1" fmla="*/ 2670313 h 5340626"/>
              <a:gd name="connsiteX2" fmla="*/ 2670313 w 5340626"/>
              <a:gd name="connsiteY2" fmla="*/ 3372827 h 5340626"/>
              <a:gd name="connsiteX3" fmla="*/ 3372827 w 5340626"/>
              <a:gd name="connsiteY3" fmla="*/ 2670313 h 5340626"/>
              <a:gd name="connsiteX4" fmla="*/ 2670313 w 5340626"/>
              <a:gd name="connsiteY4" fmla="*/ 1967799 h 5340626"/>
              <a:gd name="connsiteX5" fmla="*/ 2670313 w 5340626"/>
              <a:gd name="connsiteY5" fmla="*/ 582976 h 5340626"/>
              <a:gd name="connsiteX6" fmla="*/ 4757650 w 5340626"/>
              <a:gd name="connsiteY6" fmla="*/ 2670313 h 5340626"/>
              <a:gd name="connsiteX7" fmla="*/ 2670313 w 5340626"/>
              <a:gd name="connsiteY7" fmla="*/ 4757650 h 5340626"/>
              <a:gd name="connsiteX8" fmla="*/ 582976 w 5340626"/>
              <a:gd name="connsiteY8" fmla="*/ 2670313 h 5340626"/>
              <a:gd name="connsiteX9" fmla="*/ 2670313 w 5340626"/>
              <a:gd name="connsiteY9" fmla="*/ 582976 h 5340626"/>
              <a:gd name="connsiteX10" fmla="*/ 2670313 w 5340626"/>
              <a:gd name="connsiteY10" fmla="*/ 300197 h 5340626"/>
              <a:gd name="connsiteX11" fmla="*/ 300197 w 5340626"/>
              <a:gd name="connsiteY11" fmla="*/ 2670313 h 5340626"/>
              <a:gd name="connsiteX12" fmla="*/ 2670313 w 5340626"/>
              <a:gd name="connsiteY12" fmla="*/ 5040429 h 5340626"/>
              <a:gd name="connsiteX13" fmla="*/ 5040429 w 5340626"/>
              <a:gd name="connsiteY13" fmla="*/ 2670313 h 5340626"/>
              <a:gd name="connsiteX14" fmla="*/ 2670313 w 5340626"/>
              <a:gd name="connsiteY14" fmla="*/ 300197 h 5340626"/>
              <a:gd name="connsiteX15" fmla="*/ 2670313 w 5340626"/>
              <a:gd name="connsiteY15" fmla="*/ 0 h 5340626"/>
              <a:gd name="connsiteX16" fmla="*/ 5340626 w 5340626"/>
              <a:gd name="connsiteY16" fmla="*/ 2670313 h 5340626"/>
              <a:gd name="connsiteX17" fmla="*/ 2670313 w 5340626"/>
              <a:gd name="connsiteY17" fmla="*/ 5340626 h 5340626"/>
              <a:gd name="connsiteX18" fmla="*/ 0 w 5340626"/>
              <a:gd name="connsiteY18" fmla="*/ 2670313 h 5340626"/>
              <a:gd name="connsiteX19" fmla="*/ 2670313 w 5340626"/>
              <a:gd name="connsiteY19" fmla="*/ 0 h 534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340626" h="5340626">
                <a:moveTo>
                  <a:pt x="2670313" y="1967799"/>
                </a:moveTo>
                <a:cubicBezTo>
                  <a:pt x="2282325" y="1967799"/>
                  <a:pt x="1967799" y="2282325"/>
                  <a:pt x="1967799" y="2670313"/>
                </a:cubicBezTo>
                <a:cubicBezTo>
                  <a:pt x="1967799" y="3058301"/>
                  <a:pt x="2282325" y="3372827"/>
                  <a:pt x="2670313" y="3372827"/>
                </a:cubicBezTo>
                <a:cubicBezTo>
                  <a:pt x="3058301" y="3372827"/>
                  <a:pt x="3372827" y="3058301"/>
                  <a:pt x="3372827" y="2670313"/>
                </a:cubicBezTo>
                <a:cubicBezTo>
                  <a:pt x="3372827" y="2282325"/>
                  <a:pt x="3058301" y="1967799"/>
                  <a:pt x="2670313" y="1967799"/>
                </a:cubicBezTo>
                <a:close/>
                <a:moveTo>
                  <a:pt x="2670313" y="582976"/>
                </a:moveTo>
                <a:cubicBezTo>
                  <a:pt x="3823117" y="582976"/>
                  <a:pt x="4757650" y="1517509"/>
                  <a:pt x="4757650" y="2670313"/>
                </a:cubicBezTo>
                <a:cubicBezTo>
                  <a:pt x="4757650" y="3823117"/>
                  <a:pt x="3823117" y="4757650"/>
                  <a:pt x="2670313" y="4757650"/>
                </a:cubicBezTo>
                <a:cubicBezTo>
                  <a:pt x="1517509" y="4757650"/>
                  <a:pt x="582976" y="3823117"/>
                  <a:pt x="582976" y="2670313"/>
                </a:cubicBezTo>
                <a:cubicBezTo>
                  <a:pt x="582976" y="1517509"/>
                  <a:pt x="1517509" y="582976"/>
                  <a:pt x="2670313" y="582976"/>
                </a:cubicBezTo>
                <a:close/>
                <a:moveTo>
                  <a:pt x="2670313" y="300197"/>
                </a:moveTo>
                <a:cubicBezTo>
                  <a:pt x="1361334" y="300197"/>
                  <a:pt x="300197" y="1361334"/>
                  <a:pt x="300197" y="2670313"/>
                </a:cubicBezTo>
                <a:cubicBezTo>
                  <a:pt x="300197" y="3979292"/>
                  <a:pt x="1361334" y="5040429"/>
                  <a:pt x="2670313" y="5040429"/>
                </a:cubicBezTo>
                <a:cubicBezTo>
                  <a:pt x="3979292" y="5040429"/>
                  <a:pt x="5040429" y="3979292"/>
                  <a:pt x="5040429" y="2670313"/>
                </a:cubicBezTo>
                <a:cubicBezTo>
                  <a:pt x="5040429" y="1361334"/>
                  <a:pt x="3979292" y="300197"/>
                  <a:pt x="2670313" y="300197"/>
                </a:cubicBezTo>
                <a:close/>
                <a:moveTo>
                  <a:pt x="2670313" y="0"/>
                </a:moveTo>
                <a:cubicBezTo>
                  <a:pt x="4145086" y="0"/>
                  <a:pt x="5340626" y="1195540"/>
                  <a:pt x="5340626" y="2670313"/>
                </a:cubicBezTo>
                <a:cubicBezTo>
                  <a:pt x="5340626" y="4145086"/>
                  <a:pt x="4145086" y="5340626"/>
                  <a:pt x="2670313" y="5340626"/>
                </a:cubicBezTo>
                <a:cubicBezTo>
                  <a:pt x="1195540" y="5340626"/>
                  <a:pt x="0" y="4145086"/>
                  <a:pt x="0" y="2670313"/>
                </a:cubicBezTo>
                <a:cubicBezTo>
                  <a:pt x="0" y="1195540"/>
                  <a:pt x="1195540" y="0"/>
                  <a:pt x="2670313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9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104387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>
            <a:extLst>
              <a:ext uri="{FF2B5EF4-FFF2-40B4-BE49-F238E27FC236}">
                <a16:creationId xmlns:a16="http://schemas.microsoft.com/office/drawing/2014/main" id="{BEABA7C6-3B44-4A00-A04B-F47A0E53DDA5}"/>
              </a:ext>
            </a:extLst>
          </p:cNvPr>
          <p:cNvSpPr/>
          <p:nvPr userDrawn="1"/>
        </p:nvSpPr>
        <p:spPr>
          <a:xfrm>
            <a:off x="314325" y="214313"/>
            <a:ext cx="800100" cy="800100"/>
          </a:xfrm>
          <a:prstGeom prst="ellipse">
            <a:avLst/>
          </a:prstGeom>
          <a:gradFill>
            <a:gsLst>
              <a:gs pos="0">
                <a:srgbClr val="7030A0"/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236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6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8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16" userDrawn="1">
          <p15:clr>
            <a:srgbClr val="F26B43"/>
          </p15:clr>
        </p15:guide>
        <p15:guide id="4" pos="7256" userDrawn="1">
          <p15:clr>
            <a:srgbClr val="F26B43"/>
          </p15:clr>
        </p15:guide>
        <p15:guide id="5" orient="horz" pos="648" userDrawn="1">
          <p15:clr>
            <a:srgbClr val="F26B43"/>
          </p15:clr>
        </p15:guide>
        <p15:guide id="6" orient="horz" pos="712" userDrawn="1">
          <p15:clr>
            <a:srgbClr val="F26B43"/>
          </p15:clr>
        </p15:guide>
        <p15:guide id="7" orient="horz" pos="3928" userDrawn="1">
          <p15:clr>
            <a:srgbClr val="F26B43"/>
          </p15:clr>
        </p15:guide>
        <p15:guide id="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>
            <a:extLst>
              <a:ext uri="{FF2B5EF4-FFF2-40B4-BE49-F238E27FC236}">
                <a16:creationId xmlns:a16="http://schemas.microsoft.com/office/drawing/2014/main" id="{18E63800-2722-4812-BB8E-EA07546A494B}"/>
              </a:ext>
            </a:extLst>
          </p:cNvPr>
          <p:cNvGrpSpPr/>
          <p:nvPr/>
        </p:nvGrpSpPr>
        <p:grpSpPr>
          <a:xfrm>
            <a:off x="817024" y="1335535"/>
            <a:ext cx="4005470" cy="1977597"/>
            <a:chOff x="-4854329" y="767935"/>
            <a:chExt cx="5340627" cy="2040680"/>
          </a:xfrm>
        </p:grpSpPr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F475BD02-CAC2-40E4-A5DA-8A7AB35B211A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9" y="2808615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占位符 19">
              <a:extLst>
                <a:ext uri="{FF2B5EF4-FFF2-40B4-BE49-F238E27FC236}">
                  <a16:creationId xmlns:a16="http://schemas.microsoft.com/office/drawing/2014/main" id="{3BAD67FB-C7CF-4EF9-BC47-EE55748FAC1F}"/>
                </a:ext>
              </a:extLst>
            </p:cNvPr>
            <p:cNvSpPr txBox="1">
              <a:spLocks/>
            </p:cNvSpPr>
            <p:nvPr/>
          </p:nvSpPr>
          <p:spPr>
            <a:xfrm>
              <a:off x="-4854329" y="1982174"/>
              <a:ext cx="5340627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第</a:t>
              </a:r>
              <a:r>
                <a:rPr lang="en-US" altLang="zh-CN" sz="3600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1</a:t>
              </a:r>
              <a:r>
                <a:rPr lang="zh-CN" altLang="en-US" sz="3600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节  两 种 电 荷</a:t>
              </a:r>
            </a:p>
            <a:p>
              <a:pPr marL="0" indent="0" algn="dist">
                <a:buNone/>
                <a:defRPr/>
              </a:pPr>
              <a:endParaRPr lang="zh-CN" altLang="en-US" sz="3600" b="1" dirty="0">
                <a:solidFill>
                  <a:srgbClr val="7030A0"/>
                </a:solidFill>
                <a:cs typeface="+mn-ea"/>
                <a:sym typeface="+mn-lt"/>
              </a:endParaRPr>
            </a:p>
          </p:txBody>
        </p:sp>
        <p:sp>
          <p:nvSpPr>
            <p:cNvPr id="16" name="文本占位符 20">
              <a:extLst>
                <a:ext uri="{FF2B5EF4-FFF2-40B4-BE49-F238E27FC236}">
                  <a16:creationId xmlns:a16="http://schemas.microsoft.com/office/drawing/2014/main" id="{6D2C6622-337D-48A7-BF15-C6CD179D803A}"/>
                </a:ext>
              </a:extLst>
            </p:cNvPr>
            <p:cNvSpPr txBox="1">
              <a:spLocks/>
            </p:cNvSpPr>
            <p:nvPr/>
          </p:nvSpPr>
          <p:spPr>
            <a:xfrm>
              <a:off x="-3451025" y="767935"/>
              <a:ext cx="3717724" cy="42326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1800" dirty="0">
                  <a:solidFill>
                    <a:prstClr val="black"/>
                  </a:solidFill>
                  <a:cs typeface="+mn-ea"/>
                  <a:sym typeface="+mn-lt"/>
                </a:rPr>
                <a:t>第十五章   电流和电路</a:t>
              </a:r>
              <a:endParaRPr lang="en-US" altLang="zh-CN" sz="18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7" name="矩形 16">
            <a:extLst>
              <a:ext uri="{FF2B5EF4-FFF2-40B4-BE49-F238E27FC236}">
                <a16:creationId xmlns:a16="http://schemas.microsoft.com/office/drawing/2014/main" id="{2D525AA0-7CC6-4E6B-9969-FE5B23B3F488}"/>
              </a:ext>
            </a:extLst>
          </p:cNvPr>
          <p:cNvSpPr/>
          <p:nvPr/>
        </p:nvSpPr>
        <p:spPr>
          <a:xfrm>
            <a:off x="481039" y="278411"/>
            <a:ext cx="2445608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F59EDBEF-55AD-439C-963D-3D0B653B7A84}"/>
              </a:ext>
            </a:extLst>
          </p:cNvPr>
          <p:cNvSpPr/>
          <p:nvPr/>
        </p:nvSpPr>
        <p:spPr>
          <a:xfrm>
            <a:off x="8849614" y="46290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BB75B09-5C14-8AF7-2A85-C18F633A65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415" y="316242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323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18212" y="1204803"/>
            <a:ext cx="7179733" cy="4016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油罐车常常有一条铁链做的尾巴拖在地上，为什么？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42286" y="2131408"/>
            <a:ext cx="4229961" cy="21304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4D98D4E7-F24F-45BB-9EAF-D9B386C17541}"/>
              </a:ext>
            </a:extLst>
          </p:cNvPr>
          <p:cNvSpPr txBox="1"/>
          <p:nvPr/>
        </p:nvSpPr>
        <p:spPr>
          <a:xfrm>
            <a:off x="707572" y="564697"/>
            <a:ext cx="1754327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导体和绝缘体</a:t>
            </a:r>
          </a:p>
        </p:txBody>
      </p:sp>
    </p:spTree>
    <p:extLst>
      <p:ext uri="{BB962C8B-B14F-4D97-AF65-F5344CB8AC3E}">
        <p14:creationId xmlns:p14="http://schemas.microsoft.com/office/powerpoint/2010/main" val="269032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96360" y="1181452"/>
            <a:ext cx="1189831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</a:pPr>
            <a:r>
              <a:rPr lang="zh-CN" altLang="en-US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实验</a:t>
            </a:r>
            <a:r>
              <a:rPr lang="en-US" altLang="zh-CN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endParaRPr lang="zh-CN" altLang="en-US" sz="2100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339057" y="1181452"/>
            <a:ext cx="3746235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用橡胶棒连接验电器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42499" y="2102893"/>
            <a:ext cx="4897967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验电器</a:t>
            </a:r>
            <a:r>
              <a:rPr lang="en-US" altLang="zh-CN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A</a:t>
            </a:r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、</a:t>
            </a:r>
            <a:r>
              <a:rPr lang="en-US" altLang="zh-CN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B</a:t>
            </a:r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金属箔的张角没有变化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42499" y="3040125"/>
            <a:ext cx="521546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验电器</a:t>
            </a:r>
            <a:r>
              <a:rPr lang="en-US" altLang="zh-CN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A</a:t>
            </a:r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的电荷量没有变化，验电器</a:t>
            </a:r>
            <a:r>
              <a:rPr lang="en-US" altLang="zh-CN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B</a:t>
            </a:r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仍不带电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5280505" y="1497696"/>
            <a:ext cx="3235903" cy="3140271"/>
            <a:chOff x="5296615" y="640093"/>
            <a:chExt cx="3370330" cy="3277406"/>
          </a:xfrm>
        </p:grpSpPr>
        <p:pic>
          <p:nvPicPr>
            <p:cNvPr id="2" name="图片 27668" descr="slide0026_image068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6615" y="640093"/>
              <a:ext cx="3370330" cy="2731335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979707" y="3371430"/>
              <a:ext cx="611186" cy="546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altLang="zh-CN" sz="2800" kern="0" dirty="0">
                  <a:solidFill>
                    <a:srgbClr val="000000"/>
                  </a:solidFill>
                  <a:cs typeface="+mn-ea"/>
                  <a:sym typeface="+mn-lt"/>
                </a:rPr>
                <a:t>A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7684756" y="3371430"/>
              <a:ext cx="611186" cy="546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altLang="zh-CN" sz="2800" kern="0" dirty="0">
                  <a:solidFill>
                    <a:srgbClr val="000000"/>
                  </a:solidFill>
                  <a:cs typeface="+mn-ea"/>
                  <a:sym typeface="+mn-lt"/>
                </a:rPr>
                <a:t>B</a:t>
              </a:r>
            </a:p>
          </p:txBody>
        </p:sp>
      </p:grp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28108" y="1634277"/>
            <a:ext cx="1820334" cy="346249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实验现象</a:t>
            </a:r>
            <a:endParaRPr lang="en-US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45043" y="2571509"/>
            <a:ext cx="1811866" cy="346249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实验分析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19642" y="3602372"/>
            <a:ext cx="2364316" cy="346249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实验结论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717097" y="4070986"/>
            <a:ext cx="7114380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chemeClr val="accent2">
                    <a:lumMod val="75000"/>
                  </a:schemeClr>
                </a:solidFill>
                <a:cs typeface="+mn-ea"/>
                <a:sym typeface="+mn-lt"/>
              </a:rPr>
              <a:t>电荷没有发生移动， 说明橡胶棒不容易导电。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4D26691-A6DB-490F-A63A-F603A2B250F6}"/>
              </a:ext>
            </a:extLst>
          </p:cNvPr>
          <p:cNvSpPr txBox="1"/>
          <p:nvPr/>
        </p:nvSpPr>
        <p:spPr>
          <a:xfrm>
            <a:off x="707572" y="564697"/>
            <a:ext cx="1754327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导体和绝缘体</a:t>
            </a:r>
          </a:p>
        </p:txBody>
      </p:sp>
    </p:spTree>
    <p:extLst>
      <p:ext uri="{BB962C8B-B14F-4D97-AF65-F5344CB8AC3E}">
        <p14:creationId xmlns:p14="http://schemas.microsoft.com/office/powerpoint/2010/main" val="19560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 animBg="1"/>
      <p:bldP spid="1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537633" y="2048320"/>
            <a:ext cx="4803246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验电器</a:t>
            </a:r>
            <a:r>
              <a:rPr lang="en-US" altLang="zh-CN" kern="0" dirty="0">
                <a:solidFill>
                  <a:srgbClr val="7030A0"/>
                </a:solidFill>
                <a:cs typeface="+mn-ea"/>
                <a:sym typeface="+mn-lt"/>
              </a:rPr>
              <a:t>A</a:t>
            </a: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的金属箔张开的角度减小，</a:t>
            </a:r>
            <a:r>
              <a:rPr lang="en-US" altLang="zh-CN" kern="0" dirty="0">
                <a:solidFill>
                  <a:srgbClr val="7030A0"/>
                </a:solidFill>
                <a:cs typeface="+mn-ea"/>
                <a:sym typeface="+mn-lt"/>
              </a:rPr>
              <a:t>B</a:t>
            </a: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的金属箔由闭合变为张开。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390039" y="1256339"/>
            <a:ext cx="4176712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用金属棒连接两验电器</a:t>
            </a: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466726" y="3075411"/>
            <a:ext cx="4782344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kern="0" dirty="0">
                <a:solidFill>
                  <a:srgbClr val="7030A0"/>
                </a:solidFill>
                <a:cs typeface="+mn-ea"/>
                <a:sym typeface="+mn-lt"/>
              </a:rPr>
              <a:t> </a:t>
            </a: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验电器</a:t>
            </a:r>
            <a:r>
              <a:rPr lang="en-US" altLang="zh-CN" kern="0" dirty="0">
                <a:solidFill>
                  <a:srgbClr val="7030A0"/>
                </a:solidFill>
                <a:cs typeface="+mn-ea"/>
                <a:sym typeface="+mn-lt"/>
              </a:rPr>
              <a:t>B</a:t>
            </a: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也带了电。有一部分电荷通过金属棒从</a:t>
            </a:r>
            <a:r>
              <a:rPr lang="en-US" altLang="zh-CN" kern="0" dirty="0">
                <a:solidFill>
                  <a:srgbClr val="7030A0"/>
                </a:solidFill>
                <a:cs typeface="+mn-ea"/>
                <a:sym typeface="+mn-lt"/>
              </a:rPr>
              <a:t>A</a:t>
            </a: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移动到了</a:t>
            </a:r>
            <a:r>
              <a:rPr lang="en-US" altLang="zh-CN" kern="0" dirty="0">
                <a:solidFill>
                  <a:srgbClr val="7030A0"/>
                </a:solidFill>
                <a:cs typeface="+mn-ea"/>
                <a:sym typeface="+mn-lt"/>
              </a:rPr>
              <a:t>B</a:t>
            </a:r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495300" y="3965414"/>
            <a:ext cx="8172450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rgbClr val="7030A0"/>
                </a:solidFill>
                <a:cs typeface="+mn-ea"/>
                <a:sym typeface="+mn-lt"/>
              </a:rPr>
              <a:t>电荷在金属中可以定向移动， 说明金属是可以导电的。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23346" y="1729204"/>
            <a:ext cx="2024063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实验现象</a:t>
            </a:r>
            <a:endParaRPr lang="en-US" sz="15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23345" y="2792004"/>
            <a:ext cx="2024063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实验分析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23345" y="3545816"/>
            <a:ext cx="2024063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实验结论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5466292" y="1339741"/>
            <a:ext cx="3148541" cy="2927610"/>
            <a:chOff x="4879975" y="675215"/>
            <a:chExt cx="3724275" cy="3651413"/>
          </a:xfrm>
        </p:grpSpPr>
        <p:pic>
          <p:nvPicPr>
            <p:cNvPr id="2" name="图片 26644" descr="slide0027_image073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9975" y="675215"/>
              <a:ext cx="3724275" cy="29845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5594784" y="3750824"/>
              <a:ext cx="611187" cy="575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altLang="zh-CN" sz="2400" kern="0" dirty="0">
                  <a:solidFill>
                    <a:srgbClr val="000000"/>
                  </a:solidFill>
                  <a:cs typeface="+mn-ea"/>
                  <a:sym typeface="+mn-lt"/>
                </a:rPr>
                <a:t>A</a:t>
              </a: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7380459" y="3702139"/>
              <a:ext cx="611188" cy="575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914378"/>
              <a:r>
                <a:rPr lang="en-US" altLang="zh-CN" sz="2400" kern="0" dirty="0">
                  <a:solidFill>
                    <a:srgbClr val="000000"/>
                  </a:solidFill>
                  <a:cs typeface="+mn-ea"/>
                  <a:sym typeface="+mn-lt"/>
                </a:rPr>
                <a:t>B</a:t>
              </a:r>
            </a:p>
          </p:txBody>
        </p:sp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529168" y="1226879"/>
            <a:ext cx="1189831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</a:pPr>
            <a:r>
              <a:rPr lang="zh-CN" altLang="en-US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实验</a:t>
            </a:r>
            <a:r>
              <a:rPr lang="en-US" altLang="zh-CN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endParaRPr lang="zh-CN" altLang="en-US" sz="2100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54CC1B2-5BF5-4E04-B3B8-27E40DF0CE1C}"/>
              </a:ext>
            </a:extLst>
          </p:cNvPr>
          <p:cNvSpPr txBox="1"/>
          <p:nvPr/>
        </p:nvSpPr>
        <p:spPr>
          <a:xfrm>
            <a:off x="707572" y="564697"/>
            <a:ext cx="1754327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导体和绝缘体</a:t>
            </a:r>
          </a:p>
        </p:txBody>
      </p:sp>
    </p:spTree>
    <p:extLst>
      <p:ext uri="{BB962C8B-B14F-4D97-AF65-F5344CB8AC3E}">
        <p14:creationId xmlns:p14="http://schemas.microsoft.com/office/powerpoint/2010/main" val="357420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95300" y="1206624"/>
            <a:ext cx="5323945" cy="230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t">
            <a:spAutoFit/>
          </a:bodyPr>
          <a:lstStyle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kern="0" cap="none" spc="0" normalizeH="0" baseline="0">
                <a:ln>
                  <a:noFill/>
                </a:ln>
                <a:solidFill>
                  <a:srgbClr val="007E27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）容易导电的物体，叫做导体。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95301" y="1612611"/>
            <a:ext cx="6056312" cy="230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t">
            <a:spAutoFit/>
          </a:bodyPr>
          <a:lstStyle>
            <a:lvl1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）导体导电的原因：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94086" y="1570225"/>
            <a:ext cx="3883554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1">
                <a:solidFill>
                  <a:schemeClr val="tx1"/>
                </a:solidFill>
                <a:latin typeface="宋体" pitchFamily="2" charset="-122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b="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导体中存在大量</a:t>
            </a:r>
            <a:r>
              <a:rPr lang="zh-CN" altLang="en-US" sz="1500" b="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自由电荷。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911855" y="1998334"/>
            <a:ext cx="6253491" cy="1216586"/>
            <a:chOff x="1559390" y="1731003"/>
            <a:chExt cx="6253491" cy="1216586"/>
          </a:xfrm>
        </p:grpSpPr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2891631" y="1731003"/>
              <a:ext cx="3311525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/>
              <a:r>
                <a:rPr lang="zh-CN" altLang="en-US" sz="15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金属：自由电子</a:t>
              </a: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2891631" y="2624424"/>
              <a:ext cx="49212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/>
              <a:r>
                <a:rPr lang="zh-CN" altLang="en-US" sz="15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酸碱盐溶液：阴离子、 阳离子</a:t>
              </a:r>
            </a:p>
          </p:txBody>
        </p:sp>
        <p:sp>
          <p:nvSpPr>
            <p:cNvPr id="13" name="AutoShape 12"/>
            <p:cNvSpPr>
              <a:spLocks/>
            </p:cNvSpPr>
            <p:nvPr/>
          </p:nvSpPr>
          <p:spPr bwMode="auto">
            <a:xfrm>
              <a:off x="2604293" y="1864639"/>
              <a:ext cx="287338" cy="936625"/>
            </a:xfrm>
            <a:prstGeom prst="leftBrace">
              <a:avLst>
                <a:gd name="adj1" fmla="val 2040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2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1559390" y="2169207"/>
              <a:ext cx="954107" cy="323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378"/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自由电荷</a:t>
              </a:r>
              <a:endParaRPr lang="zh-CN" altLang="en-US" sz="1200" kern="0" dirty="0">
                <a:solidFill>
                  <a:srgbClr val="FF0000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95301" y="3706044"/>
            <a:ext cx="2951498" cy="230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t">
            <a:spAutoFit/>
          </a:bodyPr>
          <a:lstStyle>
            <a:lvl1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）常见的导体：</a:t>
            </a:r>
          </a:p>
        </p:txBody>
      </p:sp>
      <p:pic>
        <p:nvPicPr>
          <p:cNvPr id="17" name="图片 16386" descr="{D2B61484-47CD-4D7D-AA79-8BA4C5DBF146}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87576" y="3400307"/>
            <a:ext cx="2118445" cy="10731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1A1C9DC5-0ADB-414D-9309-D43A3547C528}"/>
              </a:ext>
            </a:extLst>
          </p:cNvPr>
          <p:cNvSpPr txBox="1"/>
          <p:nvPr/>
        </p:nvSpPr>
        <p:spPr>
          <a:xfrm>
            <a:off x="707572" y="564697"/>
            <a:ext cx="1096695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en-US" altLang="zh-CN" sz="2100" kern="0" dirty="0">
                <a:cs typeface="+mn-ea"/>
                <a:sym typeface="+mn-lt"/>
              </a:rPr>
              <a:t>1</a:t>
            </a:r>
            <a:r>
              <a:rPr lang="zh-CN" altLang="en-US" sz="2100" kern="0" dirty="0">
                <a:cs typeface="+mn-ea"/>
                <a:sym typeface="+mn-lt"/>
              </a:rPr>
              <a:t>．导体</a:t>
            </a:r>
          </a:p>
        </p:txBody>
      </p:sp>
    </p:spTree>
    <p:extLst>
      <p:ext uri="{BB962C8B-B14F-4D97-AF65-F5344CB8AC3E}">
        <p14:creationId xmlns:p14="http://schemas.microsoft.com/office/powerpoint/2010/main" val="379170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/>
      <p:bldP spid="9" grpId="0"/>
      <p:bldP spid="10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52879" y="1186245"/>
            <a:ext cx="7453313" cy="230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t">
            <a:spAutoFit/>
          </a:bodyPr>
          <a:lstStyle>
            <a:lvl1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5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）不容易导电的物体，叫做绝缘体。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75183" y="2307577"/>
            <a:ext cx="3089806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20000"/>
              </a:lnSpc>
            </a:pP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）常见的绝缘体：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75182" y="1530891"/>
            <a:ext cx="6229350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/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）绝缘体不易导电的原因</a:t>
            </a:r>
            <a:r>
              <a:rPr lang="zh-CN" altLang="en-US" sz="21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：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954826" y="1500678"/>
            <a:ext cx="451273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绝缘体中几乎没有自由电荷。</a:t>
            </a:r>
          </a:p>
        </p:txBody>
      </p:sp>
      <p:pic>
        <p:nvPicPr>
          <p:cNvPr id="7" name="图片 17410" descr="{4E1FF284-CDF4-4EB4-890A-38CAF051832D}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96145" y="2037120"/>
            <a:ext cx="3282869" cy="16498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80499" y="4071218"/>
            <a:ext cx="6024034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注意：导体与绝缘体之间没有绝对的界限。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7C8D8F5-1152-4A25-B523-6670F1534621}"/>
              </a:ext>
            </a:extLst>
          </p:cNvPr>
          <p:cNvSpPr txBox="1"/>
          <p:nvPr/>
        </p:nvSpPr>
        <p:spPr>
          <a:xfrm>
            <a:off x="707572" y="564697"/>
            <a:ext cx="136599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en-US" altLang="zh-CN" sz="2100" kern="0" dirty="0">
                <a:cs typeface="+mn-ea"/>
                <a:sym typeface="+mn-lt"/>
              </a:rPr>
              <a:t>2</a:t>
            </a:r>
            <a:r>
              <a:rPr lang="zh-CN" altLang="en-US" sz="2100" kern="0" dirty="0">
                <a:cs typeface="+mn-ea"/>
                <a:sym typeface="+mn-lt"/>
              </a:rPr>
              <a:t>．绝缘体</a:t>
            </a:r>
          </a:p>
        </p:txBody>
      </p:sp>
    </p:spTree>
    <p:extLst>
      <p:ext uri="{BB962C8B-B14F-4D97-AF65-F5344CB8AC3E}">
        <p14:creationId xmlns:p14="http://schemas.microsoft.com/office/powerpoint/2010/main" val="31556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组合 38"/>
          <p:cNvGrpSpPr/>
          <p:nvPr/>
        </p:nvGrpSpPr>
        <p:grpSpPr>
          <a:xfrm>
            <a:off x="661406" y="1084066"/>
            <a:ext cx="5595385" cy="3547287"/>
            <a:chOff x="366153" y="322730"/>
            <a:chExt cx="6958472" cy="4602270"/>
          </a:xfrm>
        </p:grpSpPr>
        <p:sp>
          <p:nvSpPr>
            <p:cNvPr id="40" name="AutoShape 7"/>
            <p:cNvSpPr>
              <a:spLocks/>
            </p:cNvSpPr>
            <p:nvPr/>
          </p:nvSpPr>
          <p:spPr bwMode="auto">
            <a:xfrm>
              <a:off x="2347854" y="636645"/>
              <a:ext cx="360363" cy="1493223"/>
            </a:xfrm>
            <a:prstGeom prst="leftBrace">
              <a:avLst>
                <a:gd name="adj1" fmla="val 49935"/>
                <a:gd name="adj2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defTabSz="914378"/>
              <a:endParaRPr lang="zh-CN" altLang="en-US" sz="1200" kern="0">
                <a:solidFill>
                  <a:srgbClr val="000000"/>
                </a:solidFill>
                <a:cs typeface="+mn-ea"/>
                <a:sym typeface="+mn-lt"/>
              </a:endParaRPr>
            </a:p>
          </p:txBody>
        </p:sp>
        <p:sp>
          <p:nvSpPr>
            <p:cNvPr id="41" name="Text Box 22"/>
            <p:cNvSpPr txBox="1">
              <a:spLocks noChangeArrowheads="1"/>
            </p:cNvSpPr>
            <p:nvPr/>
          </p:nvSpPr>
          <p:spPr bwMode="auto">
            <a:xfrm>
              <a:off x="2698953" y="2962759"/>
              <a:ext cx="3664421" cy="39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zh-CN" altLang="en-US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摩擦起电的原因：电子得失</a:t>
              </a:r>
              <a:endParaRPr lang="zh-CN" altLang="zh-CN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42" name="组合 41"/>
            <p:cNvGrpSpPr/>
            <p:nvPr/>
          </p:nvGrpSpPr>
          <p:grpSpPr>
            <a:xfrm>
              <a:off x="366153" y="322730"/>
              <a:ext cx="6958472" cy="4602270"/>
              <a:chOff x="366153" y="322730"/>
              <a:chExt cx="6958472" cy="4602270"/>
            </a:xfrm>
          </p:grpSpPr>
          <p:sp>
            <p:nvSpPr>
              <p:cNvPr id="43" name="Text Box 4"/>
              <p:cNvSpPr txBox="1">
                <a:spLocks noChangeArrowheads="1"/>
              </p:cNvSpPr>
              <p:nvPr/>
            </p:nvSpPr>
            <p:spPr bwMode="auto">
              <a:xfrm>
                <a:off x="366153" y="1405712"/>
                <a:ext cx="1234380" cy="29590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defTabSz="914378" eaLnBrk="1" hangingPunct="1">
                  <a:spcBef>
                    <a:spcPct val="50000"/>
                  </a:spcBef>
                </a:pPr>
                <a:endParaRPr lang="zh-CN" altLang="zh-CN" sz="30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  <a:p>
                <a:pPr algn="ctr" defTabSz="914378" eaLnBrk="1" hangingPunct="1">
                  <a:spcBef>
                    <a:spcPct val="50000"/>
                  </a:spcBef>
                </a:pPr>
                <a:r>
                  <a:rPr lang="zh-CN" altLang="en-US" sz="1500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电     荷</a:t>
                </a:r>
              </a:p>
            </p:txBody>
          </p:sp>
          <p:sp>
            <p:nvSpPr>
              <p:cNvPr id="44" name="AutoShape 5"/>
              <p:cNvSpPr>
                <a:spLocks/>
              </p:cNvSpPr>
              <p:nvPr/>
            </p:nvSpPr>
            <p:spPr bwMode="auto">
              <a:xfrm>
                <a:off x="936273" y="988049"/>
                <a:ext cx="792162" cy="3641648"/>
              </a:xfrm>
              <a:prstGeom prst="leftBrace">
                <a:avLst>
                  <a:gd name="adj1" fmla="val 46951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5" name="Text Box 6"/>
              <p:cNvSpPr txBox="1">
                <a:spLocks noChangeArrowheads="1"/>
              </p:cNvSpPr>
              <p:nvPr/>
            </p:nvSpPr>
            <p:spPr bwMode="auto">
              <a:xfrm>
                <a:off x="1619250" y="1196975"/>
                <a:ext cx="1008944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电荷</a:t>
                </a:r>
              </a:p>
            </p:txBody>
          </p:sp>
          <p:sp>
            <p:nvSpPr>
              <p:cNvPr id="46" name="Text Box 8"/>
              <p:cNvSpPr txBox="1">
                <a:spLocks noChangeArrowheads="1"/>
              </p:cNvSpPr>
              <p:nvPr/>
            </p:nvSpPr>
            <p:spPr bwMode="auto">
              <a:xfrm>
                <a:off x="2779195" y="473812"/>
                <a:ext cx="1749425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4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en-US" altLang="zh-CN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1.</a:t>
                </a:r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摩擦起电</a:t>
                </a:r>
              </a:p>
            </p:txBody>
          </p:sp>
          <p:sp>
            <p:nvSpPr>
              <p:cNvPr id="47" name="Text Box 9"/>
              <p:cNvSpPr txBox="1">
                <a:spLocks noChangeArrowheads="1"/>
              </p:cNvSpPr>
              <p:nvPr/>
            </p:nvSpPr>
            <p:spPr bwMode="auto">
              <a:xfrm>
                <a:off x="2751805" y="778989"/>
                <a:ext cx="1884198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en-US" altLang="zh-CN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2.</a:t>
                </a:r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两种电荷</a:t>
                </a:r>
              </a:p>
            </p:txBody>
          </p:sp>
          <p:sp>
            <p:nvSpPr>
              <p:cNvPr id="48" name="AutoShape 10"/>
              <p:cNvSpPr>
                <a:spLocks/>
              </p:cNvSpPr>
              <p:nvPr/>
            </p:nvSpPr>
            <p:spPr bwMode="auto">
              <a:xfrm>
                <a:off x="4144888" y="385681"/>
                <a:ext cx="139462" cy="698200"/>
              </a:xfrm>
              <a:prstGeom prst="leftBrace">
                <a:avLst>
                  <a:gd name="adj1" fmla="val 49789"/>
                  <a:gd name="adj2" fmla="val 50000"/>
                </a:avLst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Text Box 11"/>
              <p:cNvSpPr txBox="1">
                <a:spLocks noChangeArrowheads="1"/>
              </p:cNvSpPr>
              <p:nvPr/>
            </p:nvSpPr>
            <p:spPr bwMode="auto">
              <a:xfrm>
                <a:off x="4298657" y="322730"/>
                <a:ext cx="1605226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0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正电荷</a:t>
                </a:r>
              </a:p>
            </p:txBody>
          </p:sp>
          <p:sp>
            <p:nvSpPr>
              <p:cNvPr id="50" name="Text Box 12"/>
              <p:cNvSpPr txBox="1">
                <a:spLocks noChangeArrowheads="1"/>
              </p:cNvSpPr>
              <p:nvPr/>
            </p:nvSpPr>
            <p:spPr bwMode="auto">
              <a:xfrm>
                <a:off x="4277192" y="774087"/>
                <a:ext cx="1516062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负电荷</a:t>
                </a:r>
                <a:endParaRPr lang="zh-CN" altLang="zh-CN" sz="12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1" name="Text Box 13"/>
              <p:cNvSpPr txBox="1">
                <a:spLocks noChangeArrowheads="1"/>
              </p:cNvSpPr>
              <p:nvPr/>
            </p:nvSpPr>
            <p:spPr bwMode="auto">
              <a:xfrm>
                <a:off x="2731777" y="1174196"/>
                <a:ext cx="2818925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0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en-US" altLang="zh-CN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3.</a:t>
                </a:r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电荷间相互作用规律</a:t>
                </a:r>
              </a:p>
            </p:txBody>
          </p:sp>
          <p:sp>
            <p:nvSpPr>
              <p:cNvPr id="52" name="Text Box 14"/>
              <p:cNvSpPr txBox="1">
                <a:spLocks noChangeArrowheads="1"/>
              </p:cNvSpPr>
              <p:nvPr/>
            </p:nvSpPr>
            <p:spPr bwMode="auto">
              <a:xfrm>
                <a:off x="2751805" y="1508579"/>
                <a:ext cx="2664892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en-US" altLang="zh-CN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4.</a:t>
                </a:r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验电器工作原理</a:t>
                </a:r>
              </a:p>
            </p:txBody>
          </p:sp>
          <p:sp>
            <p:nvSpPr>
              <p:cNvPr id="53" name="Text Box 15"/>
              <p:cNvSpPr txBox="1">
                <a:spLocks noChangeArrowheads="1"/>
              </p:cNvSpPr>
              <p:nvPr/>
            </p:nvSpPr>
            <p:spPr bwMode="auto">
              <a:xfrm>
                <a:off x="2728556" y="1789632"/>
                <a:ext cx="3309236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0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en-US" altLang="zh-CN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5.</a:t>
                </a:r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电荷量：电荷的多少。</a:t>
                </a:r>
              </a:p>
            </p:txBody>
          </p:sp>
          <p:sp>
            <p:nvSpPr>
              <p:cNvPr id="54" name="Text Box 16"/>
              <p:cNvSpPr txBox="1">
                <a:spLocks noChangeArrowheads="1"/>
              </p:cNvSpPr>
              <p:nvPr/>
            </p:nvSpPr>
            <p:spPr bwMode="auto">
              <a:xfrm>
                <a:off x="1491897" y="2454930"/>
                <a:ext cx="1152525" cy="6788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原子及其结构</a:t>
                </a:r>
              </a:p>
            </p:txBody>
          </p:sp>
          <p:sp>
            <p:nvSpPr>
              <p:cNvPr id="55" name="AutoShape 17"/>
              <p:cNvSpPr>
                <a:spLocks/>
              </p:cNvSpPr>
              <p:nvPr/>
            </p:nvSpPr>
            <p:spPr bwMode="auto">
              <a:xfrm>
                <a:off x="2502100" y="2234282"/>
                <a:ext cx="207169" cy="1030656"/>
              </a:xfrm>
              <a:prstGeom prst="leftBrace">
                <a:avLst>
                  <a:gd name="adj1" fmla="val 50342"/>
                  <a:gd name="adj2" fmla="val 50000"/>
                </a:avLst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6" name="Text Box 18"/>
              <p:cNvSpPr txBox="1">
                <a:spLocks noChangeArrowheads="1"/>
              </p:cNvSpPr>
              <p:nvPr/>
            </p:nvSpPr>
            <p:spPr bwMode="auto">
              <a:xfrm>
                <a:off x="2672997" y="2254876"/>
                <a:ext cx="936625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0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原子</a:t>
                </a:r>
              </a:p>
            </p:txBody>
          </p:sp>
          <p:sp>
            <p:nvSpPr>
              <p:cNvPr id="57" name="AutoShape 19"/>
              <p:cNvSpPr>
                <a:spLocks/>
              </p:cNvSpPr>
              <p:nvPr/>
            </p:nvSpPr>
            <p:spPr bwMode="auto">
              <a:xfrm>
                <a:off x="3371761" y="2189742"/>
                <a:ext cx="165806" cy="715169"/>
              </a:xfrm>
              <a:prstGeom prst="leftBrace">
                <a:avLst>
                  <a:gd name="adj1" fmla="val 37342"/>
                  <a:gd name="adj2" fmla="val 50000"/>
                </a:avLst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8" name="Text Box 20"/>
              <p:cNvSpPr txBox="1">
                <a:spLocks noChangeArrowheads="1"/>
              </p:cNvSpPr>
              <p:nvPr/>
            </p:nvSpPr>
            <p:spPr bwMode="auto">
              <a:xfrm>
                <a:off x="3454664" y="2171074"/>
                <a:ext cx="2990460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原子核：带正电</a:t>
                </a:r>
              </a:p>
            </p:txBody>
          </p:sp>
          <p:sp>
            <p:nvSpPr>
              <p:cNvPr id="59" name="Text Box 21"/>
              <p:cNvSpPr txBox="1">
                <a:spLocks noChangeArrowheads="1"/>
              </p:cNvSpPr>
              <p:nvPr/>
            </p:nvSpPr>
            <p:spPr bwMode="auto">
              <a:xfrm>
                <a:off x="3576330" y="2654984"/>
                <a:ext cx="2990460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4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电  子：带负电</a:t>
                </a:r>
              </a:p>
            </p:txBody>
          </p:sp>
          <p:sp>
            <p:nvSpPr>
              <p:cNvPr id="60" name="Text Box 23"/>
              <p:cNvSpPr txBox="1">
                <a:spLocks noChangeArrowheads="1"/>
              </p:cNvSpPr>
              <p:nvPr/>
            </p:nvSpPr>
            <p:spPr bwMode="auto">
              <a:xfrm>
                <a:off x="1491897" y="3535459"/>
                <a:ext cx="1170869" cy="6788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导体和</a:t>
                </a:r>
                <a:endParaRPr lang="en-US" altLang="zh-CN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绝缘体</a:t>
                </a:r>
              </a:p>
            </p:txBody>
          </p:sp>
          <p:sp>
            <p:nvSpPr>
              <p:cNvPr id="61" name="AutoShape 24"/>
              <p:cNvSpPr>
                <a:spLocks/>
              </p:cNvSpPr>
              <p:nvPr/>
            </p:nvSpPr>
            <p:spPr bwMode="auto">
              <a:xfrm>
                <a:off x="2500753" y="3377657"/>
                <a:ext cx="287337" cy="1389942"/>
              </a:xfrm>
              <a:prstGeom prst="leftBrace">
                <a:avLst>
                  <a:gd name="adj1" fmla="val 51399"/>
                  <a:gd name="adj2" fmla="val 50000"/>
                </a:avLst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2" name="Text Box 25"/>
              <p:cNvSpPr txBox="1">
                <a:spLocks noChangeArrowheads="1"/>
              </p:cNvSpPr>
              <p:nvPr/>
            </p:nvSpPr>
            <p:spPr bwMode="auto">
              <a:xfrm>
                <a:off x="2754295" y="3380879"/>
                <a:ext cx="888647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导体</a:t>
                </a:r>
              </a:p>
            </p:txBody>
          </p:sp>
          <p:sp>
            <p:nvSpPr>
              <p:cNvPr id="63" name="Text Box 26"/>
              <p:cNvSpPr txBox="1">
                <a:spLocks noChangeArrowheads="1"/>
              </p:cNvSpPr>
              <p:nvPr/>
            </p:nvSpPr>
            <p:spPr bwMode="auto">
              <a:xfrm>
                <a:off x="3513712" y="3335404"/>
                <a:ext cx="1943100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eaLnBrk="1" hangingPunct="1">
                  <a:defRPr sz="24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常见的导体</a:t>
                </a:r>
              </a:p>
            </p:txBody>
          </p:sp>
          <p:sp>
            <p:nvSpPr>
              <p:cNvPr id="64" name="Text Box 27"/>
              <p:cNvSpPr txBox="1">
                <a:spLocks noChangeArrowheads="1"/>
              </p:cNvSpPr>
              <p:nvPr/>
            </p:nvSpPr>
            <p:spPr bwMode="auto">
              <a:xfrm>
                <a:off x="2751805" y="4185922"/>
                <a:ext cx="1200327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/>
                <a:r>
                  <a:rPr lang="zh-CN" altLang="en-US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绝缘体</a:t>
                </a:r>
              </a:p>
            </p:txBody>
          </p:sp>
          <p:sp>
            <p:nvSpPr>
              <p:cNvPr id="65" name="Text Box 28"/>
              <p:cNvSpPr txBox="1">
                <a:spLocks noChangeArrowheads="1"/>
              </p:cNvSpPr>
              <p:nvPr/>
            </p:nvSpPr>
            <p:spPr bwMode="auto">
              <a:xfrm>
                <a:off x="3576330" y="3785811"/>
                <a:ext cx="2770200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4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金属靠自由电子导电</a:t>
                </a:r>
              </a:p>
            </p:txBody>
          </p:sp>
          <p:sp>
            <p:nvSpPr>
              <p:cNvPr id="66" name="AutoShape 19"/>
              <p:cNvSpPr>
                <a:spLocks/>
              </p:cNvSpPr>
              <p:nvPr/>
            </p:nvSpPr>
            <p:spPr bwMode="auto">
              <a:xfrm>
                <a:off x="3371761" y="3270419"/>
                <a:ext cx="165806" cy="781869"/>
              </a:xfrm>
              <a:prstGeom prst="leftBrace">
                <a:avLst>
                  <a:gd name="adj1" fmla="val 37342"/>
                  <a:gd name="adj2" fmla="val 50000"/>
                </a:avLst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7" name="AutoShape 19"/>
              <p:cNvSpPr>
                <a:spLocks/>
              </p:cNvSpPr>
              <p:nvPr/>
            </p:nvSpPr>
            <p:spPr bwMode="auto">
              <a:xfrm>
                <a:off x="3594353" y="4120939"/>
                <a:ext cx="165806" cy="715169"/>
              </a:xfrm>
              <a:prstGeom prst="leftBrace">
                <a:avLst>
                  <a:gd name="adj1" fmla="val 37342"/>
                  <a:gd name="adj2" fmla="val 50000"/>
                </a:avLst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8" name="Text Box 26"/>
              <p:cNvSpPr txBox="1">
                <a:spLocks noChangeArrowheads="1"/>
              </p:cNvSpPr>
              <p:nvPr/>
            </p:nvSpPr>
            <p:spPr bwMode="auto">
              <a:xfrm>
                <a:off x="3695448" y="4185922"/>
                <a:ext cx="1943100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eaLnBrk="1" hangingPunct="1">
                  <a:defRPr sz="24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常见绝缘体</a:t>
                </a:r>
              </a:p>
            </p:txBody>
          </p:sp>
          <p:sp>
            <p:nvSpPr>
              <p:cNvPr id="69" name="Text Box 26"/>
              <p:cNvSpPr txBox="1">
                <a:spLocks noChangeArrowheads="1"/>
              </p:cNvSpPr>
              <p:nvPr/>
            </p:nvSpPr>
            <p:spPr bwMode="auto">
              <a:xfrm>
                <a:off x="3760158" y="4525688"/>
                <a:ext cx="3564467" cy="399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eaLnBrk="1" hangingPunct="1">
                  <a:defRPr sz="2400">
                    <a:latin typeface="微软雅黑" pitchFamily="34" charset="-122"/>
                    <a:ea typeface="微软雅黑" pitchFamily="34" charset="-122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pPr defTabSz="914378"/>
                <a:r>
                  <a:rPr lang="zh-CN" altLang="en-US" sz="1400" kern="0" dirty="0">
                    <a:solidFill>
                      <a:sysClr val="windowText" lastClr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绝缘体中几乎没有自由电荷</a:t>
                </a:r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5998286" y="1479358"/>
            <a:ext cx="2633832" cy="101585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2000" b="1" kern="0" dirty="0">
                <a:solidFill>
                  <a:srgbClr val="7030A0"/>
                </a:solidFill>
                <a:cs typeface="+mn-ea"/>
                <a:sym typeface="+mn-lt"/>
              </a:rPr>
              <a:t>本堂重点：</a:t>
            </a:r>
            <a:endParaRPr lang="en-US" altLang="zh-CN" sz="2000" b="1" kern="0" dirty="0">
              <a:solidFill>
                <a:srgbClr val="7030A0"/>
              </a:solidFill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</a:pPr>
            <a:r>
              <a:rPr lang="zh-CN" altLang="en-US" sz="2000" b="1" kern="0" dirty="0">
                <a:solidFill>
                  <a:srgbClr val="7030A0"/>
                </a:solidFill>
                <a:cs typeface="+mn-ea"/>
                <a:sym typeface="+mn-lt"/>
              </a:rPr>
              <a:t>导体和绝缘体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18289" y="2898215"/>
            <a:ext cx="2866228" cy="101585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2000" b="1" kern="0" dirty="0">
                <a:solidFill>
                  <a:srgbClr val="7030A0"/>
                </a:solidFill>
                <a:cs typeface="+mn-ea"/>
                <a:sym typeface="+mn-lt"/>
              </a:rPr>
              <a:t>本堂难点：</a:t>
            </a:r>
            <a:endParaRPr lang="en-US" altLang="zh-CN" sz="2000" b="1" kern="0" dirty="0">
              <a:solidFill>
                <a:srgbClr val="7030A0"/>
              </a:solidFill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</a:pPr>
            <a:r>
              <a:rPr lang="zh-CN" altLang="en-US" sz="2000" b="1" kern="0" dirty="0">
                <a:solidFill>
                  <a:srgbClr val="7030A0"/>
                </a:solidFill>
                <a:cs typeface="+mn-ea"/>
                <a:sym typeface="+mn-lt"/>
              </a:rPr>
              <a:t>摩擦起电的原因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38A91B25-C90B-49B3-BE3A-6EC9D3AF6862}"/>
              </a:ext>
            </a:extLst>
          </p:cNvPr>
          <p:cNvSpPr txBox="1"/>
          <p:nvPr/>
        </p:nvSpPr>
        <p:spPr>
          <a:xfrm>
            <a:off x="707572" y="564697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40459632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0" grpId="0"/>
      <p:bldP spid="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26750" y="929411"/>
            <a:ext cx="80362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2023</a:t>
            </a: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深圳市）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在探究“电荷间的相互作用”的实验中，用绝缘细线悬挂两个小球，静止时的状态如图所示。下列判断正确的是（     ）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48719" y="2422049"/>
            <a:ext cx="1248029" cy="179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707572" y="2451049"/>
            <a:ext cx="8770350" cy="230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A.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两球一定带同种电荷      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ctr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B.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两球可能带异种电荷</a:t>
            </a:r>
          </a:p>
          <a:p>
            <a:pPr defTabSz="914378" fontAlgn="ctr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C.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两球可能一个带电，一个不带电     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ctr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D.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两球均只受两个力</a:t>
            </a:r>
          </a:p>
        </p:txBody>
      </p:sp>
      <p:sp>
        <p:nvSpPr>
          <p:cNvPr id="11" name="矩形 10"/>
          <p:cNvSpPr/>
          <p:nvPr/>
        </p:nvSpPr>
        <p:spPr>
          <a:xfrm>
            <a:off x="5659845" y="1560361"/>
            <a:ext cx="377748" cy="71553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A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62FB846-616C-41FE-B80C-BAC4802867F9}"/>
              </a:ext>
            </a:extLst>
          </p:cNvPr>
          <p:cNvSpPr txBox="1"/>
          <p:nvPr/>
        </p:nvSpPr>
        <p:spPr>
          <a:xfrm>
            <a:off x="707572" y="564697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47941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07572" y="1031823"/>
            <a:ext cx="7467600" cy="2446824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lnSpc>
                <a:spcPct val="3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b="1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( 2023 </a:t>
            </a:r>
            <a:r>
              <a:rPr lang="zh-CN" altLang="zh-CN" sz="1800" b="1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山东菏泽市</a:t>
            </a:r>
            <a:r>
              <a:rPr lang="en-US" altLang="zh-CN" sz="1800" b="1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)</a:t>
            </a:r>
            <a:r>
              <a:rPr lang="zh-CN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通常情况下，下列物品属于导体的是（　　）</a:t>
            </a:r>
          </a:p>
          <a:p>
            <a:pPr defTabSz="914378" fontAlgn="ctr">
              <a:lnSpc>
                <a:spcPct val="3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．橡胶棒</a:t>
            </a:r>
            <a:r>
              <a:rPr lang="en-US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	         B</a:t>
            </a:r>
            <a:r>
              <a:rPr lang="zh-CN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．玻璃棒</a:t>
            </a:r>
            <a:r>
              <a:rPr lang="en-US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	 </a:t>
            </a:r>
          </a:p>
          <a:p>
            <a:pPr defTabSz="914378" fontAlgn="ctr">
              <a:lnSpc>
                <a:spcPct val="3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．陶瓷筷子</a:t>
            </a:r>
            <a:r>
              <a:rPr lang="en-US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	         D</a:t>
            </a:r>
            <a:r>
              <a:rPr lang="zh-CN" altLang="zh-CN" sz="1800" kern="0" dirty="0" bmk="topic_2b47f35b-d79e-494e-b38b-f41ad6a329">
                <a:solidFill>
                  <a:srgbClr val="000000"/>
                </a:solidFill>
                <a:cs typeface="+mn-ea"/>
                <a:sym typeface="+mn-lt"/>
              </a:rPr>
              <a:t>．湿木棒</a:t>
            </a:r>
          </a:p>
        </p:txBody>
      </p:sp>
      <p:sp>
        <p:nvSpPr>
          <p:cNvPr id="5" name="矩形 4"/>
          <p:cNvSpPr/>
          <p:nvPr/>
        </p:nvSpPr>
        <p:spPr>
          <a:xfrm>
            <a:off x="6702837" y="1388460"/>
            <a:ext cx="398186" cy="50009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 bmk="topic_2b47f35b-d79e-494e-b38b-f41ad6a329">
                <a:solidFill>
                  <a:srgbClr val="FF0000"/>
                </a:solidFill>
                <a:cs typeface="+mn-ea"/>
                <a:sym typeface="+mn-lt"/>
              </a:rPr>
              <a:t>D</a:t>
            </a:r>
            <a:endParaRPr lang="zh-CN" altLang="en-US" sz="2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BC57518-864E-4F17-B1E1-12C67D4B6ADD}"/>
              </a:ext>
            </a:extLst>
          </p:cNvPr>
          <p:cNvSpPr txBox="1"/>
          <p:nvPr/>
        </p:nvSpPr>
        <p:spPr>
          <a:xfrm>
            <a:off x="707572" y="564697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56200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>
            <a:extLst>
              <a:ext uri="{FF2B5EF4-FFF2-40B4-BE49-F238E27FC236}">
                <a16:creationId xmlns:a16="http://schemas.microsoft.com/office/drawing/2014/main" id="{9131AA21-ADAE-4FFA-8256-5F18ADC42BFD}"/>
              </a:ext>
            </a:extLst>
          </p:cNvPr>
          <p:cNvSpPr txBox="1"/>
          <p:nvPr/>
        </p:nvSpPr>
        <p:spPr>
          <a:xfrm>
            <a:off x="472248" y="310316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F6F6D1C-E02B-4686-86A2-E1E3A3EF1D31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79374" y="2184344"/>
            <a:ext cx="2490564" cy="19163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6FD3FCF-5996-496D-A7CC-ACD0A7ECE923}"/>
              </a:ext>
            </a:extLst>
          </p:cNvPr>
          <p:cNvSpPr txBox="1"/>
          <p:nvPr/>
        </p:nvSpPr>
        <p:spPr>
          <a:xfrm>
            <a:off x="537942" y="1160769"/>
            <a:ext cx="8068735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小实验：用塑料直尺在头发上摩擦后；气球在墙上摩擦后；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都能吸引纸屑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7037312-C0BE-4CF5-8972-8641AEE8EDB4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13348" y="2184344"/>
            <a:ext cx="2242947" cy="19163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9926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20"/>
          <p:cNvSpPr/>
          <p:nvPr/>
        </p:nvSpPr>
        <p:spPr>
          <a:xfrm>
            <a:off x="6043134" y="1225707"/>
            <a:ext cx="184666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玻璃棒和丝绸摩擦</a:t>
            </a:r>
            <a:endParaRPr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pic>
        <p:nvPicPr>
          <p:cNvPr id="4" name="图片 3"/>
          <p:cNvPicPr preferRelativeResize="0"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092" y="1685482"/>
            <a:ext cx="1870457" cy="16032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图片 7"/>
          <p:cNvPicPr preferRelativeResize="0"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5460" y="1685482"/>
            <a:ext cx="1870457" cy="16032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Shape 120"/>
          <p:cNvSpPr/>
          <p:nvPr/>
        </p:nvSpPr>
        <p:spPr>
          <a:xfrm>
            <a:off x="999960" y="1182797"/>
            <a:ext cx="184666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zh-CN" altLang="en-US" sz="1800" b="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橡胶棒和毛皮摩擦</a:t>
            </a:r>
            <a:endParaRPr sz="1800" b="0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pic>
        <p:nvPicPr>
          <p:cNvPr id="11" name="图片 10"/>
          <p:cNvPicPr preferRelativeResize="0">
            <a:picLocks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38731" y="1685482"/>
            <a:ext cx="1870457" cy="16032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Shape 120"/>
          <p:cNvSpPr/>
          <p:nvPr/>
        </p:nvSpPr>
        <p:spPr>
          <a:xfrm>
            <a:off x="608491" y="3590965"/>
            <a:ext cx="8030684" cy="4154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lnSpc>
                <a:spcPct val="150000"/>
              </a:lnSpc>
              <a:buSzPct val="60000"/>
            </a:pPr>
            <a:r>
              <a:rPr lang="zh-CN" altLang="en-US" sz="1800" b="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一些物体被摩擦后，能够吸引轻小物体，称为物体带了电，或者说带了</a:t>
            </a:r>
            <a:r>
              <a:rPr lang="zh-CN" altLang="en-US" sz="1800" b="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“电荷”</a:t>
            </a:r>
            <a:endParaRPr sz="1800" b="0" kern="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08491" y="4093649"/>
            <a:ext cx="7921625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 algn="l">
              <a:lnSpc>
                <a:spcPct val="150000"/>
              </a:lnSpc>
              <a:buSzPct val="60000"/>
              <a:buFont typeface="Wingdings" pitchFamily="2" charset="2"/>
              <a:buNone/>
              <a:defRPr sz="2400" b="0">
                <a:solidFill>
                  <a:schemeClr val="tx1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摩擦起电：用摩擦的方法使物体带电，</a:t>
            </a:r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叫摩擦起电。</a:t>
            </a:r>
            <a:endParaRPr lang="en-US" altLang="zh-CN" kern="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2EAF60B-28BC-4E4D-AD16-7D6CC1D691D0}"/>
              </a:ext>
            </a:extLst>
          </p:cNvPr>
          <p:cNvSpPr txBox="1"/>
          <p:nvPr/>
        </p:nvSpPr>
        <p:spPr>
          <a:xfrm>
            <a:off x="608491" y="453824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演示实验</a:t>
            </a:r>
          </a:p>
        </p:txBody>
      </p:sp>
    </p:spTree>
    <p:extLst>
      <p:ext uri="{BB962C8B-B14F-4D97-AF65-F5344CB8AC3E}">
        <p14:creationId xmlns:p14="http://schemas.microsoft.com/office/powerpoint/2010/main" val="39697683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8752" y="1055620"/>
            <a:ext cx="3079656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cs typeface="+mn-ea"/>
                <a:sym typeface="+mn-lt"/>
              </a:rPr>
              <a:t>一、两种电荷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752" y="1595984"/>
            <a:ext cx="1942095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观察与思考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15705" y="1399084"/>
            <a:ext cx="6130023" cy="9233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跟毛皮摩擦后的橡胶棒与跟丝绸摩擦后的玻璃棒。带的电荷是否一样呢？</a:t>
            </a:r>
          </a:p>
        </p:txBody>
      </p:sp>
      <p:pic>
        <p:nvPicPr>
          <p:cNvPr id="12" name="Picture 2"/>
          <p:cNvPicPr preferRelativeResize="0">
            <a:picLocks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8443" y="2380643"/>
            <a:ext cx="1608383" cy="11606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 preferRelativeResize="0">
            <a:picLocks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08233" y="2380643"/>
            <a:ext cx="1636619" cy="11606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文本框 3"/>
          <p:cNvSpPr txBox="1">
            <a:spLocks noChangeArrowheads="1"/>
          </p:cNvSpPr>
          <p:nvPr/>
        </p:nvSpPr>
        <p:spPr bwMode="auto">
          <a:xfrm>
            <a:off x="5815434" y="3839634"/>
            <a:ext cx="2951416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 eaLnBrk="1" hangingPunct="1"/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橡胶棒和玻璃棒吸引</a:t>
            </a: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520281" y="3917365"/>
            <a:ext cx="2663825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 eaLnBrk="1" hangingPunct="1"/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两橡胶棒相互排斥</a:t>
            </a:r>
          </a:p>
        </p:txBody>
      </p:sp>
      <p:sp>
        <p:nvSpPr>
          <p:cNvPr id="16" name="文本框 3"/>
          <p:cNvSpPr txBox="1">
            <a:spLocks noChangeArrowheads="1"/>
          </p:cNvSpPr>
          <p:nvPr/>
        </p:nvSpPr>
        <p:spPr bwMode="auto">
          <a:xfrm>
            <a:off x="3151608" y="3839634"/>
            <a:ext cx="2808288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1" hangingPunct="1"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/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两玻璃棒相互排斥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20143" y="4325927"/>
            <a:ext cx="3103715" cy="32316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1500" kern="0" dirty="0">
                <a:solidFill>
                  <a:srgbClr val="0070C0"/>
                </a:solidFill>
                <a:cs typeface="+mn-ea"/>
                <a:sym typeface="+mn-lt"/>
              </a:rPr>
              <a:t>自然界只有两种电荷</a:t>
            </a:r>
          </a:p>
        </p:txBody>
      </p:sp>
      <p:pic>
        <p:nvPicPr>
          <p:cNvPr id="18" name="图片 5222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0724" y="2380643"/>
            <a:ext cx="1359141" cy="11606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0D55A838-6D37-4A76-9F33-839856383E0C}"/>
              </a:ext>
            </a:extLst>
          </p:cNvPr>
          <p:cNvSpPr txBox="1"/>
          <p:nvPr/>
        </p:nvSpPr>
        <p:spPr>
          <a:xfrm>
            <a:off x="520281" y="404564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60922808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640293" y="1510337"/>
            <a:ext cx="8712200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用丝绸摩擦过的玻璃棒带的电荷叫作</a:t>
            </a:r>
            <a:r>
              <a:rPr lang="zh-CN" altLang="en-US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正电荷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，用</a:t>
            </a:r>
            <a:r>
              <a:rPr lang="en-US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“</a:t>
            </a:r>
            <a:r>
              <a:rPr lang="en-US" altLang="zh-CN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+”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表示；</a:t>
            </a:r>
            <a:endParaRPr lang="en-US" altLang="zh-CN" sz="1500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defTabSz="914378" eaLnBrk="1" hangingPunct="1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用毛皮摩擦过的橡胶棒带的电荷叫作</a:t>
            </a:r>
            <a:r>
              <a:rPr lang="zh-CN" altLang="en-US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负电荷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，用</a:t>
            </a:r>
            <a:r>
              <a:rPr lang="en-US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“</a:t>
            </a:r>
            <a:r>
              <a:rPr lang="en-US" altLang="zh-CN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-”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表示。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0269" y="2326374"/>
            <a:ext cx="322579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defRPr b="0">
                <a:solidFill>
                  <a:srgbClr val="000000"/>
                </a:solidFill>
              </a:defRPr>
            </a:pPr>
            <a:r>
              <a:rPr lang="en-US" altLang="zh-CN" sz="180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2.</a:t>
            </a:r>
            <a:r>
              <a:rPr lang="zh-CN" altLang="en-US" sz="180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电荷间的作用规律：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35001" y="2765399"/>
            <a:ext cx="5537200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defRPr b="0">
                <a:solidFill>
                  <a:srgbClr val="000000"/>
                </a:solidFill>
              </a:defRPr>
            </a:pP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同种电荷互相排斥，异种电荷互相吸引。</a:t>
            </a:r>
          </a:p>
        </p:txBody>
      </p:sp>
      <p:sp>
        <p:nvSpPr>
          <p:cNvPr id="11" name="文本框 12291"/>
          <p:cNvSpPr txBox="1">
            <a:spLocks noChangeArrowheads="1"/>
          </p:cNvSpPr>
          <p:nvPr/>
        </p:nvSpPr>
        <p:spPr bwMode="auto">
          <a:xfrm>
            <a:off x="1816100" y="3761550"/>
            <a:ext cx="4778377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500" kern="0" dirty="0">
                <a:latin typeface="+mn-lt"/>
                <a:ea typeface="+mn-ea"/>
                <a:cs typeface="+mn-ea"/>
                <a:sym typeface="+mn-lt"/>
              </a:rPr>
              <a:t>）带电体能吸引轻小物体。</a:t>
            </a:r>
          </a:p>
        </p:txBody>
      </p:sp>
      <p:sp>
        <p:nvSpPr>
          <p:cNvPr id="12" name="文本框 45062"/>
          <p:cNvSpPr txBox="1">
            <a:spLocks noChangeArrowheads="1"/>
          </p:cNvSpPr>
          <p:nvPr/>
        </p:nvSpPr>
        <p:spPr bwMode="auto">
          <a:xfrm>
            <a:off x="1944157" y="3361941"/>
            <a:ext cx="4824413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latin typeface="+mn-lt"/>
                <a:ea typeface="+mn-ea"/>
                <a:cs typeface="+mn-ea"/>
                <a:sym typeface="+mn-lt"/>
              </a:rPr>
              <a:t>怎样判断物体是否带电？</a:t>
            </a:r>
          </a:p>
        </p:txBody>
      </p:sp>
      <p:sp>
        <p:nvSpPr>
          <p:cNvPr id="13" name="Shape 120"/>
          <p:cNvSpPr/>
          <p:nvPr/>
        </p:nvSpPr>
        <p:spPr>
          <a:xfrm>
            <a:off x="495301" y="3292694"/>
            <a:ext cx="1727201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问题与讨论</a:t>
            </a:r>
            <a:endParaRPr sz="1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14" name="文本框 12291"/>
          <p:cNvSpPr txBox="1">
            <a:spLocks noChangeArrowheads="1"/>
          </p:cNvSpPr>
          <p:nvPr/>
        </p:nvSpPr>
        <p:spPr bwMode="auto">
          <a:xfrm>
            <a:off x="1816100" y="4102478"/>
            <a:ext cx="3135843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）验电器</a:t>
            </a:r>
          </a:p>
        </p:txBody>
      </p:sp>
      <p:sp>
        <p:nvSpPr>
          <p:cNvPr id="15" name="Shape 120">
            <a:extLst>
              <a:ext uri="{FF2B5EF4-FFF2-40B4-BE49-F238E27FC236}">
                <a16:creationId xmlns:a16="http://schemas.microsoft.com/office/drawing/2014/main" id="{64838F03-3F06-4E41-A8D5-AA3FF2EFE394}"/>
              </a:ext>
            </a:extLst>
          </p:cNvPr>
          <p:cNvSpPr/>
          <p:nvPr/>
        </p:nvSpPr>
        <p:spPr>
          <a:xfrm>
            <a:off x="495300" y="1141683"/>
            <a:ext cx="264160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en-US" altLang="zh-CN" sz="1800" b="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1.</a:t>
            </a:r>
            <a:r>
              <a:rPr lang="zh-CN" altLang="en-US" sz="1800" b="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正电荷</a:t>
            </a:r>
            <a:r>
              <a:rPr lang="zh-CN" altLang="en-US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   </a:t>
            </a:r>
            <a:r>
              <a:rPr lang="zh-CN" altLang="en-US" sz="1800" b="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负电荷：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A965B64-E989-4990-8B70-8CC96F45AA00}"/>
              </a:ext>
            </a:extLst>
          </p:cNvPr>
          <p:cNvSpPr txBox="1"/>
          <p:nvPr/>
        </p:nvSpPr>
        <p:spPr>
          <a:xfrm>
            <a:off x="707572" y="564697"/>
            <a:ext cx="143933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两 种 电 荷</a:t>
            </a:r>
          </a:p>
        </p:txBody>
      </p:sp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/>
      <p:bldP spid="11" grpId="0" bldLvl="0"/>
      <p:bldP spid="12" grpId="0"/>
      <p:bldP spid="13" grpId="0"/>
      <p:bldP spid="14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91192" y="1128463"/>
            <a:ext cx="322579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defRPr b="0">
                <a:solidFill>
                  <a:srgbClr val="000000"/>
                </a:solidFill>
              </a:defRPr>
            </a:pPr>
            <a:r>
              <a:rPr lang="en-US" altLang="zh-CN" sz="180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3.</a:t>
            </a:r>
            <a:r>
              <a:rPr lang="zh-CN" altLang="en-US" sz="180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验电器：</a:t>
            </a:r>
          </a:p>
        </p:txBody>
      </p:sp>
      <p:sp>
        <p:nvSpPr>
          <p:cNvPr id="4" name="矩形 3"/>
          <p:cNvSpPr/>
          <p:nvPr/>
        </p:nvSpPr>
        <p:spPr>
          <a:xfrm>
            <a:off x="495300" y="1973914"/>
            <a:ext cx="4572000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）原理：同种电荷相互排斥</a:t>
            </a:r>
          </a:p>
        </p:txBody>
      </p:sp>
      <p:sp>
        <p:nvSpPr>
          <p:cNvPr id="16" name="矩形 15"/>
          <p:cNvSpPr/>
          <p:nvPr/>
        </p:nvSpPr>
        <p:spPr>
          <a:xfrm>
            <a:off x="495300" y="1557388"/>
            <a:ext cx="2438398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）构造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:</a:t>
            </a:r>
            <a:endParaRPr lang="zh-CN" altLang="en-US" sz="15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07572" y="3736238"/>
            <a:ext cx="4553819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3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）作用： 检验物体是否带电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997249" y="2439349"/>
            <a:ext cx="2853797" cy="1116650"/>
            <a:chOff x="2667000" y="2076451"/>
            <a:chExt cx="5364162" cy="2447925"/>
          </a:xfrm>
        </p:grpSpPr>
        <p:pic>
          <p:nvPicPr>
            <p:cNvPr id="18" name="图片 10244" descr="t016dc75d389917d169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5762" y="2076451"/>
              <a:ext cx="2565400" cy="2447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图片 10245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2076451"/>
              <a:ext cx="2436812" cy="2360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495301" y="4197739"/>
            <a:ext cx="7117817" cy="438582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想一想：</a:t>
            </a:r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验电器张角的大小不同，说明什么？</a:t>
            </a:r>
          </a:p>
        </p:txBody>
      </p:sp>
      <p:grpSp>
        <p:nvGrpSpPr>
          <p:cNvPr id="23" name="组合 22"/>
          <p:cNvGrpSpPr/>
          <p:nvPr/>
        </p:nvGrpSpPr>
        <p:grpSpPr>
          <a:xfrm>
            <a:off x="4572000" y="1712352"/>
            <a:ext cx="3743512" cy="2570644"/>
            <a:chOff x="1584325" y="1714498"/>
            <a:chExt cx="5475288" cy="5003802"/>
          </a:xfrm>
        </p:grpSpPr>
        <p:pic>
          <p:nvPicPr>
            <p:cNvPr id="24" name="Picture 2" descr="slide0020_image030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1663" y="2649538"/>
              <a:ext cx="2744787" cy="4068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AutoShape 4"/>
            <p:cNvSpPr>
              <a:spLocks noChangeArrowheads="1"/>
            </p:cNvSpPr>
            <p:nvPr/>
          </p:nvSpPr>
          <p:spPr bwMode="auto">
            <a:xfrm>
              <a:off x="5206999" y="1714498"/>
              <a:ext cx="1852612" cy="763588"/>
            </a:xfrm>
            <a:prstGeom prst="wedgeRoundRectCallout">
              <a:avLst>
                <a:gd name="adj1" fmla="val -90139"/>
                <a:gd name="adj2" fmla="val 123056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金属球</a:t>
              </a:r>
            </a:p>
          </p:txBody>
        </p:sp>
        <p:sp>
          <p:nvSpPr>
            <p:cNvPr id="26" name="AutoShape 5"/>
            <p:cNvSpPr>
              <a:spLocks noChangeArrowheads="1"/>
            </p:cNvSpPr>
            <p:nvPr/>
          </p:nvSpPr>
          <p:spPr bwMode="auto">
            <a:xfrm>
              <a:off x="2765425" y="2173288"/>
              <a:ext cx="1530350" cy="609600"/>
            </a:xfrm>
            <a:prstGeom prst="wedgeRoundRectCallout">
              <a:avLst>
                <a:gd name="adj1" fmla="val 55801"/>
                <a:gd name="adj2" fmla="val 128236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绝缘垫</a:t>
              </a:r>
            </a:p>
          </p:txBody>
        </p:sp>
        <p:sp>
          <p:nvSpPr>
            <p:cNvPr id="27" name="AutoShape 6"/>
            <p:cNvSpPr>
              <a:spLocks noChangeArrowheads="1"/>
            </p:cNvSpPr>
            <p:nvPr/>
          </p:nvSpPr>
          <p:spPr bwMode="auto">
            <a:xfrm>
              <a:off x="5368925" y="2817813"/>
              <a:ext cx="1530350" cy="609600"/>
            </a:xfrm>
            <a:prstGeom prst="wedgeRoundRectCallout">
              <a:avLst>
                <a:gd name="adj1" fmla="val -99111"/>
                <a:gd name="adj2" fmla="val 129273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金属</a:t>
              </a:r>
              <a:r>
                <a:rPr lang="zh-CN" altLang="en-US" sz="18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杆</a:t>
              </a:r>
            </a:p>
          </p:txBody>
        </p:sp>
        <p:sp>
          <p:nvSpPr>
            <p:cNvPr id="28" name="AutoShape 7"/>
            <p:cNvSpPr>
              <a:spLocks noChangeArrowheads="1"/>
            </p:cNvSpPr>
            <p:nvPr/>
          </p:nvSpPr>
          <p:spPr bwMode="auto">
            <a:xfrm>
              <a:off x="2014538" y="3141663"/>
              <a:ext cx="1528762" cy="606425"/>
            </a:xfrm>
            <a:prstGeom prst="wedgeRoundRectCallout">
              <a:avLst>
                <a:gd name="adj1" fmla="val 100810"/>
                <a:gd name="adj2" fmla="val 181088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金属箔</a:t>
              </a:r>
            </a:p>
          </p:txBody>
        </p:sp>
        <p:sp>
          <p:nvSpPr>
            <p:cNvPr id="29" name="AutoShape 8"/>
            <p:cNvSpPr>
              <a:spLocks noChangeArrowheads="1"/>
            </p:cNvSpPr>
            <p:nvPr/>
          </p:nvSpPr>
          <p:spPr bwMode="auto">
            <a:xfrm>
              <a:off x="5529263" y="4033838"/>
              <a:ext cx="1530350" cy="609600"/>
            </a:xfrm>
            <a:prstGeom prst="wedgeRoundRectCallout">
              <a:avLst>
                <a:gd name="adj1" fmla="val -67866"/>
                <a:gd name="adj2" fmla="val 94042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金属罩</a:t>
              </a:r>
            </a:p>
          </p:txBody>
        </p:sp>
        <p:sp>
          <p:nvSpPr>
            <p:cNvPr id="30" name="AutoShape 9"/>
            <p:cNvSpPr>
              <a:spLocks noChangeArrowheads="1"/>
            </p:cNvSpPr>
            <p:nvPr/>
          </p:nvSpPr>
          <p:spPr bwMode="auto">
            <a:xfrm>
              <a:off x="1584325" y="4106863"/>
              <a:ext cx="1530350" cy="609600"/>
            </a:xfrm>
            <a:prstGeom prst="wedgeRoundRectCallout">
              <a:avLst>
                <a:gd name="adj1" fmla="val 83255"/>
                <a:gd name="adj2" fmla="val 101815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66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接线柱</a:t>
              </a:r>
            </a:p>
          </p:txBody>
        </p:sp>
      </p:grpSp>
      <p:sp>
        <p:nvSpPr>
          <p:cNvPr id="21" name="文本框 20">
            <a:extLst>
              <a:ext uri="{FF2B5EF4-FFF2-40B4-BE49-F238E27FC236}">
                <a16:creationId xmlns:a16="http://schemas.microsoft.com/office/drawing/2014/main" id="{A7FF99A1-EEF3-47EF-879A-56229A9EAAC2}"/>
              </a:ext>
            </a:extLst>
          </p:cNvPr>
          <p:cNvSpPr txBox="1"/>
          <p:nvPr/>
        </p:nvSpPr>
        <p:spPr>
          <a:xfrm>
            <a:off x="707572" y="564697"/>
            <a:ext cx="143933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两 种 电 荷</a:t>
            </a:r>
          </a:p>
        </p:txBody>
      </p:sp>
    </p:spTree>
    <p:extLst>
      <p:ext uri="{BB962C8B-B14F-4D97-AF65-F5344CB8AC3E}">
        <p14:creationId xmlns:p14="http://schemas.microsoft.com/office/powerpoint/2010/main" val="1682050076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 bwMode="auto">
          <a:xfrm>
            <a:off x="495301" y="1074975"/>
            <a:ext cx="2752223" cy="438582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4</a:t>
            </a:r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．电荷量（Q）</a:t>
            </a:r>
          </a:p>
        </p:txBody>
      </p:sp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301626" y="1484809"/>
            <a:ext cx="6942667" cy="30008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（１）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.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电荷的多少叫做电荷量，简称电荷。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94241" y="2209559"/>
            <a:ext cx="8144934" cy="76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buClr>
                <a:srgbClr val="0000FF"/>
              </a:buClr>
              <a:buSzPct val="120000"/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一根摩擦过的玻璃棒或橡胶棒所带的电荷，大约只有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10</a:t>
            </a:r>
            <a:r>
              <a:rPr lang="en-US" altLang="zh-CN" sz="1500" kern="0" baseline="30000" dirty="0">
                <a:solidFill>
                  <a:srgbClr val="000000"/>
                </a:solidFill>
                <a:cs typeface="+mn-ea"/>
                <a:sym typeface="+mn-lt"/>
              </a:rPr>
              <a:t>-7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。一片雷雨云带电的电荷，大约有几十库仑。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1625" y="1873233"/>
            <a:ext cx="7030536" cy="3000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（２）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电荷的单位：库仑，简称库，   符号是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6" name="矩形 5"/>
          <p:cNvSpPr/>
          <p:nvPr/>
        </p:nvSpPr>
        <p:spPr>
          <a:xfrm>
            <a:off x="346701" y="3192843"/>
            <a:ext cx="2161078" cy="346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）元电荷</a:t>
            </a:r>
          </a:p>
        </p:txBody>
      </p:sp>
      <p:sp>
        <p:nvSpPr>
          <p:cNvPr id="7" name="矩形 6"/>
          <p:cNvSpPr/>
          <p:nvPr/>
        </p:nvSpPr>
        <p:spPr>
          <a:xfrm>
            <a:off x="1871412" y="3115737"/>
            <a:ext cx="6299200" cy="9002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电子是带有最小电荷的粒子。叫做元电荷，常用符号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e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表示。   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e=1.6×10-</a:t>
            </a:r>
            <a:r>
              <a:rPr lang="en-US" altLang="zh-CN" sz="1800" kern="0" baseline="30000" dirty="0">
                <a:solidFill>
                  <a:srgbClr val="000000"/>
                </a:solidFill>
                <a:cs typeface="+mn-ea"/>
                <a:sym typeface="+mn-lt"/>
              </a:rPr>
              <a:t>19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871412" y="4114821"/>
            <a:ext cx="5543312" cy="4385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>
            <a:lvl1pPr>
              <a:defRPr sz="2400">
                <a:solidFill>
                  <a:schemeClr val="tx1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任何带电体所带电荷量都是</a:t>
            </a:r>
            <a:r>
              <a:rPr lang="en-US" altLang="zh-CN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e</a:t>
            </a:r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的整数倍。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705A5C0-B2DD-4E2F-8645-DDBCF9C7579B}"/>
              </a:ext>
            </a:extLst>
          </p:cNvPr>
          <p:cNvSpPr txBox="1"/>
          <p:nvPr/>
        </p:nvSpPr>
        <p:spPr>
          <a:xfrm>
            <a:off x="707572" y="564697"/>
            <a:ext cx="143933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两 种 电 荷</a:t>
            </a:r>
          </a:p>
        </p:txBody>
      </p:sp>
    </p:spTree>
    <p:extLst>
      <p:ext uri="{BB962C8B-B14F-4D97-AF65-F5344CB8AC3E}">
        <p14:creationId xmlns:p14="http://schemas.microsoft.com/office/powerpoint/2010/main" val="217207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>
            <a:extLst>
              <a:ext uri="{FF2B5EF4-FFF2-40B4-BE49-F238E27FC236}">
                <a16:creationId xmlns:a16="http://schemas.microsoft.com/office/drawing/2014/main" id="{2705A5C0-B2DD-4E2F-8645-DDBCF9C7579B}"/>
              </a:ext>
            </a:extLst>
          </p:cNvPr>
          <p:cNvSpPr txBox="1"/>
          <p:nvPr/>
        </p:nvSpPr>
        <p:spPr>
          <a:xfrm>
            <a:off x="707572" y="564697"/>
            <a:ext cx="1754327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原子及其结构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6B34E7FA-EDDB-49C8-BE07-F6B984E092EB}"/>
              </a:ext>
            </a:extLst>
          </p:cNvPr>
          <p:cNvSpPr txBox="1"/>
          <p:nvPr/>
        </p:nvSpPr>
        <p:spPr>
          <a:xfrm>
            <a:off x="495300" y="1114348"/>
            <a:ext cx="1820766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问题与讨论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2AFC567D-4B18-4C7E-A4C8-235B6BD93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1" y="1523890"/>
            <a:ext cx="859409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defRPr b="0">
                <a:solidFill>
                  <a:srgbClr val="000000"/>
                </a:solidFill>
              </a:defRPr>
            </a:pP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物体摩擦后为什么会带电，任意两个物体摩擦后都会带电？</a:t>
            </a: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40D32DD-25BB-4991-9371-BA62CA994613}"/>
              </a:ext>
            </a:extLst>
          </p:cNvPr>
          <p:cNvGrpSpPr/>
          <p:nvPr/>
        </p:nvGrpSpPr>
        <p:grpSpPr>
          <a:xfrm>
            <a:off x="987524" y="2172421"/>
            <a:ext cx="3672728" cy="2402982"/>
            <a:chOff x="1219402" y="2823478"/>
            <a:chExt cx="3968743" cy="2771036"/>
          </a:xfrm>
        </p:grpSpPr>
        <p:sp>
          <p:nvSpPr>
            <p:cNvPr id="13" name="Text Box 4">
              <a:extLst>
                <a:ext uri="{FF2B5EF4-FFF2-40B4-BE49-F238E27FC236}">
                  <a16:creationId xmlns:a16="http://schemas.microsoft.com/office/drawing/2014/main" id="{4CD3424F-B38E-4657-A887-11D99F0AC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6675" y="4197350"/>
              <a:ext cx="1628775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原子</a:t>
              </a:r>
            </a:p>
          </p:txBody>
        </p:sp>
        <p:sp>
          <p:nvSpPr>
            <p:cNvPr id="14" name="Text Box 5">
              <a:extLst>
                <a:ext uri="{FF2B5EF4-FFF2-40B4-BE49-F238E27FC236}">
                  <a16:creationId xmlns:a16="http://schemas.microsoft.com/office/drawing/2014/main" id="{945613FC-2E61-4C4F-A909-7FEC5579D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5831" y="4803775"/>
              <a:ext cx="2311399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核外电子 </a:t>
              </a:r>
            </a:p>
          </p:txBody>
        </p:sp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5A5483E6-A29B-484F-B8EC-411CEDF28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8962" y="3462055"/>
              <a:ext cx="1728787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zh-CN" altLang="en-US" sz="1500" kern="0" dirty="0">
                  <a:cs typeface="+mn-ea"/>
                  <a:sym typeface="+mn-lt"/>
                </a:rPr>
                <a:t>原子核</a:t>
              </a:r>
            </a:p>
          </p:txBody>
        </p:sp>
        <p:sp>
          <p:nvSpPr>
            <p:cNvPr id="16" name="Rectangle 7">
              <a:extLst>
                <a:ext uri="{FF2B5EF4-FFF2-40B4-BE49-F238E27FC236}">
                  <a16:creationId xmlns:a16="http://schemas.microsoft.com/office/drawing/2014/main" id="{3E93AA5B-E05A-4A8D-A64C-5DC2D180A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9719" y="2823478"/>
              <a:ext cx="1097575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zh-CN" altLang="en-US" sz="1500" kern="0" dirty="0">
                  <a:cs typeface="+mn-ea"/>
                  <a:sym typeface="+mn-lt"/>
                </a:rPr>
                <a:t>质子</a:t>
              </a:r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F2773C66-DAFA-4BE7-9B71-9433DB41F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305" y="4174440"/>
              <a:ext cx="1201529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zh-CN" altLang="en-US" sz="1500" kern="0" dirty="0">
                  <a:cs typeface="+mn-ea"/>
                  <a:sym typeface="+mn-lt"/>
                </a:rPr>
                <a:t>中子</a:t>
              </a:r>
            </a:p>
          </p:txBody>
        </p:sp>
        <p:sp>
          <p:nvSpPr>
            <p:cNvPr id="18" name="AutoShape 9">
              <a:extLst>
                <a:ext uri="{FF2B5EF4-FFF2-40B4-BE49-F238E27FC236}">
                  <a16:creationId xmlns:a16="http://schemas.microsoft.com/office/drawing/2014/main" id="{5B31ACC8-5CC1-4D46-B12D-F8FCA8825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406" y="3728244"/>
              <a:ext cx="225425" cy="1395413"/>
            </a:xfrm>
            <a:prstGeom prst="leftBrace">
              <a:avLst>
                <a:gd name="adj1" fmla="val 5155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200" kern="0">
                <a:cs typeface="+mn-ea"/>
                <a:sym typeface="+mn-lt"/>
              </a:endParaRPr>
            </a:p>
          </p:txBody>
        </p:sp>
        <p:sp>
          <p:nvSpPr>
            <p:cNvPr id="19" name="AutoShape 10">
              <a:extLst>
                <a:ext uri="{FF2B5EF4-FFF2-40B4-BE49-F238E27FC236}">
                  <a16:creationId xmlns:a16="http://schemas.microsoft.com/office/drawing/2014/main" id="{915E5F08-B7E6-40FF-A6E3-93409E745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530" y="3089667"/>
              <a:ext cx="358775" cy="1350962"/>
            </a:xfrm>
            <a:prstGeom prst="leftBrace">
              <a:avLst>
                <a:gd name="adj1" fmla="val 31362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200" kern="0">
                <a:cs typeface="+mn-ea"/>
                <a:sym typeface="+mn-lt"/>
              </a:endParaRPr>
            </a:p>
          </p:txBody>
        </p:sp>
        <p:sp>
          <p:nvSpPr>
            <p:cNvPr id="20" name="Text Box 11">
              <a:extLst>
                <a:ext uri="{FF2B5EF4-FFF2-40B4-BE49-F238E27FC236}">
                  <a16:creationId xmlns:a16="http://schemas.microsoft.com/office/drawing/2014/main" id="{82B40679-C061-4388-985B-BABD1E9DF0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402" y="4689475"/>
              <a:ext cx="1304925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电中性</a:t>
              </a:r>
            </a:p>
          </p:txBody>
        </p:sp>
        <p:sp>
          <p:nvSpPr>
            <p:cNvPr id="21" name="Text Box 12">
              <a:extLst>
                <a:ext uri="{FF2B5EF4-FFF2-40B4-BE49-F238E27FC236}">
                  <a16:creationId xmlns:a16="http://schemas.microsoft.com/office/drawing/2014/main" id="{6D840918-7E64-4BAC-9182-039F79011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4893" y="3824287"/>
              <a:ext cx="1395412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带正电</a:t>
              </a:r>
            </a:p>
          </p:txBody>
        </p:sp>
        <p:sp>
          <p:nvSpPr>
            <p:cNvPr id="22" name="Text Box 13">
              <a:extLst>
                <a:ext uri="{FF2B5EF4-FFF2-40B4-BE49-F238E27FC236}">
                  <a16:creationId xmlns:a16="http://schemas.microsoft.com/office/drawing/2014/main" id="{2484D0C9-A1B9-4A08-9C96-EFAB5D8B6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0924" y="5221851"/>
              <a:ext cx="1205516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带负电</a:t>
              </a:r>
            </a:p>
          </p:txBody>
        </p:sp>
        <p:sp>
          <p:nvSpPr>
            <p:cNvPr id="23" name="Text Box 14">
              <a:extLst>
                <a:ext uri="{FF2B5EF4-FFF2-40B4-BE49-F238E27FC236}">
                  <a16:creationId xmlns:a16="http://schemas.microsoft.com/office/drawing/2014/main" id="{F03EE401-3B8A-45CB-B1A3-423EA8ABF0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733" y="4463537"/>
              <a:ext cx="1395412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不带电</a:t>
              </a:r>
            </a:p>
          </p:txBody>
        </p:sp>
        <p:sp>
          <p:nvSpPr>
            <p:cNvPr id="24" name="Text Box 15">
              <a:extLst>
                <a:ext uri="{FF2B5EF4-FFF2-40B4-BE49-F238E27FC236}">
                  <a16:creationId xmlns:a16="http://schemas.microsoft.com/office/drawing/2014/main" id="{A2C60009-CA45-454D-81D4-2470DEEEB9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6421" y="3195867"/>
              <a:ext cx="1395413" cy="37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>
                <a:spcBef>
                  <a:spcPct val="50000"/>
                </a:spcBef>
              </a:pPr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带正电</a:t>
              </a:r>
            </a:p>
          </p:txBody>
        </p:sp>
      </p:grpSp>
      <p:sp>
        <p:nvSpPr>
          <p:cNvPr id="25" name="Text Box 4">
            <a:extLst>
              <a:ext uri="{FF2B5EF4-FFF2-40B4-BE49-F238E27FC236}">
                <a16:creationId xmlns:a16="http://schemas.microsoft.com/office/drawing/2014/main" id="{4B86F1EB-D032-42F3-BE05-B391F31D0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1" y="1993472"/>
            <a:ext cx="210820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．原子结构</a:t>
            </a:r>
          </a:p>
        </p:txBody>
      </p:sp>
      <p:pic>
        <p:nvPicPr>
          <p:cNvPr id="26" name="图片 25" descr="The Atom">
            <a:extLst>
              <a:ext uri="{FF2B5EF4-FFF2-40B4-BE49-F238E27FC236}">
                <a16:creationId xmlns:a16="http://schemas.microsoft.com/office/drawing/2014/main" id="{B5C453B6-F10D-4937-B7D7-CD16D789A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82345" y="2258756"/>
            <a:ext cx="2018819" cy="20188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2209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组合 34"/>
          <p:cNvGrpSpPr/>
          <p:nvPr/>
        </p:nvGrpSpPr>
        <p:grpSpPr>
          <a:xfrm>
            <a:off x="4568749" y="2910732"/>
            <a:ext cx="3892550" cy="1905903"/>
            <a:chOff x="1978025" y="2133600"/>
            <a:chExt cx="3892550" cy="1905903"/>
          </a:xfrm>
        </p:grpSpPr>
        <p:sp>
          <p:nvSpPr>
            <p:cNvPr id="27" name="椭圆 14341"/>
            <p:cNvSpPr>
              <a:spLocks noChangeArrowheads="1"/>
            </p:cNvSpPr>
            <p:nvPr/>
          </p:nvSpPr>
          <p:spPr bwMode="auto">
            <a:xfrm>
              <a:off x="1978025" y="2133600"/>
              <a:ext cx="1441450" cy="1584325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28" name="椭圆 14342"/>
            <p:cNvSpPr>
              <a:spLocks noChangeArrowheads="1"/>
            </p:cNvSpPr>
            <p:nvPr/>
          </p:nvSpPr>
          <p:spPr bwMode="auto">
            <a:xfrm>
              <a:off x="4427538" y="2205038"/>
              <a:ext cx="1439862" cy="151288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29" name="文本框 14343"/>
            <p:cNvSpPr txBox="1">
              <a:spLocks noChangeArrowheads="1"/>
            </p:cNvSpPr>
            <p:nvPr/>
          </p:nvSpPr>
          <p:spPr bwMode="auto">
            <a:xfrm>
              <a:off x="1978025" y="2563813"/>
              <a:ext cx="1470025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/>
              <a:r>
                <a:rPr lang="zh-CN" altLang="en-US" sz="15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束缚电子</a:t>
              </a:r>
            </a:p>
            <a:p>
              <a:pPr algn="ctr" defTabSz="914378" eaLnBrk="1" hangingPunct="1"/>
              <a:r>
                <a:rPr lang="zh-CN" altLang="en-US" sz="15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能力弱</a:t>
              </a:r>
            </a:p>
          </p:txBody>
        </p:sp>
        <p:sp>
          <p:nvSpPr>
            <p:cNvPr id="30" name="文本框 14344"/>
            <p:cNvSpPr txBox="1">
              <a:spLocks noChangeArrowheads="1"/>
            </p:cNvSpPr>
            <p:nvPr/>
          </p:nvSpPr>
          <p:spPr bwMode="auto">
            <a:xfrm>
              <a:off x="4402138" y="2619375"/>
              <a:ext cx="1468437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/>
              <a:r>
                <a:rPr lang="zh-CN" altLang="en-US" sz="15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束缚电子</a:t>
              </a:r>
            </a:p>
            <a:p>
              <a:pPr algn="ctr" defTabSz="914378" eaLnBrk="1" hangingPunct="1"/>
              <a:r>
                <a:rPr lang="zh-CN" altLang="en-US" sz="15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能力强</a:t>
              </a:r>
            </a:p>
          </p:txBody>
        </p:sp>
        <p:sp>
          <p:nvSpPr>
            <p:cNvPr id="31" name="右箭头 14345"/>
            <p:cNvSpPr>
              <a:spLocks noChangeArrowheads="1"/>
            </p:cNvSpPr>
            <p:nvPr/>
          </p:nvSpPr>
          <p:spPr bwMode="auto">
            <a:xfrm>
              <a:off x="3562350" y="2852738"/>
              <a:ext cx="792163" cy="74612"/>
            </a:xfrm>
            <a:prstGeom prst="rightArrow">
              <a:avLst>
                <a:gd name="adj1" fmla="val 50000"/>
                <a:gd name="adj2" fmla="val 264936"/>
              </a:avLst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120227" tIns="62653" rIns="120227" bIns="62653" anchor="ctr"/>
            <a:lstStyle/>
            <a:p>
              <a:pPr algn="ctr" defTabSz="914378"/>
              <a:endParaRPr lang="zh-CN" altLang="en-US" kern="0">
                <a:solidFill>
                  <a:srgbClr val="FF0000"/>
                </a:solidFill>
                <a:cs typeface="+mn-ea"/>
                <a:sym typeface="+mn-lt"/>
              </a:endParaRPr>
            </a:p>
          </p:txBody>
        </p:sp>
        <p:sp>
          <p:nvSpPr>
            <p:cNvPr id="32" name="文本框 14346"/>
            <p:cNvSpPr txBox="1">
              <a:spLocks noChangeArrowheads="1"/>
            </p:cNvSpPr>
            <p:nvPr/>
          </p:nvSpPr>
          <p:spPr bwMode="auto">
            <a:xfrm>
              <a:off x="3203575" y="2419350"/>
              <a:ext cx="1470025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/>
              <a:r>
                <a:rPr lang="zh-CN" altLang="en-US" sz="15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电子</a:t>
              </a:r>
            </a:p>
          </p:txBody>
        </p:sp>
        <p:sp>
          <p:nvSpPr>
            <p:cNvPr id="33" name="文本框 14347"/>
            <p:cNvSpPr txBox="1">
              <a:spLocks noChangeArrowheads="1"/>
            </p:cNvSpPr>
            <p:nvPr/>
          </p:nvSpPr>
          <p:spPr bwMode="auto">
            <a:xfrm>
              <a:off x="2335213" y="3716338"/>
              <a:ext cx="761747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zh-CN" altLang="en-US" sz="1500" kern="0" dirty="0">
                  <a:latin typeface="+mn-lt"/>
                  <a:ea typeface="+mn-ea"/>
                  <a:cs typeface="+mn-ea"/>
                  <a:sym typeface="+mn-lt"/>
                </a:rPr>
                <a:t>带正电</a:t>
              </a:r>
            </a:p>
          </p:txBody>
        </p:sp>
        <p:sp>
          <p:nvSpPr>
            <p:cNvPr id="34" name="文本框 14348"/>
            <p:cNvSpPr txBox="1">
              <a:spLocks noChangeArrowheads="1"/>
            </p:cNvSpPr>
            <p:nvPr/>
          </p:nvSpPr>
          <p:spPr bwMode="auto">
            <a:xfrm>
              <a:off x="4716463" y="3716338"/>
              <a:ext cx="72327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zh-CN" altLang="en-US" kern="0" dirty="0">
                  <a:latin typeface="+mn-lt"/>
                  <a:ea typeface="+mn-ea"/>
                  <a:cs typeface="+mn-ea"/>
                  <a:sym typeface="+mn-lt"/>
                </a:rPr>
                <a:t>带负电</a:t>
              </a: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5173896" y="713024"/>
            <a:ext cx="2801143" cy="2372402"/>
            <a:chOff x="4562475" y="2060575"/>
            <a:chExt cx="4257675" cy="4252785"/>
          </a:xfrm>
        </p:grpSpPr>
        <p:grpSp>
          <p:nvGrpSpPr>
            <p:cNvPr id="37" name="组合 36"/>
            <p:cNvGrpSpPr/>
            <p:nvPr/>
          </p:nvGrpSpPr>
          <p:grpSpPr>
            <a:xfrm>
              <a:off x="4562475" y="2060575"/>
              <a:ext cx="4257675" cy="4252785"/>
              <a:chOff x="4562475" y="2060575"/>
              <a:chExt cx="4257675" cy="4252785"/>
            </a:xfrm>
          </p:grpSpPr>
          <p:sp>
            <p:nvSpPr>
              <p:cNvPr id="47" name="Line 32"/>
              <p:cNvSpPr>
                <a:spLocks noChangeShapeType="1"/>
              </p:cNvSpPr>
              <p:nvPr/>
            </p:nvSpPr>
            <p:spPr bwMode="auto">
              <a:xfrm flipH="1">
                <a:off x="5653088" y="4508500"/>
                <a:ext cx="576262" cy="649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8" name="Text Box 53"/>
              <p:cNvSpPr txBox="1">
                <a:spLocks noChangeArrowheads="1"/>
              </p:cNvSpPr>
              <p:nvPr/>
            </p:nvSpPr>
            <p:spPr bwMode="auto">
              <a:xfrm>
                <a:off x="4562475" y="5268912"/>
                <a:ext cx="2097305" cy="579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defTabSz="914378"/>
                <a:r>
                  <a:rPr lang="zh-CN" altLang="en-US" sz="1500" b="1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核外电子</a:t>
                </a:r>
              </a:p>
            </p:txBody>
          </p:sp>
          <p:sp>
            <p:nvSpPr>
              <p:cNvPr id="49" name="Text Box 54"/>
              <p:cNvSpPr txBox="1">
                <a:spLocks noChangeArrowheads="1"/>
              </p:cNvSpPr>
              <p:nvPr/>
            </p:nvSpPr>
            <p:spPr bwMode="auto">
              <a:xfrm>
                <a:off x="6926781" y="5734052"/>
                <a:ext cx="1157838" cy="579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defTabSz="914378"/>
                <a:r>
                  <a:rPr lang="zh-CN" altLang="en-US" sz="1500" b="1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原子核</a:t>
                </a:r>
              </a:p>
            </p:txBody>
          </p:sp>
          <p:grpSp>
            <p:nvGrpSpPr>
              <p:cNvPr id="50" name="Group 55"/>
              <p:cNvGrpSpPr>
                <a:grpSpLocks/>
              </p:cNvGrpSpPr>
              <p:nvPr/>
            </p:nvGrpSpPr>
            <p:grpSpPr bwMode="auto">
              <a:xfrm rot="2343687">
                <a:off x="6300788" y="3213100"/>
                <a:ext cx="2184400" cy="2078038"/>
                <a:chOff x="0" y="0"/>
                <a:chExt cx="1376" cy="1309"/>
              </a:xfrm>
            </p:grpSpPr>
            <p:sp>
              <p:nvSpPr>
                <p:cNvPr id="67" name="Oval 56"/>
                <p:cNvSpPr>
                  <a:spLocks noChangeArrowheads="1"/>
                </p:cNvSpPr>
                <p:nvPr/>
              </p:nvSpPr>
              <p:spPr bwMode="auto">
                <a:xfrm rot="269939">
                  <a:off x="0" y="0"/>
                  <a:ext cx="691" cy="654"/>
                </a:xfrm>
                <a:prstGeom prst="ellipse">
                  <a:avLst/>
                </a:prstGeom>
                <a:noFill/>
                <a:ln w="31750">
                  <a:solidFill>
                    <a:srgbClr val="333399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Line 57"/>
                <p:cNvSpPr>
                  <a:spLocks noChangeShapeType="1"/>
                </p:cNvSpPr>
                <p:nvPr/>
              </p:nvSpPr>
              <p:spPr bwMode="auto">
                <a:xfrm rot="269939">
                  <a:off x="563" y="578"/>
                  <a:ext cx="813" cy="731"/>
                </a:xfrm>
                <a:prstGeom prst="line">
                  <a:avLst/>
                </a:prstGeom>
                <a:noFill/>
                <a:ln w="31750">
                  <a:solidFill>
                    <a:srgbClr val="333399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51" name="Group 59"/>
              <p:cNvGrpSpPr>
                <a:grpSpLocks/>
              </p:cNvGrpSpPr>
              <p:nvPr/>
            </p:nvGrpSpPr>
            <p:grpSpPr bwMode="auto">
              <a:xfrm>
                <a:off x="5940425" y="2060575"/>
                <a:ext cx="2879725" cy="2879725"/>
                <a:chOff x="0" y="0"/>
                <a:chExt cx="1814" cy="1814"/>
              </a:xfrm>
            </p:grpSpPr>
            <p:sp>
              <p:nvSpPr>
                <p:cNvPr id="52" name="Oval 6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814" cy="1814"/>
                </a:xfrm>
                <a:prstGeom prst="ellips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3" name="Oval 61"/>
                <p:cNvSpPr>
                  <a:spLocks noChangeArrowheads="1"/>
                </p:cNvSpPr>
                <p:nvPr/>
              </p:nvSpPr>
              <p:spPr bwMode="auto">
                <a:xfrm>
                  <a:off x="277" y="289"/>
                  <a:ext cx="1247" cy="1247"/>
                </a:xfrm>
                <a:prstGeom prst="ellips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Oval 62"/>
                <p:cNvSpPr>
                  <a:spLocks noChangeArrowheads="1"/>
                </p:cNvSpPr>
                <p:nvPr/>
              </p:nvSpPr>
              <p:spPr bwMode="auto">
                <a:xfrm>
                  <a:off x="678" y="701"/>
                  <a:ext cx="181" cy="181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5" name="Oval 63"/>
                <p:cNvSpPr>
                  <a:spLocks noChangeArrowheads="1"/>
                </p:cNvSpPr>
                <p:nvPr/>
              </p:nvSpPr>
              <p:spPr bwMode="auto">
                <a:xfrm>
                  <a:off x="915" y="724"/>
                  <a:ext cx="181" cy="181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6" name="Oval 64"/>
                <p:cNvSpPr>
                  <a:spLocks noChangeArrowheads="1"/>
                </p:cNvSpPr>
                <p:nvPr/>
              </p:nvSpPr>
              <p:spPr bwMode="auto">
                <a:xfrm>
                  <a:off x="774" y="956"/>
                  <a:ext cx="181" cy="181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607" y="801"/>
                  <a:ext cx="209" cy="365"/>
                  <a:chOff x="0" y="0"/>
                  <a:chExt cx="209" cy="365"/>
                </a:xfrm>
              </p:grpSpPr>
              <p:sp>
                <p:nvSpPr>
                  <p:cNvPr id="65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2" y="35"/>
                    <a:ext cx="181" cy="190"/>
                  </a:xfrm>
                  <a:prstGeom prst="ellipse">
                    <a:avLst/>
                  </a:prstGeom>
                  <a:solidFill>
                    <a:srgbClr val="FF99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 defTabSz="914378" eaLnBrk="0" hangingPunct="0"/>
                    <a:endParaRPr lang="zh-CN" altLang="en-US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6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0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9pPr>
                  </a:lstStyle>
                  <a:p>
                    <a:pPr defTabSz="914378"/>
                    <a:r>
                      <a:rPr lang="zh-TW" altLang="en-US" sz="1500" b="1" kern="0" dirty="0">
                        <a:solidFill>
                          <a:srgbClr val="333399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+</a:t>
                    </a:r>
                    <a:endParaRPr lang="zh-TW" altLang="en-US" sz="2700" kern="0" dirty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58" name="Group 68"/>
                <p:cNvGrpSpPr>
                  <a:grpSpLocks/>
                </p:cNvGrpSpPr>
                <p:nvPr/>
              </p:nvGrpSpPr>
              <p:grpSpPr bwMode="auto">
                <a:xfrm>
                  <a:off x="795" y="616"/>
                  <a:ext cx="284" cy="365"/>
                  <a:chOff x="0" y="0"/>
                  <a:chExt cx="284" cy="365"/>
                </a:xfrm>
              </p:grpSpPr>
              <p:sp>
                <p:nvSpPr>
                  <p:cNvPr id="63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3" y="26"/>
                    <a:ext cx="181" cy="181"/>
                  </a:xfrm>
                  <a:prstGeom prst="ellipse">
                    <a:avLst/>
                  </a:prstGeom>
                  <a:solidFill>
                    <a:srgbClr val="FF99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 defTabSz="914378" eaLnBrk="0" hangingPunct="0"/>
                    <a:endParaRPr lang="zh-CN" altLang="en-US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4" name="Text Box 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84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9pPr>
                  </a:lstStyle>
                  <a:p>
                    <a:pPr defTabSz="914378"/>
                    <a:r>
                      <a:rPr lang="zh-TW" altLang="en-US" sz="1500" b="1" kern="0">
                        <a:solidFill>
                          <a:srgbClr val="333399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+</a:t>
                    </a:r>
                    <a:endParaRPr lang="zh-TW" altLang="en-US" sz="2700" kern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59" name="Group 71"/>
                <p:cNvGrpSpPr>
                  <a:grpSpLocks/>
                </p:cNvGrpSpPr>
                <p:nvPr/>
              </p:nvGrpSpPr>
              <p:grpSpPr bwMode="auto">
                <a:xfrm>
                  <a:off x="943" y="856"/>
                  <a:ext cx="284" cy="365"/>
                  <a:chOff x="0" y="0"/>
                  <a:chExt cx="284" cy="365"/>
                </a:xfrm>
              </p:grpSpPr>
              <p:sp>
                <p:nvSpPr>
                  <p:cNvPr id="61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4" y="26"/>
                    <a:ext cx="181" cy="181"/>
                  </a:xfrm>
                  <a:prstGeom prst="ellipse">
                    <a:avLst/>
                  </a:prstGeom>
                  <a:solidFill>
                    <a:srgbClr val="FF99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 defTabSz="914378" eaLnBrk="0" hangingPunct="0"/>
                    <a:endParaRPr lang="zh-CN" altLang="en-US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2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84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itchFamily="34" charset="0"/>
                        <a:ea typeface="宋体" pitchFamily="2" charset="-122"/>
                      </a:defRPr>
                    </a:lvl9pPr>
                  </a:lstStyle>
                  <a:p>
                    <a:pPr defTabSz="914378"/>
                    <a:r>
                      <a:rPr lang="zh-TW" altLang="en-US" sz="1500" b="1" kern="0" dirty="0">
                        <a:solidFill>
                          <a:srgbClr val="333399"/>
                        </a:solidFill>
                        <a:latin typeface="+mn-lt"/>
                        <a:ea typeface="+mn-ea"/>
                        <a:cs typeface="+mn-ea"/>
                        <a:sym typeface="+mn-lt"/>
                      </a:rPr>
                      <a:t>+</a:t>
                    </a:r>
                    <a:endParaRPr lang="zh-TW" altLang="en-US" sz="2700" kern="0" dirty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endParaRPr>
                  </a:p>
                </p:txBody>
              </p:sp>
            </p:grpSp>
            <p:sp>
              <p:nvSpPr>
                <p:cNvPr id="60" name="Oval 74"/>
                <p:cNvSpPr>
                  <a:spLocks noChangeArrowheads="1"/>
                </p:cNvSpPr>
                <p:nvPr/>
              </p:nvSpPr>
              <p:spPr bwMode="auto">
                <a:xfrm>
                  <a:off x="786" y="823"/>
                  <a:ext cx="181" cy="181"/>
                </a:xfrm>
                <a:prstGeom prst="ellipse">
                  <a:avLst/>
                </a:prstGeom>
                <a:solidFill>
                  <a:srgbClr val="FFFF99"/>
                </a:solidFill>
                <a:ln w="9525">
                  <a:solidFill>
                    <a:srgbClr val="FFCC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 eaLnBrk="0" hangingPunct="0"/>
                  <a:endParaRPr lang="zh-CN" altLang="en-US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38" name="Group 75"/>
            <p:cNvGrpSpPr>
              <a:grpSpLocks/>
            </p:cNvGrpSpPr>
            <p:nvPr/>
          </p:nvGrpSpPr>
          <p:grpSpPr bwMode="auto">
            <a:xfrm>
              <a:off x="6732588" y="2420938"/>
              <a:ext cx="444499" cy="579438"/>
              <a:chOff x="0" y="0"/>
              <a:chExt cx="280" cy="365"/>
            </a:xfrm>
          </p:grpSpPr>
          <p:sp>
            <p:nvSpPr>
              <p:cNvPr id="45" name="Oval 76"/>
              <p:cNvSpPr>
                <a:spLocks noChangeArrowheads="1"/>
              </p:cNvSpPr>
              <p:nvPr/>
            </p:nvSpPr>
            <p:spPr bwMode="auto">
              <a:xfrm>
                <a:off x="0" y="37"/>
                <a:ext cx="181" cy="181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378" eaLnBrk="0" hangingPunct="0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6" name="Text Box 77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2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/>
                <a:r>
                  <a:rPr lang="zh-TW" altLang="en-US" sz="1500" b="1" kern="0">
                    <a:solidFill>
                      <a:srgbClr val="333399"/>
                    </a:solidFill>
                    <a:latin typeface="+mn-lt"/>
                    <a:ea typeface="+mn-ea"/>
                    <a:cs typeface="+mn-ea"/>
                    <a:sym typeface="+mn-lt"/>
                  </a:rPr>
                  <a:t>–</a:t>
                </a:r>
                <a:endParaRPr lang="zh-TW" altLang="en-US" sz="2700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39" name="Group 78"/>
            <p:cNvGrpSpPr>
              <a:grpSpLocks/>
            </p:cNvGrpSpPr>
            <p:nvPr/>
          </p:nvGrpSpPr>
          <p:grpSpPr bwMode="auto">
            <a:xfrm>
              <a:off x="8029575" y="3644900"/>
              <a:ext cx="358775" cy="579783"/>
              <a:chOff x="0" y="0"/>
              <a:chExt cx="205" cy="336"/>
            </a:xfrm>
          </p:grpSpPr>
          <p:sp>
            <p:nvSpPr>
              <p:cNvPr id="43" name="Oval 79"/>
              <p:cNvSpPr>
                <a:spLocks noChangeArrowheads="1"/>
              </p:cNvSpPr>
              <p:nvPr/>
            </p:nvSpPr>
            <p:spPr bwMode="auto">
              <a:xfrm>
                <a:off x="0" y="37"/>
                <a:ext cx="181" cy="181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378" eaLnBrk="0" hangingPunct="0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4" name="Text Box 80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205" cy="3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/>
                <a:r>
                  <a:rPr lang="zh-TW" altLang="en-US" sz="1500" b="1" kern="0">
                    <a:solidFill>
                      <a:srgbClr val="333399"/>
                    </a:solidFill>
                    <a:latin typeface="+mn-lt"/>
                    <a:ea typeface="+mn-ea"/>
                    <a:cs typeface="+mn-ea"/>
                    <a:sym typeface="+mn-lt"/>
                  </a:rPr>
                  <a:t>–</a:t>
                </a:r>
                <a:endParaRPr lang="zh-TW" altLang="en-US" sz="2700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40" name="Group 81"/>
            <p:cNvGrpSpPr>
              <a:grpSpLocks/>
            </p:cNvGrpSpPr>
            <p:nvPr/>
          </p:nvGrpSpPr>
          <p:grpSpPr bwMode="auto">
            <a:xfrm>
              <a:off x="6084888" y="4221163"/>
              <a:ext cx="444499" cy="579438"/>
              <a:chOff x="0" y="0"/>
              <a:chExt cx="280" cy="365"/>
            </a:xfrm>
          </p:grpSpPr>
          <p:sp>
            <p:nvSpPr>
              <p:cNvPr id="41" name="Oval 82"/>
              <p:cNvSpPr>
                <a:spLocks noChangeArrowheads="1"/>
              </p:cNvSpPr>
              <p:nvPr/>
            </p:nvSpPr>
            <p:spPr bwMode="auto">
              <a:xfrm>
                <a:off x="0" y="37"/>
                <a:ext cx="181" cy="181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378" eaLnBrk="0" hangingPunct="0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Text Box 83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2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/>
                <a:r>
                  <a:rPr lang="zh-TW" altLang="en-US" sz="1500" b="1" kern="0">
                    <a:solidFill>
                      <a:srgbClr val="333399"/>
                    </a:solidFill>
                    <a:latin typeface="+mn-lt"/>
                    <a:ea typeface="+mn-ea"/>
                    <a:cs typeface="+mn-ea"/>
                    <a:sym typeface="+mn-lt"/>
                  </a:rPr>
                  <a:t>–</a:t>
                </a:r>
                <a:endParaRPr lang="zh-TW" altLang="en-US" sz="2700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sp>
        <p:nvSpPr>
          <p:cNvPr id="69" name="Rectangle 2"/>
          <p:cNvSpPr>
            <a:spLocks noChangeArrowheads="1"/>
          </p:cNvSpPr>
          <p:nvPr/>
        </p:nvSpPr>
        <p:spPr bwMode="auto">
          <a:xfrm>
            <a:off x="615994" y="1939375"/>
            <a:ext cx="3744340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不同物质的原子核束缚电子的本领不同，摩擦后发生了</a:t>
            </a:r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电子得失</a:t>
            </a:r>
          </a:p>
        </p:txBody>
      </p:sp>
      <p:sp>
        <p:nvSpPr>
          <p:cNvPr id="70" name="Text Box 3"/>
          <p:cNvSpPr txBox="1">
            <a:spLocks noChangeArrowheads="1"/>
          </p:cNvSpPr>
          <p:nvPr/>
        </p:nvSpPr>
        <p:spPr bwMode="auto">
          <a:xfrm>
            <a:off x="495300" y="1214763"/>
            <a:ext cx="332819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 b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．摩擦起电的原因</a:t>
            </a: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615994" y="2953501"/>
            <a:ext cx="3575039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失去电子的物体带正电；得到电子的物体带等量的负电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.</a:t>
            </a:r>
            <a:endParaRPr lang="zh-CN" altLang="en-US" sz="15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7ECA6686-6DA9-4C89-BAF8-4A9D8CDB8B98}"/>
              </a:ext>
            </a:extLst>
          </p:cNvPr>
          <p:cNvSpPr txBox="1"/>
          <p:nvPr/>
        </p:nvSpPr>
        <p:spPr>
          <a:xfrm>
            <a:off x="707572" y="564697"/>
            <a:ext cx="1754327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2100" kern="0" dirty="0">
                <a:cs typeface="+mn-ea"/>
                <a:sym typeface="+mn-lt"/>
              </a:rPr>
              <a:t>原子及其结构</a:t>
            </a:r>
          </a:p>
        </p:txBody>
      </p:sp>
    </p:spTree>
    <p:extLst>
      <p:ext uri="{BB962C8B-B14F-4D97-AF65-F5344CB8AC3E}">
        <p14:creationId xmlns:p14="http://schemas.microsoft.com/office/powerpoint/2010/main" val="201645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ldLvl="0" autoUpdateAnimBg="0"/>
      <p:bldP spid="49" grpId="0" bldLvl="0" autoUpdateAnimBg="0"/>
      <p:bldP spid="69" grpId="0"/>
      <p:bldP spid="7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紫罗兰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yrwfjsb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938</Words>
  <Application>Microsoft Office PowerPoint</Application>
  <PresentationFormat>全屏显示(16:9)</PresentationFormat>
  <Paragraphs>161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1" baseType="lpstr">
      <vt:lpstr>FandolFang R</vt:lpstr>
      <vt:lpstr>Arial</vt:lpstr>
      <vt:lpstr>Wingdings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3</cp:revision>
  <dcterms:created xsi:type="dcterms:W3CDTF">2020-05-16T14:57:27Z</dcterms:created>
  <dcterms:modified xsi:type="dcterms:W3CDTF">2023-10-29T00:59:53Z</dcterms:modified>
</cp:coreProperties>
</file>