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sldIdLst>
    <p:sldId id="338" r:id="rId2"/>
    <p:sldId id="336" r:id="rId3"/>
    <p:sldId id="294" r:id="rId4"/>
    <p:sldId id="270" r:id="rId5"/>
    <p:sldId id="288" r:id="rId6"/>
    <p:sldId id="296" r:id="rId7"/>
    <p:sldId id="297" r:id="rId8"/>
    <p:sldId id="298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309" r:id="rId19"/>
    <p:sldId id="310" r:id="rId20"/>
    <p:sldId id="311" r:id="rId21"/>
    <p:sldId id="312" r:id="rId22"/>
    <p:sldId id="313" r:id="rId23"/>
    <p:sldId id="314" r:id="rId24"/>
    <p:sldId id="315" r:id="rId25"/>
    <p:sldId id="316" r:id="rId26"/>
    <p:sldId id="317" r:id="rId27"/>
    <p:sldId id="318" r:id="rId28"/>
    <p:sldId id="319" r:id="rId29"/>
    <p:sldId id="326" r:id="rId30"/>
    <p:sldId id="327" r:id="rId31"/>
    <p:sldId id="321" r:id="rId32"/>
    <p:sldId id="289" r:id="rId33"/>
    <p:sldId id="323" r:id="rId34"/>
    <p:sldId id="324" r:id="rId35"/>
    <p:sldId id="337" r:id="rId36"/>
  </p:sldIdLst>
  <p:sldSz cx="9144000" cy="5143500" type="screen16x9"/>
  <p:notesSz cx="6858000" cy="9144000"/>
  <p:custDataLst>
    <p:tags r:id="rId38"/>
  </p:custDataLst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416" userDrawn="1">
          <p15:clr>
            <a:srgbClr val="A4A3A4"/>
          </p15:clr>
        </p15:guide>
        <p15:guide id="2" pos="7256" userDrawn="1">
          <p15:clr>
            <a:srgbClr val="A4A3A4"/>
          </p15:clr>
        </p15:guide>
        <p15:guide id="3" orient="horz" pos="618" userDrawn="1">
          <p15:clr>
            <a:srgbClr val="A4A3A4"/>
          </p15:clr>
        </p15:guide>
        <p15:guide id="4" orient="horz" pos="712" userDrawn="1">
          <p15:clr>
            <a:srgbClr val="A4A3A4"/>
          </p15:clr>
        </p15:guide>
        <p15:guide id="5" orient="horz" pos="3928" userDrawn="1">
          <p15:clr>
            <a:srgbClr val="A4A3A4"/>
          </p15:clr>
        </p15:guide>
        <p15:guide id="6" orient="horz" pos="3838" userDrawn="1">
          <p15:clr>
            <a:srgbClr val="A4A3A4"/>
          </p15:clr>
        </p15:guide>
        <p15:guide id="7" orient="horz" pos="464">
          <p15:clr>
            <a:srgbClr val="A4A3A4"/>
          </p15:clr>
        </p15:guide>
        <p15:guide id="8" orient="horz" pos="534">
          <p15:clr>
            <a:srgbClr val="A4A3A4"/>
          </p15:clr>
        </p15:guide>
        <p15:guide id="9" orient="horz" pos="2946">
          <p15:clr>
            <a:srgbClr val="A4A3A4"/>
          </p15:clr>
        </p15:guide>
        <p15:guide id="10" orient="horz" pos="2879">
          <p15:clr>
            <a:srgbClr val="A4A3A4"/>
          </p15:clr>
        </p15:guide>
        <p15:guide id="11" pos="312">
          <p15:clr>
            <a:srgbClr val="A4A3A4"/>
          </p15:clr>
        </p15:guide>
        <p15:guide id="12" pos="544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A7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859" y="67"/>
      </p:cViewPr>
      <p:guideLst>
        <p:guide pos="416"/>
        <p:guide pos="7256"/>
        <p:guide orient="horz" pos="618"/>
        <p:guide orient="horz" pos="712"/>
        <p:guide orient="horz" pos="3928"/>
        <p:guide orient="horz" pos="3838"/>
        <p:guide orient="horz" pos="464"/>
        <p:guide orient="horz" pos="534"/>
        <p:guide orient="horz" pos="2946"/>
        <p:guide orient="horz" pos="2879"/>
        <p:guide pos="312"/>
        <p:guide pos="544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fld id="{E409E67C-52FA-4AE9-B389-76FB935B0E27}" type="datetimeFigureOut">
              <a:rPr lang="zh-CN" altLang="en-US" smtClean="0"/>
              <a:pPr/>
              <a:t>2023/10/4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fld id="{B4373E63-45DF-4915-8A28-8471371E25FD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4898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373E63-45DF-4915-8A28-8471371E25FD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8313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373E63-45DF-4915-8A28-8471371E25FD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8348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373E63-45DF-4915-8A28-8471371E25FD}" type="slidenum">
              <a:rPr lang="zh-CN" altLang="en-US" smtClean="0"/>
              <a:t>35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04509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284FD8EC-65CB-4D70-8588-A7AA18B1E1D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362922" y="3573"/>
            <a:ext cx="5781078" cy="5139928"/>
          </a:xfrm>
          <a:custGeom>
            <a:avLst/>
            <a:gdLst>
              <a:gd name="connsiteX0" fmla="*/ 0 w 7708104"/>
              <a:gd name="connsiteY0" fmla="*/ 0 h 6853237"/>
              <a:gd name="connsiteX1" fmla="*/ 1332878 w 7708104"/>
              <a:gd name="connsiteY1" fmla="*/ 0 h 6853237"/>
              <a:gd name="connsiteX2" fmla="*/ 7708104 w 7708104"/>
              <a:gd name="connsiteY2" fmla="*/ 0 h 6853237"/>
              <a:gd name="connsiteX3" fmla="*/ 7708104 w 7708104"/>
              <a:gd name="connsiteY3" fmla="*/ 6853237 h 6853237"/>
              <a:gd name="connsiteX4" fmla="*/ 5873702 w 7708104"/>
              <a:gd name="connsiteY4" fmla="*/ 6853237 h 6853237"/>
              <a:gd name="connsiteX5" fmla="*/ 5223076 w 7708104"/>
              <a:gd name="connsiteY5" fmla="*/ 6554286 h 6853237"/>
              <a:gd name="connsiteX6" fmla="*/ 4039299 w 7708104"/>
              <a:gd name="connsiteY6" fmla="*/ 5503426 h 6853237"/>
              <a:gd name="connsiteX7" fmla="*/ 2385626 w 7708104"/>
              <a:gd name="connsiteY7" fmla="*/ 2686034 h 6853237"/>
              <a:gd name="connsiteX8" fmla="*/ 677735 w 7708104"/>
              <a:gd name="connsiteY8" fmla="*/ 511841 h 6853237"/>
              <a:gd name="connsiteX9" fmla="*/ 0 w 7708104"/>
              <a:gd name="connsiteY9" fmla="*/ 0 h 6853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708104" h="6853237">
                <a:moveTo>
                  <a:pt x="0" y="0"/>
                </a:moveTo>
                <a:lnTo>
                  <a:pt x="1332878" y="0"/>
                </a:lnTo>
                <a:cubicBezTo>
                  <a:pt x="7708104" y="0"/>
                  <a:pt x="7708104" y="0"/>
                  <a:pt x="7708104" y="0"/>
                </a:cubicBezTo>
                <a:cubicBezTo>
                  <a:pt x="7708104" y="6853237"/>
                  <a:pt x="7708104" y="6853237"/>
                  <a:pt x="7708104" y="6853237"/>
                </a:cubicBezTo>
                <a:cubicBezTo>
                  <a:pt x="5873702" y="6853237"/>
                  <a:pt x="5873702" y="6853237"/>
                  <a:pt x="5873702" y="6853237"/>
                </a:cubicBezTo>
                <a:cubicBezTo>
                  <a:pt x="5643272" y="6798882"/>
                  <a:pt x="5241149" y="6567874"/>
                  <a:pt x="5223076" y="6554286"/>
                </a:cubicBezTo>
                <a:cubicBezTo>
                  <a:pt x="4762217" y="6287041"/>
                  <a:pt x="4373648" y="5920146"/>
                  <a:pt x="4039299" y="5503426"/>
                </a:cubicBezTo>
                <a:cubicBezTo>
                  <a:pt x="3352528" y="4651867"/>
                  <a:pt x="2918778" y="3632714"/>
                  <a:pt x="2385626" y="2686034"/>
                </a:cubicBezTo>
                <a:cubicBezTo>
                  <a:pt x="1924767" y="1870712"/>
                  <a:pt x="1373542" y="1136922"/>
                  <a:pt x="677735" y="511841"/>
                </a:cubicBezTo>
                <a:cubicBezTo>
                  <a:pt x="474414" y="330659"/>
                  <a:pt x="248503" y="131358"/>
                  <a:pt x="0" y="0"/>
                </a:cubicBezTo>
                <a:close/>
              </a:path>
            </a:pathLst>
          </a:custGeom>
        </p:spPr>
        <p:txBody>
          <a:bodyPr wrap="square" lIns="68580" tIns="34290" rIns="68580" bIns="34290">
            <a:noAutofit/>
          </a:bodyPr>
          <a:lstStyle/>
          <a:p>
            <a:endParaRPr lang="en-US" dirty="0"/>
          </a:p>
        </p:txBody>
      </p:sp>
      <p:sp>
        <p:nvSpPr>
          <p:cNvPr id="3" name="矩形 2"/>
          <p:cNvSpPr/>
          <p:nvPr userDrawn="1"/>
        </p:nvSpPr>
        <p:spPr>
          <a:xfrm>
            <a:off x="350174" y="1916832"/>
            <a:ext cx="735006" cy="2412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00" dirty="0">
                <a:solidFill>
                  <a:schemeClr val="bg1"/>
                </a:solidFill>
              </a:rPr>
              <a:t>PPT</a:t>
            </a:r>
            <a:r>
              <a:rPr lang="zh-CN" altLang="en-US" sz="100" dirty="0">
                <a:solidFill>
                  <a:schemeClr val="bg1"/>
                </a:solidFill>
              </a:rPr>
              <a:t>模板：</a:t>
            </a:r>
            <a:r>
              <a:rPr lang="en-US" altLang="zh-CN" sz="100" dirty="0">
                <a:solidFill>
                  <a:schemeClr val="bg1"/>
                </a:solidFill>
              </a:rPr>
              <a:t>www.1ppt.com/moban/                  PPT</a:t>
            </a:r>
            <a:r>
              <a:rPr lang="zh-CN" altLang="en-US" sz="100" dirty="0">
                <a:solidFill>
                  <a:schemeClr val="bg1"/>
                </a:solidFill>
              </a:rPr>
              <a:t>素材：</a:t>
            </a:r>
            <a:r>
              <a:rPr lang="en-US" altLang="zh-CN" sz="100" dirty="0">
                <a:solidFill>
                  <a:schemeClr val="bg1"/>
                </a:solidFill>
              </a:rPr>
              <a:t>www.1ppt.com/sucai/</a:t>
            </a:r>
          </a:p>
          <a:p>
            <a:r>
              <a:rPr lang="en-US" altLang="zh-CN" sz="100" dirty="0">
                <a:solidFill>
                  <a:schemeClr val="bg1"/>
                </a:solidFill>
              </a:rPr>
              <a:t>PPT</a:t>
            </a:r>
            <a:r>
              <a:rPr lang="zh-CN" altLang="en-US" sz="100" dirty="0">
                <a:solidFill>
                  <a:schemeClr val="bg1"/>
                </a:solidFill>
              </a:rPr>
              <a:t>背景：</a:t>
            </a:r>
            <a:r>
              <a:rPr lang="en-US" altLang="zh-CN" sz="100" dirty="0">
                <a:solidFill>
                  <a:schemeClr val="bg1"/>
                </a:solidFill>
              </a:rPr>
              <a:t>www.1ppt.com/beijing/                   PPT</a:t>
            </a:r>
            <a:r>
              <a:rPr lang="zh-CN" altLang="en-US" sz="100" dirty="0">
                <a:solidFill>
                  <a:schemeClr val="bg1"/>
                </a:solidFill>
              </a:rPr>
              <a:t>图表：</a:t>
            </a:r>
            <a:r>
              <a:rPr lang="en-US" altLang="zh-CN" sz="100" dirty="0">
                <a:solidFill>
                  <a:schemeClr val="bg1"/>
                </a:solidFill>
              </a:rPr>
              <a:t>www.1ppt.com/tubiao/      </a:t>
            </a:r>
          </a:p>
          <a:p>
            <a:r>
              <a:rPr lang="en-US" altLang="zh-CN" sz="100" dirty="0">
                <a:solidFill>
                  <a:schemeClr val="bg1"/>
                </a:solidFill>
              </a:rPr>
              <a:t>PPT</a:t>
            </a:r>
            <a:r>
              <a:rPr lang="zh-CN" altLang="en-US" sz="100" dirty="0">
                <a:solidFill>
                  <a:schemeClr val="bg1"/>
                </a:solidFill>
              </a:rPr>
              <a:t>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www.1ppt.com/xiazai/                     PPT</a:t>
            </a:r>
            <a:r>
              <a:rPr lang="zh-CN" altLang="en-US" sz="100" dirty="0">
                <a:solidFill>
                  <a:schemeClr val="bg1"/>
                </a:solidFill>
              </a:rPr>
              <a:t>教程： </a:t>
            </a:r>
            <a:r>
              <a:rPr lang="en-US" altLang="zh-CN" sz="100" dirty="0">
                <a:solidFill>
                  <a:schemeClr val="bg1"/>
                </a:solidFill>
              </a:rPr>
              <a:t>www.1ppt.com/powerpoint/     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资料下载：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www.1ppt.com/ziliao/                   </a:t>
            </a:r>
            <a:r>
              <a:rPr lang="zh-CN" altLang="en-US" sz="100" dirty="0">
                <a:solidFill>
                  <a:schemeClr val="bg1"/>
                </a:solidFill>
              </a:rPr>
              <a:t>个人简历：</a:t>
            </a:r>
            <a:r>
              <a:rPr lang="en-US" altLang="zh-CN" sz="100" dirty="0">
                <a:solidFill>
                  <a:schemeClr val="bg1"/>
                </a:solidFill>
              </a:rPr>
              <a:t>www.1ppt.com/jianli/            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试卷下载：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www.1ppt.com/shiti/                     </a:t>
            </a:r>
            <a:r>
              <a:rPr lang="zh-CN" altLang="en-US" sz="100" dirty="0">
                <a:solidFill>
                  <a:schemeClr val="bg1"/>
                </a:solidFill>
              </a:rPr>
              <a:t>教案下载：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www.1ppt.com/jiaoan/              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手抄报：</a:t>
            </a:r>
            <a:r>
              <a:rPr lang="en-US" altLang="zh-CN" sz="100" dirty="0">
                <a:solidFill>
                  <a:schemeClr val="bg1"/>
                </a:solidFill>
              </a:rPr>
              <a:t>www.1ppt.com/shouchaobao/          PPT</a:t>
            </a:r>
            <a:r>
              <a:rPr lang="zh-CN" altLang="en-US" sz="100" dirty="0">
                <a:solidFill>
                  <a:schemeClr val="bg1"/>
                </a:solidFill>
              </a:rPr>
              <a:t>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语文课件：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www.1ppt.com/kejian/yuwen/    </a:t>
            </a:r>
            <a:r>
              <a:rPr lang="zh-CN" altLang="en-US" sz="100" dirty="0">
                <a:solidFill>
                  <a:schemeClr val="bg1"/>
                </a:solidFill>
              </a:rPr>
              <a:t>数学课件：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www.1ppt.com/kejian/shuxue/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英语课件：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www.1ppt.com/kejian/yingyu/    </a:t>
            </a:r>
            <a:r>
              <a:rPr lang="zh-CN" altLang="en-US" sz="100" dirty="0">
                <a:solidFill>
                  <a:schemeClr val="bg1"/>
                </a:solidFill>
              </a:rPr>
              <a:t>美术课件：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www.1ppt.com/kejian/meishu/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科学课件：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www.1ppt.com/kejian/kexue/     </a:t>
            </a:r>
            <a:r>
              <a:rPr lang="zh-CN" altLang="en-US" sz="100" dirty="0">
                <a:solidFill>
                  <a:schemeClr val="bg1"/>
                </a:solidFill>
              </a:rPr>
              <a:t>物理课件：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www.1ppt.com/kejian/wuli/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化学课件：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www.1ppt.com/kejian/huaxue/  </a:t>
            </a:r>
            <a:r>
              <a:rPr lang="zh-CN" altLang="en-US" sz="100" dirty="0">
                <a:solidFill>
                  <a:schemeClr val="bg1"/>
                </a:solidFill>
              </a:rPr>
              <a:t>生物课件：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www.1ppt.com/kejian/shengwu/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地理课件：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www.1ppt.com/kejian/dili/          </a:t>
            </a:r>
            <a:r>
              <a:rPr lang="zh-CN" altLang="en-US" sz="100" dirty="0">
                <a:solidFill>
                  <a:schemeClr val="bg1"/>
                </a:solidFill>
              </a:rPr>
              <a:t>历史课件：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www.1ppt.com/kejian/lishi/ </a:t>
            </a:r>
          </a:p>
        </p:txBody>
      </p:sp>
    </p:spTree>
    <p:extLst>
      <p:ext uri="{BB962C8B-B14F-4D97-AF65-F5344CB8AC3E}">
        <p14:creationId xmlns:p14="http://schemas.microsoft.com/office/powerpoint/2010/main" val="579398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8926AF75-3D88-4A7F-80AC-D2610513FC69}"/>
              </a:ext>
            </a:extLst>
          </p:cNvPr>
          <p:cNvSpPr/>
          <p:nvPr userDrawn="1"/>
        </p:nvSpPr>
        <p:spPr>
          <a:xfrm>
            <a:off x="276225" y="0"/>
            <a:ext cx="238125" cy="65722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>
              <a:ea typeface="FandolFang R" panose="00000500000000000000" pitchFamily="50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85587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9689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16" userDrawn="1">
          <p15:clr>
            <a:srgbClr val="F26B43"/>
          </p15:clr>
        </p15:guide>
        <p15:guide id="2" pos="7256" userDrawn="1">
          <p15:clr>
            <a:srgbClr val="F26B43"/>
          </p15:clr>
        </p15:guide>
        <p15:guide id="3" orient="horz" pos="648" userDrawn="1">
          <p15:clr>
            <a:srgbClr val="F26B43"/>
          </p15:clr>
        </p15:guide>
        <p15:guide id="4" orient="horz" pos="712" userDrawn="1">
          <p15:clr>
            <a:srgbClr val="F26B43"/>
          </p15:clr>
        </p15:guide>
        <p15:guide id="5" orient="horz" pos="3928" userDrawn="1">
          <p15:clr>
            <a:srgbClr val="F26B43"/>
          </p15:clr>
        </p15:guide>
        <p15:guide id="6" orient="horz" pos="38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../../../../../../Documents%20and%20Settings/Administrator/Application%20Data/Tencent/Users/757764486/QQ/WinTemp/RichOle/1YC~$%7bL9IR0OVR%60R@8L5$CP.jpg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file:///F:\&#32554;&#21202;-&#33713;&#23572;&#38169;&#35273;&#65306;&#20004;&#26465;&#27225;&#32418;&#33394;&#30340;&#32447;&#27573;&#19968;&#26679;&#38271;&#21527;&#65311;&#65288;&#19968;&#26679;&#38271;&#65289;%20-%20&#40548;&#21326;&#20013;&#23398;&#24515;&#29702;&#20581;&#24247;&#25945;&#32946;&#32593;&#31449;.files\0FT15N252.jpg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jpeg"/><Relationship Id="rId4" Type="http://schemas.openxmlformats.org/officeDocument/2006/relationships/image" Target="../media/image33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占位符 5">
            <a:extLst>
              <a:ext uri="{FF2B5EF4-FFF2-40B4-BE49-F238E27FC236}">
                <a16:creationId xmlns:a16="http://schemas.microsoft.com/office/drawing/2014/main" id="{06EBC966-B952-496A-A796-0FC9B2C6238A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9" name="Freeform 5">
            <a:extLst>
              <a:ext uri="{FF2B5EF4-FFF2-40B4-BE49-F238E27FC236}">
                <a16:creationId xmlns:a16="http://schemas.microsoft.com/office/drawing/2014/main" id="{F61F259D-B9C8-4DC4-A1DB-22DF6F998E41}"/>
              </a:ext>
            </a:extLst>
          </p:cNvPr>
          <p:cNvSpPr>
            <a:spLocks/>
          </p:cNvSpPr>
          <p:nvPr/>
        </p:nvSpPr>
        <p:spPr bwMode="auto">
          <a:xfrm flipH="1">
            <a:off x="0" y="0"/>
            <a:ext cx="7390210" cy="5143500"/>
          </a:xfrm>
          <a:custGeom>
            <a:avLst/>
            <a:gdLst>
              <a:gd name="T0" fmla="*/ 2365 w 2365"/>
              <a:gd name="T1" fmla="*/ 0 h 1619"/>
              <a:gd name="T2" fmla="*/ 1571 w 2365"/>
              <a:gd name="T3" fmla="*/ 0 h 1619"/>
              <a:gd name="T4" fmla="*/ 1343 w 2365"/>
              <a:gd name="T5" fmla="*/ 85 h 1619"/>
              <a:gd name="T6" fmla="*/ 40 w 2365"/>
              <a:gd name="T7" fmla="*/ 1599 h 1619"/>
              <a:gd name="T8" fmla="*/ 0 w 2365"/>
              <a:gd name="T9" fmla="*/ 1619 h 1619"/>
              <a:gd name="T10" fmla="*/ 2365 w 2365"/>
              <a:gd name="T11" fmla="*/ 1619 h 1619"/>
              <a:gd name="T12" fmla="*/ 2365 w 2365"/>
              <a:gd name="T13" fmla="*/ 0 h 1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365" h="1619">
                <a:moveTo>
                  <a:pt x="2365" y="0"/>
                </a:moveTo>
                <a:cubicBezTo>
                  <a:pt x="1571" y="0"/>
                  <a:pt x="1571" y="0"/>
                  <a:pt x="1571" y="0"/>
                </a:cubicBezTo>
                <a:cubicBezTo>
                  <a:pt x="1491" y="20"/>
                  <a:pt x="1413" y="49"/>
                  <a:pt x="1343" y="85"/>
                </a:cubicBezTo>
                <a:cubicBezTo>
                  <a:pt x="717" y="413"/>
                  <a:pt x="672" y="1268"/>
                  <a:pt x="40" y="1599"/>
                </a:cubicBezTo>
                <a:cubicBezTo>
                  <a:pt x="27" y="1606"/>
                  <a:pt x="14" y="1612"/>
                  <a:pt x="0" y="1619"/>
                </a:cubicBezTo>
                <a:cubicBezTo>
                  <a:pt x="2365" y="1619"/>
                  <a:pt x="2365" y="1619"/>
                  <a:pt x="2365" y="1619"/>
                </a:cubicBezTo>
                <a:lnTo>
                  <a:pt x="2365" y="0"/>
                </a:lnTo>
                <a:close/>
              </a:path>
            </a:pathLst>
          </a:custGeom>
          <a:gradFill flip="none" rotWithShape="1">
            <a:gsLst>
              <a:gs pos="0">
                <a:schemeClr val="accent6"/>
              </a:gs>
              <a:gs pos="100000">
                <a:schemeClr val="accent2"/>
              </a:gs>
            </a:gsLst>
            <a:lin ang="21000000" scaled="0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solidFill>
                <a:srgbClr val="3D3D3D"/>
              </a:solidFill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</p:txBody>
      </p:sp>
      <p:grpSp>
        <p:nvGrpSpPr>
          <p:cNvPr id="44" name="组合 43">
            <a:extLst>
              <a:ext uri="{FF2B5EF4-FFF2-40B4-BE49-F238E27FC236}">
                <a16:creationId xmlns:a16="http://schemas.microsoft.com/office/drawing/2014/main" id="{0F77EBC6-98CA-4108-A0AA-FF5358FC997C}"/>
              </a:ext>
            </a:extLst>
          </p:cNvPr>
          <p:cNvGrpSpPr/>
          <p:nvPr/>
        </p:nvGrpSpPr>
        <p:grpSpPr>
          <a:xfrm>
            <a:off x="418031" y="1312731"/>
            <a:ext cx="4689369" cy="1588507"/>
            <a:chOff x="557374" y="2280547"/>
            <a:chExt cx="6252491" cy="2118009"/>
          </a:xfrm>
        </p:grpSpPr>
        <p:sp>
          <p:nvSpPr>
            <p:cNvPr id="45" name="文本框 44">
              <a:extLst>
                <a:ext uri="{FF2B5EF4-FFF2-40B4-BE49-F238E27FC236}">
                  <a16:creationId xmlns:a16="http://schemas.microsoft.com/office/drawing/2014/main" id="{2145AC8A-C41B-4DAC-9EF0-03CED879D007}"/>
                </a:ext>
              </a:extLst>
            </p:cNvPr>
            <p:cNvSpPr txBox="1"/>
            <p:nvPr/>
          </p:nvSpPr>
          <p:spPr>
            <a:xfrm>
              <a:off x="1878331" y="2280547"/>
              <a:ext cx="4931534" cy="553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100" spc="-113" dirty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+mn-ea"/>
                  <a:sym typeface="Arial" panose="020B0604020202020204" pitchFamily="34" charset="0"/>
                </a:rPr>
                <a:t>第一章 机械运动</a:t>
              </a:r>
            </a:p>
          </p:txBody>
        </p:sp>
        <p:sp>
          <p:nvSpPr>
            <p:cNvPr id="46" name="文本框 45">
              <a:extLst>
                <a:ext uri="{FF2B5EF4-FFF2-40B4-BE49-F238E27FC236}">
                  <a16:creationId xmlns:a16="http://schemas.microsoft.com/office/drawing/2014/main" id="{6C292B33-A9C5-4A99-96D6-D9080CB976CA}"/>
                </a:ext>
              </a:extLst>
            </p:cNvPr>
            <p:cNvSpPr txBox="1"/>
            <p:nvPr/>
          </p:nvSpPr>
          <p:spPr>
            <a:xfrm>
              <a:off x="557374" y="3254526"/>
              <a:ext cx="5538625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CN" altLang="en-US" sz="2700" b="1" dirty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+mn-ea"/>
                  <a:sym typeface="Arial" panose="020B0604020202020204" pitchFamily="34" charset="0"/>
                </a:rPr>
                <a:t>第</a:t>
              </a:r>
              <a:r>
                <a:rPr lang="en-US" altLang="zh-CN" sz="2700" b="1" dirty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+mn-ea"/>
                  <a:sym typeface="Arial" panose="020B0604020202020204" pitchFamily="34" charset="0"/>
                </a:rPr>
                <a:t>1</a:t>
              </a:r>
              <a:r>
                <a:rPr lang="zh-CN" altLang="en-US" sz="2700" b="1" dirty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+mn-ea"/>
                  <a:sym typeface="Arial" panose="020B0604020202020204" pitchFamily="34" charset="0"/>
                </a:rPr>
                <a:t>节 长度和时间的测量</a:t>
              </a:r>
            </a:p>
          </p:txBody>
        </p:sp>
        <p:sp>
          <p:nvSpPr>
            <p:cNvPr id="47" name="文本框 46">
              <a:extLst>
                <a:ext uri="{FF2B5EF4-FFF2-40B4-BE49-F238E27FC236}">
                  <a16:creationId xmlns:a16="http://schemas.microsoft.com/office/drawing/2014/main" id="{32DA3F63-42A0-44FD-91BE-7D0F218BCCFB}"/>
                </a:ext>
              </a:extLst>
            </p:cNvPr>
            <p:cNvSpPr txBox="1"/>
            <p:nvPr/>
          </p:nvSpPr>
          <p:spPr>
            <a:xfrm>
              <a:off x="570077" y="4029224"/>
              <a:ext cx="48966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>
                <a:lnSpc>
                  <a:spcPct val="150000"/>
                </a:lnSpc>
              </a:pPr>
              <a:r>
                <a:rPr lang="en-US" altLang="zh-CN" sz="800" dirty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+mn-ea"/>
                  <a:sym typeface="Arial" panose="020B0604020202020204" pitchFamily="34" charset="0"/>
                </a:rPr>
                <a:t>MENTAL HEALTH COUNSELING PPT</a:t>
              </a:r>
            </a:p>
          </p:txBody>
        </p:sp>
        <p:cxnSp>
          <p:nvCxnSpPr>
            <p:cNvPr id="48" name="直接连接符 47">
              <a:extLst>
                <a:ext uri="{FF2B5EF4-FFF2-40B4-BE49-F238E27FC236}">
                  <a16:creationId xmlns:a16="http://schemas.microsoft.com/office/drawing/2014/main" id="{930E7808-FAAE-43C2-93E1-135C8AFBBFB0}"/>
                </a:ext>
              </a:extLst>
            </p:cNvPr>
            <p:cNvCxnSpPr>
              <a:cxnSpLocks/>
            </p:cNvCxnSpPr>
            <p:nvPr/>
          </p:nvCxnSpPr>
          <p:spPr>
            <a:xfrm>
              <a:off x="658813" y="3990975"/>
              <a:ext cx="5208587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056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3" name="Text Box 6"/>
          <p:cNvSpPr txBox="1"/>
          <p:nvPr/>
        </p:nvSpPr>
        <p:spPr>
          <a:xfrm>
            <a:off x="549719" y="965065"/>
            <a:ext cx="5762625" cy="415498"/>
          </a:xfrm>
          <a:prstGeom prst="rect">
            <a:avLst/>
          </a:prstGeom>
          <a:noFill/>
          <a:ln w="9525">
            <a:noFill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125000"/>
              </a:lnSpc>
            </a:pPr>
            <a:r>
              <a:rPr lang="en-US" altLang="zh-CN" sz="1800" kern="0" noProof="1">
                <a:solidFill>
                  <a:srgbClr val="2D2D8A">
                    <a:lumMod val="50000"/>
                  </a:srgb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rPr>
              <a:t>1</a:t>
            </a:r>
            <a:r>
              <a:rPr lang="zh-CN" altLang="en-US" sz="1800" kern="0" noProof="1">
                <a:solidFill>
                  <a:srgbClr val="2D2D8A">
                    <a:lumMod val="50000"/>
                  </a:srgb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rPr>
              <a:t>．刻度尺是测量长度的基本工具。 </a:t>
            </a:r>
            <a:endParaRPr lang="zh-CN" altLang="en-US" sz="1800" kern="0" noProof="1">
              <a:solidFill>
                <a:srgbClr val="2D2D8A">
                  <a:lumMod val="50000"/>
                </a:srgbClr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pic>
        <p:nvPicPr>
          <p:cNvPr id="13320" name="图片 1" descr="01104003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58640" y="1941115"/>
            <a:ext cx="5426721" cy="2226605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BA814BB4-1C35-4CC8-B18B-3FB9E942D565}"/>
              </a:ext>
            </a:extLst>
          </p:cNvPr>
          <p:cNvSpPr txBox="1"/>
          <p:nvPr/>
        </p:nvSpPr>
        <p:spPr>
          <a:xfrm>
            <a:off x="626745" y="192420"/>
            <a:ext cx="2578792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二、长度的测量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7"/>
          <p:cNvSpPr txBox="1">
            <a:spLocks noChangeArrowheads="1"/>
          </p:cNvSpPr>
          <p:nvPr/>
        </p:nvSpPr>
        <p:spPr bwMode="auto">
          <a:xfrm>
            <a:off x="495300" y="1177137"/>
            <a:ext cx="2677656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比较精确的长度测量工具</a:t>
            </a:r>
          </a:p>
        </p:txBody>
      </p:sp>
      <p:pic>
        <p:nvPicPr>
          <p:cNvPr id="14339" name="图片 1" descr="01204005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7465" y="2146813"/>
            <a:ext cx="4024643" cy="1691265"/>
          </a:xfrm>
          <a:prstGeom prst="rect">
            <a:avLst/>
          </a:prstGeom>
        </p:spPr>
      </p:pic>
      <p:pic>
        <p:nvPicPr>
          <p:cNvPr id="14340" name="图片 2" descr="01204007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39475" y="2146812"/>
            <a:ext cx="3700785" cy="1691266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BA814BB4-1C35-4CC8-B18B-3FB9E942D565}"/>
              </a:ext>
            </a:extLst>
          </p:cNvPr>
          <p:cNvSpPr txBox="1"/>
          <p:nvPr/>
        </p:nvSpPr>
        <p:spPr>
          <a:xfrm>
            <a:off x="626745" y="192420"/>
            <a:ext cx="2578792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二、长度的测量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文本框 101"/>
          <p:cNvSpPr txBox="1">
            <a:spLocks noChangeArrowheads="1"/>
          </p:cNvSpPr>
          <p:nvPr/>
        </p:nvSpPr>
        <p:spPr bwMode="auto">
          <a:xfrm>
            <a:off x="626748" y="3311237"/>
            <a:ext cx="5624513" cy="900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它的</a:t>
            </a:r>
            <a:r>
              <a:rPr lang="zh-CN" altLang="en-US" sz="1800" kern="0" dirty="0">
                <a:solidFill>
                  <a:srgbClr val="007E82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零刻度线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在哪里，是否磨损？</a:t>
            </a:r>
          </a:p>
          <a:p>
            <a:pPr defTabSz="914378">
              <a:lnSpc>
                <a:spcPct val="150000"/>
              </a:lnSpc>
            </a:pPr>
            <a:endParaRPr lang="zh-CN" altLang="en-US" sz="1800" kern="0" dirty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4252806" y="3468430"/>
            <a:ext cx="3517900" cy="62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其零刻度线在左端（离最左端边缘有一小段距离），没有磨损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3044217" y="3844066"/>
            <a:ext cx="1327150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0—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8cm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3044217" y="4254327"/>
            <a:ext cx="1325562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1mm</a:t>
            </a:r>
          </a:p>
        </p:txBody>
      </p:sp>
      <p:pic>
        <p:nvPicPr>
          <p:cNvPr id="15365" name="图片 15364" descr="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1801" y="1839212"/>
            <a:ext cx="6568862" cy="916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直接连接符 15365"/>
          <p:cNvSpPr>
            <a:spLocks noChangeShapeType="1"/>
          </p:cNvSpPr>
          <p:nvPr/>
        </p:nvSpPr>
        <p:spPr bwMode="auto">
          <a:xfrm flipH="1" flipV="1">
            <a:off x="1465711" y="2552357"/>
            <a:ext cx="1491659" cy="433236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 type="triangle" w="med" len="med"/>
          </a:ln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15367" name="文本框 15366"/>
          <p:cNvSpPr txBox="1">
            <a:spLocks noChangeArrowheads="1"/>
          </p:cNvSpPr>
          <p:nvPr/>
        </p:nvSpPr>
        <p:spPr bwMode="auto">
          <a:xfrm>
            <a:off x="2934586" y="2754883"/>
            <a:ext cx="6001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单位</a:t>
            </a:r>
          </a:p>
        </p:txBody>
      </p:sp>
      <p:sp>
        <p:nvSpPr>
          <p:cNvPr id="15368" name="直接连接符 15367"/>
          <p:cNvSpPr>
            <a:spLocks noChangeShapeType="1"/>
          </p:cNvSpPr>
          <p:nvPr/>
        </p:nvSpPr>
        <p:spPr bwMode="auto">
          <a:xfrm flipH="1">
            <a:off x="1060851" y="1516200"/>
            <a:ext cx="661987" cy="663916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 type="triangle" w="med" len="med"/>
          </a:ln>
        </p:spPr>
        <p:txBody>
          <a:bodyPr lIns="68580" tIns="34290" rIns="68580" bIns="34290"/>
          <a:lstStyle/>
          <a:p>
            <a:pPr defTabSz="914378"/>
            <a:endParaRPr lang="zh-CN" altLang="en-US" sz="1800" kern="0" dirty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15369" name="文本框 15368"/>
          <p:cNvSpPr txBox="1">
            <a:spLocks noChangeArrowheads="1"/>
          </p:cNvSpPr>
          <p:nvPr/>
        </p:nvSpPr>
        <p:spPr bwMode="auto">
          <a:xfrm>
            <a:off x="1722838" y="1204394"/>
            <a:ext cx="1061829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零刻度线</a:t>
            </a:r>
          </a:p>
        </p:txBody>
      </p:sp>
      <p:sp>
        <p:nvSpPr>
          <p:cNvPr id="15370" name="右中括号 15369"/>
          <p:cNvSpPr>
            <a:spLocks/>
          </p:cNvSpPr>
          <p:nvPr/>
        </p:nvSpPr>
        <p:spPr bwMode="auto">
          <a:xfrm rot="-5400000">
            <a:off x="3984962" y="-1147209"/>
            <a:ext cx="34289" cy="5956445"/>
          </a:xfrm>
          <a:prstGeom prst="rightBracket">
            <a:avLst>
              <a:gd name="adj" fmla="val 428928"/>
            </a:avLst>
          </a:prstGeom>
          <a:noFill/>
          <a:ln w="25400">
            <a:solidFill>
              <a:srgbClr val="FF9900"/>
            </a:solidFill>
            <a:round/>
            <a:headEnd/>
            <a:tailEnd/>
          </a:ln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15371" name="文本框 15370"/>
          <p:cNvSpPr txBox="1">
            <a:spLocks noChangeArrowheads="1"/>
          </p:cNvSpPr>
          <p:nvPr/>
        </p:nvSpPr>
        <p:spPr bwMode="auto">
          <a:xfrm>
            <a:off x="3757698" y="1328539"/>
            <a:ext cx="6001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量程</a:t>
            </a:r>
          </a:p>
        </p:txBody>
      </p:sp>
      <p:sp>
        <p:nvSpPr>
          <p:cNvPr id="15372" name="文本框 15371"/>
          <p:cNvSpPr txBox="1">
            <a:spLocks noChangeArrowheads="1"/>
          </p:cNvSpPr>
          <p:nvPr/>
        </p:nvSpPr>
        <p:spPr bwMode="auto">
          <a:xfrm>
            <a:off x="5931801" y="2691455"/>
            <a:ext cx="830997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分度值</a:t>
            </a:r>
          </a:p>
        </p:txBody>
      </p:sp>
      <p:sp>
        <p:nvSpPr>
          <p:cNvPr id="15373" name="直接连接符 15372"/>
          <p:cNvSpPr>
            <a:spLocks noChangeShapeType="1"/>
          </p:cNvSpPr>
          <p:nvPr/>
        </p:nvSpPr>
        <p:spPr bwMode="auto">
          <a:xfrm flipH="1" flipV="1">
            <a:off x="5470025" y="2025675"/>
            <a:ext cx="81320" cy="1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15374" name="直接连接符 15373"/>
          <p:cNvSpPr>
            <a:spLocks noChangeShapeType="1"/>
          </p:cNvSpPr>
          <p:nvPr/>
        </p:nvSpPr>
        <p:spPr bwMode="auto">
          <a:xfrm flipH="1" flipV="1">
            <a:off x="5551345" y="2069959"/>
            <a:ext cx="380456" cy="797228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 type="triangle" w="med" len="med"/>
          </a:ln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626746" y="3844065"/>
            <a:ext cx="2909888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它的</a:t>
            </a:r>
            <a:r>
              <a:rPr lang="zh-CN" altLang="en-US" sz="1800" kern="0" dirty="0">
                <a:solidFill>
                  <a:srgbClr val="269999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量程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是多少？</a:t>
            </a:r>
            <a:endParaRPr lang="en-US" altLang="zh-CN" sz="1800" kern="0" dirty="0">
              <a:solidFill>
                <a:srgbClr val="0000FF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626746" y="4234068"/>
            <a:ext cx="3290888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它的</a:t>
            </a:r>
            <a:r>
              <a:rPr lang="zh-CN" altLang="en-US" sz="1800" kern="0" dirty="0">
                <a:solidFill>
                  <a:srgbClr val="269999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分度值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是多少？</a:t>
            </a:r>
            <a:endParaRPr lang="en-US" altLang="zh-CN" sz="1800" kern="0" dirty="0">
              <a:solidFill>
                <a:srgbClr val="0000FF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5DF12D71-4848-48B4-8CA2-888EF2C2ACDD}"/>
              </a:ext>
            </a:extLst>
          </p:cNvPr>
          <p:cNvSpPr txBox="1"/>
          <p:nvPr/>
        </p:nvSpPr>
        <p:spPr>
          <a:xfrm>
            <a:off x="626746" y="192420"/>
            <a:ext cx="2222471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en-US" altLang="zh-CN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2.</a:t>
            </a: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观察刻度尺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/>
      <p:bldP spid="4" grpId="0"/>
      <p:bldP spid="5" grpId="0"/>
      <p:bldP spid="6" grpId="0"/>
      <p:bldP spid="15366" grpId="0" animBg="1"/>
      <p:bldP spid="15367" grpId="0"/>
      <p:bldP spid="15368" grpId="0" animBg="1"/>
      <p:bldP spid="15369" grpId="0"/>
      <p:bldP spid="15371" grpId="0"/>
      <p:bldP spid="15372" grpId="0"/>
      <p:bldP spid="15373" grpId="0" animBg="1"/>
      <p:bldP spid="15374" grpId="0" animBg="1"/>
      <p:bldP spid="3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5-图片-9测量工具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78508" y="1589618"/>
            <a:ext cx="2767271" cy="251251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6389" name="文本框 16388"/>
          <p:cNvSpPr txBox="1">
            <a:spLocks noChangeArrowheads="1"/>
          </p:cNvSpPr>
          <p:nvPr/>
        </p:nvSpPr>
        <p:spPr bwMode="auto">
          <a:xfrm>
            <a:off x="338778" y="1589618"/>
            <a:ext cx="4125112" cy="2285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200000"/>
              </a:lnSpc>
            </a:pP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（</a:t>
            </a: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）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选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: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在实际的测量中</a:t>
            </a: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,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并不是分度值越小越好</a:t>
            </a: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,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测量时应先根据实际情况确定需要达到的程度</a:t>
            </a: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,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再选择满足测量要求的刻度尺。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FE347FA7-4A60-4526-9F1C-B1FF12673984}"/>
              </a:ext>
            </a:extLst>
          </p:cNvPr>
          <p:cNvSpPr txBox="1"/>
          <p:nvPr/>
        </p:nvSpPr>
        <p:spPr>
          <a:xfrm>
            <a:off x="626746" y="192420"/>
            <a:ext cx="4206512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en-US" altLang="zh-CN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3.</a:t>
            </a: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正确使用刻度尺测量尺寸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12" nodeType="clickEffect">
                                  <p:stCondLst>
                                    <p:cond delay="5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100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100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00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bldLvl="0"/>
      <p:bldP spid="16389" grpId="1" bldLvl="0"/>
      <p:bldP spid="16389" grpId="2" bldLvl="0"/>
      <p:bldP spid="16389" grpId="3" bldLvl="0"/>
      <p:bldP spid="16389" grpId="4" bldLvl="0"/>
      <p:bldP spid="16389" grpId="5" bldLvl="0"/>
      <p:bldP spid="16389" grpId="6" bldLvl="0"/>
      <p:bldP spid="16389" grpId="7" bldLvl="0"/>
      <p:bldP spid="16389" grpId="8" bldLvl="0"/>
      <p:bldP spid="16389" grpId="9" bldLvl="0"/>
      <p:bldP spid="16389" grpId="10" bldLvl="0"/>
      <p:bldP spid="16389" grpId="11" bldLvl="0"/>
      <p:bldP spid="16389" grpId="12" bldLvl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文本框 101"/>
          <p:cNvSpPr txBox="1">
            <a:spLocks noChangeArrowheads="1"/>
          </p:cNvSpPr>
          <p:nvPr/>
        </p:nvSpPr>
        <p:spPr bwMode="auto">
          <a:xfrm>
            <a:off x="446887" y="636712"/>
            <a:ext cx="8250226" cy="1731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20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（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2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）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放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: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即刻度尺的位置应放正，零刻度线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对齐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被测物体的一端，有刻度线的一边要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紧贴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被测物体且与被测物体保持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平行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（如图甲所示），不能歪斜（如图乙所示）。</a:t>
            </a:r>
          </a:p>
        </p:txBody>
      </p:sp>
      <p:pic>
        <p:nvPicPr>
          <p:cNvPr id="15363" name="Picture 6" descr="www.xkb1.com              新课标第一网不用注册，免费下载！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6571" y="2859127"/>
            <a:ext cx="3590521" cy="99646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5364" name="Picture 11" descr="www.xkb1.com              新课标第一网不用注册，免费下载！"/>
          <p:cNvPicPr>
            <a:picLocks noChangeAspect="1" noChangeArrowheads="1"/>
          </p:cNvPicPr>
          <p:nvPr/>
        </p:nvPicPr>
        <p:blipFill>
          <a:blip r:embed="rId3" r:link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79721" y="2859127"/>
            <a:ext cx="3397709" cy="996467"/>
          </a:xfrm>
          <a:prstGeom prst="rect">
            <a:avLst/>
          </a:prstGeom>
          <a:ln>
            <a:noFill/>
          </a:ln>
          <a:effectLst/>
        </p:spPr>
      </p:pic>
      <p:sp>
        <p:nvSpPr>
          <p:cNvPr id="15365" name="文本框 1"/>
          <p:cNvSpPr txBox="1">
            <a:spLocks noChangeArrowheads="1"/>
          </p:cNvSpPr>
          <p:nvPr/>
        </p:nvSpPr>
        <p:spPr bwMode="auto">
          <a:xfrm>
            <a:off x="2297790" y="4084098"/>
            <a:ext cx="703262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甲</a:t>
            </a:r>
          </a:p>
        </p:txBody>
      </p:sp>
      <p:sp>
        <p:nvSpPr>
          <p:cNvPr id="15366" name="文本框 4"/>
          <p:cNvSpPr txBox="1">
            <a:spLocks noChangeArrowheads="1"/>
          </p:cNvSpPr>
          <p:nvPr/>
        </p:nvSpPr>
        <p:spPr bwMode="auto">
          <a:xfrm>
            <a:off x="6582171" y="4084098"/>
            <a:ext cx="703262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1" nodeType="clickEffect">
                                  <p:stCondLst>
                                    <p:cond delay="5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2" grpId="1"/>
      <p:bldP spid="15365" grpId="0"/>
      <p:bldP spid="1536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文本框 101"/>
          <p:cNvSpPr txBox="1">
            <a:spLocks noChangeArrowheads="1"/>
          </p:cNvSpPr>
          <p:nvPr/>
        </p:nvSpPr>
        <p:spPr bwMode="auto">
          <a:xfrm>
            <a:off x="409471" y="873821"/>
            <a:ext cx="8270850" cy="1177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20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（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3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）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读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：即读数，视线与刻度尺尺面</a:t>
            </a:r>
            <a:r>
              <a:rPr lang="zh-CN" altLang="en-US" sz="1800" kern="0" dirty="0">
                <a:solidFill>
                  <a:srgbClr val="FF33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垂直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（如图丙所示）；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要估读出分度值的下一位数值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，图中铅笔长度为69.5mm，其中69mm是准确值，0.5mm是估计值。</a:t>
            </a:r>
          </a:p>
        </p:txBody>
      </p:sp>
      <p:sp>
        <p:nvSpPr>
          <p:cNvPr id="19459" name="文本框 2"/>
          <p:cNvSpPr txBox="1">
            <a:spLocks noChangeArrowheads="1"/>
          </p:cNvSpPr>
          <p:nvPr/>
        </p:nvSpPr>
        <p:spPr bwMode="auto">
          <a:xfrm>
            <a:off x="3712667" y="4419126"/>
            <a:ext cx="703262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丙</a:t>
            </a:r>
          </a:p>
        </p:txBody>
      </p:sp>
      <p:grpSp>
        <p:nvGrpSpPr>
          <p:cNvPr id="2" name="组合 19459"/>
          <p:cNvGrpSpPr>
            <a:grpSpLocks/>
          </p:cNvGrpSpPr>
          <p:nvPr/>
        </p:nvGrpSpPr>
        <p:grpSpPr bwMode="auto">
          <a:xfrm>
            <a:off x="1155669" y="3639472"/>
            <a:ext cx="5652622" cy="696515"/>
            <a:chOff x="0" y="-10"/>
            <a:chExt cx="3888" cy="721"/>
          </a:xfrm>
        </p:grpSpPr>
        <p:grpSp>
          <p:nvGrpSpPr>
            <p:cNvPr id="3" name="组合 19460"/>
            <p:cNvGrpSpPr>
              <a:grpSpLocks/>
            </p:cNvGrpSpPr>
            <p:nvPr/>
          </p:nvGrpSpPr>
          <p:grpSpPr bwMode="auto">
            <a:xfrm>
              <a:off x="0" y="212"/>
              <a:ext cx="3888" cy="499"/>
              <a:chOff x="0" y="0"/>
              <a:chExt cx="3888" cy="499"/>
            </a:xfrm>
          </p:grpSpPr>
          <p:sp>
            <p:nvSpPr>
              <p:cNvPr id="19462" name="AutoShape 133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888" cy="499"/>
              </a:xfrm>
              <a:prstGeom prst="cube">
                <a:avLst>
                  <a:gd name="adj" fmla="val 8616"/>
                </a:avLst>
              </a:prstGeom>
              <a:solidFill>
                <a:srgbClr val="FFCC00"/>
              </a:solidFill>
              <a:ln w="317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r>
                  <a:rPr lang="en-US" altLang="zh-CN" sz="1200" b="1" kern="0" dirty="0">
                    <a:solidFill>
                      <a:srgbClr val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0 cm     1           2            3           4            5            6           7            8          9          10</a:t>
                </a:r>
                <a:r>
                  <a:rPr lang="en-US" altLang="zh-CN" sz="1200" b="1" kern="0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 </a:t>
                </a:r>
              </a:p>
            </p:txBody>
          </p:sp>
          <p:sp>
            <p:nvSpPr>
              <p:cNvPr id="19463" name="Line 134"/>
              <p:cNvSpPr>
                <a:spLocks noChangeShapeType="1"/>
              </p:cNvSpPr>
              <p:nvPr/>
            </p:nvSpPr>
            <p:spPr bwMode="auto">
              <a:xfrm>
                <a:off x="91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64" name="Line 135"/>
              <p:cNvSpPr>
                <a:spLocks noChangeShapeType="1"/>
              </p:cNvSpPr>
              <p:nvPr/>
            </p:nvSpPr>
            <p:spPr bwMode="auto">
              <a:xfrm>
                <a:off x="127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65" name="Line 136"/>
              <p:cNvSpPr>
                <a:spLocks noChangeShapeType="1"/>
              </p:cNvSpPr>
              <p:nvPr/>
            </p:nvSpPr>
            <p:spPr bwMode="auto">
              <a:xfrm>
                <a:off x="163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66" name="Line 137"/>
              <p:cNvSpPr>
                <a:spLocks noChangeShapeType="1"/>
              </p:cNvSpPr>
              <p:nvPr/>
            </p:nvSpPr>
            <p:spPr bwMode="auto">
              <a:xfrm>
                <a:off x="200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67" name="Line 138"/>
              <p:cNvSpPr>
                <a:spLocks noChangeShapeType="1"/>
              </p:cNvSpPr>
              <p:nvPr/>
            </p:nvSpPr>
            <p:spPr bwMode="auto">
              <a:xfrm>
                <a:off x="236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68" name="Line 139"/>
              <p:cNvSpPr>
                <a:spLocks noChangeShapeType="1"/>
              </p:cNvSpPr>
              <p:nvPr/>
            </p:nvSpPr>
            <p:spPr bwMode="auto">
              <a:xfrm>
                <a:off x="272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69" name="Line 140"/>
              <p:cNvSpPr>
                <a:spLocks noChangeShapeType="1"/>
              </p:cNvSpPr>
              <p:nvPr/>
            </p:nvSpPr>
            <p:spPr bwMode="auto">
              <a:xfrm>
                <a:off x="272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70" name="Line 141"/>
              <p:cNvSpPr>
                <a:spLocks noChangeShapeType="1"/>
              </p:cNvSpPr>
              <p:nvPr/>
            </p:nvSpPr>
            <p:spPr bwMode="auto">
              <a:xfrm>
                <a:off x="308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71" name="Line 142"/>
              <p:cNvSpPr>
                <a:spLocks noChangeShapeType="1"/>
              </p:cNvSpPr>
              <p:nvPr/>
            </p:nvSpPr>
            <p:spPr bwMode="auto">
              <a:xfrm>
                <a:off x="344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72" name="Line 143"/>
              <p:cNvSpPr>
                <a:spLocks noChangeShapeType="1"/>
              </p:cNvSpPr>
              <p:nvPr/>
            </p:nvSpPr>
            <p:spPr bwMode="auto">
              <a:xfrm>
                <a:off x="381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73" name="Line 144"/>
              <p:cNvSpPr>
                <a:spLocks noChangeShapeType="1"/>
              </p:cNvSpPr>
              <p:nvPr/>
            </p:nvSpPr>
            <p:spPr bwMode="auto">
              <a:xfrm>
                <a:off x="417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74" name="Line 145"/>
              <p:cNvSpPr>
                <a:spLocks noChangeShapeType="1"/>
              </p:cNvSpPr>
              <p:nvPr/>
            </p:nvSpPr>
            <p:spPr bwMode="auto">
              <a:xfrm>
                <a:off x="453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75" name="Line 146"/>
              <p:cNvSpPr>
                <a:spLocks noChangeShapeType="1"/>
              </p:cNvSpPr>
              <p:nvPr/>
            </p:nvSpPr>
            <p:spPr bwMode="auto">
              <a:xfrm>
                <a:off x="453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76" name="Line 147"/>
              <p:cNvSpPr>
                <a:spLocks noChangeShapeType="1"/>
              </p:cNvSpPr>
              <p:nvPr/>
            </p:nvSpPr>
            <p:spPr bwMode="auto">
              <a:xfrm>
                <a:off x="489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77" name="Line 148"/>
              <p:cNvSpPr>
                <a:spLocks noChangeShapeType="1"/>
              </p:cNvSpPr>
              <p:nvPr/>
            </p:nvSpPr>
            <p:spPr bwMode="auto">
              <a:xfrm>
                <a:off x="525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78" name="Line 149"/>
              <p:cNvSpPr>
                <a:spLocks noChangeShapeType="1"/>
              </p:cNvSpPr>
              <p:nvPr/>
            </p:nvSpPr>
            <p:spPr bwMode="auto">
              <a:xfrm>
                <a:off x="562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79" name="Line 150"/>
              <p:cNvSpPr>
                <a:spLocks noChangeShapeType="1"/>
              </p:cNvSpPr>
              <p:nvPr/>
            </p:nvSpPr>
            <p:spPr bwMode="auto">
              <a:xfrm>
                <a:off x="598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80" name="Line 151"/>
              <p:cNvSpPr>
                <a:spLocks noChangeShapeType="1"/>
              </p:cNvSpPr>
              <p:nvPr/>
            </p:nvSpPr>
            <p:spPr bwMode="auto">
              <a:xfrm>
                <a:off x="634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81" name="Line 152"/>
              <p:cNvSpPr>
                <a:spLocks noChangeShapeType="1"/>
              </p:cNvSpPr>
              <p:nvPr/>
            </p:nvSpPr>
            <p:spPr bwMode="auto">
              <a:xfrm>
                <a:off x="634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82" name="Line 153"/>
              <p:cNvSpPr>
                <a:spLocks noChangeShapeType="1"/>
              </p:cNvSpPr>
              <p:nvPr/>
            </p:nvSpPr>
            <p:spPr bwMode="auto">
              <a:xfrm>
                <a:off x="670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83" name="Line 154"/>
              <p:cNvSpPr>
                <a:spLocks noChangeShapeType="1"/>
              </p:cNvSpPr>
              <p:nvPr/>
            </p:nvSpPr>
            <p:spPr bwMode="auto">
              <a:xfrm>
                <a:off x="706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84" name="Line 155"/>
              <p:cNvSpPr>
                <a:spLocks noChangeShapeType="1"/>
              </p:cNvSpPr>
              <p:nvPr/>
            </p:nvSpPr>
            <p:spPr bwMode="auto">
              <a:xfrm>
                <a:off x="743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85" name="Line 156"/>
              <p:cNvSpPr>
                <a:spLocks noChangeShapeType="1"/>
              </p:cNvSpPr>
              <p:nvPr/>
            </p:nvSpPr>
            <p:spPr bwMode="auto">
              <a:xfrm>
                <a:off x="779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86" name="Line 157"/>
              <p:cNvSpPr>
                <a:spLocks noChangeShapeType="1"/>
              </p:cNvSpPr>
              <p:nvPr/>
            </p:nvSpPr>
            <p:spPr bwMode="auto">
              <a:xfrm>
                <a:off x="815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87" name="Line 158"/>
              <p:cNvSpPr>
                <a:spLocks noChangeShapeType="1"/>
              </p:cNvSpPr>
              <p:nvPr/>
            </p:nvSpPr>
            <p:spPr bwMode="auto">
              <a:xfrm>
                <a:off x="816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88" name="Line 159"/>
              <p:cNvSpPr>
                <a:spLocks noChangeShapeType="1"/>
              </p:cNvSpPr>
              <p:nvPr/>
            </p:nvSpPr>
            <p:spPr bwMode="auto">
              <a:xfrm>
                <a:off x="852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89" name="Line 160"/>
              <p:cNvSpPr>
                <a:spLocks noChangeShapeType="1"/>
              </p:cNvSpPr>
              <p:nvPr/>
            </p:nvSpPr>
            <p:spPr bwMode="auto">
              <a:xfrm>
                <a:off x="888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90" name="Line 161"/>
              <p:cNvSpPr>
                <a:spLocks noChangeShapeType="1"/>
              </p:cNvSpPr>
              <p:nvPr/>
            </p:nvSpPr>
            <p:spPr bwMode="auto">
              <a:xfrm>
                <a:off x="925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91" name="Line 162"/>
              <p:cNvSpPr>
                <a:spLocks noChangeShapeType="1"/>
              </p:cNvSpPr>
              <p:nvPr/>
            </p:nvSpPr>
            <p:spPr bwMode="auto">
              <a:xfrm>
                <a:off x="961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92" name="Line 163"/>
              <p:cNvSpPr>
                <a:spLocks noChangeShapeType="1"/>
              </p:cNvSpPr>
              <p:nvPr/>
            </p:nvSpPr>
            <p:spPr bwMode="auto">
              <a:xfrm>
                <a:off x="997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93" name="Line 164"/>
              <p:cNvSpPr>
                <a:spLocks noChangeShapeType="1"/>
              </p:cNvSpPr>
              <p:nvPr/>
            </p:nvSpPr>
            <p:spPr bwMode="auto">
              <a:xfrm>
                <a:off x="997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94" name="Line 165"/>
              <p:cNvSpPr>
                <a:spLocks noChangeShapeType="1"/>
              </p:cNvSpPr>
              <p:nvPr/>
            </p:nvSpPr>
            <p:spPr bwMode="auto">
              <a:xfrm>
                <a:off x="1033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95" name="Line 166"/>
              <p:cNvSpPr>
                <a:spLocks noChangeShapeType="1"/>
              </p:cNvSpPr>
              <p:nvPr/>
            </p:nvSpPr>
            <p:spPr bwMode="auto">
              <a:xfrm>
                <a:off x="1069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96" name="Line 167"/>
              <p:cNvSpPr>
                <a:spLocks noChangeShapeType="1"/>
              </p:cNvSpPr>
              <p:nvPr/>
            </p:nvSpPr>
            <p:spPr bwMode="auto">
              <a:xfrm>
                <a:off x="1106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97" name="Line 168"/>
              <p:cNvSpPr>
                <a:spLocks noChangeShapeType="1"/>
              </p:cNvSpPr>
              <p:nvPr/>
            </p:nvSpPr>
            <p:spPr bwMode="auto">
              <a:xfrm>
                <a:off x="1142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98" name="Line 169"/>
              <p:cNvSpPr>
                <a:spLocks noChangeShapeType="1"/>
              </p:cNvSpPr>
              <p:nvPr/>
            </p:nvSpPr>
            <p:spPr bwMode="auto">
              <a:xfrm>
                <a:off x="1178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499" name="Line 170"/>
              <p:cNvSpPr>
                <a:spLocks noChangeShapeType="1"/>
              </p:cNvSpPr>
              <p:nvPr/>
            </p:nvSpPr>
            <p:spPr bwMode="auto">
              <a:xfrm>
                <a:off x="1178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00" name="Line 171"/>
              <p:cNvSpPr>
                <a:spLocks noChangeShapeType="1"/>
              </p:cNvSpPr>
              <p:nvPr/>
            </p:nvSpPr>
            <p:spPr bwMode="auto">
              <a:xfrm>
                <a:off x="1214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01" name="Line 172"/>
              <p:cNvSpPr>
                <a:spLocks noChangeShapeType="1"/>
              </p:cNvSpPr>
              <p:nvPr/>
            </p:nvSpPr>
            <p:spPr bwMode="auto">
              <a:xfrm>
                <a:off x="1250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02" name="Line 173"/>
              <p:cNvSpPr>
                <a:spLocks noChangeShapeType="1"/>
              </p:cNvSpPr>
              <p:nvPr/>
            </p:nvSpPr>
            <p:spPr bwMode="auto">
              <a:xfrm>
                <a:off x="1287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03" name="Line 174"/>
              <p:cNvSpPr>
                <a:spLocks noChangeShapeType="1"/>
              </p:cNvSpPr>
              <p:nvPr/>
            </p:nvSpPr>
            <p:spPr bwMode="auto">
              <a:xfrm>
                <a:off x="1323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04" name="Line 175"/>
              <p:cNvSpPr>
                <a:spLocks noChangeShapeType="1"/>
              </p:cNvSpPr>
              <p:nvPr/>
            </p:nvSpPr>
            <p:spPr bwMode="auto">
              <a:xfrm>
                <a:off x="1359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05" name="Line 176"/>
              <p:cNvSpPr>
                <a:spLocks noChangeShapeType="1"/>
              </p:cNvSpPr>
              <p:nvPr/>
            </p:nvSpPr>
            <p:spPr bwMode="auto">
              <a:xfrm>
                <a:off x="1359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06" name="Line 177"/>
              <p:cNvSpPr>
                <a:spLocks noChangeShapeType="1"/>
              </p:cNvSpPr>
              <p:nvPr/>
            </p:nvSpPr>
            <p:spPr bwMode="auto">
              <a:xfrm>
                <a:off x="1395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07" name="Line 178"/>
              <p:cNvSpPr>
                <a:spLocks noChangeShapeType="1"/>
              </p:cNvSpPr>
              <p:nvPr/>
            </p:nvSpPr>
            <p:spPr bwMode="auto">
              <a:xfrm>
                <a:off x="1431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08" name="Line 179"/>
              <p:cNvSpPr>
                <a:spLocks noChangeShapeType="1"/>
              </p:cNvSpPr>
              <p:nvPr/>
            </p:nvSpPr>
            <p:spPr bwMode="auto">
              <a:xfrm>
                <a:off x="1468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09" name="Line 180"/>
              <p:cNvSpPr>
                <a:spLocks noChangeShapeType="1"/>
              </p:cNvSpPr>
              <p:nvPr/>
            </p:nvSpPr>
            <p:spPr bwMode="auto">
              <a:xfrm>
                <a:off x="1504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10" name="Line 181"/>
              <p:cNvSpPr>
                <a:spLocks noChangeShapeType="1"/>
              </p:cNvSpPr>
              <p:nvPr/>
            </p:nvSpPr>
            <p:spPr bwMode="auto">
              <a:xfrm>
                <a:off x="1540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11" name="Line 182"/>
              <p:cNvSpPr>
                <a:spLocks noChangeShapeType="1"/>
              </p:cNvSpPr>
              <p:nvPr/>
            </p:nvSpPr>
            <p:spPr bwMode="auto">
              <a:xfrm>
                <a:off x="1540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12" name="Line 183"/>
              <p:cNvSpPr>
                <a:spLocks noChangeShapeType="1"/>
              </p:cNvSpPr>
              <p:nvPr/>
            </p:nvSpPr>
            <p:spPr bwMode="auto">
              <a:xfrm>
                <a:off x="1576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13" name="Line 184"/>
              <p:cNvSpPr>
                <a:spLocks noChangeShapeType="1"/>
              </p:cNvSpPr>
              <p:nvPr/>
            </p:nvSpPr>
            <p:spPr bwMode="auto">
              <a:xfrm>
                <a:off x="1612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14" name="Line 185"/>
              <p:cNvSpPr>
                <a:spLocks noChangeShapeType="1"/>
              </p:cNvSpPr>
              <p:nvPr/>
            </p:nvSpPr>
            <p:spPr bwMode="auto">
              <a:xfrm>
                <a:off x="1649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15" name="Line 186"/>
              <p:cNvSpPr>
                <a:spLocks noChangeShapeType="1"/>
              </p:cNvSpPr>
              <p:nvPr/>
            </p:nvSpPr>
            <p:spPr bwMode="auto">
              <a:xfrm>
                <a:off x="1685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16" name="Line 187"/>
              <p:cNvSpPr>
                <a:spLocks noChangeShapeType="1"/>
              </p:cNvSpPr>
              <p:nvPr/>
            </p:nvSpPr>
            <p:spPr bwMode="auto">
              <a:xfrm>
                <a:off x="1721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17" name="Line 188"/>
              <p:cNvSpPr>
                <a:spLocks noChangeShapeType="1"/>
              </p:cNvSpPr>
              <p:nvPr/>
            </p:nvSpPr>
            <p:spPr bwMode="auto">
              <a:xfrm>
                <a:off x="1721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18" name="Line 189"/>
              <p:cNvSpPr>
                <a:spLocks noChangeShapeType="1"/>
              </p:cNvSpPr>
              <p:nvPr/>
            </p:nvSpPr>
            <p:spPr bwMode="auto">
              <a:xfrm>
                <a:off x="1757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19" name="Line 190"/>
              <p:cNvSpPr>
                <a:spLocks noChangeShapeType="1"/>
              </p:cNvSpPr>
              <p:nvPr/>
            </p:nvSpPr>
            <p:spPr bwMode="auto">
              <a:xfrm>
                <a:off x="1793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20" name="Line 191"/>
              <p:cNvSpPr>
                <a:spLocks noChangeShapeType="1"/>
              </p:cNvSpPr>
              <p:nvPr/>
            </p:nvSpPr>
            <p:spPr bwMode="auto">
              <a:xfrm>
                <a:off x="1830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21" name="Line 192"/>
              <p:cNvSpPr>
                <a:spLocks noChangeShapeType="1"/>
              </p:cNvSpPr>
              <p:nvPr/>
            </p:nvSpPr>
            <p:spPr bwMode="auto">
              <a:xfrm>
                <a:off x="1866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22" name="Line 193"/>
              <p:cNvSpPr>
                <a:spLocks noChangeShapeType="1"/>
              </p:cNvSpPr>
              <p:nvPr/>
            </p:nvSpPr>
            <p:spPr bwMode="auto">
              <a:xfrm>
                <a:off x="1902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23" name="Line 194"/>
              <p:cNvSpPr>
                <a:spLocks noChangeShapeType="1"/>
              </p:cNvSpPr>
              <p:nvPr/>
            </p:nvSpPr>
            <p:spPr bwMode="auto">
              <a:xfrm>
                <a:off x="1902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24" name="Line 195"/>
              <p:cNvSpPr>
                <a:spLocks noChangeShapeType="1"/>
              </p:cNvSpPr>
              <p:nvPr/>
            </p:nvSpPr>
            <p:spPr bwMode="auto">
              <a:xfrm>
                <a:off x="1938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25" name="Line 196"/>
              <p:cNvSpPr>
                <a:spLocks noChangeShapeType="1"/>
              </p:cNvSpPr>
              <p:nvPr/>
            </p:nvSpPr>
            <p:spPr bwMode="auto">
              <a:xfrm>
                <a:off x="1974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26" name="Line 197"/>
              <p:cNvSpPr>
                <a:spLocks noChangeShapeType="1"/>
              </p:cNvSpPr>
              <p:nvPr/>
            </p:nvSpPr>
            <p:spPr bwMode="auto">
              <a:xfrm>
                <a:off x="2011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27" name="Line 198"/>
              <p:cNvSpPr>
                <a:spLocks noChangeShapeType="1"/>
              </p:cNvSpPr>
              <p:nvPr/>
            </p:nvSpPr>
            <p:spPr bwMode="auto">
              <a:xfrm>
                <a:off x="2047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28" name="Line 199"/>
              <p:cNvSpPr>
                <a:spLocks noChangeShapeType="1"/>
              </p:cNvSpPr>
              <p:nvPr/>
            </p:nvSpPr>
            <p:spPr bwMode="auto">
              <a:xfrm>
                <a:off x="2083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29" name="Line 200"/>
              <p:cNvSpPr>
                <a:spLocks noChangeShapeType="1"/>
              </p:cNvSpPr>
              <p:nvPr/>
            </p:nvSpPr>
            <p:spPr bwMode="auto">
              <a:xfrm>
                <a:off x="2083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30" name="Line 201"/>
              <p:cNvSpPr>
                <a:spLocks noChangeShapeType="1"/>
              </p:cNvSpPr>
              <p:nvPr/>
            </p:nvSpPr>
            <p:spPr bwMode="auto">
              <a:xfrm>
                <a:off x="2119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31" name="Line 202"/>
              <p:cNvSpPr>
                <a:spLocks noChangeShapeType="1"/>
              </p:cNvSpPr>
              <p:nvPr/>
            </p:nvSpPr>
            <p:spPr bwMode="auto">
              <a:xfrm>
                <a:off x="2155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32" name="Line 203"/>
              <p:cNvSpPr>
                <a:spLocks noChangeShapeType="1"/>
              </p:cNvSpPr>
              <p:nvPr/>
            </p:nvSpPr>
            <p:spPr bwMode="auto">
              <a:xfrm>
                <a:off x="2192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33" name="Line 204"/>
              <p:cNvSpPr>
                <a:spLocks noChangeShapeType="1"/>
              </p:cNvSpPr>
              <p:nvPr/>
            </p:nvSpPr>
            <p:spPr bwMode="auto">
              <a:xfrm>
                <a:off x="2228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34" name="Line 205"/>
              <p:cNvSpPr>
                <a:spLocks noChangeShapeType="1"/>
              </p:cNvSpPr>
              <p:nvPr/>
            </p:nvSpPr>
            <p:spPr bwMode="auto">
              <a:xfrm>
                <a:off x="2264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35" name="Line 206"/>
              <p:cNvSpPr>
                <a:spLocks noChangeShapeType="1"/>
              </p:cNvSpPr>
              <p:nvPr/>
            </p:nvSpPr>
            <p:spPr bwMode="auto">
              <a:xfrm>
                <a:off x="2264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36" name="Line 207"/>
              <p:cNvSpPr>
                <a:spLocks noChangeShapeType="1"/>
              </p:cNvSpPr>
              <p:nvPr/>
            </p:nvSpPr>
            <p:spPr bwMode="auto">
              <a:xfrm>
                <a:off x="2300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37" name="Line 208"/>
              <p:cNvSpPr>
                <a:spLocks noChangeShapeType="1"/>
              </p:cNvSpPr>
              <p:nvPr/>
            </p:nvSpPr>
            <p:spPr bwMode="auto">
              <a:xfrm>
                <a:off x="2336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38" name="Line 209"/>
              <p:cNvSpPr>
                <a:spLocks noChangeShapeType="1"/>
              </p:cNvSpPr>
              <p:nvPr/>
            </p:nvSpPr>
            <p:spPr bwMode="auto">
              <a:xfrm>
                <a:off x="2373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39" name="Line 210"/>
              <p:cNvSpPr>
                <a:spLocks noChangeShapeType="1"/>
              </p:cNvSpPr>
              <p:nvPr/>
            </p:nvSpPr>
            <p:spPr bwMode="auto">
              <a:xfrm>
                <a:off x="2409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40" name="Line 211"/>
              <p:cNvSpPr>
                <a:spLocks noChangeShapeType="1"/>
              </p:cNvSpPr>
              <p:nvPr/>
            </p:nvSpPr>
            <p:spPr bwMode="auto">
              <a:xfrm>
                <a:off x="2445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41" name="Line 212"/>
              <p:cNvSpPr>
                <a:spLocks noChangeShapeType="1"/>
              </p:cNvSpPr>
              <p:nvPr/>
            </p:nvSpPr>
            <p:spPr bwMode="auto">
              <a:xfrm>
                <a:off x="2445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42" name="Line 213"/>
              <p:cNvSpPr>
                <a:spLocks noChangeShapeType="1"/>
              </p:cNvSpPr>
              <p:nvPr/>
            </p:nvSpPr>
            <p:spPr bwMode="auto">
              <a:xfrm>
                <a:off x="2481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43" name="Line 214"/>
              <p:cNvSpPr>
                <a:spLocks noChangeShapeType="1"/>
              </p:cNvSpPr>
              <p:nvPr/>
            </p:nvSpPr>
            <p:spPr bwMode="auto">
              <a:xfrm>
                <a:off x="2517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44" name="Line 215"/>
              <p:cNvSpPr>
                <a:spLocks noChangeShapeType="1"/>
              </p:cNvSpPr>
              <p:nvPr/>
            </p:nvSpPr>
            <p:spPr bwMode="auto">
              <a:xfrm>
                <a:off x="2554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45" name="Line 216"/>
              <p:cNvSpPr>
                <a:spLocks noChangeShapeType="1"/>
              </p:cNvSpPr>
              <p:nvPr/>
            </p:nvSpPr>
            <p:spPr bwMode="auto">
              <a:xfrm>
                <a:off x="2590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46" name="Line 217"/>
              <p:cNvSpPr>
                <a:spLocks noChangeShapeType="1"/>
              </p:cNvSpPr>
              <p:nvPr/>
            </p:nvSpPr>
            <p:spPr bwMode="auto">
              <a:xfrm>
                <a:off x="2626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47" name="Line 218"/>
              <p:cNvSpPr>
                <a:spLocks noChangeShapeType="1"/>
              </p:cNvSpPr>
              <p:nvPr/>
            </p:nvSpPr>
            <p:spPr bwMode="auto">
              <a:xfrm>
                <a:off x="2626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48" name="Line 219"/>
              <p:cNvSpPr>
                <a:spLocks noChangeShapeType="1"/>
              </p:cNvSpPr>
              <p:nvPr/>
            </p:nvSpPr>
            <p:spPr bwMode="auto">
              <a:xfrm>
                <a:off x="2662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49" name="Line 220"/>
              <p:cNvSpPr>
                <a:spLocks noChangeShapeType="1"/>
              </p:cNvSpPr>
              <p:nvPr/>
            </p:nvSpPr>
            <p:spPr bwMode="auto">
              <a:xfrm>
                <a:off x="2698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50" name="Line 221"/>
              <p:cNvSpPr>
                <a:spLocks noChangeShapeType="1"/>
              </p:cNvSpPr>
              <p:nvPr/>
            </p:nvSpPr>
            <p:spPr bwMode="auto">
              <a:xfrm>
                <a:off x="2735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51" name="Line 222"/>
              <p:cNvSpPr>
                <a:spLocks noChangeShapeType="1"/>
              </p:cNvSpPr>
              <p:nvPr/>
            </p:nvSpPr>
            <p:spPr bwMode="auto">
              <a:xfrm>
                <a:off x="2771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52" name="Line 223"/>
              <p:cNvSpPr>
                <a:spLocks noChangeShapeType="1"/>
              </p:cNvSpPr>
              <p:nvPr/>
            </p:nvSpPr>
            <p:spPr bwMode="auto">
              <a:xfrm>
                <a:off x="2807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53" name="Line 224"/>
              <p:cNvSpPr>
                <a:spLocks noChangeShapeType="1"/>
              </p:cNvSpPr>
              <p:nvPr/>
            </p:nvSpPr>
            <p:spPr bwMode="auto">
              <a:xfrm>
                <a:off x="2807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54" name="Line 225"/>
              <p:cNvSpPr>
                <a:spLocks noChangeShapeType="1"/>
              </p:cNvSpPr>
              <p:nvPr/>
            </p:nvSpPr>
            <p:spPr bwMode="auto">
              <a:xfrm>
                <a:off x="2843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55" name="Line 226"/>
              <p:cNvSpPr>
                <a:spLocks noChangeShapeType="1"/>
              </p:cNvSpPr>
              <p:nvPr/>
            </p:nvSpPr>
            <p:spPr bwMode="auto">
              <a:xfrm>
                <a:off x="2879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56" name="Line 227"/>
              <p:cNvSpPr>
                <a:spLocks noChangeShapeType="1"/>
              </p:cNvSpPr>
              <p:nvPr/>
            </p:nvSpPr>
            <p:spPr bwMode="auto">
              <a:xfrm>
                <a:off x="2916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57" name="Line 228"/>
              <p:cNvSpPr>
                <a:spLocks noChangeShapeType="1"/>
              </p:cNvSpPr>
              <p:nvPr/>
            </p:nvSpPr>
            <p:spPr bwMode="auto">
              <a:xfrm>
                <a:off x="2952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58" name="Line 229"/>
              <p:cNvSpPr>
                <a:spLocks noChangeShapeType="1"/>
              </p:cNvSpPr>
              <p:nvPr/>
            </p:nvSpPr>
            <p:spPr bwMode="auto">
              <a:xfrm>
                <a:off x="2988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grpSp>
            <p:nvGrpSpPr>
              <p:cNvPr id="4" name="组合 19558"/>
              <p:cNvGrpSpPr>
                <a:grpSpLocks/>
              </p:cNvGrpSpPr>
              <p:nvPr/>
            </p:nvGrpSpPr>
            <p:grpSpPr bwMode="auto">
              <a:xfrm>
                <a:off x="2988" y="51"/>
                <a:ext cx="145" cy="118"/>
                <a:chOff x="0" y="0"/>
                <a:chExt cx="145" cy="118"/>
              </a:xfrm>
            </p:grpSpPr>
            <p:sp>
              <p:nvSpPr>
                <p:cNvPr id="19560" name="Line 231"/>
                <p:cNvSpPr>
                  <a:spLocks noChangeShapeType="1"/>
                </p:cNvSpPr>
                <p:nvPr/>
              </p:nvSpPr>
              <p:spPr bwMode="auto">
                <a:xfrm>
                  <a:off x="0" y="0"/>
                  <a:ext cx="0" cy="118"/>
                </a:xfrm>
                <a:prstGeom prst="line">
                  <a:avLst/>
                </a:prstGeom>
                <a:noFill/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19561" name="Line 232"/>
                <p:cNvSpPr>
                  <a:spLocks noChangeShapeType="1"/>
                </p:cNvSpPr>
                <p:nvPr/>
              </p:nvSpPr>
              <p:spPr bwMode="auto">
                <a:xfrm>
                  <a:off x="36" y="0"/>
                  <a:ext cx="0" cy="68"/>
                </a:xfrm>
                <a:prstGeom prst="line">
                  <a:avLst/>
                </a:prstGeom>
                <a:noFill/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19562" name="Line 233"/>
                <p:cNvSpPr>
                  <a:spLocks noChangeShapeType="1"/>
                </p:cNvSpPr>
                <p:nvPr/>
              </p:nvSpPr>
              <p:spPr bwMode="auto">
                <a:xfrm>
                  <a:off x="72" y="0"/>
                  <a:ext cx="0" cy="68"/>
                </a:xfrm>
                <a:prstGeom prst="line">
                  <a:avLst/>
                </a:prstGeom>
                <a:noFill/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19563" name="Line 234"/>
                <p:cNvSpPr>
                  <a:spLocks noChangeShapeType="1"/>
                </p:cNvSpPr>
                <p:nvPr/>
              </p:nvSpPr>
              <p:spPr bwMode="auto">
                <a:xfrm>
                  <a:off x="109" y="0"/>
                  <a:ext cx="0" cy="68"/>
                </a:xfrm>
                <a:prstGeom prst="line">
                  <a:avLst/>
                </a:prstGeom>
                <a:noFill/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19564" name="Line 235"/>
                <p:cNvSpPr>
                  <a:spLocks noChangeShapeType="1"/>
                </p:cNvSpPr>
                <p:nvPr/>
              </p:nvSpPr>
              <p:spPr bwMode="auto">
                <a:xfrm>
                  <a:off x="145" y="0"/>
                  <a:ext cx="0" cy="68"/>
                </a:xfrm>
                <a:prstGeom prst="line">
                  <a:avLst/>
                </a:prstGeom>
                <a:noFill/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</p:grpSp>
          <p:sp>
            <p:nvSpPr>
              <p:cNvPr id="19565" name="Line 236"/>
              <p:cNvSpPr>
                <a:spLocks noChangeShapeType="1"/>
              </p:cNvSpPr>
              <p:nvPr/>
            </p:nvSpPr>
            <p:spPr bwMode="auto">
              <a:xfrm>
                <a:off x="3169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66" name="Line 237"/>
              <p:cNvSpPr>
                <a:spLocks noChangeShapeType="1"/>
              </p:cNvSpPr>
              <p:nvPr/>
            </p:nvSpPr>
            <p:spPr bwMode="auto">
              <a:xfrm>
                <a:off x="3167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67" name="Line 238"/>
              <p:cNvSpPr>
                <a:spLocks noChangeShapeType="1"/>
              </p:cNvSpPr>
              <p:nvPr/>
            </p:nvSpPr>
            <p:spPr bwMode="auto">
              <a:xfrm>
                <a:off x="3203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68" name="Line 239"/>
              <p:cNvSpPr>
                <a:spLocks noChangeShapeType="1"/>
              </p:cNvSpPr>
              <p:nvPr/>
            </p:nvSpPr>
            <p:spPr bwMode="auto">
              <a:xfrm>
                <a:off x="3239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69" name="Line 240"/>
              <p:cNvSpPr>
                <a:spLocks noChangeShapeType="1"/>
              </p:cNvSpPr>
              <p:nvPr/>
            </p:nvSpPr>
            <p:spPr bwMode="auto">
              <a:xfrm>
                <a:off x="3276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70" name="Line 241"/>
              <p:cNvSpPr>
                <a:spLocks noChangeShapeType="1"/>
              </p:cNvSpPr>
              <p:nvPr/>
            </p:nvSpPr>
            <p:spPr bwMode="auto">
              <a:xfrm>
                <a:off x="3312" y="51"/>
                <a:ext cx="0" cy="6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grpSp>
            <p:nvGrpSpPr>
              <p:cNvPr id="5" name="组合 19570"/>
              <p:cNvGrpSpPr>
                <a:grpSpLocks/>
              </p:cNvGrpSpPr>
              <p:nvPr/>
            </p:nvGrpSpPr>
            <p:grpSpPr bwMode="auto">
              <a:xfrm>
                <a:off x="3348" y="51"/>
                <a:ext cx="145" cy="118"/>
                <a:chOff x="0" y="0"/>
                <a:chExt cx="145" cy="118"/>
              </a:xfrm>
            </p:grpSpPr>
            <p:sp>
              <p:nvSpPr>
                <p:cNvPr id="19572" name="Line 243"/>
                <p:cNvSpPr>
                  <a:spLocks noChangeShapeType="1"/>
                </p:cNvSpPr>
                <p:nvPr/>
              </p:nvSpPr>
              <p:spPr bwMode="auto">
                <a:xfrm>
                  <a:off x="0" y="0"/>
                  <a:ext cx="0" cy="118"/>
                </a:xfrm>
                <a:prstGeom prst="line">
                  <a:avLst/>
                </a:prstGeom>
                <a:noFill/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19573" name="Line 244"/>
                <p:cNvSpPr>
                  <a:spLocks noChangeShapeType="1"/>
                </p:cNvSpPr>
                <p:nvPr/>
              </p:nvSpPr>
              <p:spPr bwMode="auto">
                <a:xfrm>
                  <a:off x="36" y="0"/>
                  <a:ext cx="0" cy="68"/>
                </a:xfrm>
                <a:prstGeom prst="line">
                  <a:avLst/>
                </a:prstGeom>
                <a:noFill/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19574" name="Line 245"/>
                <p:cNvSpPr>
                  <a:spLocks noChangeShapeType="1"/>
                </p:cNvSpPr>
                <p:nvPr/>
              </p:nvSpPr>
              <p:spPr bwMode="auto">
                <a:xfrm>
                  <a:off x="72" y="0"/>
                  <a:ext cx="0" cy="68"/>
                </a:xfrm>
                <a:prstGeom prst="line">
                  <a:avLst/>
                </a:prstGeom>
                <a:noFill/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19575" name="Line 246"/>
                <p:cNvSpPr>
                  <a:spLocks noChangeShapeType="1"/>
                </p:cNvSpPr>
                <p:nvPr/>
              </p:nvSpPr>
              <p:spPr bwMode="auto">
                <a:xfrm>
                  <a:off x="109" y="0"/>
                  <a:ext cx="0" cy="68"/>
                </a:xfrm>
                <a:prstGeom prst="line">
                  <a:avLst/>
                </a:prstGeom>
                <a:noFill/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19576" name="Line 247"/>
                <p:cNvSpPr>
                  <a:spLocks noChangeShapeType="1"/>
                </p:cNvSpPr>
                <p:nvPr/>
              </p:nvSpPr>
              <p:spPr bwMode="auto">
                <a:xfrm>
                  <a:off x="145" y="0"/>
                  <a:ext cx="0" cy="68"/>
                </a:xfrm>
                <a:prstGeom prst="line">
                  <a:avLst/>
                </a:prstGeom>
                <a:noFill/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</p:grpSp>
          <p:sp>
            <p:nvSpPr>
              <p:cNvPr id="19577" name="Line 248"/>
              <p:cNvSpPr>
                <a:spLocks noChangeShapeType="1"/>
              </p:cNvSpPr>
              <p:nvPr/>
            </p:nvSpPr>
            <p:spPr bwMode="auto">
              <a:xfrm>
                <a:off x="3529" y="51"/>
                <a:ext cx="0" cy="118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grpSp>
            <p:nvGrpSpPr>
              <p:cNvPr id="6" name="组合 19577"/>
              <p:cNvGrpSpPr>
                <a:grpSpLocks/>
              </p:cNvGrpSpPr>
              <p:nvPr/>
            </p:nvGrpSpPr>
            <p:grpSpPr bwMode="auto">
              <a:xfrm>
                <a:off x="3528" y="51"/>
                <a:ext cx="145" cy="118"/>
                <a:chOff x="0" y="0"/>
                <a:chExt cx="145" cy="118"/>
              </a:xfrm>
            </p:grpSpPr>
            <p:sp>
              <p:nvSpPr>
                <p:cNvPr id="19579" name="Line 250"/>
                <p:cNvSpPr>
                  <a:spLocks noChangeShapeType="1"/>
                </p:cNvSpPr>
                <p:nvPr/>
              </p:nvSpPr>
              <p:spPr bwMode="auto">
                <a:xfrm>
                  <a:off x="0" y="0"/>
                  <a:ext cx="0" cy="118"/>
                </a:xfrm>
                <a:prstGeom prst="line">
                  <a:avLst/>
                </a:prstGeom>
                <a:noFill/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19580" name="Line 251"/>
                <p:cNvSpPr>
                  <a:spLocks noChangeShapeType="1"/>
                </p:cNvSpPr>
                <p:nvPr/>
              </p:nvSpPr>
              <p:spPr bwMode="auto">
                <a:xfrm>
                  <a:off x="36" y="0"/>
                  <a:ext cx="0" cy="68"/>
                </a:xfrm>
                <a:prstGeom prst="line">
                  <a:avLst/>
                </a:prstGeom>
                <a:noFill/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19581" name="Line 252"/>
                <p:cNvSpPr>
                  <a:spLocks noChangeShapeType="1"/>
                </p:cNvSpPr>
                <p:nvPr/>
              </p:nvSpPr>
              <p:spPr bwMode="auto">
                <a:xfrm>
                  <a:off x="72" y="0"/>
                  <a:ext cx="0" cy="68"/>
                </a:xfrm>
                <a:prstGeom prst="line">
                  <a:avLst/>
                </a:prstGeom>
                <a:noFill/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19582" name="Line 253"/>
                <p:cNvSpPr>
                  <a:spLocks noChangeShapeType="1"/>
                </p:cNvSpPr>
                <p:nvPr/>
              </p:nvSpPr>
              <p:spPr bwMode="auto">
                <a:xfrm>
                  <a:off x="109" y="0"/>
                  <a:ext cx="0" cy="68"/>
                </a:xfrm>
                <a:prstGeom prst="line">
                  <a:avLst/>
                </a:prstGeom>
                <a:noFill/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19583" name="Line 254"/>
                <p:cNvSpPr>
                  <a:spLocks noChangeShapeType="1"/>
                </p:cNvSpPr>
                <p:nvPr/>
              </p:nvSpPr>
              <p:spPr bwMode="auto">
                <a:xfrm>
                  <a:off x="145" y="0"/>
                  <a:ext cx="0" cy="68"/>
                </a:xfrm>
                <a:prstGeom prst="line">
                  <a:avLst/>
                </a:prstGeom>
                <a:noFill/>
                <a:ln w="9525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</p:grpSp>
          <p:sp>
            <p:nvSpPr>
              <p:cNvPr id="19584" name="Line 255"/>
              <p:cNvSpPr>
                <a:spLocks noChangeShapeType="1"/>
              </p:cNvSpPr>
              <p:nvPr/>
            </p:nvSpPr>
            <p:spPr bwMode="auto">
              <a:xfrm>
                <a:off x="3709" y="51"/>
                <a:ext cx="0" cy="118"/>
              </a:xfrm>
              <a:prstGeom prst="line">
                <a:avLst/>
              </a:prstGeom>
              <a:noFill/>
              <a:ln w="1905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</p:grpSp>
        <p:grpSp>
          <p:nvGrpSpPr>
            <p:cNvPr id="7" name="组合 19584"/>
            <p:cNvGrpSpPr>
              <a:grpSpLocks/>
            </p:cNvGrpSpPr>
            <p:nvPr/>
          </p:nvGrpSpPr>
          <p:grpSpPr bwMode="auto">
            <a:xfrm>
              <a:off x="80" y="-10"/>
              <a:ext cx="2714" cy="256"/>
              <a:chOff x="-1" y="-20"/>
              <a:chExt cx="3677" cy="519"/>
            </a:xfrm>
          </p:grpSpPr>
          <p:sp>
            <p:nvSpPr>
              <p:cNvPr id="19586" name="Rectangle 257" descr="栎木"/>
              <p:cNvSpPr>
                <a:spLocks noChangeArrowheads="1"/>
              </p:cNvSpPr>
              <p:nvPr/>
            </p:nvSpPr>
            <p:spPr bwMode="auto">
              <a:xfrm>
                <a:off x="-1" y="0"/>
                <a:ext cx="2748" cy="492"/>
              </a:xfrm>
              <a:prstGeom prst="rect">
                <a:avLst/>
              </a:prstGeom>
              <a:blipFill dpi="0" rotWithShape="1">
                <a:blip r:embed="rId2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9587" name="AutoShape 258" descr="栎木"/>
              <p:cNvSpPr>
                <a:spLocks noChangeArrowheads="1"/>
              </p:cNvSpPr>
              <p:nvPr/>
            </p:nvSpPr>
            <p:spPr bwMode="auto">
              <a:xfrm rot="5400000">
                <a:off x="2949" y="-228"/>
                <a:ext cx="519" cy="935"/>
              </a:xfrm>
              <a:prstGeom prst="triangle">
                <a:avLst>
                  <a:gd name="adj" fmla="val 46711"/>
                </a:avLst>
              </a:prstGeom>
              <a:blipFill dpi="0" rotWithShape="1">
                <a:blip r:embed="rId2" cstate="print">
                  <a:alphaModFix amt="40000"/>
                </a:blip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</p:grpSp>
      </p:grpSp>
      <p:sp>
        <p:nvSpPr>
          <p:cNvPr id="19588" name="Line 259"/>
          <p:cNvSpPr>
            <a:spLocks noChangeShapeType="1"/>
          </p:cNvSpPr>
          <p:nvPr/>
        </p:nvSpPr>
        <p:spPr bwMode="auto">
          <a:xfrm rot="-1610508" flipH="1" flipV="1">
            <a:off x="4964052" y="3267166"/>
            <a:ext cx="296606" cy="757352"/>
          </a:xfrm>
          <a:prstGeom prst="line">
            <a:avLst/>
          </a:prstGeom>
          <a:noFill/>
          <a:ln w="2540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19589" name="Line 388"/>
          <p:cNvSpPr>
            <a:spLocks noChangeShapeType="1"/>
          </p:cNvSpPr>
          <p:nvPr/>
        </p:nvSpPr>
        <p:spPr bwMode="auto">
          <a:xfrm rot="2757892" flipV="1">
            <a:off x="5424363" y="3026659"/>
            <a:ext cx="3340" cy="1067069"/>
          </a:xfrm>
          <a:prstGeom prst="line">
            <a:avLst/>
          </a:prstGeom>
          <a:noFill/>
          <a:ln w="2540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pic>
        <p:nvPicPr>
          <p:cNvPr id="19590" name="Picture 391" descr="u=3185689198,3543603771&amp;fm=3&amp;gp=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2238816">
            <a:off x="4855439" y="2523708"/>
            <a:ext cx="584453" cy="443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591" name="Line 130"/>
          <p:cNvSpPr>
            <a:spLocks noChangeShapeType="1"/>
          </p:cNvSpPr>
          <p:nvPr/>
        </p:nvSpPr>
        <p:spPr bwMode="auto">
          <a:xfrm flipH="1" flipV="1">
            <a:off x="5217764" y="3137036"/>
            <a:ext cx="8527" cy="746406"/>
          </a:xfrm>
          <a:prstGeom prst="line">
            <a:avLst/>
          </a:prstGeom>
          <a:noFill/>
          <a:ln w="2540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pic>
        <p:nvPicPr>
          <p:cNvPr id="19592" name="Picture 392" descr="u=3185689198,3543603771&amp;fm=3&amp;gp=1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-1612912">
            <a:off x="5698490" y="2855284"/>
            <a:ext cx="593177" cy="437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593" name="Picture 393" descr="u=3185689198,3543603771&amp;fm=3&amp;gp=1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733515">
            <a:off x="4240522" y="3018239"/>
            <a:ext cx="596084" cy="40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594" name="Text Box 397"/>
          <p:cNvSpPr txBox="1">
            <a:spLocks noChangeArrowheads="1"/>
          </p:cNvSpPr>
          <p:nvPr/>
        </p:nvSpPr>
        <p:spPr bwMode="auto">
          <a:xfrm>
            <a:off x="3484195" y="2763833"/>
            <a:ext cx="185305" cy="746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en-US" altLang="zh-CN" sz="4400" b="1" kern="0" dirty="0">
                <a:solidFill>
                  <a:srgbClr val="FF33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×</a:t>
            </a:r>
          </a:p>
        </p:txBody>
      </p:sp>
      <p:sp>
        <p:nvSpPr>
          <p:cNvPr id="19595" name="Text Box 398"/>
          <p:cNvSpPr txBox="1">
            <a:spLocks noChangeArrowheads="1"/>
          </p:cNvSpPr>
          <p:nvPr/>
        </p:nvSpPr>
        <p:spPr bwMode="auto">
          <a:xfrm>
            <a:off x="6315816" y="2656614"/>
            <a:ext cx="185305" cy="746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en-US" altLang="zh-CN" sz="4400" b="1" kern="0" dirty="0">
                <a:solidFill>
                  <a:srgbClr val="FF33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×</a:t>
            </a:r>
          </a:p>
        </p:txBody>
      </p:sp>
      <p:sp>
        <p:nvSpPr>
          <p:cNvPr id="19596" name="Text Box 399"/>
          <p:cNvSpPr txBox="1">
            <a:spLocks noChangeArrowheads="1"/>
          </p:cNvSpPr>
          <p:nvPr/>
        </p:nvSpPr>
        <p:spPr bwMode="auto">
          <a:xfrm>
            <a:off x="5094503" y="1972968"/>
            <a:ext cx="185305" cy="746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en-US" altLang="zh-CN" sz="4400" b="1" kern="0" dirty="0">
                <a:solidFill>
                  <a:srgbClr val="FF33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√</a:t>
            </a:r>
          </a:p>
        </p:txBody>
      </p:sp>
      <p:sp>
        <p:nvSpPr>
          <p:cNvPr id="141" name="文本框 140">
            <a:extLst>
              <a:ext uri="{FF2B5EF4-FFF2-40B4-BE49-F238E27FC236}">
                <a16:creationId xmlns:a16="http://schemas.microsoft.com/office/drawing/2014/main" id="{69888A52-B9EF-4928-BE3D-051575193B7B}"/>
              </a:ext>
            </a:extLst>
          </p:cNvPr>
          <p:cNvSpPr txBox="1"/>
          <p:nvPr/>
        </p:nvSpPr>
        <p:spPr>
          <a:xfrm>
            <a:off x="626746" y="192420"/>
            <a:ext cx="4206512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en-US" altLang="zh-CN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3.</a:t>
            </a: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正确使用刻度尺测量尺寸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9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9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9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9588" grpId="0" animBg="1"/>
      <p:bldP spid="19589" grpId="0" animBg="1"/>
      <p:bldP spid="19591" grpId="0" animBg="1"/>
      <p:bldP spid="19594" grpId="0"/>
      <p:bldP spid="19595" grpId="0"/>
      <p:bldP spid="1959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文本框 101"/>
          <p:cNvSpPr txBox="1">
            <a:spLocks noChangeArrowheads="1"/>
          </p:cNvSpPr>
          <p:nvPr/>
        </p:nvSpPr>
        <p:spPr bwMode="auto">
          <a:xfrm>
            <a:off x="495300" y="1033803"/>
            <a:ext cx="8266087" cy="62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20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（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4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）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记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：指记录，记录测量结果应包括数字和单位。丁图中木块长度为2.7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8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cm。 </a:t>
            </a:r>
          </a:p>
        </p:txBody>
      </p:sp>
      <p:grpSp>
        <p:nvGrpSpPr>
          <p:cNvPr id="4" name="组合 2"/>
          <p:cNvGrpSpPr>
            <a:grpSpLocks/>
          </p:cNvGrpSpPr>
          <p:nvPr/>
        </p:nvGrpSpPr>
        <p:grpSpPr bwMode="auto">
          <a:xfrm>
            <a:off x="495300" y="2751865"/>
            <a:ext cx="5508303" cy="1788179"/>
            <a:chOff x="1097" y="2716"/>
            <a:chExt cx="12205" cy="8146"/>
          </a:xfrm>
        </p:grpSpPr>
        <p:pic>
          <p:nvPicPr>
            <p:cNvPr id="20484" name="图片 20482" descr="4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7" y="2716"/>
              <a:ext cx="12205" cy="7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485" name="文本框 2"/>
            <p:cNvSpPr txBox="1">
              <a:spLocks noChangeArrowheads="1"/>
            </p:cNvSpPr>
            <p:nvPr/>
          </p:nvSpPr>
          <p:spPr bwMode="auto">
            <a:xfrm>
              <a:off x="6142" y="9180"/>
              <a:ext cx="1107" cy="16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378"/>
              <a:r>
                <a: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rPr>
                <a:t>丁</a:t>
              </a:r>
            </a:p>
          </p:txBody>
        </p:sp>
      </p:grpSp>
      <p:sp>
        <p:nvSpPr>
          <p:cNvPr id="3" name="云形标注 1"/>
          <p:cNvSpPr/>
          <p:nvPr/>
        </p:nvSpPr>
        <p:spPr>
          <a:xfrm>
            <a:off x="5748680" y="1980585"/>
            <a:ext cx="2715285" cy="940732"/>
          </a:xfrm>
          <a:prstGeom prst="cloudCallout">
            <a:avLst>
              <a:gd name="adj1" fmla="val -69989"/>
              <a:gd name="adj2" fmla="val 773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defTabSz="914378"/>
            <a:r>
              <a:rPr lang="zh-CN" altLang="en-US" sz="1800" kern="0" noProof="1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rPr>
              <a:t>总结为四个字：选、放、读、记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C68533CD-7C4D-4060-AB2B-DDDF677C5C54}"/>
              </a:ext>
            </a:extLst>
          </p:cNvPr>
          <p:cNvSpPr txBox="1"/>
          <p:nvPr/>
        </p:nvSpPr>
        <p:spPr>
          <a:xfrm>
            <a:off x="626746" y="192420"/>
            <a:ext cx="4206512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en-US" altLang="zh-CN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3.</a:t>
            </a: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正确使用刻度尺测量尺寸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4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8">
                                          <p:stCondLst>
                                            <p:cond delay="65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8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8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8" decel="50000">
                                          <p:stCondLst>
                                            <p:cond delay="134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8">
                                          <p:stCondLst>
                                            <p:cond delay="164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8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8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8" decel="50000">
                                          <p:stCondLst>
                                            <p:cond delay="18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3" grpId="0" bldLvl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5325884" y="2108932"/>
            <a:ext cx="4067013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 anchor="ctr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分度值</a:t>
            </a:r>
            <a:r>
              <a:rPr lang="zh-CN" altLang="en-US" sz="1800" u="sng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     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；物体长度</a:t>
            </a:r>
            <a:r>
              <a:rPr lang="zh-CN" altLang="en-US" sz="1800" u="sng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         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。</a:t>
            </a:r>
          </a:p>
        </p:txBody>
      </p:sp>
      <p:pic>
        <p:nvPicPr>
          <p:cNvPr id="2" name="Picture 3" descr="4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6746" y="1210375"/>
            <a:ext cx="4424507" cy="136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5225137" y="4117309"/>
            <a:ext cx="3867240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 anchor="ctr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分度值</a:t>
            </a:r>
            <a:r>
              <a:rPr lang="zh-CN" altLang="en-US" sz="1800" u="sng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      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；物体长度</a:t>
            </a:r>
            <a:r>
              <a:rPr lang="zh-CN" altLang="en-US" sz="1800" u="sng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         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。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21510" name="文本框 21509"/>
          <p:cNvSpPr txBox="1">
            <a:spLocks noChangeArrowheads="1"/>
          </p:cNvSpPr>
          <p:nvPr/>
        </p:nvSpPr>
        <p:spPr bwMode="auto">
          <a:xfrm>
            <a:off x="6023343" y="2136775"/>
            <a:ext cx="1006475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1mm</a:t>
            </a:r>
          </a:p>
        </p:txBody>
      </p:sp>
      <p:sp>
        <p:nvSpPr>
          <p:cNvPr id="21511" name="文本框 21510"/>
          <p:cNvSpPr txBox="1">
            <a:spLocks noChangeArrowheads="1"/>
          </p:cNvSpPr>
          <p:nvPr/>
        </p:nvSpPr>
        <p:spPr bwMode="auto">
          <a:xfrm>
            <a:off x="7625313" y="2136775"/>
            <a:ext cx="1333500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2.78cm</a:t>
            </a:r>
          </a:p>
        </p:txBody>
      </p:sp>
      <p:sp>
        <p:nvSpPr>
          <p:cNvPr id="21512" name="文本框 21511"/>
          <p:cNvSpPr txBox="1">
            <a:spLocks noChangeArrowheads="1"/>
          </p:cNvSpPr>
          <p:nvPr/>
        </p:nvSpPr>
        <p:spPr bwMode="auto">
          <a:xfrm>
            <a:off x="5911658" y="4145152"/>
            <a:ext cx="981075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1cm</a:t>
            </a:r>
          </a:p>
        </p:txBody>
      </p:sp>
      <p:sp>
        <p:nvSpPr>
          <p:cNvPr id="21513" name="文本框 21512"/>
          <p:cNvSpPr txBox="1">
            <a:spLocks noChangeArrowheads="1"/>
          </p:cNvSpPr>
          <p:nvPr/>
        </p:nvSpPr>
        <p:spPr bwMode="auto">
          <a:xfrm>
            <a:off x="7579253" y="4145152"/>
            <a:ext cx="1314450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2.7cm</a:t>
            </a:r>
          </a:p>
        </p:txBody>
      </p:sp>
      <p:pic>
        <p:nvPicPr>
          <p:cNvPr id="5" name="Picture 14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4121" y="3222339"/>
            <a:ext cx="4404107" cy="135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文本框 10">
            <a:extLst>
              <a:ext uri="{FF2B5EF4-FFF2-40B4-BE49-F238E27FC236}">
                <a16:creationId xmlns:a16="http://schemas.microsoft.com/office/drawing/2014/main" id="{0F96277C-CC17-48A8-AB29-3B3954303A11}"/>
              </a:ext>
            </a:extLst>
          </p:cNvPr>
          <p:cNvSpPr txBox="1"/>
          <p:nvPr/>
        </p:nvSpPr>
        <p:spPr>
          <a:xfrm>
            <a:off x="626746" y="192420"/>
            <a:ext cx="1184275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练一练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  <p:bldP spid="21510" grpId="0"/>
      <p:bldP spid="21511" grpId="0"/>
      <p:bldP spid="21512" grpId="0"/>
      <p:bldP spid="215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626746" y="1151685"/>
            <a:ext cx="7921625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用刻度尺测量作业本和物理课本的长度和宽度</a:t>
            </a:r>
          </a:p>
        </p:txBody>
      </p:sp>
      <p:pic>
        <p:nvPicPr>
          <p:cNvPr id="5" name="图片 4" descr="图片5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6746" y="2064417"/>
            <a:ext cx="7570607" cy="1690972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5ED2B35B-9694-4596-AB0B-43F242C47EB0}"/>
              </a:ext>
            </a:extLst>
          </p:cNvPr>
          <p:cNvSpPr txBox="1"/>
          <p:nvPr/>
        </p:nvSpPr>
        <p:spPr>
          <a:xfrm>
            <a:off x="626746" y="192420"/>
            <a:ext cx="1361304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en-US" altLang="zh-CN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[</a:t>
            </a: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小实验</a:t>
            </a:r>
            <a:r>
              <a:rPr lang="en-US" altLang="zh-CN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]</a:t>
            </a:r>
            <a:endParaRPr lang="zh-CN" altLang="en-US" sz="2700" dirty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+mn-ea"/>
              <a:sym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626745" y="1250048"/>
            <a:ext cx="75263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914378" eaLnBrk="0" hangingPunct="0"/>
            <a:r>
              <a:rPr lang="zh-CN" altLang="en-US" sz="1800" kern="0" dirty="0">
                <a:solidFill>
                  <a:srgbClr val="0000FF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想一想：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如何测量铁丝的直径，一张纸的厚度？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016661" y="4143946"/>
            <a:ext cx="63563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914378" eaLnBrk="0" hangingPunct="0"/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a.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测多算少法（累积法）</a:t>
            </a:r>
          </a:p>
        </p:txBody>
      </p:sp>
      <p:pic>
        <p:nvPicPr>
          <p:cNvPr id="19461" name="图片 48133" descr="12-2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6745" y="2137781"/>
            <a:ext cx="2709840" cy="153393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462" name="图片 48137" descr="12-27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12621" y="2119273"/>
            <a:ext cx="2673995" cy="147761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D7F8D1C7-1BB6-4452-887B-E2CEB7A775FA}"/>
              </a:ext>
            </a:extLst>
          </p:cNvPr>
          <p:cNvSpPr txBox="1"/>
          <p:nvPr/>
        </p:nvSpPr>
        <p:spPr>
          <a:xfrm>
            <a:off x="626746" y="192420"/>
            <a:ext cx="3552824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en-US" altLang="zh-CN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4.</a:t>
            </a: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测量长度的特殊方法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文本框 49">
            <a:extLst>
              <a:ext uri="{FF2B5EF4-FFF2-40B4-BE49-F238E27FC236}">
                <a16:creationId xmlns:a16="http://schemas.microsoft.com/office/drawing/2014/main" id="{61AEB8B7-334C-4BF2-A50E-49C5FA1FB943}"/>
              </a:ext>
            </a:extLst>
          </p:cNvPr>
          <p:cNvSpPr txBox="1"/>
          <p:nvPr/>
        </p:nvSpPr>
        <p:spPr>
          <a:xfrm>
            <a:off x="626745" y="192419"/>
            <a:ext cx="1626394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课堂导入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1E06AEA4-C109-4D39-84F1-49D4CA309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0416" y="891429"/>
            <a:ext cx="5402262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我们的感觉可靠吗？</a:t>
            </a:r>
          </a:p>
        </p:txBody>
      </p:sp>
      <p:grpSp>
        <p:nvGrpSpPr>
          <p:cNvPr id="4" name="Group 14">
            <a:extLst>
              <a:ext uri="{FF2B5EF4-FFF2-40B4-BE49-F238E27FC236}">
                <a16:creationId xmlns:a16="http://schemas.microsoft.com/office/drawing/2014/main" id="{9E3815AE-4432-4A78-BD65-9F4603848110}"/>
              </a:ext>
            </a:extLst>
          </p:cNvPr>
          <p:cNvGrpSpPr>
            <a:grpSpLocks/>
          </p:cNvGrpSpPr>
          <p:nvPr/>
        </p:nvGrpSpPr>
        <p:grpSpPr bwMode="auto">
          <a:xfrm>
            <a:off x="1020415" y="1641297"/>
            <a:ext cx="5908409" cy="1136719"/>
            <a:chOff x="442" y="1055"/>
            <a:chExt cx="4637" cy="1162"/>
          </a:xfrm>
        </p:grpSpPr>
        <p:pic>
          <p:nvPicPr>
            <p:cNvPr id="5" name="Picture 6" descr="cuojue14_1753">
              <a:extLst>
                <a:ext uri="{FF2B5EF4-FFF2-40B4-BE49-F238E27FC236}">
                  <a16:creationId xmlns:a16="http://schemas.microsoft.com/office/drawing/2014/main" id="{7B768F16-BA1B-47F2-A526-81642EF2B5D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" y="1055"/>
              <a:ext cx="1944" cy="1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 Box 12">
              <a:extLst>
                <a:ext uri="{FF2B5EF4-FFF2-40B4-BE49-F238E27FC236}">
                  <a16:creationId xmlns:a16="http://schemas.microsoft.com/office/drawing/2014/main" id="{A4E1591D-5221-4CAF-A090-9FB42A0475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23" y="1395"/>
              <a:ext cx="2256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378"/>
              <a:r>
                <a:rPr lang="zh-CN" altLang="en-US" sz="1800" kern="0" dirty="0">
                  <a:solidFill>
                    <a:srgbClr val="990099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rPr>
                <a:t>紫色的线弯了吗？</a:t>
              </a:r>
            </a:p>
          </p:txBody>
        </p:sp>
      </p:grpSp>
      <p:grpSp>
        <p:nvGrpSpPr>
          <p:cNvPr id="7" name="Group 15">
            <a:extLst>
              <a:ext uri="{FF2B5EF4-FFF2-40B4-BE49-F238E27FC236}">
                <a16:creationId xmlns:a16="http://schemas.microsoft.com/office/drawing/2014/main" id="{595FD23A-F7F3-4BFE-8B40-2BDC66B7FFF6}"/>
              </a:ext>
            </a:extLst>
          </p:cNvPr>
          <p:cNvGrpSpPr>
            <a:grpSpLocks/>
          </p:cNvGrpSpPr>
          <p:nvPr/>
        </p:nvGrpSpPr>
        <p:grpSpPr bwMode="auto">
          <a:xfrm>
            <a:off x="1020416" y="3547007"/>
            <a:ext cx="5908409" cy="1249458"/>
            <a:chOff x="243" y="2245"/>
            <a:chExt cx="5103" cy="1622"/>
          </a:xfrm>
        </p:grpSpPr>
        <p:pic>
          <p:nvPicPr>
            <p:cNvPr id="8" name="Picture 8" descr="0FT15N252">
              <a:hlinkClick r:id="rId4" action="ppaction://hlinkfile"/>
              <a:extLst>
                <a:ext uri="{FF2B5EF4-FFF2-40B4-BE49-F238E27FC236}">
                  <a16:creationId xmlns:a16="http://schemas.microsoft.com/office/drawing/2014/main" id="{6256BFCB-1A7B-404F-AB23-1BCBBFA2EBA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4" y="2245"/>
              <a:ext cx="3062" cy="16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 Box 14">
              <a:extLst>
                <a:ext uri="{FF2B5EF4-FFF2-40B4-BE49-F238E27FC236}">
                  <a16:creationId xmlns:a16="http://schemas.microsoft.com/office/drawing/2014/main" id="{7D12E79F-F94D-4A81-9DFB-399DF15FEC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" y="2869"/>
              <a:ext cx="2240" cy="4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378"/>
              <a:r>
                <a:rPr lang="zh-CN" altLang="en-US" sz="1800" kern="0" dirty="0">
                  <a:solidFill>
                    <a:srgbClr val="FF66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rPr>
                <a:t>橙色的线哪段长？</a:t>
              </a:r>
            </a:p>
          </p:txBody>
        </p:sp>
      </p:grpSp>
      <p:sp>
        <p:nvSpPr>
          <p:cNvPr id="10" name="Text Box 5">
            <a:extLst>
              <a:ext uri="{FF2B5EF4-FFF2-40B4-BE49-F238E27FC236}">
                <a16:creationId xmlns:a16="http://schemas.microsoft.com/office/drawing/2014/main" id="{AAE3FC3D-D33A-4879-84C8-D173F89800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100" y="891429"/>
            <a:ext cx="1677383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[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观察一下图片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098893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文本框 3"/>
          <p:cNvSpPr txBox="1">
            <a:spLocks noChangeArrowheads="1"/>
          </p:cNvSpPr>
          <p:nvPr/>
        </p:nvSpPr>
        <p:spPr bwMode="auto">
          <a:xfrm>
            <a:off x="495300" y="980250"/>
            <a:ext cx="3544584" cy="1731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 eaLnBrk="0" hangingPunct="0">
              <a:lnSpc>
                <a:spcPct val="200000"/>
              </a:lnSpc>
            </a:pP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b.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相互配合法（卡测法）</a:t>
            </a:r>
          </a:p>
          <a:p>
            <a:pPr defTabSz="914378" eaLnBrk="0" hangingPunct="0">
              <a:lnSpc>
                <a:spcPct val="20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（适于测圆、圆柱体的直径和圆锥体的高）</a:t>
            </a:r>
          </a:p>
        </p:txBody>
      </p:sp>
      <p:pic>
        <p:nvPicPr>
          <p:cNvPr id="20483" name="图片 45068" descr="12-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50873" y="1325559"/>
            <a:ext cx="4149428" cy="130783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0484" name="图片 45069" descr="12-2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50873" y="2819908"/>
            <a:ext cx="1769685" cy="139032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0485" name="图片 45070" descr="12-2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68669" y="2819908"/>
            <a:ext cx="1731632" cy="139032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FE347FA7-4A60-4526-9F1C-B1FF12673984}"/>
              </a:ext>
            </a:extLst>
          </p:cNvPr>
          <p:cNvSpPr txBox="1"/>
          <p:nvPr/>
        </p:nvSpPr>
        <p:spPr>
          <a:xfrm>
            <a:off x="626746" y="192420"/>
            <a:ext cx="4206512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en-US" altLang="zh-CN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3.</a:t>
            </a: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正确使用刻度尺测量尺寸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6"/>
          <p:cNvSpPr>
            <a:spLocks noChangeArrowheads="1"/>
          </p:cNvSpPr>
          <p:nvPr/>
        </p:nvSpPr>
        <p:spPr bwMode="auto">
          <a:xfrm>
            <a:off x="515973" y="945062"/>
            <a:ext cx="5002212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 eaLnBrk="0" hangingPunct="0"/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c.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化曲为直法（等效替代法）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290945" y="1517914"/>
            <a:ext cx="7335838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 eaLnBrk="0" hangingPunct="0"/>
            <a:r>
              <a:rPr lang="en-US" altLang="zh-CN" sz="1800" kern="0" dirty="0">
                <a:solidFill>
                  <a:srgbClr val="3333FF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测较短的曲线，例如地图册上的铁路线长</a:t>
            </a:r>
          </a:p>
        </p:txBody>
      </p:sp>
      <p:pic>
        <p:nvPicPr>
          <p:cNvPr id="21508" name="图片 46088" descr="12-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5391" y="2524093"/>
            <a:ext cx="3541634" cy="154121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1509" name="矩形 46089"/>
          <p:cNvSpPr>
            <a:spLocks noChangeArrowheads="1"/>
          </p:cNvSpPr>
          <p:nvPr/>
        </p:nvSpPr>
        <p:spPr bwMode="auto">
          <a:xfrm>
            <a:off x="992188" y="3048013"/>
            <a:ext cx="502142" cy="493133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914378"/>
            <a:r>
              <a:rPr lang="en-US" altLang="zh-CN" sz="2600" b="1" i="1" kern="0">
                <a:solidFill>
                  <a:srgbClr val="F2F2F2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A</a:t>
            </a:r>
            <a:r>
              <a:rPr lang="en-US" altLang="zh-CN" sz="2600" b="1" kern="0">
                <a:solidFill>
                  <a:srgbClr val="F2F2F2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′</a:t>
            </a:r>
          </a:p>
        </p:txBody>
      </p:sp>
      <p:sp>
        <p:nvSpPr>
          <p:cNvPr id="21510" name="矩形 46090"/>
          <p:cNvSpPr>
            <a:spLocks noChangeArrowheads="1"/>
          </p:cNvSpPr>
          <p:nvPr/>
        </p:nvSpPr>
        <p:spPr bwMode="auto">
          <a:xfrm>
            <a:off x="3271838" y="3048013"/>
            <a:ext cx="502142" cy="493133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914378"/>
            <a:r>
              <a:rPr lang="en-US" altLang="zh-CN" sz="2600" b="1" i="1" kern="0">
                <a:solidFill>
                  <a:srgbClr val="F2F2F2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B</a:t>
            </a:r>
            <a:r>
              <a:rPr lang="en-US" altLang="zh-CN" sz="2600" b="1" kern="0">
                <a:solidFill>
                  <a:srgbClr val="F2F2F2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′</a:t>
            </a:r>
          </a:p>
        </p:txBody>
      </p:sp>
      <p:sp>
        <p:nvSpPr>
          <p:cNvPr id="21511" name="矩形 46091"/>
          <p:cNvSpPr>
            <a:spLocks noChangeArrowheads="1"/>
          </p:cNvSpPr>
          <p:nvPr/>
        </p:nvSpPr>
        <p:spPr bwMode="auto">
          <a:xfrm>
            <a:off x="971551" y="3491019"/>
            <a:ext cx="426399" cy="493133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914378"/>
            <a:r>
              <a:rPr lang="en-US" altLang="zh-CN" sz="2600" b="1" i="1" kern="0">
                <a:solidFill>
                  <a:srgbClr val="F2F2F2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A</a:t>
            </a:r>
            <a:endParaRPr lang="en-US" altLang="zh-CN" sz="2600" b="1" kern="0">
              <a:solidFill>
                <a:srgbClr val="F2F2F2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21512" name="矩形 46092"/>
          <p:cNvSpPr>
            <a:spLocks noChangeArrowheads="1"/>
          </p:cNvSpPr>
          <p:nvPr/>
        </p:nvSpPr>
        <p:spPr bwMode="auto">
          <a:xfrm>
            <a:off x="2922589" y="3767750"/>
            <a:ext cx="611546" cy="493133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914378"/>
            <a:r>
              <a:rPr lang="en-US" altLang="zh-CN" sz="2600" b="1" i="1" kern="0">
                <a:solidFill>
                  <a:srgbClr val="F2F2F2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B  </a:t>
            </a:r>
            <a:endParaRPr lang="en-US" altLang="zh-CN" sz="2600" b="1" kern="0">
              <a:solidFill>
                <a:srgbClr val="F2F2F2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pic>
        <p:nvPicPr>
          <p:cNvPr id="21513" name="图片 46093" descr="12-2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16364" y="2524093"/>
            <a:ext cx="2662736" cy="154121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1514" name="矩形 46094"/>
          <p:cNvSpPr>
            <a:spLocks noChangeArrowheads="1"/>
          </p:cNvSpPr>
          <p:nvPr/>
        </p:nvSpPr>
        <p:spPr bwMode="auto">
          <a:xfrm>
            <a:off x="6039807" y="3639790"/>
            <a:ext cx="2032608" cy="369974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地图测绘仪　　　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FE347FA7-4A60-4526-9F1C-B1FF12673984}"/>
              </a:ext>
            </a:extLst>
          </p:cNvPr>
          <p:cNvSpPr txBox="1"/>
          <p:nvPr/>
        </p:nvSpPr>
        <p:spPr>
          <a:xfrm>
            <a:off x="626746" y="192420"/>
            <a:ext cx="4206512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en-US" altLang="zh-CN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3.</a:t>
            </a: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正确使用刻度尺测量尺寸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/>
      <p:bldP spid="27650" grpId="0"/>
      <p:bldP spid="21509" grpId="0"/>
      <p:bldP spid="21510" grpId="0"/>
      <p:bldP spid="21511" grpId="0"/>
      <p:bldP spid="21512" grpId="0"/>
      <p:bldP spid="2151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495300" y="1187341"/>
            <a:ext cx="8280400" cy="900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marL="342900" indent="-342900" defTabSz="914378">
              <a:lnSpc>
                <a:spcPct val="150000"/>
              </a:lnSpc>
              <a:buAutoNum type="arabicPeriod"/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时间的单位：国际单位：秒（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s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）</a:t>
            </a:r>
            <a:endParaRPr lang="en-US" altLang="zh-CN" sz="1800" kern="0" dirty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                      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常用单位：时（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h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）、分（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min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）等</a:t>
            </a:r>
          </a:p>
        </p:txBody>
      </p:sp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618039" y="2500654"/>
            <a:ext cx="8280400" cy="1731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它们之间的关系是：</a:t>
            </a:r>
          </a:p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                         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 h = </a:t>
            </a:r>
            <a:r>
              <a:rPr lang="en-US" altLang="zh-CN" sz="1800" u="sng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60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min</a:t>
            </a:r>
          </a:p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                         1 min =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</a:t>
            </a:r>
            <a:r>
              <a:rPr lang="en-US" altLang="zh-CN" sz="1800" u="sng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60 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s</a:t>
            </a:r>
          </a:p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                         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 h =</a:t>
            </a:r>
            <a:r>
              <a:rPr lang="en-US" altLang="zh-CN" sz="1800" u="sng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          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s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3001321" y="3885648"/>
            <a:ext cx="653063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3600</a:t>
            </a:r>
            <a:endParaRPr lang="en-US" altLang="zh-CN" sz="1800" kern="0" dirty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81738621-E659-4ABD-BFB5-52753A3A28F9}"/>
              </a:ext>
            </a:extLst>
          </p:cNvPr>
          <p:cNvSpPr txBox="1"/>
          <p:nvPr/>
        </p:nvSpPr>
        <p:spPr>
          <a:xfrm>
            <a:off x="626745" y="192420"/>
            <a:ext cx="2578792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三、时间的测量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/>
      <p:bldP spid="2" grpId="0"/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633265" y="2408702"/>
            <a:ext cx="1520576" cy="12001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6393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6541274" y="2408701"/>
            <a:ext cx="1705451" cy="127349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6394" name="Picture 10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2492009" y="2408702"/>
            <a:ext cx="1800225" cy="12001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6395" name="Picture 11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4630402" y="2408701"/>
            <a:ext cx="1683544" cy="127349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948214" y="3842966"/>
            <a:ext cx="7442121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手表                  石英钟                         电子停表                机械停表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E611E11C-88B8-4F67-9B65-C95A53D7669F}"/>
              </a:ext>
            </a:extLst>
          </p:cNvPr>
          <p:cNvSpPr txBox="1"/>
          <p:nvPr/>
        </p:nvSpPr>
        <p:spPr>
          <a:xfrm>
            <a:off x="626745" y="192420"/>
            <a:ext cx="3450811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en-US" altLang="zh-CN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2. </a:t>
            </a: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测量时间的工具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461975C0-7B58-4D70-BA54-4BF4F3C5997C}"/>
              </a:ext>
            </a:extLst>
          </p:cNvPr>
          <p:cNvSpPr/>
          <p:nvPr/>
        </p:nvSpPr>
        <p:spPr>
          <a:xfrm>
            <a:off x="626745" y="1327752"/>
            <a:ext cx="4293483" cy="346249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钟、表；在运动场和实验室经常用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停表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。</a:t>
            </a:r>
            <a:endParaRPr lang="zh-CN" altLang="en-US" sz="1800" dirty="0"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1" name="Picture 10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2651644" y="1380322"/>
            <a:ext cx="4013475" cy="253350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DAA73C03-069B-4C29-9093-E10F3521E8BF}"/>
              </a:ext>
            </a:extLst>
          </p:cNvPr>
          <p:cNvSpPr txBox="1"/>
          <p:nvPr/>
        </p:nvSpPr>
        <p:spPr>
          <a:xfrm>
            <a:off x="626744" y="192420"/>
            <a:ext cx="3895250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en-US" altLang="zh-CN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3.</a:t>
            </a: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实验：用停表测量时间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82679" y="3312839"/>
            <a:ext cx="6845300" cy="6232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8580" tIns="34290" rIns="68580" bIns="34290">
            <a:spAutoFit/>
          </a:bodyPr>
          <a:lstStyle/>
          <a:p>
            <a:pPr defTabSz="914378">
              <a:lnSpc>
                <a:spcPct val="200000"/>
              </a:lnSpc>
            </a:pPr>
            <a:r>
              <a:rPr lang="zh-CN" altLang="en-US" sz="1800" kern="0" noProof="1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rPr>
              <a:t>简称：一启动；二按停；三读数；四归零。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682679" y="1972580"/>
            <a:ext cx="7543800" cy="62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200000"/>
              </a:lnSpc>
              <a:spcBef>
                <a:spcPct val="50000"/>
              </a:spcBef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第二次按下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开始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/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启动键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时 表针停止转动,读数。</a:t>
            </a:r>
            <a:endParaRPr lang="zh-CN" altLang="en-US" sz="1800" kern="0" dirty="0">
              <a:solidFill>
                <a:srgbClr val="0000FF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701730" y="2495800"/>
            <a:ext cx="6402387" cy="62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200000"/>
              </a:lnSpc>
              <a:spcBef>
                <a:spcPct val="50000"/>
              </a:spcBef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第三最后按下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复位键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时 表针弹回零点。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701730" y="1449360"/>
            <a:ext cx="6892925" cy="62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200000"/>
              </a:lnSpc>
              <a:spcBef>
                <a:spcPct val="50000"/>
              </a:spcBef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第一次按下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开始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/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启动键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时 表针开始转动,</a:t>
            </a:r>
            <a:endParaRPr lang="zh-CN" altLang="en-US" sz="1800" kern="0" dirty="0">
              <a:solidFill>
                <a:srgbClr val="0000FF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0279D2E4-AB65-4198-BA80-7732C139120A}"/>
              </a:ext>
            </a:extLst>
          </p:cNvPr>
          <p:cNvSpPr txBox="1"/>
          <p:nvPr/>
        </p:nvSpPr>
        <p:spPr>
          <a:xfrm>
            <a:off x="626745" y="192420"/>
            <a:ext cx="1892993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en-US" altLang="zh-CN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【</a:t>
            </a: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使用方法</a:t>
            </a:r>
            <a:r>
              <a:rPr lang="en-US" altLang="zh-CN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bldLvl="0" animBg="1"/>
      <p:bldP spid="3" grpId="0"/>
      <p:bldP spid="4" grpId="0"/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1" name="Picture 10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910030" y="1194795"/>
            <a:ext cx="2319571" cy="27925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73742862" name="Text Box 17" descr="www.xkb1.com              新课标第一网不用注册，免费下载！"/>
          <p:cNvSpPr txBox="1"/>
          <p:nvPr/>
        </p:nvSpPr>
        <p:spPr>
          <a:xfrm>
            <a:off x="626746" y="1465578"/>
            <a:ext cx="4511555" cy="3104041"/>
          </a:xfrm>
          <a:prstGeom prst="rect">
            <a:avLst/>
          </a:prstGeom>
          <a:noFill/>
          <a:ln w="19050">
            <a:noFill/>
          </a:ln>
        </p:spPr>
        <p:txBody>
          <a:bodyPr lIns="68580" tIns="34290" rIns="68580" bIns="34290"/>
          <a:lstStyle/>
          <a:p>
            <a:pPr indent="457189" defTabSz="914378">
              <a:lnSpc>
                <a:spcPct val="200000"/>
              </a:lnSpc>
            </a:pPr>
            <a:r>
              <a:rPr lang="zh-CN" altLang="en-US" sz="1800" kern="0" noProof="1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rPr>
              <a:t>要分别读出分和秒并相加。</a:t>
            </a:r>
            <a:endParaRPr lang="zh-CN" altLang="en-US" sz="1800" kern="0" noProof="1">
              <a:solidFill>
                <a:srgbClr val="FF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  <a:p>
            <a:pPr defTabSz="914378">
              <a:lnSpc>
                <a:spcPct val="200000"/>
              </a:lnSpc>
            </a:pPr>
            <a:r>
              <a:rPr lang="zh-CN" altLang="en-US" sz="1800" kern="0" noProof="1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rPr>
              <a:t>大圈1整圈是</a:t>
            </a:r>
            <a:r>
              <a:rPr lang="zh-CN" altLang="en-US" sz="1800" kern="0" noProof="1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rPr>
              <a:t>30s</a:t>
            </a:r>
            <a:r>
              <a:rPr lang="zh-CN" altLang="en-US" sz="1800" kern="0" noProof="1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rPr>
              <a:t>，1大格是</a:t>
            </a:r>
            <a:r>
              <a:rPr lang="zh-CN" altLang="en-US" sz="1800" kern="0" noProof="1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rPr>
              <a:t>1s</a:t>
            </a:r>
            <a:r>
              <a:rPr lang="zh-CN" altLang="en-US" sz="1800" kern="0" noProof="1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rPr>
              <a:t>，所以每一小格是</a:t>
            </a:r>
            <a:r>
              <a:rPr lang="zh-CN" altLang="en-US" sz="1800" kern="0" noProof="1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rPr>
              <a:t>0.1s</a:t>
            </a:r>
            <a:r>
              <a:rPr lang="zh-CN" altLang="en-US" sz="1800" kern="0" noProof="1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rPr>
              <a:t>。小圈1整圈是</a:t>
            </a:r>
            <a:r>
              <a:rPr lang="en-US" altLang="zh-CN" sz="1800" kern="0" noProof="1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rPr>
              <a:t>15</a:t>
            </a:r>
            <a:r>
              <a:rPr lang="zh-CN" altLang="en-US" sz="1800" kern="0" noProof="1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rPr>
              <a:t>min</a:t>
            </a:r>
            <a:r>
              <a:rPr lang="zh-CN" altLang="en-US" sz="1800" kern="0" noProof="1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rPr>
              <a:t>，1大格是</a:t>
            </a:r>
            <a:r>
              <a:rPr lang="en-US" altLang="zh-CN" sz="1800" kern="0" noProof="1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rPr>
              <a:t>1</a:t>
            </a:r>
            <a:r>
              <a:rPr lang="zh-CN" altLang="en-US" sz="1800" kern="0" noProof="1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rPr>
              <a:t>min</a:t>
            </a:r>
            <a:r>
              <a:rPr lang="zh-CN" altLang="en-US" sz="1800" kern="0" noProof="1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rPr>
              <a:t>，所以每一小格是</a:t>
            </a:r>
            <a:r>
              <a:rPr lang="zh-CN" altLang="en-US" sz="1800" kern="0" noProof="1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rPr>
              <a:t>0.5min</a:t>
            </a:r>
            <a:r>
              <a:rPr lang="zh-CN" altLang="en-US" sz="1800" kern="0" noProof="1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rPr>
              <a:t>。</a:t>
            </a:r>
            <a:endParaRPr lang="zh-CN" altLang="en-US" sz="1800" kern="0" noProof="1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  <a:p>
            <a:pPr defTabSz="914378">
              <a:lnSpc>
                <a:spcPct val="200000"/>
              </a:lnSpc>
            </a:pPr>
            <a:endParaRPr lang="zh-CN" altLang="en-US" sz="1800" kern="0" noProof="1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2889CAEA-4C23-493C-8DA0-4985158EE0A0}"/>
              </a:ext>
            </a:extLst>
          </p:cNvPr>
          <p:cNvSpPr txBox="1"/>
          <p:nvPr/>
        </p:nvSpPr>
        <p:spPr>
          <a:xfrm>
            <a:off x="626745" y="192420"/>
            <a:ext cx="1220532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en-US" altLang="zh-CN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【</a:t>
            </a: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读数</a:t>
            </a:r>
            <a:r>
              <a:rPr lang="en-US" altLang="zh-CN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742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737428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737428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737428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374286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07" name="矩形 32"/>
          <p:cNvSpPr>
            <a:spLocks noChangeArrowheads="1"/>
          </p:cNvSpPr>
          <p:nvPr/>
        </p:nvSpPr>
        <p:spPr bwMode="auto">
          <a:xfrm>
            <a:off x="3236128" y="2048826"/>
            <a:ext cx="511198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30s</a:t>
            </a:r>
            <a:endParaRPr lang="zh-CN" altLang="en-US" sz="1800" kern="0" dirty="0">
              <a:solidFill>
                <a:srgbClr val="FF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24608" name="矩形 33"/>
          <p:cNvSpPr>
            <a:spLocks noChangeArrowheads="1"/>
          </p:cNvSpPr>
          <p:nvPr/>
        </p:nvSpPr>
        <p:spPr bwMode="auto">
          <a:xfrm>
            <a:off x="1413270" y="2565182"/>
            <a:ext cx="574918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0.1s</a:t>
            </a:r>
            <a:endParaRPr lang="zh-CN" altLang="en-US" sz="1800" kern="0" dirty="0">
              <a:solidFill>
                <a:srgbClr val="FF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24609" name="矩形 34"/>
          <p:cNvSpPr>
            <a:spLocks noChangeArrowheads="1"/>
          </p:cNvSpPr>
          <p:nvPr/>
        </p:nvSpPr>
        <p:spPr bwMode="auto">
          <a:xfrm>
            <a:off x="920401" y="3132128"/>
            <a:ext cx="768479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15min</a:t>
            </a:r>
            <a:endParaRPr lang="zh-CN" altLang="en-US" sz="1800" kern="0" dirty="0">
              <a:solidFill>
                <a:srgbClr val="FF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24610" name="矩形 35"/>
          <p:cNvSpPr>
            <a:spLocks noChangeArrowheads="1"/>
          </p:cNvSpPr>
          <p:nvPr/>
        </p:nvSpPr>
        <p:spPr bwMode="auto">
          <a:xfrm>
            <a:off x="2794110" y="3140211"/>
            <a:ext cx="1897395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30s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（或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0.5min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）</a:t>
            </a:r>
          </a:p>
        </p:txBody>
      </p:sp>
      <p:sp>
        <p:nvSpPr>
          <p:cNvPr id="24611" name="矩形 36"/>
          <p:cNvSpPr>
            <a:spLocks noChangeArrowheads="1"/>
          </p:cNvSpPr>
          <p:nvPr/>
        </p:nvSpPr>
        <p:spPr bwMode="auto">
          <a:xfrm>
            <a:off x="2635123" y="3723090"/>
            <a:ext cx="1204898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9min38.4s</a:t>
            </a:r>
            <a:endParaRPr lang="zh-CN" altLang="en-US" sz="1800" kern="0" dirty="0">
              <a:solidFill>
                <a:srgbClr val="FF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grpSp>
        <p:nvGrpSpPr>
          <p:cNvPr id="5" name="组合 5"/>
          <p:cNvGrpSpPr>
            <a:grpSpLocks/>
          </p:cNvGrpSpPr>
          <p:nvPr/>
        </p:nvGrpSpPr>
        <p:grpSpPr bwMode="auto">
          <a:xfrm>
            <a:off x="624624" y="1316122"/>
            <a:ext cx="4060840" cy="2839043"/>
            <a:chOff x="-11192" y="2250"/>
            <a:chExt cx="10054" cy="5976"/>
          </a:xfrm>
        </p:grpSpPr>
        <p:sp>
          <p:nvSpPr>
            <p:cNvPr id="30729" name="矩形 2"/>
            <p:cNvSpPr>
              <a:spLocks noChangeArrowheads="1"/>
            </p:cNvSpPr>
            <p:nvPr/>
          </p:nvSpPr>
          <p:spPr bwMode="auto">
            <a:xfrm>
              <a:off x="-11192" y="2250"/>
              <a:ext cx="10054" cy="59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just" defTabSz="914378">
                <a:lnSpc>
                  <a:spcPct val="200000"/>
                </a:lnSpc>
              </a:pPr>
              <a:r>
                <a:rPr lang="en-US" altLang="zh-CN" sz="1800" kern="0" dirty="0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rPr>
                <a:t>1.</a:t>
              </a:r>
              <a:r>
                <a:rPr lang="zh-CN" altLang="en-US" sz="1800" kern="0" dirty="0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rPr>
                <a:t>如图所示是某种机械停表的实物图，长针转一圈度量的时间是</a:t>
              </a:r>
              <a:r>
                <a:rPr lang="zh-CN" altLang="en-US" sz="1800" u="sng" kern="0" dirty="0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rPr>
                <a:t>            </a:t>
              </a:r>
              <a:r>
                <a:rPr lang="zh-CN" altLang="en-US" sz="1800" kern="0" dirty="0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rPr>
                <a:t>，分度值是</a:t>
              </a:r>
              <a:r>
                <a:rPr lang="zh-CN" altLang="en-US" sz="1800" u="sng" kern="0" dirty="0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rPr>
                <a:t>         </a:t>
              </a:r>
              <a:r>
                <a:rPr lang="zh-CN" altLang="en-US" sz="1800" kern="0" dirty="0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rPr>
                <a:t>；短针转一圈度量的时间是</a:t>
              </a:r>
              <a:r>
                <a:rPr lang="zh-CN" altLang="en-US" sz="1800" u="sng" kern="0" dirty="0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rPr>
                <a:t>            </a:t>
              </a:r>
              <a:r>
                <a:rPr lang="zh-CN" altLang="en-US" sz="1800" kern="0" dirty="0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rPr>
                <a:t>，分度值是                           ，图中显示的时间是                      。</a:t>
              </a:r>
            </a:p>
          </p:txBody>
        </p:sp>
        <p:cxnSp>
          <p:nvCxnSpPr>
            <p:cNvPr id="3" name="直接连接符 2"/>
            <p:cNvCxnSpPr>
              <a:cxnSpLocks/>
            </p:cNvCxnSpPr>
            <p:nvPr/>
          </p:nvCxnSpPr>
          <p:spPr>
            <a:xfrm flipV="1">
              <a:off x="-5823" y="6851"/>
              <a:ext cx="3883" cy="55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直接连接符 3"/>
            <p:cNvCxnSpPr>
              <a:cxnSpLocks/>
            </p:cNvCxnSpPr>
            <p:nvPr/>
          </p:nvCxnSpPr>
          <p:spPr>
            <a:xfrm flipV="1">
              <a:off x="-6391" y="7942"/>
              <a:ext cx="2797" cy="35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400"/>
          <p:cNvGrpSpPr>
            <a:grpSpLocks/>
          </p:cNvGrpSpPr>
          <p:nvPr/>
        </p:nvGrpSpPr>
        <p:grpSpPr bwMode="auto">
          <a:xfrm>
            <a:off x="5301833" y="1316122"/>
            <a:ext cx="3245936" cy="3312454"/>
            <a:chOff x="0" y="527"/>
            <a:chExt cx="3157" cy="3656"/>
          </a:xfrm>
        </p:grpSpPr>
        <p:grpSp>
          <p:nvGrpSpPr>
            <p:cNvPr id="7" name="Group 399"/>
            <p:cNvGrpSpPr>
              <a:grpSpLocks/>
            </p:cNvGrpSpPr>
            <p:nvPr/>
          </p:nvGrpSpPr>
          <p:grpSpPr bwMode="auto">
            <a:xfrm>
              <a:off x="0" y="527"/>
              <a:ext cx="3157" cy="3656"/>
              <a:chOff x="0" y="527"/>
              <a:chExt cx="3157" cy="3656"/>
            </a:xfrm>
          </p:grpSpPr>
          <p:sp>
            <p:nvSpPr>
              <p:cNvPr id="30734" name="Oval 11"/>
              <p:cNvSpPr>
                <a:spLocks noChangeAspect="1" noChangeArrowheads="1"/>
              </p:cNvSpPr>
              <p:nvPr/>
            </p:nvSpPr>
            <p:spPr bwMode="auto">
              <a:xfrm>
                <a:off x="0" y="1100"/>
                <a:ext cx="3157" cy="3083"/>
              </a:xfrm>
              <a:prstGeom prst="ellipse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A9A9A9"/>
                  </a:gs>
                </a:gsLst>
                <a:lin ang="270000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30735" name="Oval 12"/>
              <p:cNvSpPr>
                <a:spLocks noChangeAspect="1" noChangeArrowheads="1"/>
              </p:cNvSpPr>
              <p:nvPr/>
            </p:nvSpPr>
            <p:spPr bwMode="auto">
              <a:xfrm>
                <a:off x="93" y="1178"/>
                <a:ext cx="2987" cy="291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grpSp>
            <p:nvGrpSpPr>
              <p:cNvPr id="8" name="Group 13"/>
              <p:cNvGrpSpPr>
                <a:grpSpLocks noChangeAspect="1"/>
              </p:cNvGrpSpPr>
              <p:nvPr/>
            </p:nvGrpSpPr>
            <p:grpSpPr bwMode="auto">
              <a:xfrm>
                <a:off x="96" y="1180"/>
                <a:ext cx="2987" cy="2917"/>
                <a:chOff x="1000" y="800"/>
                <a:chExt cx="6400" cy="6400"/>
              </a:xfrm>
            </p:grpSpPr>
            <p:sp>
              <p:nvSpPr>
                <p:cNvPr id="30737" name="Line 14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4200" y="800"/>
                  <a:ext cx="0" cy="44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38" name="Line 15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4263" y="801"/>
                  <a:ext cx="4" cy="2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39" name="Line 16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4326" y="803"/>
                  <a:ext cx="8" cy="2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40" name="Line 17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4388" y="806"/>
                  <a:ext cx="13" cy="2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41" name="Line 18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4451" y="811"/>
                  <a:ext cx="17" cy="2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42" name="Line 19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4497" y="818"/>
                  <a:ext cx="37" cy="35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43" name="Line 20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4576" y="825"/>
                  <a:ext cx="25" cy="19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44" name="Line 21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4638" y="834"/>
                  <a:ext cx="29" cy="19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45" name="Line 22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4700" y="845"/>
                  <a:ext cx="34" cy="19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46" name="Line 23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4762" y="857"/>
                  <a:ext cx="38" cy="19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47" name="Line 24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4774" y="870"/>
                  <a:ext cx="91" cy="43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48" name="Line 25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4885" y="885"/>
                  <a:ext cx="46" cy="19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49" name="Line 26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4946" y="901"/>
                  <a:ext cx="50" cy="19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50" name="Line 27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5007" y="918"/>
                  <a:ext cx="54" cy="19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51" name="Line 28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5067" y="937"/>
                  <a:ext cx="58" cy="19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52" name="Line 29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5078" y="957"/>
                  <a:ext cx="111" cy="34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53" name="Line 30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5187" y="978"/>
                  <a:ext cx="65" cy="18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54" name="Line 31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5246" y="1001"/>
                  <a:ext cx="69" cy="18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55" name="Line 32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5304" y="1025"/>
                  <a:ext cx="74" cy="18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56" name="Line 33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5363" y="1050"/>
                  <a:ext cx="77" cy="18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57" name="Line 34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5323" y="1077"/>
                  <a:ext cx="179" cy="40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58" name="Line 35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5477" y="1105"/>
                  <a:ext cx="85" cy="18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59" name="Line 36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5534" y="1134"/>
                  <a:ext cx="89" cy="17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60" name="Line 37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5590" y="1164"/>
                  <a:ext cx="93" cy="17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61" name="Line 38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5645" y="1196"/>
                  <a:ext cx="97" cy="17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62" name="Line 39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5620" y="1229"/>
                  <a:ext cx="180" cy="31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63" name="Line 40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5754" y="1263"/>
                  <a:ext cx="104" cy="17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64" name="Line 41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5807" y="1298"/>
                  <a:ext cx="108" cy="16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65" name="Line 42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5860" y="1335"/>
                  <a:ext cx="111" cy="16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66" name="Line 43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5912" y="1372"/>
                  <a:ext cx="114" cy="16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67" name="Line 44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5822" y="1411"/>
                  <a:ext cx="259" cy="35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68" name="Line 45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6014" y="1451"/>
                  <a:ext cx="121" cy="15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69" name="Line 46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6063" y="1492"/>
                  <a:ext cx="125" cy="15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70" name="Line 47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6112" y="1534"/>
                  <a:ext cx="128" cy="15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71" name="Line 48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6160" y="1578"/>
                  <a:ext cx="131" cy="15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72" name="Line 49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6100" y="1622"/>
                  <a:ext cx="241" cy="26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73" name="Line 50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6254" y="1667"/>
                  <a:ext cx="137" cy="14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74" name="Line 51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6299" y="1714"/>
                  <a:ext cx="140" cy="14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75" name="Line 52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6343" y="1761"/>
                  <a:ext cx="143" cy="14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76" name="Line 53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6387" y="1809"/>
                  <a:ext cx="146" cy="13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77" name="Line 54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6251" y="1859"/>
                  <a:ext cx="327" cy="29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78" name="Line 55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6471" y="1909"/>
                  <a:ext cx="151" cy="13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79" name="Line 56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6512" y="1960"/>
                  <a:ext cx="154" cy="12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80" name="Line 57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6551" y="2012"/>
                  <a:ext cx="157" cy="12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81" name="Line 58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6590" y="2065"/>
                  <a:ext cx="159" cy="12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82" name="Line 59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6498" y="2119"/>
                  <a:ext cx="291" cy="21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83" name="Line 60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6663" y="2174"/>
                  <a:ext cx="165" cy="11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84" name="Line 61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6699" y="2229"/>
                  <a:ext cx="166" cy="11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85" name="Line 62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6733" y="2285"/>
                  <a:ext cx="169" cy="10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86" name="Line 63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6766" y="2342"/>
                  <a:ext cx="171" cy="10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87" name="Line 64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6590" y="2400"/>
                  <a:ext cx="381" cy="22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88" name="Line 65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6829" y="2458"/>
                  <a:ext cx="175" cy="9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89" name="Line 66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6859" y="2517"/>
                  <a:ext cx="177" cy="9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90" name="Line 67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6887" y="2577"/>
                  <a:ext cx="179" cy="8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91" name="Line 68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6914" y="2638"/>
                  <a:ext cx="181" cy="8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92" name="Line 69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6794" y="2698"/>
                  <a:ext cx="329" cy="14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93" name="Line 70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6966" y="2760"/>
                  <a:ext cx="184" cy="7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94" name="Line 71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6989" y="2822"/>
                  <a:ext cx="186" cy="7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95" name="Line 72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7012" y="2885"/>
                  <a:ext cx="187" cy="6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96" name="Line 73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7033" y="2948"/>
                  <a:ext cx="189" cy="6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97" name="Line 74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6825" y="3011"/>
                  <a:ext cx="418" cy="13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98" name="Line 75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7072" y="3075"/>
                  <a:ext cx="191" cy="5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799" name="Line 76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7089" y="3139"/>
                  <a:ext cx="193" cy="5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00" name="Line 77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7106" y="3204"/>
                  <a:ext cx="193" cy="5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01" name="Line 78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7121" y="3269"/>
                  <a:ext cx="194" cy="4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02" name="Line 79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6978" y="3335"/>
                  <a:ext cx="352" cy="7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03" name="Line 80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7147" y="3400"/>
                  <a:ext cx="196" cy="3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04" name="Line 81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7158" y="3466"/>
                  <a:ext cx="197" cy="3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05" name="Line 82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7168" y="3533"/>
                  <a:ext cx="198" cy="2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06" name="Line 83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7176" y="3599"/>
                  <a:ext cx="199" cy="2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07" name="Line 84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6945" y="3666"/>
                  <a:ext cx="437" cy="4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08" name="Line 85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7189" y="3732"/>
                  <a:ext cx="200" cy="1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09" name="Line 86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7194" y="3799"/>
                  <a:ext cx="200" cy="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10" name="Line 87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7197" y="3866"/>
                  <a:ext cx="200" cy="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11" name="Line 88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7199" y="3933"/>
                  <a:ext cx="200" cy="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12" name="Line 89"/>
                <p:cNvSpPr>
                  <a:spLocks noChangeAspect="1" noChangeShapeType="1"/>
                </p:cNvSpPr>
                <p:nvPr/>
              </p:nvSpPr>
              <p:spPr bwMode="auto">
                <a:xfrm>
                  <a:off x="7040" y="4000"/>
                  <a:ext cx="36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13" name="Line 90"/>
                <p:cNvSpPr>
                  <a:spLocks noChangeAspect="1" noChangeShapeType="1"/>
                </p:cNvSpPr>
                <p:nvPr/>
              </p:nvSpPr>
              <p:spPr bwMode="auto">
                <a:xfrm>
                  <a:off x="7199" y="4063"/>
                  <a:ext cx="200" cy="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14" name="Line 91"/>
                <p:cNvSpPr>
                  <a:spLocks noChangeAspect="1" noChangeShapeType="1"/>
                </p:cNvSpPr>
                <p:nvPr/>
              </p:nvSpPr>
              <p:spPr bwMode="auto">
                <a:xfrm>
                  <a:off x="7197" y="4126"/>
                  <a:ext cx="200" cy="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15" name="Line 92"/>
                <p:cNvSpPr>
                  <a:spLocks noChangeAspect="1" noChangeShapeType="1"/>
                </p:cNvSpPr>
                <p:nvPr/>
              </p:nvSpPr>
              <p:spPr bwMode="auto">
                <a:xfrm>
                  <a:off x="7194" y="4188"/>
                  <a:ext cx="200" cy="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16" name="Line 93"/>
                <p:cNvSpPr>
                  <a:spLocks noChangeAspect="1" noChangeShapeType="1"/>
                </p:cNvSpPr>
                <p:nvPr/>
              </p:nvSpPr>
              <p:spPr bwMode="auto">
                <a:xfrm>
                  <a:off x="7189" y="4251"/>
                  <a:ext cx="200" cy="1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17" name="Line 94"/>
                <p:cNvSpPr>
                  <a:spLocks noChangeAspect="1" noChangeShapeType="1"/>
                </p:cNvSpPr>
                <p:nvPr/>
              </p:nvSpPr>
              <p:spPr bwMode="auto">
                <a:xfrm>
                  <a:off x="6945" y="4289"/>
                  <a:ext cx="437" cy="4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18" name="Line 95"/>
                <p:cNvSpPr>
                  <a:spLocks noChangeAspect="1" noChangeShapeType="1"/>
                </p:cNvSpPr>
                <p:nvPr/>
              </p:nvSpPr>
              <p:spPr bwMode="auto">
                <a:xfrm>
                  <a:off x="7176" y="4376"/>
                  <a:ext cx="199" cy="2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19" name="Line 96"/>
                <p:cNvSpPr>
                  <a:spLocks noChangeAspect="1" noChangeShapeType="1"/>
                </p:cNvSpPr>
                <p:nvPr/>
              </p:nvSpPr>
              <p:spPr bwMode="auto">
                <a:xfrm>
                  <a:off x="7168" y="4438"/>
                  <a:ext cx="198" cy="2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20" name="Line 97"/>
                <p:cNvSpPr>
                  <a:spLocks noChangeAspect="1" noChangeShapeType="1"/>
                </p:cNvSpPr>
                <p:nvPr/>
              </p:nvSpPr>
              <p:spPr bwMode="auto">
                <a:xfrm>
                  <a:off x="7158" y="4500"/>
                  <a:ext cx="197" cy="3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21" name="Line 98"/>
                <p:cNvSpPr>
                  <a:spLocks noChangeAspect="1" noChangeShapeType="1"/>
                </p:cNvSpPr>
                <p:nvPr/>
              </p:nvSpPr>
              <p:spPr bwMode="auto">
                <a:xfrm>
                  <a:off x="7147" y="4562"/>
                  <a:ext cx="196" cy="3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22" name="Line 99"/>
                <p:cNvSpPr>
                  <a:spLocks noChangeAspect="1" noChangeShapeType="1"/>
                </p:cNvSpPr>
                <p:nvPr/>
              </p:nvSpPr>
              <p:spPr bwMode="auto">
                <a:xfrm>
                  <a:off x="6978" y="4590"/>
                  <a:ext cx="352" cy="7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23" name="Line 100"/>
                <p:cNvSpPr>
                  <a:spLocks noChangeAspect="1" noChangeShapeType="1"/>
                </p:cNvSpPr>
                <p:nvPr/>
              </p:nvSpPr>
              <p:spPr bwMode="auto">
                <a:xfrm>
                  <a:off x="7121" y="4685"/>
                  <a:ext cx="194" cy="4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24" name="Line 101"/>
                <p:cNvSpPr>
                  <a:spLocks noChangeAspect="1" noChangeShapeType="1"/>
                </p:cNvSpPr>
                <p:nvPr/>
              </p:nvSpPr>
              <p:spPr bwMode="auto">
                <a:xfrm>
                  <a:off x="7106" y="4746"/>
                  <a:ext cx="193" cy="5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25" name="Line 102"/>
                <p:cNvSpPr>
                  <a:spLocks noChangeAspect="1" noChangeShapeType="1"/>
                </p:cNvSpPr>
                <p:nvPr/>
              </p:nvSpPr>
              <p:spPr bwMode="auto">
                <a:xfrm>
                  <a:off x="7089" y="4807"/>
                  <a:ext cx="193" cy="5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26" name="Line 103"/>
                <p:cNvSpPr>
                  <a:spLocks noChangeAspect="1" noChangeShapeType="1"/>
                </p:cNvSpPr>
                <p:nvPr/>
              </p:nvSpPr>
              <p:spPr bwMode="auto">
                <a:xfrm>
                  <a:off x="7072" y="4867"/>
                  <a:ext cx="191" cy="5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27" name="Line 104"/>
                <p:cNvSpPr>
                  <a:spLocks noChangeAspect="1" noChangeShapeType="1"/>
                </p:cNvSpPr>
                <p:nvPr/>
              </p:nvSpPr>
              <p:spPr bwMode="auto">
                <a:xfrm>
                  <a:off x="6825" y="4853"/>
                  <a:ext cx="418" cy="13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28" name="Line 105"/>
                <p:cNvSpPr>
                  <a:spLocks noChangeAspect="1" noChangeShapeType="1"/>
                </p:cNvSpPr>
                <p:nvPr/>
              </p:nvSpPr>
              <p:spPr bwMode="auto">
                <a:xfrm>
                  <a:off x="7033" y="4987"/>
                  <a:ext cx="189" cy="6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29" name="Line 106"/>
                <p:cNvSpPr>
                  <a:spLocks noChangeAspect="1" noChangeShapeType="1"/>
                </p:cNvSpPr>
                <p:nvPr/>
              </p:nvSpPr>
              <p:spPr bwMode="auto">
                <a:xfrm>
                  <a:off x="7012" y="5046"/>
                  <a:ext cx="187" cy="6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30" name="Line 107"/>
                <p:cNvSpPr>
                  <a:spLocks noChangeAspect="1" noChangeShapeType="1"/>
                </p:cNvSpPr>
                <p:nvPr/>
              </p:nvSpPr>
              <p:spPr bwMode="auto">
                <a:xfrm>
                  <a:off x="6989" y="5104"/>
                  <a:ext cx="186" cy="7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31" name="Line 108"/>
                <p:cNvSpPr>
                  <a:spLocks noChangeAspect="1" noChangeShapeType="1"/>
                </p:cNvSpPr>
                <p:nvPr/>
              </p:nvSpPr>
              <p:spPr bwMode="auto">
                <a:xfrm>
                  <a:off x="6966" y="5163"/>
                  <a:ext cx="184" cy="7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32" name="Line 109"/>
                <p:cNvSpPr>
                  <a:spLocks noChangeAspect="1" noChangeShapeType="1"/>
                </p:cNvSpPr>
                <p:nvPr/>
              </p:nvSpPr>
              <p:spPr bwMode="auto">
                <a:xfrm>
                  <a:off x="6794" y="5155"/>
                  <a:ext cx="329" cy="14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33" name="Line 110"/>
                <p:cNvSpPr>
                  <a:spLocks noChangeAspect="1" noChangeShapeType="1"/>
                </p:cNvSpPr>
                <p:nvPr/>
              </p:nvSpPr>
              <p:spPr bwMode="auto">
                <a:xfrm>
                  <a:off x="6914" y="5277"/>
                  <a:ext cx="181" cy="8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34" name="Line 111"/>
                <p:cNvSpPr>
                  <a:spLocks noChangeAspect="1" noChangeShapeType="1"/>
                </p:cNvSpPr>
                <p:nvPr/>
              </p:nvSpPr>
              <p:spPr bwMode="auto">
                <a:xfrm>
                  <a:off x="6887" y="5334"/>
                  <a:ext cx="179" cy="8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35" name="Line 112"/>
                <p:cNvSpPr>
                  <a:spLocks noChangeAspect="1" noChangeShapeType="1"/>
                </p:cNvSpPr>
                <p:nvPr/>
              </p:nvSpPr>
              <p:spPr bwMode="auto">
                <a:xfrm>
                  <a:off x="6859" y="5390"/>
                  <a:ext cx="177" cy="9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36" name="Line 113"/>
                <p:cNvSpPr>
                  <a:spLocks noChangeAspect="1" noChangeShapeType="1"/>
                </p:cNvSpPr>
                <p:nvPr/>
              </p:nvSpPr>
              <p:spPr bwMode="auto">
                <a:xfrm>
                  <a:off x="6829" y="5445"/>
                  <a:ext cx="175" cy="9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37" name="Line 114"/>
                <p:cNvSpPr>
                  <a:spLocks noChangeAspect="1" noChangeShapeType="1"/>
                </p:cNvSpPr>
                <p:nvPr/>
              </p:nvSpPr>
              <p:spPr bwMode="auto">
                <a:xfrm>
                  <a:off x="6590" y="5380"/>
                  <a:ext cx="381" cy="22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38" name="Line 115"/>
                <p:cNvSpPr>
                  <a:spLocks noChangeAspect="1" noChangeShapeType="1"/>
                </p:cNvSpPr>
                <p:nvPr/>
              </p:nvSpPr>
              <p:spPr bwMode="auto">
                <a:xfrm>
                  <a:off x="6766" y="5554"/>
                  <a:ext cx="171" cy="10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39" name="Line 116"/>
                <p:cNvSpPr>
                  <a:spLocks noChangeAspect="1" noChangeShapeType="1"/>
                </p:cNvSpPr>
                <p:nvPr/>
              </p:nvSpPr>
              <p:spPr bwMode="auto">
                <a:xfrm>
                  <a:off x="6733" y="5607"/>
                  <a:ext cx="169" cy="10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40" name="Line 117"/>
                <p:cNvSpPr>
                  <a:spLocks noChangeAspect="1" noChangeShapeType="1"/>
                </p:cNvSpPr>
                <p:nvPr/>
              </p:nvSpPr>
              <p:spPr bwMode="auto">
                <a:xfrm>
                  <a:off x="6699" y="5660"/>
                  <a:ext cx="166" cy="11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41" name="Line 118"/>
                <p:cNvSpPr>
                  <a:spLocks noChangeAspect="1" noChangeShapeType="1"/>
                </p:cNvSpPr>
                <p:nvPr/>
              </p:nvSpPr>
              <p:spPr bwMode="auto">
                <a:xfrm>
                  <a:off x="6663" y="5712"/>
                  <a:ext cx="165" cy="11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42" name="Line 119"/>
                <p:cNvSpPr>
                  <a:spLocks noChangeAspect="1" noChangeShapeType="1"/>
                </p:cNvSpPr>
                <p:nvPr/>
              </p:nvSpPr>
              <p:spPr bwMode="auto">
                <a:xfrm>
                  <a:off x="6498" y="5669"/>
                  <a:ext cx="291" cy="21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43" name="Line 120"/>
                <p:cNvSpPr>
                  <a:spLocks noChangeAspect="1" noChangeShapeType="1"/>
                </p:cNvSpPr>
                <p:nvPr/>
              </p:nvSpPr>
              <p:spPr bwMode="auto">
                <a:xfrm>
                  <a:off x="6590" y="5814"/>
                  <a:ext cx="159" cy="12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44" name="Line 121"/>
                <p:cNvSpPr>
                  <a:spLocks noChangeAspect="1" noChangeShapeType="1"/>
                </p:cNvSpPr>
                <p:nvPr/>
              </p:nvSpPr>
              <p:spPr bwMode="auto">
                <a:xfrm>
                  <a:off x="6551" y="5863"/>
                  <a:ext cx="157" cy="12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45" name="Line 122"/>
                <p:cNvSpPr>
                  <a:spLocks noChangeAspect="1" noChangeShapeType="1"/>
                </p:cNvSpPr>
                <p:nvPr/>
              </p:nvSpPr>
              <p:spPr bwMode="auto">
                <a:xfrm>
                  <a:off x="6512" y="5912"/>
                  <a:ext cx="154" cy="12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46" name="Line 123"/>
                <p:cNvSpPr>
                  <a:spLocks noChangeAspect="1" noChangeShapeType="1"/>
                </p:cNvSpPr>
                <p:nvPr/>
              </p:nvSpPr>
              <p:spPr bwMode="auto">
                <a:xfrm>
                  <a:off x="6471" y="5960"/>
                  <a:ext cx="151" cy="13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47" name="Line 124"/>
                <p:cNvSpPr>
                  <a:spLocks noChangeAspect="1" noChangeShapeType="1"/>
                </p:cNvSpPr>
                <p:nvPr/>
              </p:nvSpPr>
              <p:spPr bwMode="auto">
                <a:xfrm>
                  <a:off x="6251" y="5847"/>
                  <a:ext cx="327" cy="29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48" name="Line 125"/>
                <p:cNvSpPr>
                  <a:spLocks noChangeAspect="1" noChangeShapeType="1"/>
                </p:cNvSpPr>
                <p:nvPr/>
              </p:nvSpPr>
              <p:spPr bwMode="auto">
                <a:xfrm>
                  <a:off x="6387" y="6054"/>
                  <a:ext cx="146" cy="13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49" name="Line 126"/>
                <p:cNvSpPr>
                  <a:spLocks noChangeAspect="1" noChangeShapeType="1"/>
                </p:cNvSpPr>
                <p:nvPr/>
              </p:nvSpPr>
              <p:spPr bwMode="auto">
                <a:xfrm>
                  <a:off x="6343" y="6099"/>
                  <a:ext cx="143" cy="14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50" name="Line 127"/>
                <p:cNvSpPr>
                  <a:spLocks noChangeAspect="1" noChangeShapeType="1"/>
                </p:cNvSpPr>
                <p:nvPr/>
              </p:nvSpPr>
              <p:spPr bwMode="auto">
                <a:xfrm>
                  <a:off x="6299" y="6143"/>
                  <a:ext cx="140" cy="14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51" name="Line 128"/>
                <p:cNvSpPr>
                  <a:spLocks noChangeAspect="1" noChangeShapeType="1"/>
                </p:cNvSpPr>
                <p:nvPr/>
              </p:nvSpPr>
              <p:spPr bwMode="auto">
                <a:xfrm>
                  <a:off x="6254" y="6187"/>
                  <a:ext cx="137" cy="14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52" name="Line 129"/>
                <p:cNvSpPr>
                  <a:spLocks noChangeAspect="1" noChangeShapeType="1"/>
                </p:cNvSpPr>
                <p:nvPr/>
              </p:nvSpPr>
              <p:spPr bwMode="auto">
                <a:xfrm>
                  <a:off x="6100" y="6111"/>
                  <a:ext cx="241" cy="26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53" name="Line 130"/>
                <p:cNvSpPr>
                  <a:spLocks noChangeAspect="1" noChangeShapeType="1"/>
                </p:cNvSpPr>
                <p:nvPr/>
              </p:nvSpPr>
              <p:spPr bwMode="auto">
                <a:xfrm>
                  <a:off x="6160" y="6271"/>
                  <a:ext cx="131" cy="15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54" name="Line 131"/>
                <p:cNvSpPr>
                  <a:spLocks noChangeAspect="1" noChangeShapeType="1"/>
                </p:cNvSpPr>
                <p:nvPr/>
              </p:nvSpPr>
              <p:spPr bwMode="auto">
                <a:xfrm>
                  <a:off x="6112" y="6312"/>
                  <a:ext cx="128" cy="15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55" name="Line 132"/>
                <p:cNvSpPr>
                  <a:spLocks noChangeAspect="1" noChangeShapeType="1"/>
                </p:cNvSpPr>
                <p:nvPr/>
              </p:nvSpPr>
              <p:spPr bwMode="auto">
                <a:xfrm>
                  <a:off x="6063" y="6351"/>
                  <a:ext cx="125" cy="15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56" name="Line 133"/>
                <p:cNvSpPr>
                  <a:spLocks noChangeAspect="1" noChangeShapeType="1"/>
                </p:cNvSpPr>
                <p:nvPr/>
              </p:nvSpPr>
              <p:spPr bwMode="auto">
                <a:xfrm>
                  <a:off x="6014" y="6390"/>
                  <a:ext cx="121" cy="15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57" name="Line 134"/>
                <p:cNvSpPr>
                  <a:spLocks noChangeAspect="1" noChangeShapeType="1"/>
                </p:cNvSpPr>
                <p:nvPr/>
              </p:nvSpPr>
              <p:spPr bwMode="auto">
                <a:xfrm>
                  <a:off x="5822" y="6233"/>
                  <a:ext cx="259" cy="35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58" name="Line 135"/>
                <p:cNvSpPr>
                  <a:spLocks noChangeAspect="1" noChangeShapeType="1"/>
                </p:cNvSpPr>
                <p:nvPr/>
              </p:nvSpPr>
              <p:spPr bwMode="auto">
                <a:xfrm>
                  <a:off x="5912" y="6463"/>
                  <a:ext cx="114" cy="16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59" name="Line 136"/>
                <p:cNvSpPr>
                  <a:spLocks noChangeAspect="1" noChangeShapeType="1"/>
                </p:cNvSpPr>
                <p:nvPr/>
              </p:nvSpPr>
              <p:spPr bwMode="auto">
                <a:xfrm>
                  <a:off x="5860" y="6499"/>
                  <a:ext cx="111" cy="16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60" name="Line 137"/>
                <p:cNvSpPr>
                  <a:spLocks noChangeAspect="1" noChangeShapeType="1"/>
                </p:cNvSpPr>
                <p:nvPr/>
              </p:nvSpPr>
              <p:spPr bwMode="auto">
                <a:xfrm>
                  <a:off x="5807" y="6533"/>
                  <a:ext cx="108" cy="16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61" name="Line 138"/>
                <p:cNvSpPr>
                  <a:spLocks noChangeAspect="1" noChangeShapeType="1"/>
                </p:cNvSpPr>
                <p:nvPr/>
              </p:nvSpPr>
              <p:spPr bwMode="auto">
                <a:xfrm>
                  <a:off x="5754" y="6566"/>
                  <a:ext cx="104" cy="17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62" name="Line 139"/>
                <p:cNvSpPr>
                  <a:spLocks noChangeAspect="1" noChangeShapeType="1"/>
                </p:cNvSpPr>
                <p:nvPr/>
              </p:nvSpPr>
              <p:spPr bwMode="auto">
                <a:xfrm>
                  <a:off x="5620" y="6460"/>
                  <a:ext cx="180" cy="31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63" name="Line 140"/>
                <p:cNvSpPr>
                  <a:spLocks noChangeAspect="1" noChangeShapeType="1"/>
                </p:cNvSpPr>
                <p:nvPr/>
              </p:nvSpPr>
              <p:spPr bwMode="auto">
                <a:xfrm>
                  <a:off x="5645" y="6629"/>
                  <a:ext cx="97" cy="17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64" name="Line 141"/>
                <p:cNvSpPr>
                  <a:spLocks noChangeAspect="1" noChangeShapeType="1"/>
                </p:cNvSpPr>
                <p:nvPr/>
              </p:nvSpPr>
              <p:spPr bwMode="auto">
                <a:xfrm>
                  <a:off x="5590" y="6659"/>
                  <a:ext cx="93" cy="17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65" name="Line 142"/>
                <p:cNvSpPr>
                  <a:spLocks noChangeAspect="1" noChangeShapeType="1"/>
                </p:cNvSpPr>
                <p:nvPr/>
              </p:nvSpPr>
              <p:spPr bwMode="auto">
                <a:xfrm>
                  <a:off x="5534" y="6687"/>
                  <a:ext cx="89" cy="17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66" name="Line 143"/>
                <p:cNvSpPr>
                  <a:spLocks noChangeAspect="1" noChangeShapeType="1"/>
                </p:cNvSpPr>
                <p:nvPr/>
              </p:nvSpPr>
              <p:spPr bwMode="auto">
                <a:xfrm>
                  <a:off x="5477" y="6714"/>
                  <a:ext cx="85" cy="18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67" name="Line 144"/>
                <p:cNvSpPr>
                  <a:spLocks noChangeAspect="1" noChangeShapeType="1"/>
                </p:cNvSpPr>
                <p:nvPr/>
              </p:nvSpPr>
              <p:spPr bwMode="auto">
                <a:xfrm>
                  <a:off x="5323" y="6521"/>
                  <a:ext cx="179" cy="40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68" name="Line 145"/>
                <p:cNvSpPr>
                  <a:spLocks noChangeAspect="1" noChangeShapeType="1"/>
                </p:cNvSpPr>
                <p:nvPr/>
              </p:nvSpPr>
              <p:spPr bwMode="auto">
                <a:xfrm>
                  <a:off x="5363" y="6766"/>
                  <a:ext cx="77" cy="18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69" name="Line 146"/>
                <p:cNvSpPr>
                  <a:spLocks noChangeAspect="1" noChangeShapeType="1"/>
                </p:cNvSpPr>
                <p:nvPr/>
              </p:nvSpPr>
              <p:spPr bwMode="auto">
                <a:xfrm>
                  <a:off x="5304" y="6789"/>
                  <a:ext cx="74" cy="18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70" name="Line 147"/>
                <p:cNvSpPr>
                  <a:spLocks noChangeAspect="1" noChangeShapeType="1"/>
                </p:cNvSpPr>
                <p:nvPr/>
              </p:nvSpPr>
              <p:spPr bwMode="auto">
                <a:xfrm>
                  <a:off x="5246" y="6812"/>
                  <a:ext cx="69" cy="18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71" name="Line 148"/>
                <p:cNvSpPr>
                  <a:spLocks noChangeAspect="1" noChangeShapeType="1"/>
                </p:cNvSpPr>
                <p:nvPr/>
              </p:nvSpPr>
              <p:spPr bwMode="auto">
                <a:xfrm>
                  <a:off x="5187" y="6833"/>
                  <a:ext cx="65" cy="18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72" name="Line 149"/>
                <p:cNvSpPr>
                  <a:spLocks noChangeAspect="1" noChangeShapeType="1"/>
                </p:cNvSpPr>
                <p:nvPr/>
              </p:nvSpPr>
              <p:spPr bwMode="auto">
                <a:xfrm>
                  <a:off x="5078" y="6701"/>
                  <a:ext cx="111" cy="34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73" name="Line 150"/>
                <p:cNvSpPr>
                  <a:spLocks noChangeAspect="1" noChangeShapeType="1"/>
                </p:cNvSpPr>
                <p:nvPr/>
              </p:nvSpPr>
              <p:spPr bwMode="auto">
                <a:xfrm>
                  <a:off x="5067" y="6872"/>
                  <a:ext cx="58" cy="19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74" name="Line 151"/>
                <p:cNvSpPr>
                  <a:spLocks noChangeAspect="1" noChangeShapeType="1"/>
                </p:cNvSpPr>
                <p:nvPr/>
              </p:nvSpPr>
              <p:spPr bwMode="auto">
                <a:xfrm>
                  <a:off x="5007" y="6889"/>
                  <a:ext cx="54" cy="19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75" name="Line 152"/>
                <p:cNvSpPr>
                  <a:spLocks noChangeAspect="1" noChangeShapeType="1"/>
                </p:cNvSpPr>
                <p:nvPr/>
              </p:nvSpPr>
              <p:spPr bwMode="auto">
                <a:xfrm>
                  <a:off x="4946" y="6906"/>
                  <a:ext cx="50" cy="19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76" name="Line 153"/>
                <p:cNvSpPr>
                  <a:spLocks noChangeAspect="1" noChangeShapeType="1"/>
                </p:cNvSpPr>
                <p:nvPr/>
              </p:nvSpPr>
              <p:spPr bwMode="auto">
                <a:xfrm>
                  <a:off x="4885" y="6921"/>
                  <a:ext cx="46" cy="19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77" name="Line 154"/>
                <p:cNvSpPr>
                  <a:spLocks noChangeAspect="1" noChangeShapeType="1"/>
                </p:cNvSpPr>
                <p:nvPr/>
              </p:nvSpPr>
              <p:spPr bwMode="auto">
                <a:xfrm>
                  <a:off x="4774" y="6700"/>
                  <a:ext cx="91" cy="43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78" name="Line 155"/>
                <p:cNvSpPr>
                  <a:spLocks noChangeAspect="1" noChangeShapeType="1"/>
                </p:cNvSpPr>
                <p:nvPr/>
              </p:nvSpPr>
              <p:spPr bwMode="auto">
                <a:xfrm>
                  <a:off x="4762" y="6947"/>
                  <a:ext cx="38" cy="19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79" name="Line 156"/>
                <p:cNvSpPr>
                  <a:spLocks noChangeAspect="1" noChangeShapeType="1"/>
                </p:cNvSpPr>
                <p:nvPr/>
              </p:nvSpPr>
              <p:spPr bwMode="auto">
                <a:xfrm>
                  <a:off x="4700" y="6958"/>
                  <a:ext cx="34" cy="19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80" name="Line 157"/>
                <p:cNvSpPr>
                  <a:spLocks noChangeAspect="1" noChangeShapeType="1"/>
                </p:cNvSpPr>
                <p:nvPr/>
              </p:nvSpPr>
              <p:spPr bwMode="auto">
                <a:xfrm>
                  <a:off x="4638" y="6968"/>
                  <a:ext cx="29" cy="19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81" name="Line 158"/>
                <p:cNvSpPr>
                  <a:spLocks noChangeAspect="1" noChangeShapeType="1"/>
                </p:cNvSpPr>
                <p:nvPr/>
              </p:nvSpPr>
              <p:spPr bwMode="auto">
                <a:xfrm>
                  <a:off x="4576" y="6976"/>
                  <a:ext cx="25" cy="19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82" name="Line 159"/>
                <p:cNvSpPr>
                  <a:spLocks noChangeAspect="1" noChangeShapeType="1"/>
                </p:cNvSpPr>
                <p:nvPr/>
              </p:nvSpPr>
              <p:spPr bwMode="auto">
                <a:xfrm>
                  <a:off x="4497" y="6824"/>
                  <a:ext cx="37" cy="35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83" name="Line 160"/>
                <p:cNvSpPr>
                  <a:spLocks noChangeAspect="1" noChangeShapeType="1"/>
                </p:cNvSpPr>
                <p:nvPr/>
              </p:nvSpPr>
              <p:spPr bwMode="auto">
                <a:xfrm>
                  <a:off x="4451" y="6989"/>
                  <a:ext cx="17" cy="2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84" name="Line 161"/>
                <p:cNvSpPr>
                  <a:spLocks noChangeAspect="1" noChangeShapeType="1"/>
                </p:cNvSpPr>
                <p:nvPr/>
              </p:nvSpPr>
              <p:spPr bwMode="auto">
                <a:xfrm>
                  <a:off x="4388" y="6994"/>
                  <a:ext cx="13" cy="2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85" name="Line 162"/>
                <p:cNvSpPr>
                  <a:spLocks noChangeAspect="1" noChangeShapeType="1"/>
                </p:cNvSpPr>
                <p:nvPr/>
              </p:nvSpPr>
              <p:spPr bwMode="auto">
                <a:xfrm>
                  <a:off x="4326" y="6997"/>
                  <a:ext cx="8" cy="2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86" name="Line 163"/>
                <p:cNvSpPr>
                  <a:spLocks noChangeAspect="1" noChangeShapeType="1"/>
                </p:cNvSpPr>
                <p:nvPr/>
              </p:nvSpPr>
              <p:spPr bwMode="auto">
                <a:xfrm>
                  <a:off x="4263" y="6999"/>
                  <a:ext cx="4" cy="2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87" name="Line 164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4200" y="6760"/>
                  <a:ext cx="0" cy="44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88" name="Line 165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4133" y="6999"/>
                  <a:ext cx="4" cy="2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89" name="Line 166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4066" y="6997"/>
                  <a:ext cx="8" cy="2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90" name="Line 167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3999" y="6994"/>
                  <a:ext cx="13" cy="2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91" name="Line 168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3932" y="6989"/>
                  <a:ext cx="17" cy="2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92" name="Line 169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3865" y="6824"/>
                  <a:ext cx="38" cy="35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93" name="Line 170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3799" y="6976"/>
                  <a:ext cx="25" cy="19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94" name="Line 171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3733" y="6968"/>
                  <a:ext cx="29" cy="19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95" name="Line 172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3666" y="6958"/>
                  <a:ext cx="34" cy="19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96" name="Line 173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3600" y="6947"/>
                  <a:ext cx="38" cy="19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97" name="Line 174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3535" y="6700"/>
                  <a:ext cx="91" cy="43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98" name="Line 175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3469" y="6921"/>
                  <a:ext cx="46" cy="19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899" name="Line 176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3404" y="6906"/>
                  <a:ext cx="50" cy="19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00" name="Line 177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3339" y="6889"/>
                  <a:ext cx="54" cy="19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01" name="Line 178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3275" y="6872"/>
                  <a:ext cx="58" cy="19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02" name="Line 179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3211" y="6701"/>
                  <a:ext cx="111" cy="34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03" name="Line 180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3148" y="6833"/>
                  <a:ext cx="65" cy="18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04" name="Line 181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3085" y="6812"/>
                  <a:ext cx="69" cy="18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05" name="Line 182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3022" y="6789"/>
                  <a:ext cx="74" cy="18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06" name="Line 183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960" y="6766"/>
                  <a:ext cx="77" cy="18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07" name="Line 184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898" y="6521"/>
                  <a:ext cx="179" cy="40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08" name="Line 185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837" y="6714"/>
                  <a:ext cx="86" cy="18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09" name="Line 186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777" y="6687"/>
                  <a:ext cx="89" cy="17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10" name="Line 187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717" y="6659"/>
                  <a:ext cx="93" cy="17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11" name="Line 188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658" y="6629"/>
                  <a:ext cx="97" cy="17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12" name="Line 189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600" y="6460"/>
                  <a:ext cx="180" cy="31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13" name="Line 190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542" y="6566"/>
                  <a:ext cx="104" cy="17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14" name="Line 191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485" y="6533"/>
                  <a:ext cx="107" cy="16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15" name="Line 192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429" y="6499"/>
                  <a:ext cx="111" cy="16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16" name="Line 193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374" y="6463"/>
                  <a:ext cx="114" cy="16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17" name="Line 194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319" y="6233"/>
                  <a:ext cx="259" cy="35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18" name="Line 195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265" y="6390"/>
                  <a:ext cx="121" cy="15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19" name="Line 196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212" y="6351"/>
                  <a:ext cx="125" cy="15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20" name="Line 197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160" y="6312"/>
                  <a:ext cx="128" cy="15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21" name="Line 198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109" y="6271"/>
                  <a:ext cx="131" cy="15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22" name="Line 199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059" y="6111"/>
                  <a:ext cx="241" cy="26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23" name="Line 200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009" y="6187"/>
                  <a:ext cx="137" cy="14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24" name="Line 201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961" y="6143"/>
                  <a:ext cx="140" cy="14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25" name="Line 202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914" y="6099"/>
                  <a:ext cx="143" cy="14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26" name="Line 203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867" y="6054"/>
                  <a:ext cx="146" cy="13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27" name="Line 204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822" y="5847"/>
                  <a:ext cx="327" cy="29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28" name="Line 205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778" y="5960"/>
                  <a:ext cx="151" cy="13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29" name="Line 206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734" y="5912"/>
                  <a:ext cx="154" cy="12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30" name="Line 207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692" y="5863"/>
                  <a:ext cx="157" cy="12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31" name="Line 208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651" y="5814"/>
                  <a:ext cx="159" cy="12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32" name="Line 209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611" y="5669"/>
                  <a:ext cx="291" cy="21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33" name="Line 210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572" y="5712"/>
                  <a:ext cx="165" cy="11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34" name="Line 211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535" y="5660"/>
                  <a:ext cx="166" cy="11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35" name="Line 212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498" y="5607"/>
                  <a:ext cx="169" cy="10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36" name="Line 213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463" y="5554"/>
                  <a:ext cx="171" cy="10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37" name="Line 214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429" y="5380"/>
                  <a:ext cx="381" cy="22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38" name="Line 215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396" y="5445"/>
                  <a:ext cx="175" cy="9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39" name="Line 216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364" y="5390"/>
                  <a:ext cx="177" cy="9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40" name="Line 217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334" y="5334"/>
                  <a:ext cx="179" cy="8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41" name="Line 218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305" y="5277"/>
                  <a:ext cx="181" cy="8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42" name="Line 219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277" y="5155"/>
                  <a:ext cx="329" cy="14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43" name="Line 220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250" y="5163"/>
                  <a:ext cx="184" cy="7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44" name="Line 221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225" y="5104"/>
                  <a:ext cx="186" cy="7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45" name="Line 222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201" y="5046"/>
                  <a:ext cx="187" cy="6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46" name="Line 223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178" y="4987"/>
                  <a:ext cx="189" cy="6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47" name="Line 224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157" y="4853"/>
                  <a:ext cx="418" cy="13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48" name="Line 225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137" y="4867"/>
                  <a:ext cx="191" cy="5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49" name="Line 226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118" y="4807"/>
                  <a:ext cx="193" cy="5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50" name="Line 227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101" y="4746"/>
                  <a:ext cx="193" cy="5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51" name="Line 228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085" y="4685"/>
                  <a:ext cx="194" cy="4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52" name="Line 229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070" y="4590"/>
                  <a:ext cx="352" cy="7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53" name="Line 230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057" y="4562"/>
                  <a:ext cx="196" cy="3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54" name="Line 231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045" y="4500"/>
                  <a:ext cx="197" cy="3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55" name="Line 232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034" y="4438"/>
                  <a:ext cx="198" cy="2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56" name="Line 233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025" y="4376"/>
                  <a:ext cx="199" cy="2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57" name="Line 234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018" y="4288"/>
                  <a:ext cx="437" cy="4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58" name="Line 235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011" y="4251"/>
                  <a:ext cx="200" cy="1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59" name="Line 236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006" y="4188"/>
                  <a:ext cx="200" cy="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60" name="Line 237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003" y="4126"/>
                  <a:ext cx="200" cy="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61" name="Line 238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001" y="4063"/>
                  <a:ext cx="200" cy="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62" name="Line 239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000" y="4000"/>
                  <a:ext cx="36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63" name="Line 240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001" y="3933"/>
                  <a:ext cx="200" cy="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64" name="Line 241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003" y="3866"/>
                  <a:ext cx="200" cy="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65" name="Line 242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006" y="3799"/>
                  <a:ext cx="200" cy="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66" name="Line 243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011" y="3732"/>
                  <a:ext cx="200" cy="1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67" name="Line 244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018" y="3665"/>
                  <a:ext cx="437" cy="4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68" name="Line 245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025" y="3599"/>
                  <a:ext cx="199" cy="2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69" name="Line 246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034" y="3532"/>
                  <a:ext cx="198" cy="3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70" name="Line 247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045" y="3466"/>
                  <a:ext cx="197" cy="3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71" name="Line 248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057" y="3400"/>
                  <a:ext cx="196" cy="3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72" name="Line 249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070" y="3335"/>
                  <a:ext cx="352" cy="7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73" name="Line 250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085" y="3269"/>
                  <a:ext cx="194" cy="4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74" name="Line 251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101" y="3204"/>
                  <a:ext cx="193" cy="5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75" name="Line 252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118" y="3139"/>
                  <a:ext cx="193" cy="5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76" name="Line 253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137" y="3075"/>
                  <a:ext cx="191" cy="5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77" name="Line 254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157" y="3011"/>
                  <a:ext cx="418" cy="13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78" name="Line 255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178" y="2948"/>
                  <a:ext cx="189" cy="6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79" name="Line 256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201" y="2885"/>
                  <a:ext cx="187" cy="6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80" name="Line 257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225" y="2822"/>
                  <a:ext cx="186" cy="7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81" name="Line 258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250" y="2760"/>
                  <a:ext cx="184" cy="7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82" name="Line 259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277" y="2698"/>
                  <a:ext cx="329" cy="14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83" name="Line 260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305" y="2637"/>
                  <a:ext cx="181" cy="8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84" name="Line 261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334" y="2577"/>
                  <a:ext cx="179" cy="8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85" name="Line 262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364" y="2517"/>
                  <a:ext cx="177" cy="9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86" name="Line 263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396" y="2458"/>
                  <a:ext cx="175" cy="9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87" name="Line 264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429" y="2400"/>
                  <a:ext cx="381" cy="22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88" name="Line 265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463" y="2342"/>
                  <a:ext cx="171" cy="10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89" name="Line 266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498" y="2285"/>
                  <a:ext cx="169" cy="10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90" name="Line 267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535" y="2229"/>
                  <a:ext cx="166" cy="11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91" name="Line 268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572" y="2174"/>
                  <a:ext cx="165" cy="11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92" name="Line 269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611" y="2119"/>
                  <a:ext cx="291" cy="21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93" name="Line 270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651" y="2065"/>
                  <a:ext cx="159" cy="12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94" name="Line 271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692" y="2012"/>
                  <a:ext cx="157" cy="12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95" name="Line 272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734" y="1960"/>
                  <a:ext cx="154" cy="12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96" name="Line 273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778" y="1909"/>
                  <a:ext cx="151" cy="13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97" name="Line 274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822" y="1859"/>
                  <a:ext cx="327" cy="29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98" name="Line 275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867" y="1809"/>
                  <a:ext cx="146" cy="13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999" name="Line 276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914" y="1761"/>
                  <a:ext cx="143" cy="14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00" name="Line 277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961" y="1714"/>
                  <a:ext cx="140" cy="14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01" name="Line 278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2009" y="1667"/>
                  <a:ext cx="137" cy="14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02" name="Line 279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2059" y="1622"/>
                  <a:ext cx="241" cy="26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03" name="Line 280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2109" y="1578"/>
                  <a:ext cx="131" cy="15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04" name="Line 281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2160" y="1534"/>
                  <a:ext cx="128" cy="15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05" name="Line 282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2212" y="1492"/>
                  <a:ext cx="125" cy="15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06" name="Line 283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2265" y="1451"/>
                  <a:ext cx="121" cy="15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07" name="Line 284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2319" y="1411"/>
                  <a:ext cx="259" cy="35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08" name="Line 285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2374" y="1372"/>
                  <a:ext cx="114" cy="16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09" name="Line 286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2429" y="1335"/>
                  <a:ext cx="111" cy="16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10" name="Line 287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2485" y="1298"/>
                  <a:ext cx="108" cy="16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11" name="Line 288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2542" y="1263"/>
                  <a:ext cx="104" cy="17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12" name="Line 289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2600" y="1229"/>
                  <a:ext cx="180" cy="31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13" name="Line 290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2658" y="1196"/>
                  <a:ext cx="97" cy="17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14" name="Line 291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2717" y="1164"/>
                  <a:ext cx="93" cy="17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15" name="Line 292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2777" y="1134"/>
                  <a:ext cx="89" cy="17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16" name="Line 293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2838" y="1105"/>
                  <a:ext cx="85" cy="18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17" name="Line 294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2898" y="1077"/>
                  <a:ext cx="179" cy="40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18" name="Line 295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2960" y="1050"/>
                  <a:ext cx="77" cy="18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19" name="Line 296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3022" y="1025"/>
                  <a:ext cx="74" cy="18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20" name="Line 297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3085" y="1001"/>
                  <a:ext cx="69" cy="18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21" name="Line 298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3148" y="978"/>
                  <a:ext cx="65" cy="18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22" name="Line 299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3211" y="957"/>
                  <a:ext cx="111" cy="34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23" name="Line 300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3275" y="937"/>
                  <a:ext cx="58" cy="19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24" name="Line 301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3339" y="918"/>
                  <a:ext cx="54" cy="19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25" name="Line 302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3404" y="901"/>
                  <a:ext cx="50" cy="19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26" name="Line 303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3469" y="885"/>
                  <a:ext cx="46" cy="19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27" name="Line 304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3535" y="870"/>
                  <a:ext cx="91" cy="43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28" name="Line 305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3600" y="857"/>
                  <a:ext cx="38" cy="19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29" name="Line 306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3666" y="845"/>
                  <a:ext cx="34" cy="19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30" name="Line 307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3733" y="834"/>
                  <a:ext cx="29" cy="19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31" name="Line 308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3799" y="825"/>
                  <a:ext cx="25" cy="19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32" name="Line 309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3866" y="818"/>
                  <a:ext cx="37" cy="35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33" name="Line 310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3932" y="811"/>
                  <a:ext cx="17" cy="2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34" name="Line 311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3999" y="806"/>
                  <a:ext cx="13" cy="2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35" name="Line 312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4066" y="803"/>
                  <a:ext cx="8" cy="2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036" name="Line 313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4133" y="801"/>
                  <a:ext cx="4" cy="2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</p:grpSp>
          <p:grpSp>
            <p:nvGrpSpPr>
              <p:cNvPr id="9" name="Group 314"/>
              <p:cNvGrpSpPr>
                <a:grpSpLocks noChangeAspect="1"/>
              </p:cNvGrpSpPr>
              <p:nvPr/>
            </p:nvGrpSpPr>
            <p:grpSpPr bwMode="auto">
              <a:xfrm>
                <a:off x="1022" y="1430"/>
                <a:ext cx="1134" cy="1108"/>
                <a:chOff x="3897" y="1151"/>
                <a:chExt cx="1922" cy="1922"/>
              </a:xfrm>
            </p:grpSpPr>
            <p:grpSp>
              <p:nvGrpSpPr>
                <p:cNvPr id="10" name="Group 315"/>
                <p:cNvGrpSpPr>
                  <a:grpSpLocks noChangeAspect="1"/>
                </p:cNvGrpSpPr>
                <p:nvPr/>
              </p:nvGrpSpPr>
              <p:grpSpPr bwMode="auto">
                <a:xfrm>
                  <a:off x="3897" y="1151"/>
                  <a:ext cx="1922" cy="1922"/>
                  <a:chOff x="1018" y="800"/>
                  <a:chExt cx="6364" cy="6400"/>
                </a:xfrm>
              </p:grpSpPr>
              <p:sp>
                <p:nvSpPr>
                  <p:cNvPr id="31039" name="Line 316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4200" y="800"/>
                    <a:ext cx="0" cy="60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cs typeface="Arial" panose="020B0706020202030204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31040" name="Line 317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4782" y="870"/>
                    <a:ext cx="83" cy="391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cs typeface="Arial" panose="020B0706020202030204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31041" name="Line 318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5258" y="1077"/>
                    <a:ext cx="244" cy="54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cs typeface="Arial" panose="020B0706020202030204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31042" name="Line 319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5846" y="1411"/>
                    <a:ext cx="235" cy="324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cs typeface="Arial" panose="020B0706020202030204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31043" name="Line 320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132" y="1859"/>
                    <a:ext cx="446" cy="401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cs typeface="Arial" panose="020B0706020202030204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31044" name="Line 321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625" y="2400"/>
                    <a:ext cx="346" cy="20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cs typeface="Arial" panose="020B0706020202030204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31045" name="Line 322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673" y="3011"/>
                    <a:ext cx="570" cy="186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cs typeface="Arial" panose="020B0706020202030204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31046" name="Line 323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985" y="3666"/>
                    <a:ext cx="397" cy="41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cs typeface="Arial" panose="020B0706020202030204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31047" name="Line 324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6786" y="4272"/>
                    <a:ext cx="596" cy="63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cs typeface="Arial" panose="020B0706020202030204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31048" name="Line 325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6863" y="4865"/>
                    <a:ext cx="380" cy="124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cs typeface="Arial" panose="020B0706020202030204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31049" name="Line 32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6452" y="5300"/>
                    <a:ext cx="519" cy="30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cs typeface="Arial" panose="020B0706020202030204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31050" name="Line 327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6281" y="5874"/>
                    <a:ext cx="297" cy="267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cs typeface="Arial" panose="020B0706020202030204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31051" name="Line 32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5728" y="6103"/>
                    <a:ext cx="353" cy="486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cs typeface="Arial" panose="020B0706020202030204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31052" name="Line 329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5339" y="6558"/>
                    <a:ext cx="163" cy="365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cs typeface="Arial" panose="020B0706020202030204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31053" name="Line 330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4741" y="6543"/>
                    <a:ext cx="124" cy="587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cs typeface="Arial" panose="020B0706020202030204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31054" name="Line 331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4200" y="6800"/>
                    <a:ext cx="0" cy="40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cs typeface="Arial" panose="020B0706020202030204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31055" name="Line 332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3535" y="6543"/>
                    <a:ext cx="124" cy="587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cs typeface="Arial" panose="020B0706020202030204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31056" name="Line 333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898" y="6558"/>
                    <a:ext cx="163" cy="365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cs typeface="Arial" panose="020B0706020202030204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31057" name="Line 334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2319" y="6103"/>
                    <a:ext cx="353" cy="486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cs typeface="Arial" panose="020B0706020202030204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31058" name="Line 335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1822" y="5874"/>
                    <a:ext cx="297" cy="267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cs typeface="Arial" panose="020B0706020202030204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31059" name="Line 336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1429" y="5300"/>
                    <a:ext cx="519" cy="30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cs typeface="Arial" panose="020B0706020202030204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31060" name="Line 337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1157" y="4865"/>
                    <a:ext cx="380" cy="124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cs typeface="Arial" panose="020B0706020202030204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31061" name="Line 338"/>
                  <p:cNvSpPr>
                    <a:spLocks noChangeAspect="1" noChangeShapeType="1"/>
                  </p:cNvSpPr>
                  <p:nvPr/>
                </p:nvSpPr>
                <p:spPr bwMode="auto">
                  <a:xfrm flipH="1">
                    <a:off x="1018" y="4272"/>
                    <a:ext cx="596" cy="62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cs typeface="Arial" panose="020B0706020202030204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31062" name="Line 339"/>
                  <p:cNvSpPr>
                    <a:spLocks noChangeAspect="1" noChangeShapeType="1"/>
                  </p:cNvSpPr>
                  <p:nvPr/>
                </p:nvSpPr>
                <p:spPr bwMode="auto">
                  <a:xfrm flipH="1" flipV="1">
                    <a:off x="1018" y="3665"/>
                    <a:ext cx="397" cy="42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cs typeface="Arial" panose="020B0706020202030204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31063" name="Line 340"/>
                  <p:cNvSpPr>
                    <a:spLocks noChangeAspect="1" noChangeShapeType="1"/>
                  </p:cNvSpPr>
                  <p:nvPr/>
                </p:nvSpPr>
                <p:spPr bwMode="auto">
                  <a:xfrm flipH="1" flipV="1">
                    <a:off x="1157" y="3011"/>
                    <a:ext cx="570" cy="186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cs typeface="Arial" panose="020B0706020202030204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31064" name="Line 341"/>
                  <p:cNvSpPr>
                    <a:spLocks noChangeAspect="1" noChangeShapeType="1"/>
                  </p:cNvSpPr>
                  <p:nvPr/>
                </p:nvSpPr>
                <p:spPr bwMode="auto">
                  <a:xfrm flipH="1" flipV="1">
                    <a:off x="1429" y="2400"/>
                    <a:ext cx="346" cy="20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cs typeface="Arial" panose="020B0706020202030204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31065" name="Line 342"/>
                  <p:cNvSpPr>
                    <a:spLocks noChangeAspect="1" noChangeShapeType="1"/>
                  </p:cNvSpPr>
                  <p:nvPr/>
                </p:nvSpPr>
                <p:spPr bwMode="auto">
                  <a:xfrm flipH="1" flipV="1">
                    <a:off x="1822" y="1859"/>
                    <a:ext cx="446" cy="401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cs typeface="Arial" panose="020B0706020202030204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31066" name="Line 343"/>
                  <p:cNvSpPr>
                    <a:spLocks noChangeAspect="1" noChangeShapeType="1"/>
                  </p:cNvSpPr>
                  <p:nvPr/>
                </p:nvSpPr>
                <p:spPr bwMode="auto">
                  <a:xfrm flipH="1" flipV="1">
                    <a:off x="2319" y="1411"/>
                    <a:ext cx="235" cy="324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cs typeface="Arial" panose="020B0706020202030204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31067" name="Line 344"/>
                  <p:cNvSpPr>
                    <a:spLocks noChangeAspect="1" noChangeShapeType="1"/>
                  </p:cNvSpPr>
                  <p:nvPr/>
                </p:nvSpPr>
                <p:spPr bwMode="auto">
                  <a:xfrm flipH="1" flipV="1">
                    <a:off x="2898" y="1077"/>
                    <a:ext cx="245" cy="54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cs typeface="Arial" panose="020B0706020202030204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31068" name="Line 345"/>
                  <p:cNvSpPr>
                    <a:spLocks noChangeAspect="1" noChangeShapeType="1"/>
                  </p:cNvSpPr>
                  <p:nvPr/>
                </p:nvSpPr>
                <p:spPr bwMode="auto">
                  <a:xfrm flipH="1" flipV="1">
                    <a:off x="3535" y="870"/>
                    <a:ext cx="83" cy="391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378"/>
                    <a:endParaRPr lang="zh-CN" altLang="en-US" sz="1800" kern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思源黑体 CN Medium" panose="020B0600000000000000" pitchFamily="34" charset="-122"/>
                      <a:cs typeface="Arial" panose="020B0706020202030204"/>
                      <a:sym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31069" name="Oval 346"/>
                <p:cNvSpPr>
                  <a:spLocks noChangeAspect="1" noChangeArrowheads="1"/>
                </p:cNvSpPr>
                <p:nvPr/>
              </p:nvSpPr>
              <p:spPr bwMode="auto">
                <a:xfrm>
                  <a:off x="3897" y="1151"/>
                  <a:ext cx="1922" cy="1922"/>
                </a:xfrm>
                <a:prstGeom prst="ellips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endParaRPr>
                </a:p>
              </p:txBody>
            </p:sp>
          </p:grpSp>
          <p:sp>
            <p:nvSpPr>
              <p:cNvPr id="31070" name="Rectangle 347"/>
              <p:cNvSpPr>
                <a:spLocks noChangeArrowheads="1"/>
              </p:cNvSpPr>
              <p:nvPr/>
            </p:nvSpPr>
            <p:spPr bwMode="auto">
              <a:xfrm>
                <a:off x="1262" y="527"/>
                <a:ext cx="630" cy="297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FFFFFF"/>
                  </a:gs>
                  <a:gs pos="100000">
                    <a:srgbClr val="000000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31071" name="Rectangle 348"/>
              <p:cNvSpPr>
                <a:spLocks noChangeArrowheads="1"/>
              </p:cNvSpPr>
              <p:nvPr/>
            </p:nvSpPr>
            <p:spPr bwMode="auto">
              <a:xfrm>
                <a:off x="1409" y="824"/>
                <a:ext cx="350" cy="276"/>
              </a:xfrm>
              <a:prstGeom prst="rect">
                <a:avLst/>
              </a:prstGeom>
              <a:gradFill rotWithShape="0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31072" name="Oval 349"/>
              <p:cNvSpPr>
                <a:spLocks noChangeArrowheads="1"/>
              </p:cNvSpPr>
              <p:nvPr/>
            </p:nvSpPr>
            <p:spPr bwMode="auto">
              <a:xfrm>
                <a:off x="1556" y="2611"/>
                <a:ext cx="71" cy="7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31073" name="Text Box 350"/>
              <p:cNvSpPr txBox="1">
                <a:spLocks noChangeArrowheads="1"/>
              </p:cNvSpPr>
              <p:nvPr/>
            </p:nvSpPr>
            <p:spPr bwMode="auto">
              <a:xfrm>
                <a:off x="1610" y="1285"/>
                <a:ext cx="341" cy="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sz="1800" kern="0">
                    <a:solidFill>
                      <a:srgbClr val="3333FF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0</a:t>
                </a:r>
              </a:p>
            </p:txBody>
          </p:sp>
          <p:sp>
            <p:nvSpPr>
              <p:cNvPr id="31074" name="Text Box 351"/>
              <p:cNvSpPr txBox="1">
                <a:spLocks noChangeArrowheads="1"/>
              </p:cNvSpPr>
              <p:nvPr/>
            </p:nvSpPr>
            <p:spPr bwMode="auto">
              <a:xfrm>
                <a:off x="1837" y="1369"/>
                <a:ext cx="223" cy="1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kern="0">
                    <a:solidFill>
                      <a:srgbClr val="FF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31</a:t>
                </a:r>
              </a:p>
            </p:txBody>
          </p:sp>
          <p:sp>
            <p:nvSpPr>
              <p:cNvPr id="31075" name="Text Box 352"/>
              <p:cNvSpPr txBox="1">
                <a:spLocks noChangeArrowheads="1"/>
              </p:cNvSpPr>
              <p:nvPr/>
            </p:nvSpPr>
            <p:spPr bwMode="auto">
              <a:xfrm>
                <a:off x="2061" y="1471"/>
                <a:ext cx="341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sz="1800" kern="0">
                    <a:solidFill>
                      <a:srgbClr val="3333FF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31076" name="Text Box 353"/>
              <p:cNvSpPr txBox="1">
                <a:spLocks noChangeArrowheads="1"/>
              </p:cNvSpPr>
              <p:nvPr/>
            </p:nvSpPr>
            <p:spPr bwMode="auto">
              <a:xfrm>
                <a:off x="2278" y="1628"/>
                <a:ext cx="341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kern="0">
                    <a:solidFill>
                      <a:srgbClr val="FF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33</a:t>
                </a:r>
              </a:p>
            </p:txBody>
          </p:sp>
          <p:sp>
            <p:nvSpPr>
              <p:cNvPr id="31077" name="Text Box 354"/>
              <p:cNvSpPr txBox="1">
                <a:spLocks noChangeArrowheads="1"/>
              </p:cNvSpPr>
              <p:nvPr/>
            </p:nvSpPr>
            <p:spPr bwMode="auto">
              <a:xfrm>
                <a:off x="2470" y="1766"/>
                <a:ext cx="341" cy="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sz="1800" kern="0">
                    <a:solidFill>
                      <a:srgbClr val="3333FF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4</a:t>
                </a:r>
              </a:p>
            </p:txBody>
          </p:sp>
          <p:sp>
            <p:nvSpPr>
              <p:cNvPr id="31078" name="Text Box 355"/>
              <p:cNvSpPr txBox="1">
                <a:spLocks noChangeArrowheads="1"/>
              </p:cNvSpPr>
              <p:nvPr/>
            </p:nvSpPr>
            <p:spPr bwMode="auto">
              <a:xfrm>
                <a:off x="2549" y="1961"/>
                <a:ext cx="341" cy="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kern="0">
                    <a:solidFill>
                      <a:srgbClr val="FF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35</a:t>
                </a:r>
              </a:p>
            </p:txBody>
          </p:sp>
          <p:sp>
            <p:nvSpPr>
              <p:cNvPr id="31079" name="Text Box 356"/>
              <p:cNvSpPr txBox="1">
                <a:spLocks noChangeArrowheads="1"/>
              </p:cNvSpPr>
              <p:nvPr/>
            </p:nvSpPr>
            <p:spPr bwMode="auto">
              <a:xfrm>
                <a:off x="2724" y="2192"/>
                <a:ext cx="340" cy="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sz="1800" kern="0">
                    <a:solidFill>
                      <a:srgbClr val="3333FF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6</a:t>
                </a:r>
              </a:p>
            </p:txBody>
          </p:sp>
          <p:sp>
            <p:nvSpPr>
              <p:cNvPr id="31080" name="Text Box 357"/>
              <p:cNvSpPr txBox="1">
                <a:spLocks noChangeArrowheads="1"/>
              </p:cNvSpPr>
              <p:nvPr/>
            </p:nvSpPr>
            <p:spPr bwMode="auto">
              <a:xfrm>
                <a:off x="2700" y="2439"/>
                <a:ext cx="289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kern="0">
                    <a:solidFill>
                      <a:srgbClr val="FF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37</a:t>
                </a:r>
              </a:p>
            </p:txBody>
          </p:sp>
          <p:sp>
            <p:nvSpPr>
              <p:cNvPr id="31081" name="Text Box 358"/>
              <p:cNvSpPr txBox="1">
                <a:spLocks noChangeArrowheads="1"/>
              </p:cNvSpPr>
              <p:nvPr/>
            </p:nvSpPr>
            <p:spPr bwMode="auto">
              <a:xfrm>
                <a:off x="2788" y="2704"/>
                <a:ext cx="341" cy="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sz="1800" kern="0">
                    <a:solidFill>
                      <a:srgbClr val="3333FF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8</a:t>
                </a:r>
              </a:p>
            </p:txBody>
          </p:sp>
          <p:sp>
            <p:nvSpPr>
              <p:cNvPr id="31082" name="Text Box 359"/>
              <p:cNvSpPr txBox="1">
                <a:spLocks noChangeArrowheads="1"/>
              </p:cNvSpPr>
              <p:nvPr/>
            </p:nvSpPr>
            <p:spPr bwMode="auto">
              <a:xfrm>
                <a:off x="2662" y="2907"/>
                <a:ext cx="341" cy="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kern="0">
                    <a:solidFill>
                      <a:srgbClr val="FF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39</a:t>
                </a:r>
              </a:p>
            </p:txBody>
          </p:sp>
          <p:sp>
            <p:nvSpPr>
              <p:cNvPr id="31083" name="Text Box 360"/>
              <p:cNvSpPr txBox="1">
                <a:spLocks noChangeArrowheads="1"/>
              </p:cNvSpPr>
              <p:nvPr/>
            </p:nvSpPr>
            <p:spPr bwMode="auto">
              <a:xfrm>
                <a:off x="2409" y="3356"/>
                <a:ext cx="341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kern="0">
                    <a:solidFill>
                      <a:srgbClr val="FF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41</a:t>
                </a:r>
              </a:p>
            </p:txBody>
          </p:sp>
          <p:sp>
            <p:nvSpPr>
              <p:cNvPr id="31084" name="Text Box 361"/>
              <p:cNvSpPr txBox="1">
                <a:spLocks noChangeArrowheads="1"/>
              </p:cNvSpPr>
              <p:nvPr/>
            </p:nvSpPr>
            <p:spPr bwMode="auto">
              <a:xfrm>
                <a:off x="2563" y="3150"/>
                <a:ext cx="341" cy="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sz="1800" kern="0">
                    <a:solidFill>
                      <a:srgbClr val="3333FF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10</a:t>
                </a:r>
              </a:p>
            </p:txBody>
          </p:sp>
          <p:sp>
            <p:nvSpPr>
              <p:cNvPr id="31085" name="Text Box 362"/>
              <p:cNvSpPr txBox="1">
                <a:spLocks noChangeArrowheads="1"/>
              </p:cNvSpPr>
              <p:nvPr/>
            </p:nvSpPr>
            <p:spPr bwMode="auto">
              <a:xfrm>
                <a:off x="1985" y="3662"/>
                <a:ext cx="223" cy="2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kern="0">
                    <a:solidFill>
                      <a:srgbClr val="FF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43</a:t>
                </a:r>
              </a:p>
            </p:txBody>
          </p:sp>
          <p:sp>
            <p:nvSpPr>
              <p:cNvPr id="31086" name="Text Box 363"/>
              <p:cNvSpPr txBox="1">
                <a:spLocks noChangeArrowheads="1"/>
              </p:cNvSpPr>
              <p:nvPr/>
            </p:nvSpPr>
            <p:spPr bwMode="auto">
              <a:xfrm>
                <a:off x="2168" y="3539"/>
                <a:ext cx="341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sz="1800" kern="0">
                    <a:solidFill>
                      <a:srgbClr val="3333FF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12</a:t>
                </a:r>
              </a:p>
            </p:txBody>
          </p:sp>
          <p:sp>
            <p:nvSpPr>
              <p:cNvPr id="31087" name="Text Box 364"/>
              <p:cNvSpPr txBox="1">
                <a:spLocks noChangeArrowheads="1"/>
              </p:cNvSpPr>
              <p:nvPr/>
            </p:nvSpPr>
            <p:spPr bwMode="auto">
              <a:xfrm>
                <a:off x="1768" y="3735"/>
                <a:ext cx="341" cy="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sz="1800" kern="0" dirty="0">
                    <a:solidFill>
                      <a:srgbClr val="3333FF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14</a:t>
                </a:r>
              </a:p>
            </p:txBody>
          </p:sp>
          <p:sp>
            <p:nvSpPr>
              <p:cNvPr id="31088" name="Text Box 365"/>
              <p:cNvSpPr txBox="1">
                <a:spLocks noChangeArrowheads="1"/>
              </p:cNvSpPr>
              <p:nvPr/>
            </p:nvSpPr>
            <p:spPr bwMode="auto">
              <a:xfrm>
                <a:off x="1559" y="3745"/>
                <a:ext cx="341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kern="0">
                    <a:solidFill>
                      <a:srgbClr val="FF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45</a:t>
                </a:r>
                <a:endParaRPr lang="en-US" altLang="zh-CN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31089" name="Text Box 366"/>
              <p:cNvSpPr txBox="1">
                <a:spLocks noChangeArrowheads="1"/>
              </p:cNvSpPr>
              <p:nvPr/>
            </p:nvSpPr>
            <p:spPr bwMode="auto">
              <a:xfrm>
                <a:off x="1275" y="3719"/>
                <a:ext cx="341" cy="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sz="1800" kern="0">
                    <a:solidFill>
                      <a:srgbClr val="3333FF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16</a:t>
                </a:r>
              </a:p>
            </p:txBody>
          </p:sp>
          <p:sp>
            <p:nvSpPr>
              <p:cNvPr id="31090" name="Text Box 367"/>
              <p:cNvSpPr txBox="1">
                <a:spLocks noChangeArrowheads="1"/>
              </p:cNvSpPr>
              <p:nvPr/>
            </p:nvSpPr>
            <p:spPr bwMode="auto">
              <a:xfrm>
                <a:off x="1036" y="3650"/>
                <a:ext cx="340" cy="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kern="0">
                    <a:solidFill>
                      <a:srgbClr val="FF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47</a:t>
                </a:r>
              </a:p>
            </p:txBody>
          </p:sp>
          <p:sp>
            <p:nvSpPr>
              <p:cNvPr id="31091" name="Text Box 368"/>
              <p:cNvSpPr txBox="1">
                <a:spLocks noChangeArrowheads="1"/>
              </p:cNvSpPr>
              <p:nvPr/>
            </p:nvSpPr>
            <p:spPr bwMode="auto">
              <a:xfrm>
                <a:off x="817" y="3523"/>
                <a:ext cx="341" cy="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sz="1800" kern="0">
                    <a:solidFill>
                      <a:srgbClr val="3333FF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18</a:t>
                </a:r>
              </a:p>
            </p:txBody>
          </p:sp>
          <p:sp>
            <p:nvSpPr>
              <p:cNvPr id="31092" name="Text Box 369"/>
              <p:cNvSpPr txBox="1">
                <a:spLocks noChangeArrowheads="1"/>
              </p:cNvSpPr>
              <p:nvPr/>
            </p:nvSpPr>
            <p:spPr bwMode="auto">
              <a:xfrm>
                <a:off x="612" y="3345"/>
                <a:ext cx="340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kern="0">
                    <a:solidFill>
                      <a:srgbClr val="FF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49</a:t>
                </a:r>
              </a:p>
            </p:txBody>
          </p:sp>
          <p:sp>
            <p:nvSpPr>
              <p:cNvPr id="31093" name="Text Box 370"/>
              <p:cNvSpPr txBox="1">
                <a:spLocks noChangeArrowheads="1"/>
              </p:cNvSpPr>
              <p:nvPr/>
            </p:nvSpPr>
            <p:spPr bwMode="auto">
              <a:xfrm>
                <a:off x="485" y="3131"/>
                <a:ext cx="341" cy="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sz="1800" kern="0" dirty="0">
                    <a:solidFill>
                      <a:srgbClr val="3333FF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20</a:t>
                </a:r>
              </a:p>
            </p:txBody>
          </p:sp>
          <p:sp>
            <p:nvSpPr>
              <p:cNvPr id="31094" name="Text Box 371"/>
              <p:cNvSpPr txBox="1">
                <a:spLocks noChangeArrowheads="1"/>
              </p:cNvSpPr>
              <p:nvPr/>
            </p:nvSpPr>
            <p:spPr bwMode="auto">
              <a:xfrm>
                <a:off x="369" y="2907"/>
                <a:ext cx="341" cy="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kern="0">
                    <a:solidFill>
                      <a:srgbClr val="FF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51</a:t>
                </a:r>
              </a:p>
            </p:txBody>
          </p:sp>
          <p:sp>
            <p:nvSpPr>
              <p:cNvPr id="31095" name="Text Box 372"/>
              <p:cNvSpPr txBox="1">
                <a:spLocks noChangeArrowheads="1"/>
              </p:cNvSpPr>
              <p:nvPr/>
            </p:nvSpPr>
            <p:spPr bwMode="auto">
              <a:xfrm>
                <a:off x="321" y="2703"/>
                <a:ext cx="289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sz="1800" kern="0">
                    <a:solidFill>
                      <a:srgbClr val="3333FF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22</a:t>
                </a:r>
              </a:p>
            </p:txBody>
          </p:sp>
          <p:sp>
            <p:nvSpPr>
              <p:cNvPr id="31096" name="Text Box 373"/>
              <p:cNvSpPr txBox="1">
                <a:spLocks noChangeArrowheads="1"/>
              </p:cNvSpPr>
              <p:nvPr/>
            </p:nvSpPr>
            <p:spPr bwMode="auto">
              <a:xfrm>
                <a:off x="325" y="2446"/>
                <a:ext cx="341" cy="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kern="0">
                    <a:solidFill>
                      <a:srgbClr val="FF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53</a:t>
                </a:r>
              </a:p>
            </p:txBody>
          </p:sp>
          <p:sp>
            <p:nvSpPr>
              <p:cNvPr id="31097" name="Text Box 374"/>
              <p:cNvSpPr txBox="1">
                <a:spLocks noChangeArrowheads="1"/>
              </p:cNvSpPr>
              <p:nvPr/>
            </p:nvSpPr>
            <p:spPr bwMode="auto">
              <a:xfrm>
                <a:off x="371" y="2181"/>
                <a:ext cx="341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sz="1800" kern="0" dirty="0">
                    <a:solidFill>
                      <a:srgbClr val="3333FF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24</a:t>
                </a:r>
              </a:p>
            </p:txBody>
          </p:sp>
          <p:sp>
            <p:nvSpPr>
              <p:cNvPr id="31098" name="Text Box 375"/>
              <p:cNvSpPr txBox="1">
                <a:spLocks noChangeArrowheads="1"/>
              </p:cNvSpPr>
              <p:nvPr/>
            </p:nvSpPr>
            <p:spPr bwMode="auto">
              <a:xfrm>
                <a:off x="641" y="1776"/>
                <a:ext cx="341" cy="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sz="1800" kern="0">
                    <a:solidFill>
                      <a:srgbClr val="3333FF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26</a:t>
                </a:r>
              </a:p>
            </p:txBody>
          </p:sp>
          <p:sp>
            <p:nvSpPr>
              <p:cNvPr id="31099" name="Text Box 376"/>
              <p:cNvSpPr txBox="1">
                <a:spLocks noChangeArrowheads="1"/>
              </p:cNvSpPr>
              <p:nvPr/>
            </p:nvSpPr>
            <p:spPr bwMode="auto">
              <a:xfrm>
                <a:off x="487" y="1978"/>
                <a:ext cx="341" cy="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kern="0">
                    <a:solidFill>
                      <a:srgbClr val="FF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55</a:t>
                </a:r>
              </a:p>
            </p:txBody>
          </p:sp>
          <p:sp>
            <p:nvSpPr>
              <p:cNvPr id="31100" name="Text Box 377"/>
              <p:cNvSpPr txBox="1">
                <a:spLocks noChangeArrowheads="1"/>
              </p:cNvSpPr>
              <p:nvPr/>
            </p:nvSpPr>
            <p:spPr bwMode="auto">
              <a:xfrm>
                <a:off x="830" y="1599"/>
                <a:ext cx="341" cy="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kern="0">
                    <a:solidFill>
                      <a:srgbClr val="FF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57</a:t>
                </a:r>
              </a:p>
            </p:txBody>
          </p:sp>
          <p:sp>
            <p:nvSpPr>
              <p:cNvPr id="31101" name="Text Box 378"/>
              <p:cNvSpPr txBox="1">
                <a:spLocks noChangeArrowheads="1"/>
              </p:cNvSpPr>
              <p:nvPr/>
            </p:nvSpPr>
            <p:spPr bwMode="auto">
              <a:xfrm>
                <a:off x="994" y="1489"/>
                <a:ext cx="340" cy="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sz="1800" kern="0">
                    <a:solidFill>
                      <a:srgbClr val="3333FF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28</a:t>
                </a:r>
              </a:p>
            </p:txBody>
          </p:sp>
          <p:sp>
            <p:nvSpPr>
              <p:cNvPr id="31102" name="Text Box 379"/>
              <p:cNvSpPr txBox="1">
                <a:spLocks noChangeArrowheads="1"/>
              </p:cNvSpPr>
              <p:nvPr/>
            </p:nvSpPr>
            <p:spPr bwMode="auto">
              <a:xfrm>
                <a:off x="1192" y="1359"/>
                <a:ext cx="341" cy="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kern="0">
                    <a:solidFill>
                      <a:srgbClr val="FF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59</a:t>
                </a:r>
                <a:endParaRPr lang="en-US" altLang="zh-CN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31103" name="Text Box 380"/>
              <p:cNvSpPr txBox="1">
                <a:spLocks noChangeArrowheads="1"/>
              </p:cNvSpPr>
              <p:nvPr/>
            </p:nvSpPr>
            <p:spPr bwMode="auto">
              <a:xfrm>
                <a:off x="1568" y="1536"/>
                <a:ext cx="341" cy="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sz="9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0</a:t>
                </a:r>
                <a:endParaRPr lang="en-US" altLang="zh-CN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31104" name="Text Box 381"/>
              <p:cNvSpPr txBox="1">
                <a:spLocks noChangeArrowheads="1"/>
              </p:cNvSpPr>
              <p:nvPr/>
            </p:nvSpPr>
            <p:spPr bwMode="auto">
              <a:xfrm>
                <a:off x="1733" y="1567"/>
                <a:ext cx="340" cy="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sz="1200" kern="0">
                    <a:solidFill>
                      <a:srgbClr val="F92759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31105" name="Text Box 382"/>
              <p:cNvSpPr txBox="1">
                <a:spLocks noChangeArrowheads="1"/>
              </p:cNvSpPr>
              <p:nvPr/>
            </p:nvSpPr>
            <p:spPr bwMode="auto">
              <a:xfrm>
                <a:off x="1847" y="1654"/>
                <a:ext cx="341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sz="1200" kern="0">
                    <a:solidFill>
                      <a:srgbClr val="F92759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31106" name="Text Box 383"/>
              <p:cNvSpPr txBox="1">
                <a:spLocks noChangeArrowheads="1"/>
              </p:cNvSpPr>
              <p:nvPr/>
            </p:nvSpPr>
            <p:spPr bwMode="auto">
              <a:xfrm>
                <a:off x="1786" y="2234"/>
                <a:ext cx="341" cy="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sz="1200" kern="0">
                    <a:solidFill>
                      <a:srgbClr val="F92759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6</a:t>
                </a:r>
              </a:p>
            </p:txBody>
          </p:sp>
          <p:sp>
            <p:nvSpPr>
              <p:cNvPr id="31107" name="Text Box 384"/>
              <p:cNvSpPr txBox="1">
                <a:spLocks noChangeArrowheads="1"/>
              </p:cNvSpPr>
              <p:nvPr/>
            </p:nvSpPr>
            <p:spPr bwMode="auto">
              <a:xfrm>
                <a:off x="1637" y="2297"/>
                <a:ext cx="290" cy="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sz="900" kern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7</a:t>
                </a:r>
                <a:endParaRPr lang="en-US" altLang="zh-CN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31108" name="Text Box 385"/>
              <p:cNvSpPr txBox="1">
                <a:spLocks noChangeArrowheads="1"/>
              </p:cNvSpPr>
              <p:nvPr/>
            </p:nvSpPr>
            <p:spPr bwMode="auto">
              <a:xfrm>
                <a:off x="1480" y="2287"/>
                <a:ext cx="172" cy="1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sz="1200" kern="0">
                    <a:solidFill>
                      <a:srgbClr val="F92759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8</a:t>
                </a:r>
              </a:p>
            </p:txBody>
          </p:sp>
          <p:sp>
            <p:nvSpPr>
              <p:cNvPr id="31109" name="Text Box 386"/>
              <p:cNvSpPr txBox="1">
                <a:spLocks noChangeArrowheads="1"/>
              </p:cNvSpPr>
              <p:nvPr/>
            </p:nvSpPr>
            <p:spPr bwMode="auto">
              <a:xfrm>
                <a:off x="1322" y="2220"/>
                <a:ext cx="341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sz="1200" kern="0">
                    <a:solidFill>
                      <a:srgbClr val="F92759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9</a:t>
                </a:r>
              </a:p>
            </p:txBody>
          </p:sp>
          <p:sp>
            <p:nvSpPr>
              <p:cNvPr id="31110" name="Text Box 387"/>
              <p:cNvSpPr txBox="1">
                <a:spLocks noChangeArrowheads="1"/>
              </p:cNvSpPr>
              <p:nvPr/>
            </p:nvSpPr>
            <p:spPr bwMode="auto">
              <a:xfrm>
                <a:off x="1205" y="2101"/>
                <a:ext cx="341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sz="1200" kern="0">
                    <a:solidFill>
                      <a:srgbClr val="F92759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10</a:t>
                </a:r>
              </a:p>
            </p:txBody>
          </p:sp>
          <p:sp>
            <p:nvSpPr>
              <p:cNvPr id="31111" name="Text Box 388"/>
              <p:cNvSpPr txBox="1">
                <a:spLocks noChangeArrowheads="1"/>
              </p:cNvSpPr>
              <p:nvPr/>
            </p:nvSpPr>
            <p:spPr bwMode="auto">
              <a:xfrm>
                <a:off x="1158" y="1950"/>
                <a:ext cx="341" cy="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sz="1200" kern="0">
                    <a:solidFill>
                      <a:srgbClr val="F92759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11</a:t>
                </a:r>
              </a:p>
            </p:txBody>
          </p:sp>
          <p:sp>
            <p:nvSpPr>
              <p:cNvPr id="31112" name="Text Box 389"/>
              <p:cNvSpPr txBox="1">
                <a:spLocks noChangeArrowheads="1"/>
              </p:cNvSpPr>
              <p:nvPr/>
            </p:nvSpPr>
            <p:spPr bwMode="auto">
              <a:xfrm>
                <a:off x="1927" y="1787"/>
                <a:ext cx="341" cy="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sz="1200" kern="0">
                    <a:solidFill>
                      <a:srgbClr val="F92759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31113" name="Text Box 390"/>
              <p:cNvSpPr txBox="1">
                <a:spLocks noChangeArrowheads="1"/>
              </p:cNvSpPr>
              <p:nvPr/>
            </p:nvSpPr>
            <p:spPr bwMode="auto">
              <a:xfrm>
                <a:off x="1941" y="1948"/>
                <a:ext cx="340" cy="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sz="1200" kern="0">
                    <a:solidFill>
                      <a:srgbClr val="F92759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4</a:t>
                </a:r>
              </a:p>
            </p:txBody>
          </p:sp>
          <p:sp>
            <p:nvSpPr>
              <p:cNvPr id="31114" name="Text Box 391"/>
              <p:cNvSpPr txBox="1">
                <a:spLocks noChangeArrowheads="1"/>
              </p:cNvSpPr>
              <p:nvPr/>
            </p:nvSpPr>
            <p:spPr bwMode="auto">
              <a:xfrm>
                <a:off x="1905" y="2108"/>
                <a:ext cx="341" cy="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sz="1200" kern="0">
                    <a:solidFill>
                      <a:srgbClr val="F92759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5</a:t>
                </a:r>
              </a:p>
            </p:txBody>
          </p:sp>
          <p:sp>
            <p:nvSpPr>
              <p:cNvPr id="31115" name="Text Box 392"/>
              <p:cNvSpPr txBox="1">
                <a:spLocks noChangeArrowheads="1"/>
              </p:cNvSpPr>
              <p:nvPr/>
            </p:nvSpPr>
            <p:spPr bwMode="auto">
              <a:xfrm>
                <a:off x="1188" y="1774"/>
                <a:ext cx="234" cy="1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sz="1200" kern="0">
                    <a:solidFill>
                      <a:srgbClr val="F92759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12</a:t>
                </a:r>
              </a:p>
            </p:txBody>
          </p:sp>
          <p:sp>
            <p:nvSpPr>
              <p:cNvPr id="31116" name="Text Box 393"/>
              <p:cNvSpPr txBox="1">
                <a:spLocks noChangeArrowheads="1"/>
              </p:cNvSpPr>
              <p:nvPr/>
            </p:nvSpPr>
            <p:spPr bwMode="auto">
              <a:xfrm>
                <a:off x="1249" y="1662"/>
                <a:ext cx="341" cy="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sz="1200" kern="0">
                    <a:solidFill>
                      <a:srgbClr val="F92759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13</a:t>
                </a:r>
              </a:p>
            </p:txBody>
          </p:sp>
          <p:sp>
            <p:nvSpPr>
              <p:cNvPr id="31117" name="Text Box 394"/>
              <p:cNvSpPr txBox="1">
                <a:spLocks noChangeArrowheads="1"/>
              </p:cNvSpPr>
              <p:nvPr/>
            </p:nvSpPr>
            <p:spPr bwMode="auto">
              <a:xfrm>
                <a:off x="1386" y="1562"/>
                <a:ext cx="235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 defTabSz="914378"/>
                <a:r>
                  <a:rPr lang="en-US" altLang="zh-CN" sz="1200" kern="0">
                    <a:solidFill>
                      <a:srgbClr val="F92759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14</a:t>
                </a:r>
              </a:p>
            </p:txBody>
          </p:sp>
          <p:sp>
            <p:nvSpPr>
              <p:cNvPr id="31118" name="Oval 395"/>
              <p:cNvSpPr>
                <a:spLocks noChangeAspect="1" noChangeArrowheads="1"/>
              </p:cNvSpPr>
              <p:nvPr/>
            </p:nvSpPr>
            <p:spPr bwMode="auto">
              <a:xfrm>
                <a:off x="1579" y="1978"/>
                <a:ext cx="45" cy="44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31119" name="Line 396"/>
            <p:cNvSpPr>
              <a:spLocks noChangeShapeType="1"/>
            </p:cNvSpPr>
            <p:nvPr/>
          </p:nvSpPr>
          <p:spPr bwMode="auto">
            <a:xfrm flipH="1">
              <a:off x="1237" y="2007"/>
              <a:ext cx="352" cy="2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sm" len="lg"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31120" name="Line 397"/>
            <p:cNvSpPr>
              <a:spLocks noChangeShapeType="1"/>
            </p:cNvSpPr>
            <p:nvPr/>
          </p:nvSpPr>
          <p:spPr bwMode="auto">
            <a:xfrm>
              <a:off x="1612" y="2660"/>
              <a:ext cx="1305" cy="227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</p:grpSp>
      <p:sp>
        <p:nvSpPr>
          <p:cNvPr id="401" name="文本框 400">
            <a:extLst>
              <a:ext uri="{FF2B5EF4-FFF2-40B4-BE49-F238E27FC236}">
                <a16:creationId xmlns:a16="http://schemas.microsoft.com/office/drawing/2014/main" id="{A06F88AA-D791-4CED-BCF1-B114BBA0024B}"/>
              </a:ext>
            </a:extLst>
          </p:cNvPr>
          <p:cNvSpPr txBox="1"/>
          <p:nvPr/>
        </p:nvSpPr>
        <p:spPr>
          <a:xfrm>
            <a:off x="626745" y="192420"/>
            <a:ext cx="1228496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练一练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4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4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4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4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4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07" grpId="0"/>
      <p:bldP spid="24608" grpId="0"/>
      <p:bldP spid="24609" grpId="0"/>
      <p:bldP spid="24610" grpId="0"/>
      <p:bldP spid="2461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文本框 32769"/>
          <p:cNvSpPr txBox="1">
            <a:spLocks noChangeArrowheads="1"/>
          </p:cNvSpPr>
          <p:nvPr/>
        </p:nvSpPr>
        <p:spPr bwMode="auto">
          <a:xfrm>
            <a:off x="469876" y="1074823"/>
            <a:ext cx="8261613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（一）定义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：测量的数值和真实值之间总会有差别就叫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误差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。 </a:t>
            </a:r>
          </a:p>
        </p:txBody>
      </p:sp>
      <p:sp>
        <p:nvSpPr>
          <p:cNvPr id="32771" name="文本框 32770"/>
          <p:cNvSpPr txBox="1">
            <a:spLocks noChangeArrowheads="1"/>
          </p:cNvSpPr>
          <p:nvPr/>
        </p:nvSpPr>
        <p:spPr bwMode="auto">
          <a:xfrm>
            <a:off x="469876" y="1978058"/>
            <a:ext cx="8324850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（二）误差的来源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(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测量工具、测量方法、测量者）：      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626744" y="2415918"/>
            <a:ext cx="8261613" cy="1731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20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１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.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测量时，要用眼睛估读出最小刻度值的下一位数字，是估读就不可能非常准确。</a:t>
            </a:r>
            <a:endParaRPr lang="en-US" altLang="zh-CN" sz="1800" kern="0" dirty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  <a:p>
            <a:pPr defTabSz="914378">
              <a:lnSpc>
                <a:spcPct val="20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２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.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仪器本身不准确 。</a:t>
            </a:r>
            <a:endParaRPr lang="en-US" altLang="zh-CN" sz="1800" kern="0" dirty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  <a:p>
            <a:pPr defTabSz="914378">
              <a:lnSpc>
                <a:spcPct val="20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３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.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环境温度、湿度变化。</a:t>
            </a:r>
            <a:endParaRPr lang="en-US" altLang="zh-CN" sz="1800" kern="0" dirty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7EB710-3D10-4302-ADCD-2488DC2AC970}"/>
              </a:ext>
            </a:extLst>
          </p:cNvPr>
          <p:cNvSpPr txBox="1"/>
          <p:nvPr/>
        </p:nvSpPr>
        <p:spPr>
          <a:xfrm>
            <a:off x="626745" y="192420"/>
            <a:ext cx="1576256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四、误差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1" grpId="0"/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357034" y="1160869"/>
            <a:ext cx="7696200" cy="2285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200000"/>
              </a:lnSpc>
            </a:pP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（三）减小误差的办法：</a:t>
            </a:r>
          </a:p>
          <a:p>
            <a:pPr defTabSz="914378">
              <a:lnSpc>
                <a:spcPct val="20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  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A</a:t>
            </a:r>
            <a:r>
              <a:rPr lang="zh-CN" altLang="en-US" sz="1800" kern="0" dirty="0">
                <a:solidFill>
                  <a:srgbClr val="A7A7A7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．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多次测量取平均值</a:t>
            </a:r>
          </a:p>
          <a:p>
            <a:pPr defTabSz="914378">
              <a:lnSpc>
                <a:spcPct val="20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  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B</a:t>
            </a:r>
            <a:r>
              <a:rPr lang="zh-CN" altLang="en-US" sz="1800" kern="0" dirty="0">
                <a:solidFill>
                  <a:srgbClr val="A7A7A7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．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改进测量方法 </a:t>
            </a:r>
          </a:p>
          <a:p>
            <a:pPr defTabSz="914378">
              <a:lnSpc>
                <a:spcPct val="20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  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C</a:t>
            </a:r>
            <a:r>
              <a:rPr lang="zh-CN" altLang="en-US" sz="1800" kern="0" dirty="0">
                <a:solidFill>
                  <a:srgbClr val="A7A7A7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．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选用精度高的测量工具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D9B7D4F9-8267-4B58-8370-524E9E095BE9}"/>
              </a:ext>
            </a:extLst>
          </p:cNvPr>
          <p:cNvSpPr txBox="1"/>
          <p:nvPr/>
        </p:nvSpPr>
        <p:spPr>
          <a:xfrm>
            <a:off x="626745" y="192420"/>
            <a:ext cx="1576256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四、误差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9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5123"/>
          <p:cNvGrpSpPr>
            <a:grpSpLocks/>
          </p:cNvGrpSpPr>
          <p:nvPr/>
        </p:nvGrpSpPr>
        <p:grpSpPr bwMode="auto">
          <a:xfrm>
            <a:off x="613859" y="1649002"/>
            <a:ext cx="2124467" cy="1470191"/>
            <a:chOff x="3241" y="1979"/>
            <a:chExt cx="1811" cy="1830"/>
          </a:xfrm>
        </p:grpSpPr>
        <p:sp>
          <p:nvSpPr>
            <p:cNvPr id="15364" name="矩形 5124"/>
            <p:cNvSpPr/>
            <p:nvPr/>
          </p:nvSpPr>
          <p:spPr>
            <a:xfrm>
              <a:off x="3251" y="1990"/>
              <a:ext cx="1801" cy="1819"/>
            </a:xfrm>
            <a:prstGeom prst="rect">
              <a:avLst/>
            </a:prstGeom>
            <a:noFill/>
            <a:ln w="57150" cap="flat" cmpd="sng">
              <a:solidFill>
                <a:schemeClr val="accent5">
                  <a:alpha val="28000"/>
                </a:schemeClr>
              </a:solidFill>
              <a:prstDash val="solid"/>
              <a:miter/>
              <a:headEnd type="none" w="med" len="med"/>
              <a:tailEnd type="none" w="lg" len="lg"/>
            </a:ln>
          </p:spPr>
          <p:txBody>
            <a:bodyPr/>
            <a:lstStyle/>
            <a:p>
              <a:pPr defTabSz="914378"/>
              <a:endParaRPr lang="zh-CN" altLang="en-US" sz="1800" kern="0" noProof="1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5365" name="矩形 5125"/>
            <p:cNvSpPr/>
            <p:nvPr/>
          </p:nvSpPr>
          <p:spPr>
            <a:xfrm>
              <a:off x="3241" y="1979"/>
              <a:ext cx="1793" cy="1811"/>
            </a:xfrm>
            <a:prstGeom prst="rect">
              <a:avLst/>
            </a:prstGeom>
            <a:gradFill rotWithShape="0">
              <a:gsLst>
                <a:gs pos="0">
                  <a:srgbClr val="FFFFFF">
                    <a:alpha val="58000"/>
                  </a:srgbClr>
                </a:gs>
                <a:gs pos="50000">
                  <a:srgbClr val="FFFFFF">
                    <a:alpha val="82001"/>
                  </a:srgbClr>
                </a:gs>
                <a:gs pos="100000">
                  <a:srgbClr val="FFFFFF">
                    <a:alpha val="58000"/>
                  </a:srgbClr>
                </a:gs>
              </a:gsLst>
              <a:lin ang="5400000" scaled="1"/>
              <a:tileRect/>
            </a:gradFill>
            <a:ln w="3175">
              <a:solidFill>
                <a:schemeClr val="accent5"/>
              </a:solidFill>
            </a:ln>
          </p:spPr>
          <p:txBody>
            <a:bodyPr wrap="none" anchor="ctr"/>
            <a:lstStyle/>
            <a:p>
              <a:pPr algn="ctr" defTabSz="914378"/>
              <a:endParaRPr lang="zh-CN" altLang="en-US" sz="1800" kern="0" noProof="1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</p:grpSp>
      <p:pic>
        <p:nvPicPr>
          <p:cNvPr id="14342" name="图片 4102" descr="12-80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83306" y="1653581"/>
            <a:ext cx="3043160" cy="1465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52" name="TextBox 8"/>
          <p:cNvSpPr>
            <a:spLocks noChangeArrowheads="1"/>
          </p:cNvSpPr>
          <p:nvPr/>
        </p:nvSpPr>
        <p:spPr bwMode="auto">
          <a:xfrm>
            <a:off x="-272730" y="3203433"/>
            <a:ext cx="3875087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ctr" defTabSz="914378"/>
            <a:r>
              <a:rPr lang="zh-CN" altLang="en-US" sz="1800" kern="0" dirty="0">
                <a:solidFill>
                  <a:srgbClr val="228989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图中的线是直的吗？</a:t>
            </a:r>
          </a:p>
        </p:txBody>
      </p:sp>
      <p:sp>
        <p:nvSpPr>
          <p:cNvPr id="5153" name="TextBox 60"/>
          <p:cNvSpPr>
            <a:spLocks noChangeArrowheads="1"/>
          </p:cNvSpPr>
          <p:nvPr/>
        </p:nvSpPr>
        <p:spPr bwMode="auto">
          <a:xfrm>
            <a:off x="3583305" y="3203433"/>
            <a:ext cx="3894138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ctr" defTabSz="914378"/>
            <a:r>
              <a:rPr lang="zh-CN" altLang="en-US" sz="1800" kern="0">
                <a:solidFill>
                  <a:srgbClr val="228989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中心圆大小一样吗？</a:t>
            </a:r>
          </a:p>
        </p:txBody>
      </p:sp>
      <p:sp>
        <p:nvSpPr>
          <p:cNvPr id="2" name="矩形 3"/>
          <p:cNvSpPr>
            <a:spLocks noChangeArrowheads="1"/>
          </p:cNvSpPr>
          <p:nvPr/>
        </p:nvSpPr>
        <p:spPr bwMode="auto">
          <a:xfrm>
            <a:off x="561182" y="3747680"/>
            <a:ext cx="8021637" cy="99601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2700">
            <a:noFill/>
            <a:round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靠感觉器官去判断，很难精确，而且有时会出错。所以，要作出准确的判断，得到精确的数据，必须用测量仪器来测量。</a:t>
            </a:r>
          </a:p>
        </p:txBody>
      </p:sp>
      <p:sp>
        <p:nvSpPr>
          <p:cNvPr id="4" name="云形标注 2"/>
          <p:cNvSpPr/>
          <p:nvPr/>
        </p:nvSpPr>
        <p:spPr>
          <a:xfrm>
            <a:off x="6947230" y="1661841"/>
            <a:ext cx="2059682" cy="822677"/>
          </a:xfrm>
          <a:prstGeom prst="cloudCallout">
            <a:avLst>
              <a:gd name="adj1" fmla="val -107008"/>
              <a:gd name="adj2" fmla="val 489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defTabSz="914378"/>
            <a:r>
              <a:rPr lang="zh-CN" altLang="en-US" sz="1800" kern="0" noProof="1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rPr>
              <a:t>只靠感官判断不准确。</a:t>
            </a:r>
          </a:p>
        </p:txBody>
      </p:sp>
      <p:sp>
        <p:nvSpPr>
          <p:cNvPr id="15367" name="矩形 5127"/>
          <p:cNvSpPr>
            <a:spLocks noChangeArrowheads="1"/>
          </p:cNvSpPr>
          <p:nvPr/>
        </p:nvSpPr>
        <p:spPr bwMode="auto">
          <a:xfrm>
            <a:off x="958815" y="2007083"/>
            <a:ext cx="1148149" cy="716581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grpSp>
        <p:nvGrpSpPr>
          <p:cNvPr id="8" name="组合 5128"/>
          <p:cNvGrpSpPr>
            <a:grpSpLocks/>
          </p:cNvGrpSpPr>
          <p:nvPr/>
        </p:nvGrpSpPr>
        <p:grpSpPr bwMode="auto">
          <a:xfrm>
            <a:off x="750704" y="1874890"/>
            <a:ext cx="1612872" cy="1024495"/>
            <a:chOff x="612" y="1799"/>
            <a:chExt cx="1488" cy="1488"/>
          </a:xfrm>
        </p:grpSpPr>
        <p:sp>
          <p:nvSpPr>
            <p:cNvPr id="6159" name="椭圆 5129"/>
            <p:cNvSpPr>
              <a:spLocks noChangeArrowheads="1"/>
            </p:cNvSpPr>
            <p:nvPr/>
          </p:nvSpPr>
          <p:spPr bwMode="auto">
            <a:xfrm>
              <a:off x="1218" y="2387"/>
              <a:ext cx="288" cy="288"/>
            </a:xfrm>
            <a:prstGeom prst="ellips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6160" name="椭圆 5130"/>
            <p:cNvSpPr>
              <a:spLocks noChangeArrowheads="1"/>
            </p:cNvSpPr>
            <p:nvPr/>
          </p:nvSpPr>
          <p:spPr bwMode="auto">
            <a:xfrm>
              <a:off x="1122" y="2291"/>
              <a:ext cx="480" cy="480"/>
            </a:xfrm>
            <a:prstGeom prst="ellips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6161" name="椭圆 5131"/>
            <p:cNvSpPr>
              <a:spLocks noChangeArrowheads="1"/>
            </p:cNvSpPr>
            <p:nvPr/>
          </p:nvSpPr>
          <p:spPr bwMode="auto">
            <a:xfrm>
              <a:off x="996" y="2183"/>
              <a:ext cx="720" cy="720"/>
            </a:xfrm>
            <a:prstGeom prst="ellips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6162" name="椭圆 5132"/>
            <p:cNvSpPr>
              <a:spLocks noChangeArrowheads="1"/>
            </p:cNvSpPr>
            <p:nvPr/>
          </p:nvSpPr>
          <p:spPr bwMode="auto">
            <a:xfrm>
              <a:off x="891" y="2087"/>
              <a:ext cx="912" cy="912"/>
            </a:xfrm>
            <a:prstGeom prst="ellips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6163" name="椭圆 5133"/>
            <p:cNvSpPr>
              <a:spLocks noChangeArrowheads="1"/>
            </p:cNvSpPr>
            <p:nvPr/>
          </p:nvSpPr>
          <p:spPr bwMode="auto">
            <a:xfrm>
              <a:off x="804" y="1991"/>
              <a:ext cx="1104" cy="1104"/>
            </a:xfrm>
            <a:prstGeom prst="ellips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6164" name="椭圆 5134"/>
            <p:cNvSpPr>
              <a:spLocks noChangeArrowheads="1"/>
            </p:cNvSpPr>
            <p:nvPr/>
          </p:nvSpPr>
          <p:spPr bwMode="auto">
            <a:xfrm>
              <a:off x="696" y="1895"/>
              <a:ext cx="1296" cy="1296"/>
            </a:xfrm>
            <a:prstGeom prst="ellips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6165" name="椭圆 5135"/>
            <p:cNvSpPr>
              <a:spLocks noChangeArrowheads="1"/>
            </p:cNvSpPr>
            <p:nvPr/>
          </p:nvSpPr>
          <p:spPr bwMode="auto">
            <a:xfrm>
              <a:off x="1293" y="2462"/>
              <a:ext cx="144" cy="144"/>
            </a:xfrm>
            <a:prstGeom prst="ellips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6166" name="椭圆 5136"/>
            <p:cNvSpPr>
              <a:spLocks noChangeArrowheads="1"/>
            </p:cNvSpPr>
            <p:nvPr/>
          </p:nvSpPr>
          <p:spPr bwMode="auto">
            <a:xfrm>
              <a:off x="612" y="1799"/>
              <a:ext cx="1488" cy="1488"/>
            </a:xfrm>
            <a:prstGeom prst="ellips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</p:grpSp>
      <p:sp>
        <p:nvSpPr>
          <p:cNvPr id="23" name="文本框 22">
            <a:extLst>
              <a:ext uri="{FF2B5EF4-FFF2-40B4-BE49-F238E27FC236}">
                <a16:creationId xmlns:a16="http://schemas.microsoft.com/office/drawing/2014/main" id="{1E42AF10-4C2B-4C4A-A34A-4F8A6A773C4B}"/>
              </a:ext>
            </a:extLst>
          </p:cNvPr>
          <p:cNvSpPr txBox="1"/>
          <p:nvPr/>
        </p:nvSpPr>
        <p:spPr>
          <a:xfrm>
            <a:off x="626745" y="192420"/>
            <a:ext cx="1872782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观察与思考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2" grpId="0"/>
      <p:bldP spid="5153" grpId="0"/>
      <p:bldP spid="2" grpId="0" bldLvl="0" animBg="1"/>
      <p:bldP spid="4" grpId="0" bldLvl="0" animBg="1"/>
      <p:bldP spid="4" grpId="1" animBg="1"/>
      <p:bldP spid="1536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495300" y="2016867"/>
            <a:ext cx="8477910" cy="1754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defTabSz="914378">
              <a:lnSpc>
                <a:spcPct val="20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测量错误是由于不遵守测量仪器的使用规则、读数时粗心等造成的，是不该发生、能够避免的。</a:t>
            </a:r>
          </a:p>
          <a:p>
            <a:pPr defTabSz="914378">
              <a:lnSpc>
                <a:spcPct val="20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误差是不能避免的，只能尽量减小。</a:t>
            </a:r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495300" y="1262606"/>
            <a:ext cx="2519362" cy="646973"/>
          </a:xfrm>
          <a:prstGeom prst="rect">
            <a:avLst/>
          </a:prstGeom>
          <a:noFill/>
          <a:ln w="15875">
            <a:noFill/>
            <a:miter lim="800000"/>
            <a:headEnd/>
            <a:tailEnd type="none" w="lg" len="lg"/>
          </a:ln>
        </p:spPr>
        <p:txBody>
          <a:bodyPr lIns="92075" tIns="46038" rIns="92075" bIns="46038">
            <a:spAutoFit/>
          </a:bodyPr>
          <a:lstStyle/>
          <a:p>
            <a:pPr defTabSz="914378">
              <a:lnSpc>
                <a:spcPct val="20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误差不是错误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AFAE95F9-060F-443B-BCF6-8FC29F4F7A42}"/>
              </a:ext>
            </a:extLst>
          </p:cNvPr>
          <p:cNvSpPr txBox="1"/>
          <p:nvPr/>
        </p:nvSpPr>
        <p:spPr>
          <a:xfrm>
            <a:off x="626745" y="192420"/>
            <a:ext cx="2041525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科学小资料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文本框 101"/>
          <p:cNvSpPr txBox="1">
            <a:spLocks noChangeArrowheads="1"/>
          </p:cNvSpPr>
          <p:nvPr/>
        </p:nvSpPr>
        <p:spPr bwMode="auto">
          <a:xfrm>
            <a:off x="176689" y="1229544"/>
            <a:ext cx="8235950" cy="2839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indent="228594" defTabSz="914378">
              <a:lnSpc>
                <a:spcPct val="200000"/>
              </a:lnSpc>
            </a:pP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下列有关误差的说法中，错误的是（　　）</a:t>
            </a:r>
          </a:p>
          <a:p>
            <a:pPr indent="228594" defTabSz="914378">
              <a:lnSpc>
                <a:spcPct val="200000"/>
              </a:lnSpc>
            </a:pP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A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．测量值和真实值之间的差别叫做误差</a:t>
            </a:r>
          </a:p>
          <a:p>
            <a:pPr indent="228594" defTabSz="914378">
              <a:lnSpc>
                <a:spcPct val="200000"/>
              </a:lnSpc>
            </a:pP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B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．误差和错误一样是可以避免的</a:t>
            </a:r>
          </a:p>
          <a:p>
            <a:pPr indent="228594" defTabSz="914378">
              <a:lnSpc>
                <a:spcPct val="200000"/>
              </a:lnSpc>
            </a:pP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C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．测量工具越精密，测量方法越先进，误差就越小 </a:t>
            </a:r>
          </a:p>
          <a:p>
            <a:pPr indent="228594" defTabSz="914378">
              <a:lnSpc>
                <a:spcPct val="200000"/>
              </a:lnSpc>
            </a:pP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D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．用多次测量求平均值的方法可以减小误差</a:t>
            </a: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4294663" y="1382573"/>
            <a:ext cx="623887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21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B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D5FFBF96-2148-46C0-AB32-2D94E165741B}"/>
              </a:ext>
            </a:extLst>
          </p:cNvPr>
          <p:cNvSpPr txBox="1"/>
          <p:nvPr/>
        </p:nvSpPr>
        <p:spPr>
          <a:xfrm>
            <a:off x="626745" y="192420"/>
            <a:ext cx="1184275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练一练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2"/>
          <p:cNvSpPr txBox="1">
            <a:spLocks noChangeArrowheads="1"/>
          </p:cNvSpPr>
          <p:nvPr/>
        </p:nvSpPr>
        <p:spPr bwMode="auto">
          <a:xfrm>
            <a:off x="626744" y="1829295"/>
            <a:ext cx="553998" cy="19049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eaVert"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长度和时间的测量</a:t>
            </a:r>
          </a:p>
        </p:txBody>
      </p:sp>
      <p:sp>
        <p:nvSpPr>
          <p:cNvPr id="9" name="左大括号 8"/>
          <p:cNvSpPr/>
          <p:nvPr/>
        </p:nvSpPr>
        <p:spPr>
          <a:xfrm>
            <a:off x="1231941" y="1663884"/>
            <a:ext cx="624130" cy="2439659"/>
          </a:xfrm>
          <a:prstGeom prst="leftBrace">
            <a:avLst/>
          </a:prstGeom>
          <a:ln w="12700"/>
          <a:effectLst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lIns="68580" tIns="34290" rIns="68580" bIns="34290" anchor="ctr"/>
          <a:lstStyle/>
          <a:p>
            <a:pPr algn="ctr" defTabSz="914378">
              <a:lnSpc>
                <a:spcPct val="150000"/>
              </a:lnSpc>
            </a:pPr>
            <a:endParaRPr lang="zh-CN" altLang="en-US" kern="0" noProof="1">
              <a:solidFill>
                <a:srgbClr val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Helvetica"/>
              <a:sym typeface="Arial" panose="020B0604020202020204" pitchFamily="34" charset="0"/>
            </a:endParaRPr>
          </a:p>
        </p:txBody>
      </p:sp>
      <p:sp>
        <p:nvSpPr>
          <p:cNvPr id="10" name="文本框 5"/>
          <p:cNvSpPr txBox="1">
            <a:spLocks noChangeArrowheads="1"/>
          </p:cNvSpPr>
          <p:nvPr/>
        </p:nvSpPr>
        <p:spPr bwMode="auto">
          <a:xfrm>
            <a:off x="1907268" y="1281613"/>
            <a:ext cx="1363556" cy="48474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长度的测量</a:t>
            </a:r>
          </a:p>
        </p:txBody>
      </p:sp>
      <p:sp>
        <p:nvSpPr>
          <p:cNvPr id="11" name="文本框 7"/>
          <p:cNvSpPr txBox="1">
            <a:spLocks noChangeArrowheads="1"/>
          </p:cNvSpPr>
          <p:nvPr/>
        </p:nvSpPr>
        <p:spPr bwMode="auto">
          <a:xfrm>
            <a:off x="1907268" y="2674133"/>
            <a:ext cx="1363556" cy="48474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时间的测量</a:t>
            </a:r>
          </a:p>
        </p:txBody>
      </p:sp>
      <p:sp>
        <p:nvSpPr>
          <p:cNvPr id="12" name="文本框 8"/>
          <p:cNvSpPr txBox="1">
            <a:spLocks noChangeArrowheads="1"/>
          </p:cNvSpPr>
          <p:nvPr/>
        </p:nvSpPr>
        <p:spPr bwMode="auto">
          <a:xfrm>
            <a:off x="1907268" y="3969417"/>
            <a:ext cx="1363556" cy="48474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误差</a:t>
            </a:r>
          </a:p>
        </p:txBody>
      </p:sp>
      <p:sp>
        <p:nvSpPr>
          <p:cNvPr id="13" name="左大括号 12"/>
          <p:cNvSpPr/>
          <p:nvPr/>
        </p:nvSpPr>
        <p:spPr>
          <a:xfrm>
            <a:off x="3375334" y="861616"/>
            <a:ext cx="295580" cy="1203252"/>
          </a:xfrm>
          <a:prstGeom prst="leftBrace">
            <a:avLst/>
          </a:prstGeom>
          <a:ln w="12700"/>
          <a:effectLst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lIns="68580" tIns="34290" rIns="68580" bIns="34290" anchor="ctr"/>
          <a:lstStyle/>
          <a:p>
            <a:pPr algn="ctr" defTabSz="914378">
              <a:lnSpc>
                <a:spcPct val="150000"/>
              </a:lnSpc>
            </a:pPr>
            <a:endParaRPr lang="zh-CN" altLang="en-US" kern="0" noProof="1">
              <a:solidFill>
                <a:srgbClr val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Helvetica"/>
              <a:sym typeface="Arial" panose="020B0604020202020204" pitchFamily="34" charset="0"/>
            </a:endParaRPr>
          </a:p>
        </p:txBody>
      </p:sp>
      <p:sp>
        <p:nvSpPr>
          <p:cNvPr id="14" name="左大括号 13"/>
          <p:cNvSpPr/>
          <p:nvPr/>
        </p:nvSpPr>
        <p:spPr>
          <a:xfrm>
            <a:off x="3362524" y="2694627"/>
            <a:ext cx="348299" cy="503857"/>
          </a:xfrm>
          <a:prstGeom prst="leftBrace">
            <a:avLst/>
          </a:prstGeom>
          <a:ln w="12700"/>
          <a:effectLst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lIns="68580" tIns="34290" rIns="68580" bIns="34290" anchor="ctr"/>
          <a:lstStyle/>
          <a:p>
            <a:pPr algn="ctr" defTabSz="914378">
              <a:lnSpc>
                <a:spcPct val="150000"/>
              </a:lnSpc>
            </a:pPr>
            <a:endParaRPr lang="zh-CN" altLang="en-US" kern="0" noProof="1">
              <a:solidFill>
                <a:srgbClr val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Helvetica"/>
              <a:sym typeface="Arial" panose="020B0604020202020204" pitchFamily="34" charset="0"/>
            </a:endParaRPr>
          </a:p>
        </p:txBody>
      </p:sp>
      <p:sp>
        <p:nvSpPr>
          <p:cNvPr id="15" name="左大括号 14"/>
          <p:cNvSpPr/>
          <p:nvPr/>
        </p:nvSpPr>
        <p:spPr>
          <a:xfrm>
            <a:off x="3388883" y="3890882"/>
            <a:ext cx="282030" cy="708886"/>
          </a:xfrm>
          <a:prstGeom prst="leftBrace">
            <a:avLst/>
          </a:prstGeom>
          <a:ln w="12700"/>
          <a:effectLst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lIns="68580" tIns="34290" rIns="68580" bIns="34290" anchor="ctr"/>
          <a:lstStyle/>
          <a:p>
            <a:pPr algn="ctr" defTabSz="914378">
              <a:lnSpc>
                <a:spcPct val="150000"/>
              </a:lnSpc>
            </a:pPr>
            <a:endParaRPr lang="zh-CN" altLang="en-US" kern="0" noProof="1">
              <a:solidFill>
                <a:srgbClr val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Helvetica"/>
              <a:sym typeface="Arial" panose="020B0604020202020204" pitchFamily="34" charset="0"/>
            </a:endParaRPr>
          </a:p>
        </p:txBody>
      </p:sp>
      <p:sp>
        <p:nvSpPr>
          <p:cNvPr id="16" name="文本框 13"/>
          <p:cNvSpPr txBox="1">
            <a:spLocks noChangeArrowheads="1"/>
          </p:cNvSpPr>
          <p:nvPr/>
        </p:nvSpPr>
        <p:spPr bwMode="auto">
          <a:xfrm>
            <a:off x="3739185" y="677168"/>
            <a:ext cx="2378587" cy="34624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单位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:m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、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km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、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cm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等</a:t>
            </a:r>
          </a:p>
        </p:txBody>
      </p:sp>
      <p:sp>
        <p:nvSpPr>
          <p:cNvPr id="17" name="文本框 13"/>
          <p:cNvSpPr txBox="1">
            <a:spLocks noChangeArrowheads="1"/>
          </p:cNvSpPr>
          <p:nvPr/>
        </p:nvSpPr>
        <p:spPr bwMode="auto">
          <a:xfrm>
            <a:off x="3739185" y="1137355"/>
            <a:ext cx="1996874" cy="34624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测量工具：刻度尺</a:t>
            </a:r>
          </a:p>
        </p:txBody>
      </p:sp>
      <p:sp>
        <p:nvSpPr>
          <p:cNvPr id="18" name="文本框 13"/>
          <p:cNvSpPr txBox="1">
            <a:spLocks noChangeArrowheads="1"/>
          </p:cNvSpPr>
          <p:nvPr/>
        </p:nvSpPr>
        <p:spPr bwMode="auto">
          <a:xfrm>
            <a:off x="3741754" y="1562165"/>
            <a:ext cx="1532498" cy="34624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刻度尺的使用</a:t>
            </a:r>
          </a:p>
        </p:txBody>
      </p:sp>
      <p:sp>
        <p:nvSpPr>
          <p:cNvPr id="19" name="文本框 13"/>
          <p:cNvSpPr txBox="1">
            <a:spLocks noChangeArrowheads="1"/>
          </p:cNvSpPr>
          <p:nvPr/>
        </p:nvSpPr>
        <p:spPr bwMode="auto">
          <a:xfrm>
            <a:off x="3735909" y="2005542"/>
            <a:ext cx="2254321" cy="34624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长度的特殊测量方法</a:t>
            </a:r>
          </a:p>
        </p:txBody>
      </p:sp>
      <p:sp>
        <p:nvSpPr>
          <p:cNvPr id="20" name="文本框 13"/>
          <p:cNvSpPr txBox="1">
            <a:spLocks noChangeArrowheads="1"/>
          </p:cNvSpPr>
          <p:nvPr/>
        </p:nvSpPr>
        <p:spPr bwMode="auto">
          <a:xfrm>
            <a:off x="3741754" y="2494627"/>
            <a:ext cx="2125646" cy="34624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单位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:s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、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h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、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min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等</a:t>
            </a:r>
          </a:p>
        </p:txBody>
      </p:sp>
      <p:sp>
        <p:nvSpPr>
          <p:cNvPr id="21" name="文本框 13"/>
          <p:cNvSpPr txBox="1">
            <a:spLocks noChangeArrowheads="1"/>
          </p:cNvSpPr>
          <p:nvPr/>
        </p:nvSpPr>
        <p:spPr bwMode="auto">
          <a:xfrm>
            <a:off x="3743498" y="3025359"/>
            <a:ext cx="2966706" cy="34624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测量工具：停表、钟、表等</a:t>
            </a:r>
            <a:endParaRPr lang="en-US" altLang="zh-CN" sz="1800" kern="0" dirty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22" name="文本框 13"/>
          <p:cNvSpPr txBox="1">
            <a:spLocks noChangeArrowheads="1"/>
          </p:cNvSpPr>
          <p:nvPr/>
        </p:nvSpPr>
        <p:spPr bwMode="auto">
          <a:xfrm>
            <a:off x="3756990" y="3689746"/>
            <a:ext cx="4585042" cy="62324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误差与错误的区别：错误可以避免，误差不可以避免，只能减小</a:t>
            </a:r>
          </a:p>
        </p:txBody>
      </p:sp>
      <p:sp>
        <p:nvSpPr>
          <p:cNvPr id="23" name="文本框 13"/>
          <p:cNvSpPr txBox="1">
            <a:spLocks noChangeArrowheads="1"/>
          </p:cNvSpPr>
          <p:nvPr/>
        </p:nvSpPr>
        <p:spPr bwMode="auto">
          <a:xfrm>
            <a:off x="3741754" y="4506372"/>
            <a:ext cx="3864197" cy="34624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减小误差的方法：多次测量取平均值</a:t>
            </a: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A875F5AF-CE1C-4316-B85D-BD48FAE8C53C}"/>
              </a:ext>
            </a:extLst>
          </p:cNvPr>
          <p:cNvSpPr txBox="1"/>
          <p:nvPr/>
        </p:nvSpPr>
        <p:spPr>
          <a:xfrm>
            <a:off x="626744" y="192420"/>
            <a:ext cx="1529081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课堂小结</a:t>
            </a:r>
          </a:p>
        </p:txBody>
      </p:sp>
    </p:spTree>
    <p:extLst>
      <p:ext uri="{BB962C8B-B14F-4D97-AF65-F5344CB8AC3E}">
        <p14:creationId xmlns:p14="http://schemas.microsoft.com/office/powerpoint/2010/main" val="4045963265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/>
      <p:bldP spid="9" grpId="0" bldLvl="0" animBg="1"/>
      <p:bldP spid="10" grpId="0" bldLvl="0"/>
      <p:bldP spid="11" grpId="0" bldLvl="0"/>
      <p:bldP spid="12" grpId="0" bldLvl="0"/>
      <p:bldP spid="13" grpId="0" bldLvl="0" animBg="1"/>
      <p:bldP spid="14" grpId="0" bldLvl="0" animBg="1"/>
      <p:bldP spid="15" grpId="0" bldLvl="0" animBg="1"/>
      <p:bldP spid="16" grpId="0" bldLvl="0"/>
      <p:bldP spid="17" grpId="0" bldLvl="0"/>
      <p:bldP spid="18" grpId="0" bldLvl="0"/>
      <p:bldP spid="19" grpId="0" bldLvl="0"/>
      <p:bldP spid="20" grpId="0" bldLvl="0"/>
      <p:bldP spid="21" grpId="0" bldLvl="0"/>
      <p:bldP spid="22" grpId="0" bldLvl="0"/>
      <p:bldP spid="23" grpId="0" bldLvl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文本框 101"/>
          <p:cNvSpPr txBox="1">
            <a:spLocks noChangeArrowheads="1"/>
          </p:cNvSpPr>
          <p:nvPr/>
        </p:nvSpPr>
        <p:spPr bwMode="auto">
          <a:xfrm>
            <a:off x="250066" y="1353142"/>
            <a:ext cx="8216900" cy="2285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indent="228594" defTabSz="914378">
              <a:lnSpc>
                <a:spcPct val="200000"/>
              </a:lnSpc>
            </a:pP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1.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给下列各物体的长度填上合适的单位：</a:t>
            </a:r>
          </a:p>
          <a:p>
            <a:pPr indent="228594" defTabSz="914378">
              <a:lnSpc>
                <a:spcPct val="200000"/>
              </a:lnSpc>
            </a:pP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 (1)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中学生的身高</a:t>
            </a: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1700</a:t>
            </a:r>
            <a:r>
              <a:rPr lang="en-US" altLang="zh-CN" sz="1800" u="sng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    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；     </a:t>
            </a:r>
          </a:p>
          <a:p>
            <a:pPr indent="228594" defTabSz="914378">
              <a:lnSpc>
                <a:spcPct val="200000"/>
              </a:lnSpc>
            </a:pP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 (2)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物理课本的宽为</a:t>
            </a: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1.85</a:t>
            </a:r>
            <a:r>
              <a:rPr lang="en-US" altLang="zh-CN" sz="1800" u="sng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    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；</a:t>
            </a:r>
          </a:p>
          <a:p>
            <a:pPr indent="228594" defTabSz="914378">
              <a:lnSpc>
                <a:spcPct val="200000"/>
              </a:lnSpc>
            </a:pP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 (3)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人眨一次眼经历的时间大约</a:t>
            </a: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0.4</a:t>
            </a:r>
            <a:r>
              <a:rPr lang="en-US" altLang="zh-CN" sz="1800" u="sng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   </a:t>
            </a: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。</a:t>
            </a:r>
            <a:r>
              <a:rPr lang="en-US" altLang="zh-CN" sz="1800" u="sng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    </a:t>
            </a:r>
          </a:p>
        </p:txBody>
      </p:sp>
      <p:sp>
        <p:nvSpPr>
          <p:cNvPr id="32771" name="文本框 2"/>
          <p:cNvSpPr txBox="1">
            <a:spLocks noChangeArrowheads="1"/>
          </p:cNvSpPr>
          <p:nvPr/>
        </p:nvSpPr>
        <p:spPr bwMode="auto">
          <a:xfrm>
            <a:off x="2909526" y="2087107"/>
            <a:ext cx="795337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21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mm</a:t>
            </a:r>
          </a:p>
        </p:txBody>
      </p:sp>
      <p:sp>
        <p:nvSpPr>
          <p:cNvPr id="32772" name="文本框 4"/>
          <p:cNvSpPr txBox="1">
            <a:spLocks noChangeArrowheads="1"/>
          </p:cNvSpPr>
          <p:nvPr/>
        </p:nvSpPr>
        <p:spPr bwMode="auto">
          <a:xfrm>
            <a:off x="3145768" y="2579270"/>
            <a:ext cx="796925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21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cm</a:t>
            </a:r>
          </a:p>
        </p:txBody>
      </p:sp>
      <p:sp>
        <p:nvSpPr>
          <p:cNvPr id="32773" name="文本框 5"/>
          <p:cNvSpPr txBox="1">
            <a:spLocks noChangeArrowheads="1"/>
          </p:cNvSpPr>
          <p:nvPr/>
        </p:nvSpPr>
        <p:spPr bwMode="auto">
          <a:xfrm>
            <a:off x="4237562" y="3118591"/>
            <a:ext cx="418991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en-US" altLang="zh-CN" sz="21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s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AC274FD3-0CCE-4ACC-92BE-95084CEAE5AD}"/>
              </a:ext>
            </a:extLst>
          </p:cNvPr>
          <p:cNvSpPr txBox="1"/>
          <p:nvPr/>
        </p:nvSpPr>
        <p:spPr>
          <a:xfrm>
            <a:off x="626744" y="192420"/>
            <a:ext cx="1529081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课堂练习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/>
      <p:bldP spid="32772" grpId="0"/>
      <p:bldP spid="3277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文本框 101"/>
          <p:cNvSpPr txBox="1">
            <a:spLocks noChangeArrowheads="1"/>
          </p:cNvSpPr>
          <p:nvPr/>
        </p:nvSpPr>
        <p:spPr bwMode="auto">
          <a:xfrm>
            <a:off x="305276" y="1388830"/>
            <a:ext cx="8449606" cy="1731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indent="228594" defTabSz="914378">
              <a:lnSpc>
                <a:spcPct val="200000"/>
              </a:lnSpc>
            </a:pP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2.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完成单位换算：</a:t>
            </a:r>
          </a:p>
          <a:p>
            <a:pPr indent="228594" defTabSz="914378">
              <a:lnSpc>
                <a:spcPct val="200000"/>
              </a:lnSpc>
            </a:pP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（</a:t>
            </a: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）一张纸的厚度是：</a:t>
            </a: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70 um=______nm = </a:t>
            </a:r>
            <a:r>
              <a:rPr lang="en-US" altLang="zh-CN" sz="1800" u="sng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       </a:t>
            </a: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m  </a:t>
            </a:r>
          </a:p>
          <a:p>
            <a:pPr indent="228594" defTabSz="914378">
              <a:lnSpc>
                <a:spcPct val="200000"/>
              </a:lnSpc>
            </a:pP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（</a:t>
            </a: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2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） </a:t>
            </a: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1.5h = ______ min=______s</a:t>
            </a:r>
          </a:p>
        </p:txBody>
      </p:sp>
      <p:sp>
        <p:nvSpPr>
          <p:cNvPr id="33795" name="文本框 2"/>
          <p:cNvSpPr txBox="1">
            <a:spLocks noChangeArrowheads="1"/>
          </p:cNvSpPr>
          <p:nvPr/>
        </p:nvSpPr>
        <p:spPr bwMode="auto">
          <a:xfrm>
            <a:off x="5029863" y="2107331"/>
            <a:ext cx="1166812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7×10</a:t>
            </a:r>
            <a:r>
              <a:rPr lang="en-US" altLang="zh-CN" sz="1800" kern="0" baseline="3000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-5</a:t>
            </a:r>
          </a:p>
        </p:txBody>
      </p:sp>
      <p:sp>
        <p:nvSpPr>
          <p:cNvPr id="33796" name="文本框 1"/>
          <p:cNvSpPr txBox="1">
            <a:spLocks noChangeArrowheads="1"/>
          </p:cNvSpPr>
          <p:nvPr/>
        </p:nvSpPr>
        <p:spPr bwMode="auto">
          <a:xfrm>
            <a:off x="3730542" y="2107331"/>
            <a:ext cx="1074737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7×10</a:t>
            </a:r>
            <a:r>
              <a:rPr lang="en-US" altLang="zh-CN" sz="1800" kern="0" baseline="3000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4</a:t>
            </a:r>
            <a:endParaRPr lang="en-US" altLang="zh-CN" sz="1800" kern="0" dirty="0">
              <a:solidFill>
                <a:srgbClr val="FF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33797" name="文本框 3"/>
          <p:cNvSpPr txBox="1">
            <a:spLocks noChangeArrowheads="1"/>
          </p:cNvSpPr>
          <p:nvPr/>
        </p:nvSpPr>
        <p:spPr bwMode="auto">
          <a:xfrm>
            <a:off x="3332872" y="2657092"/>
            <a:ext cx="795338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5400</a:t>
            </a:r>
          </a:p>
        </p:txBody>
      </p:sp>
      <p:sp>
        <p:nvSpPr>
          <p:cNvPr id="33798" name="文本框 4"/>
          <p:cNvSpPr txBox="1">
            <a:spLocks noChangeArrowheads="1"/>
          </p:cNvSpPr>
          <p:nvPr/>
        </p:nvSpPr>
        <p:spPr bwMode="auto">
          <a:xfrm>
            <a:off x="2155825" y="2657092"/>
            <a:ext cx="795337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90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D8934449-7C36-4B3E-80A1-0273EC937005}"/>
              </a:ext>
            </a:extLst>
          </p:cNvPr>
          <p:cNvSpPr txBox="1"/>
          <p:nvPr/>
        </p:nvSpPr>
        <p:spPr>
          <a:xfrm>
            <a:off x="626744" y="192420"/>
            <a:ext cx="1529081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课堂练习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/>
      <p:bldP spid="33796" grpId="0"/>
      <p:bldP spid="33797" grpId="0"/>
      <p:bldP spid="3379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占位符 5">
            <a:extLst>
              <a:ext uri="{FF2B5EF4-FFF2-40B4-BE49-F238E27FC236}">
                <a16:creationId xmlns:a16="http://schemas.microsoft.com/office/drawing/2014/main" id="{06EBC966-B952-496A-A796-0FC9B2C6238A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9" name="Freeform 5">
            <a:extLst>
              <a:ext uri="{FF2B5EF4-FFF2-40B4-BE49-F238E27FC236}">
                <a16:creationId xmlns:a16="http://schemas.microsoft.com/office/drawing/2014/main" id="{F61F259D-B9C8-4DC4-A1DB-22DF6F998E41}"/>
              </a:ext>
            </a:extLst>
          </p:cNvPr>
          <p:cNvSpPr>
            <a:spLocks/>
          </p:cNvSpPr>
          <p:nvPr/>
        </p:nvSpPr>
        <p:spPr bwMode="auto">
          <a:xfrm flipH="1">
            <a:off x="0" y="0"/>
            <a:ext cx="7390210" cy="5143500"/>
          </a:xfrm>
          <a:custGeom>
            <a:avLst/>
            <a:gdLst>
              <a:gd name="T0" fmla="*/ 2365 w 2365"/>
              <a:gd name="T1" fmla="*/ 0 h 1619"/>
              <a:gd name="T2" fmla="*/ 1571 w 2365"/>
              <a:gd name="T3" fmla="*/ 0 h 1619"/>
              <a:gd name="T4" fmla="*/ 1343 w 2365"/>
              <a:gd name="T5" fmla="*/ 85 h 1619"/>
              <a:gd name="T6" fmla="*/ 40 w 2365"/>
              <a:gd name="T7" fmla="*/ 1599 h 1619"/>
              <a:gd name="T8" fmla="*/ 0 w 2365"/>
              <a:gd name="T9" fmla="*/ 1619 h 1619"/>
              <a:gd name="T10" fmla="*/ 2365 w 2365"/>
              <a:gd name="T11" fmla="*/ 1619 h 1619"/>
              <a:gd name="T12" fmla="*/ 2365 w 2365"/>
              <a:gd name="T13" fmla="*/ 0 h 1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365" h="1619">
                <a:moveTo>
                  <a:pt x="2365" y="0"/>
                </a:moveTo>
                <a:cubicBezTo>
                  <a:pt x="1571" y="0"/>
                  <a:pt x="1571" y="0"/>
                  <a:pt x="1571" y="0"/>
                </a:cubicBezTo>
                <a:cubicBezTo>
                  <a:pt x="1491" y="20"/>
                  <a:pt x="1413" y="49"/>
                  <a:pt x="1343" y="85"/>
                </a:cubicBezTo>
                <a:cubicBezTo>
                  <a:pt x="717" y="413"/>
                  <a:pt x="672" y="1268"/>
                  <a:pt x="40" y="1599"/>
                </a:cubicBezTo>
                <a:cubicBezTo>
                  <a:pt x="27" y="1606"/>
                  <a:pt x="14" y="1612"/>
                  <a:pt x="0" y="1619"/>
                </a:cubicBezTo>
                <a:cubicBezTo>
                  <a:pt x="2365" y="1619"/>
                  <a:pt x="2365" y="1619"/>
                  <a:pt x="2365" y="1619"/>
                </a:cubicBezTo>
                <a:lnTo>
                  <a:pt x="2365" y="0"/>
                </a:lnTo>
                <a:close/>
              </a:path>
            </a:pathLst>
          </a:custGeom>
          <a:gradFill flip="none" rotWithShape="1">
            <a:gsLst>
              <a:gs pos="0">
                <a:schemeClr val="accent6"/>
              </a:gs>
              <a:gs pos="100000">
                <a:schemeClr val="accent2"/>
              </a:gs>
            </a:gsLst>
            <a:lin ang="21000000" scaled="0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solidFill>
                <a:srgbClr val="3D3D3D"/>
              </a:solidFill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</p:txBody>
      </p:sp>
      <p:grpSp>
        <p:nvGrpSpPr>
          <p:cNvPr id="44" name="组合 43">
            <a:extLst>
              <a:ext uri="{FF2B5EF4-FFF2-40B4-BE49-F238E27FC236}">
                <a16:creationId xmlns:a16="http://schemas.microsoft.com/office/drawing/2014/main" id="{0F77EBC6-98CA-4108-A0AA-FF5358FC997C}"/>
              </a:ext>
            </a:extLst>
          </p:cNvPr>
          <p:cNvGrpSpPr/>
          <p:nvPr/>
        </p:nvGrpSpPr>
        <p:grpSpPr>
          <a:xfrm>
            <a:off x="418031" y="2043216"/>
            <a:ext cx="4153969" cy="858023"/>
            <a:chOff x="557374" y="3254526"/>
            <a:chExt cx="5538625" cy="1144030"/>
          </a:xfrm>
        </p:grpSpPr>
        <p:sp>
          <p:nvSpPr>
            <p:cNvPr id="46" name="文本框 45">
              <a:extLst>
                <a:ext uri="{FF2B5EF4-FFF2-40B4-BE49-F238E27FC236}">
                  <a16:creationId xmlns:a16="http://schemas.microsoft.com/office/drawing/2014/main" id="{6C292B33-A9C5-4A99-96D6-D9080CB976CA}"/>
                </a:ext>
              </a:extLst>
            </p:cNvPr>
            <p:cNvSpPr txBox="1"/>
            <p:nvPr/>
          </p:nvSpPr>
          <p:spPr>
            <a:xfrm>
              <a:off x="557374" y="3254526"/>
              <a:ext cx="5538625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CN" altLang="en-US" sz="2700" b="1" dirty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+mn-ea"/>
                  <a:sym typeface="Arial" panose="020B0604020202020204" pitchFamily="34" charset="0"/>
                </a:rPr>
                <a:t>感谢各位的仔细聆听</a:t>
              </a:r>
            </a:p>
          </p:txBody>
        </p:sp>
        <p:sp>
          <p:nvSpPr>
            <p:cNvPr id="47" name="文本框 46">
              <a:extLst>
                <a:ext uri="{FF2B5EF4-FFF2-40B4-BE49-F238E27FC236}">
                  <a16:creationId xmlns:a16="http://schemas.microsoft.com/office/drawing/2014/main" id="{32DA3F63-42A0-44FD-91BE-7D0F218BCCFB}"/>
                </a:ext>
              </a:extLst>
            </p:cNvPr>
            <p:cNvSpPr txBox="1"/>
            <p:nvPr/>
          </p:nvSpPr>
          <p:spPr>
            <a:xfrm>
              <a:off x="570077" y="4029224"/>
              <a:ext cx="48966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>
                <a:lnSpc>
                  <a:spcPct val="150000"/>
                </a:lnSpc>
              </a:pPr>
              <a:r>
                <a:rPr lang="en-US" altLang="zh-CN" sz="800" dirty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+mn-ea"/>
                  <a:sym typeface="Arial" panose="020B0604020202020204" pitchFamily="34" charset="0"/>
                </a:rPr>
                <a:t>MENTAL HEALTH COUNSELING PPT</a:t>
              </a:r>
            </a:p>
          </p:txBody>
        </p:sp>
        <p:cxnSp>
          <p:nvCxnSpPr>
            <p:cNvPr id="48" name="直接连接符 47">
              <a:extLst>
                <a:ext uri="{FF2B5EF4-FFF2-40B4-BE49-F238E27FC236}">
                  <a16:creationId xmlns:a16="http://schemas.microsoft.com/office/drawing/2014/main" id="{930E7808-FAAE-43C2-93E1-135C8AFBBFB0}"/>
                </a:ext>
              </a:extLst>
            </p:cNvPr>
            <p:cNvCxnSpPr>
              <a:cxnSpLocks/>
            </p:cNvCxnSpPr>
            <p:nvPr/>
          </p:nvCxnSpPr>
          <p:spPr>
            <a:xfrm>
              <a:off x="658813" y="3990975"/>
              <a:ext cx="5208587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36079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01516" y="4697003"/>
            <a:ext cx="736376" cy="359227"/>
          </a:xfrm>
          <a:prstGeom prst="rect">
            <a:avLst/>
          </a:prstGeom>
        </p:spPr>
      </p:pic>
      <p:sp>
        <p:nvSpPr>
          <p:cNvPr id="8" name="矩形 1"/>
          <p:cNvSpPr>
            <a:spLocks noChangeArrowheads="1"/>
          </p:cNvSpPr>
          <p:nvPr/>
        </p:nvSpPr>
        <p:spPr bwMode="auto">
          <a:xfrm>
            <a:off x="364016" y="1977568"/>
            <a:ext cx="7937500" cy="1731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indent="228594" algn="just" defTabSz="914378">
              <a:lnSpc>
                <a:spcPct val="20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1.知道国际单位制中长度和时间的单位。</a:t>
            </a:r>
          </a:p>
          <a:p>
            <a:pPr indent="228594" algn="just" defTabSz="914378">
              <a:lnSpc>
                <a:spcPct val="20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2.会选用适当的工具测量长度和时间。（重难点）</a:t>
            </a:r>
          </a:p>
          <a:p>
            <a:pPr indent="228594" algn="just" defTabSz="914378">
              <a:lnSpc>
                <a:spcPct val="20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3.知道测量有误差及减小误差的方法。</a:t>
            </a:r>
          </a:p>
        </p:txBody>
      </p:sp>
      <p:sp>
        <p:nvSpPr>
          <p:cNvPr id="9" name="矩形 2"/>
          <p:cNvSpPr>
            <a:spLocks noChangeArrowheads="1"/>
          </p:cNvSpPr>
          <p:nvPr/>
        </p:nvSpPr>
        <p:spPr bwMode="auto">
          <a:xfrm>
            <a:off x="602368" y="1453758"/>
            <a:ext cx="1061829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algn="ctr" defTabSz="914378"/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学习目标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224B6C37-89D2-4E45-9C67-B4A1293DDC2E}"/>
              </a:ext>
            </a:extLst>
          </p:cNvPr>
          <p:cNvSpPr txBox="1"/>
          <p:nvPr/>
        </p:nvSpPr>
        <p:spPr>
          <a:xfrm>
            <a:off x="626745" y="192420"/>
            <a:ext cx="1538534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学习目标</a:t>
            </a:r>
          </a:p>
        </p:txBody>
      </p:sp>
    </p:spTree>
    <p:extLst>
      <p:ext uri="{BB962C8B-B14F-4D97-AF65-F5344CB8AC3E}">
        <p14:creationId xmlns:p14="http://schemas.microsoft.com/office/powerpoint/2010/main" val="3969768365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99"/>
          <p:cNvSpPr txBox="1">
            <a:spLocks noChangeArrowheads="1"/>
          </p:cNvSpPr>
          <p:nvPr/>
        </p:nvSpPr>
        <p:spPr bwMode="auto">
          <a:xfrm>
            <a:off x="425234" y="1448412"/>
            <a:ext cx="2136370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rgbClr val="228989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（</a:t>
            </a:r>
            <a:r>
              <a:rPr lang="en-US" altLang="zh-CN" sz="1800" kern="0" dirty="0">
                <a:solidFill>
                  <a:srgbClr val="228989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</a:t>
            </a:r>
            <a:r>
              <a:rPr lang="zh-CN" altLang="en-US" sz="1800" kern="0" dirty="0">
                <a:solidFill>
                  <a:srgbClr val="228989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）长度的单位：</a:t>
            </a:r>
          </a:p>
        </p:txBody>
      </p:sp>
      <p:sp>
        <p:nvSpPr>
          <p:cNvPr id="14" name="文本框 6151"/>
          <p:cNvSpPr txBox="1">
            <a:spLocks noChangeArrowheads="1"/>
          </p:cNvSpPr>
          <p:nvPr/>
        </p:nvSpPr>
        <p:spPr bwMode="auto">
          <a:xfrm>
            <a:off x="537409" y="1045793"/>
            <a:ext cx="1754327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rgbClr val="006666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一、长度的单位</a:t>
            </a:r>
          </a:p>
        </p:txBody>
      </p:sp>
      <p:grpSp>
        <p:nvGrpSpPr>
          <p:cNvPr id="16" name="组合 9219"/>
          <p:cNvGrpSpPr>
            <a:grpSpLocks/>
          </p:cNvGrpSpPr>
          <p:nvPr/>
        </p:nvGrpSpPr>
        <p:grpSpPr bwMode="auto">
          <a:xfrm>
            <a:off x="7237863" y="2938976"/>
            <a:ext cx="1401312" cy="1281596"/>
            <a:chOff x="4768" y="2466"/>
            <a:chExt cx="693" cy="1327"/>
          </a:xfrm>
        </p:grpSpPr>
        <p:pic>
          <p:nvPicPr>
            <p:cNvPr id="17" name="图片 9220" descr="12-0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768" y="2767"/>
              <a:ext cx="346" cy="10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矩形 9221"/>
            <p:cNvSpPr>
              <a:spLocks noChangeArrowheads="1"/>
            </p:cNvSpPr>
            <p:nvPr/>
          </p:nvSpPr>
          <p:spPr bwMode="auto">
            <a:xfrm>
              <a:off x="4768" y="2466"/>
              <a:ext cx="693" cy="415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 lIns="122767" tIns="61384" rIns="122767" bIns="61384">
              <a:spAutoFit/>
            </a:bodyPr>
            <a:lstStyle/>
            <a:p>
              <a:pPr defTabSz="914378"/>
              <a:r>
                <a:rPr lang="en-US" altLang="zh-CN" sz="1800" kern="0" dirty="0">
                  <a:solidFill>
                    <a:srgbClr val="FF33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rPr>
                <a:t>1 cm</a:t>
              </a:r>
              <a:r>
                <a:rPr lang="en-US" altLang="zh-CN" sz="1800" kern="0" dirty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rPr>
                <a:t>   </a:t>
              </a:r>
            </a:p>
          </p:txBody>
        </p:sp>
      </p:grpSp>
      <p:grpSp>
        <p:nvGrpSpPr>
          <p:cNvPr id="19" name="组合 9223"/>
          <p:cNvGrpSpPr>
            <a:grpSpLocks/>
          </p:cNvGrpSpPr>
          <p:nvPr/>
        </p:nvGrpSpPr>
        <p:grpSpPr bwMode="auto">
          <a:xfrm>
            <a:off x="5505910" y="3178036"/>
            <a:ext cx="1093254" cy="1094177"/>
            <a:chOff x="3022" y="965"/>
            <a:chExt cx="1007" cy="1104"/>
          </a:xfrm>
        </p:grpSpPr>
        <p:pic>
          <p:nvPicPr>
            <p:cNvPr id="20" name="图片 9224" descr="12-03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2" y="1026"/>
              <a:ext cx="804" cy="10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" name="矩形 9225"/>
            <p:cNvSpPr>
              <a:spLocks noChangeArrowheads="1"/>
            </p:cNvSpPr>
            <p:nvPr/>
          </p:nvSpPr>
          <p:spPr bwMode="auto">
            <a:xfrm>
              <a:off x="3151" y="965"/>
              <a:ext cx="878" cy="405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 wrap="none" lIns="122767" tIns="61384" rIns="122767" bIns="61384">
              <a:spAutoFit/>
            </a:bodyPr>
            <a:lstStyle/>
            <a:p>
              <a:pPr defTabSz="914378"/>
              <a:r>
                <a:rPr lang="en-US" altLang="zh-CN" sz="1800" kern="0" dirty="0">
                  <a:solidFill>
                    <a:srgbClr val="FF33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rPr>
                <a:t>1 dm   </a:t>
              </a:r>
            </a:p>
          </p:txBody>
        </p:sp>
      </p:grpSp>
      <p:grpSp>
        <p:nvGrpSpPr>
          <p:cNvPr id="22" name="组合 1"/>
          <p:cNvGrpSpPr>
            <a:grpSpLocks/>
          </p:cNvGrpSpPr>
          <p:nvPr/>
        </p:nvGrpSpPr>
        <p:grpSpPr bwMode="auto">
          <a:xfrm>
            <a:off x="6262080" y="1172792"/>
            <a:ext cx="874639" cy="1521925"/>
            <a:chOff x="10827" y="1556"/>
            <a:chExt cx="2772" cy="5479"/>
          </a:xfrm>
        </p:grpSpPr>
        <p:pic>
          <p:nvPicPr>
            <p:cNvPr id="23" name="图片 9222" descr="12-04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27" y="2060"/>
              <a:ext cx="2772" cy="4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" name="矩形 9226"/>
            <p:cNvSpPr>
              <a:spLocks noChangeArrowheads="1"/>
            </p:cNvSpPr>
            <p:nvPr/>
          </p:nvSpPr>
          <p:spPr bwMode="auto">
            <a:xfrm>
              <a:off x="11345" y="1556"/>
              <a:ext cx="1868" cy="2441"/>
            </a:xfrm>
            <a:prstGeom prst="rect">
              <a:avLst/>
            </a:prstGeom>
            <a:noFill/>
            <a:ln w="15875">
              <a:noFill/>
              <a:miter lim="800000"/>
              <a:headEnd/>
              <a:tailEnd/>
            </a:ln>
          </p:spPr>
          <p:txBody>
            <a:bodyPr wrap="square" lIns="122767" tIns="61384" rIns="122767" bIns="61384">
              <a:spAutoFit/>
            </a:bodyPr>
            <a:lstStyle/>
            <a:p>
              <a:pPr defTabSz="914378"/>
              <a:r>
                <a:rPr lang="en-US" altLang="zh-CN" sz="1800" kern="0" dirty="0">
                  <a:solidFill>
                    <a:srgbClr val="FF33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rPr>
                <a:t>1 m   </a:t>
              </a:r>
            </a:p>
          </p:txBody>
        </p:sp>
      </p:grpSp>
      <p:sp>
        <p:nvSpPr>
          <p:cNvPr id="25" name="Text Box 46"/>
          <p:cNvSpPr txBox="1">
            <a:spLocks noChangeArrowheads="1"/>
          </p:cNvSpPr>
          <p:nvPr/>
        </p:nvSpPr>
        <p:spPr bwMode="auto">
          <a:xfrm>
            <a:off x="537409" y="2164838"/>
            <a:ext cx="5826125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1.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长度的国际单位是</a:t>
            </a:r>
            <a:r>
              <a:rPr lang="zh-CN" altLang="en-US" sz="1800" b="1" kern="0" dirty="0">
                <a:solidFill>
                  <a:srgbClr val="FF33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米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，符号</a:t>
            </a:r>
            <a:r>
              <a:rPr lang="en-US" altLang="zh-CN" sz="1800" b="1" kern="0" dirty="0">
                <a:solidFill>
                  <a:srgbClr val="FF33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m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。</a:t>
            </a:r>
          </a:p>
        </p:txBody>
      </p:sp>
      <p:sp>
        <p:nvSpPr>
          <p:cNvPr id="26" name="Text Box 47"/>
          <p:cNvSpPr txBox="1">
            <a:spLocks noChangeArrowheads="1"/>
          </p:cNvSpPr>
          <p:nvPr/>
        </p:nvSpPr>
        <p:spPr bwMode="auto">
          <a:xfrm>
            <a:off x="537409" y="2747891"/>
            <a:ext cx="5492750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2.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其它常见的长度单位及符号。</a:t>
            </a:r>
          </a:p>
        </p:txBody>
      </p:sp>
      <p:sp>
        <p:nvSpPr>
          <p:cNvPr id="27" name="文本框 3"/>
          <p:cNvSpPr txBox="1">
            <a:spLocks noChangeArrowheads="1"/>
          </p:cNvSpPr>
          <p:nvPr/>
        </p:nvSpPr>
        <p:spPr bwMode="auto">
          <a:xfrm>
            <a:off x="535625" y="3229781"/>
            <a:ext cx="1058863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千米</a:t>
            </a:r>
          </a:p>
        </p:txBody>
      </p:sp>
      <p:sp>
        <p:nvSpPr>
          <p:cNvPr id="28" name="文本框 4"/>
          <p:cNvSpPr txBox="1">
            <a:spLocks noChangeArrowheads="1"/>
          </p:cNvSpPr>
          <p:nvPr/>
        </p:nvSpPr>
        <p:spPr bwMode="auto">
          <a:xfrm>
            <a:off x="1583121" y="3195127"/>
            <a:ext cx="1023937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分米</a:t>
            </a:r>
          </a:p>
        </p:txBody>
      </p:sp>
      <p:sp>
        <p:nvSpPr>
          <p:cNvPr id="29" name="文本框 5"/>
          <p:cNvSpPr txBox="1">
            <a:spLocks noChangeArrowheads="1"/>
          </p:cNvSpPr>
          <p:nvPr/>
        </p:nvSpPr>
        <p:spPr bwMode="auto">
          <a:xfrm>
            <a:off x="2561604" y="3195127"/>
            <a:ext cx="949325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厘米</a:t>
            </a:r>
          </a:p>
        </p:txBody>
      </p:sp>
      <p:sp>
        <p:nvSpPr>
          <p:cNvPr id="30" name="文本框 6"/>
          <p:cNvSpPr txBox="1">
            <a:spLocks noChangeArrowheads="1"/>
          </p:cNvSpPr>
          <p:nvPr/>
        </p:nvSpPr>
        <p:spPr bwMode="auto">
          <a:xfrm>
            <a:off x="535625" y="4134961"/>
            <a:ext cx="960438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微米</a:t>
            </a:r>
          </a:p>
        </p:txBody>
      </p:sp>
      <p:sp>
        <p:nvSpPr>
          <p:cNvPr id="31" name="文本框 7"/>
          <p:cNvSpPr txBox="1">
            <a:spLocks noChangeArrowheads="1"/>
          </p:cNvSpPr>
          <p:nvPr/>
        </p:nvSpPr>
        <p:spPr bwMode="auto">
          <a:xfrm>
            <a:off x="2654938" y="4138282"/>
            <a:ext cx="989013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纳米</a:t>
            </a:r>
          </a:p>
        </p:txBody>
      </p:sp>
      <p:sp>
        <p:nvSpPr>
          <p:cNvPr id="32" name="文本框 8"/>
          <p:cNvSpPr txBox="1">
            <a:spLocks noChangeArrowheads="1"/>
          </p:cNvSpPr>
          <p:nvPr/>
        </p:nvSpPr>
        <p:spPr bwMode="auto">
          <a:xfrm>
            <a:off x="3735429" y="3195127"/>
            <a:ext cx="949325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毫米</a:t>
            </a:r>
          </a:p>
        </p:txBody>
      </p:sp>
      <p:sp>
        <p:nvSpPr>
          <p:cNvPr id="33" name="文本框 9"/>
          <p:cNvSpPr txBox="1">
            <a:spLocks noChangeArrowheads="1"/>
          </p:cNvSpPr>
          <p:nvPr/>
        </p:nvSpPr>
        <p:spPr bwMode="auto">
          <a:xfrm>
            <a:off x="1561347" y="3579775"/>
            <a:ext cx="1058862" cy="62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en-US" altLang="zh-CN" sz="2400" b="1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dm</a:t>
            </a:r>
          </a:p>
        </p:txBody>
      </p:sp>
      <p:sp>
        <p:nvSpPr>
          <p:cNvPr id="34" name="文本框 10"/>
          <p:cNvSpPr txBox="1">
            <a:spLocks noChangeArrowheads="1"/>
          </p:cNvSpPr>
          <p:nvPr/>
        </p:nvSpPr>
        <p:spPr bwMode="auto">
          <a:xfrm>
            <a:off x="537214" y="3614429"/>
            <a:ext cx="1058863" cy="62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en-US" altLang="zh-CN" sz="2400" b="1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km</a:t>
            </a:r>
          </a:p>
        </p:txBody>
      </p:sp>
      <p:sp>
        <p:nvSpPr>
          <p:cNvPr id="35" name="文本框 11"/>
          <p:cNvSpPr txBox="1">
            <a:spLocks noChangeArrowheads="1"/>
          </p:cNvSpPr>
          <p:nvPr/>
        </p:nvSpPr>
        <p:spPr bwMode="auto">
          <a:xfrm>
            <a:off x="2620209" y="3579775"/>
            <a:ext cx="1060450" cy="62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en-US" altLang="zh-CN" sz="2400" b="1" kern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cm</a:t>
            </a:r>
          </a:p>
        </p:txBody>
      </p:sp>
      <p:sp>
        <p:nvSpPr>
          <p:cNvPr id="36" name="文本框 12"/>
          <p:cNvSpPr txBox="1">
            <a:spLocks noChangeArrowheads="1"/>
          </p:cNvSpPr>
          <p:nvPr/>
        </p:nvSpPr>
        <p:spPr bwMode="auto">
          <a:xfrm>
            <a:off x="3680661" y="3579775"/>
            <a:ext cx="1058863" cy="62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en-US" altLang="zh-CN" sz="2400" b="1" kern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mm</a:t>
            </a:r>
          </a:p>
        </p:txBody>
      </p:sp>
      <p:sp>
        <p:nvSpPr>
          <p:cNvPr id="37" name="文本框 13"/>
          <p:cNvSpPr txBox="1">
            <a:spLocks noChangeArrowheads="1"/>
          </p:cNvSpPr>
          <p:nvPr/>
        </p:nvSpPr>
        <p:spPr bwMode="auto">
          <a:xfrm>
            <a:off x="1596076" y="4017048"/>
            <a:ext cx="1058862" cy="62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2400" b="1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μ</a:t>
            </a:r>
            <a:r>
              <a:rPr lang="en-US" altLang="zh-CN" sz="2400" b="1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m</a:t>
            </a:r>
          </a:p>
        </p:txBody>
      </p:sp>
      <p:sp>
        <p:nvSpPr>
          <p:cNvPr id="38" name="文本框 14"/>
          <p:cNvSpPr txBox="1">
            <a:spLocks noChangeArrowheads="1"/>
          </p:cNvSpPr>
          <p:nvPr/>
        </p:nvSpPr>
        <p:spPr bwMode="auto">
          <a:xfrm>
            <a:off x="3695996" y="4017048"/>
            <a:ext cx="1058862" cy="62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en-US" altLang="zh-CN" sz="2400" b="1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nm</a:t>
            </a:r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C1461502-2FF5-4650-BE84-47CEA4031036}"/>
              </a:ext>
            </a:extLst>
          </p:cNvPr>
          <p:cNvSpPr txBox="1"/>
          <p:nvPr/>
        </p:nvSpPr>
        <p:spPr>
          <a:xfrm>
            <a:off x="626745" y="192420"/>
            <a:ext cx="1538534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课堂活动</a:t>
            </a:r>
          </a:p>
        </p:txBody>
      </p:sp>
    </p:spTree>
    <p:extLst>
      <p:ext uri="{BB962C8B-B14F-4D97-AF65-F5344CB8AC3E}">
        <p14:creationId xmlns:p14="http://schemas.microsoft.com/office/powerpoint/2010/main" val="1609228082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文本框 4"/>
          <p:cNvSpPr txBox="1">
            <a:spLocks noChangeArrowheads="1"/>
          </p:cNvSpPr>
          <p:nvPr/>
        </p:nvSpPr>
        <p:spPr bwMode="auto">
          <a:xfrm>
            <a:off x="337423" y="1024125"/>
            <a:ext cx="6973887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rgbClr val="228989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（</a:t>
            </a:r>
            <a:r>
              <a:rPr lang="en-US" altLang="zh-CN" sz="1800" kern="0" dirty="0">
                <a:solidFill>
                  <a:srgbClr val="228989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2</a:t>
            </a:r>
            <a:r>
              <a:rPr lang="zh-CN" altLang="en-US" sz="1800" kern="0" dirty="0">
                <a:solidFill>
                  <a:srgbClr val="228989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）常用长度单位之间的换算关系。</a:t>
            </a:r>
          </a:p>
        </p:txBody>
      </p:sp>
      <p:sp>
        <p:nvSpPr>
          <p:cNvPr id="8197" name="文本框 5"/>
          <p:cNvSpPr txBox="1">
            <a:spLocks noChangeArrowheads="1"/>
          </p:cNvSpPr>
          <p:nvPr/>
        </p:nvSpPr>
        <p:spPr bwMode="auto">
          <a:xfrm>
            <a:off x="337423" y="1633859"/>
            <a:ext cx="8453437" cy="2562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rgbClr val="0000FF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      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1km=1000m=10</a:t>
            </a:r>
            <a:r>
              <a:rPr lang="en-US" altLang="zh-CN" sz="1800" kern="0" baseline="3000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3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m</a:t>
            </a:r>
          </a:p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      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1dm=0.1m=10</a:t>
            </a:r>
            <a:r>
              <a:rPr lang="en-US" altLang="zh-CN" sz="1800" kern="0" baseline="3000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-1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m 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          </a:t>
            </a:r>
          </a:p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      1cm=0.01m=10</a:t>
            </a:r>
            <a:r>
              <a:rPr lang="en-US" altLang="zh-CN" sz="1800" kern="0" baseline="3000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-2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m</a:t>
            </a:r>
          </a:p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      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1mm=0.001m=10</a:t>
            </a:r>
            <a:r>
              <a:rPr lang="en-US" altLang="zh-CN" sz="1800" kern="0" baseline="3000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-3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m</a:t>
            </a:r>
          </a:p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      1μm=0.000001m=10</a:t>
            </a:r>
            <a:r>
              <a:rPr lang="en-US" altLang="zh-CN" sz="1800" kern="0" baseline="3000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-6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m        </a:t>
            </a:r>
          </a:p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      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1nm=0.000000001m=10</a:t>
            </a:r>
            <a:r>
              <a:rPr lang="en-US" altLang="zh-CN" sz="1800" kern="0" baseline="3000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-9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m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3EB5833E-4990-494D-8FDA-9B8C5A466E38}"/>
              </a:ext>
            </a:extLst>
          </p:cNvPr>
          <p:cNvSpPr txBox="1"/>
          <p:nvPr/>
        </p:nvSpPr>
        <p:spPr>
          <a:xfrm>
            <a:off x="626745" y="192420"/>
            <a:ext cx="1538534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课堂活动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矩形 1"/>
          <p:cNvSpPr/>
          <p:nvPr/>
        </p:nvSpPr>
        <p:spPr>
          <a:xfrm>
            <a:off x="630555" y="926147"/>
            <a:ext cx="8115322" cy="900246"/>
          </a:xfrm>
          <a:prstGeom prst="rect">
            <a:avLst/>
          </a:prstGeom>
          <a:noFill/>
          <a:ln w="9525">
            <a:noFill/>
          </a:ln>
        </p:spPr>
        <p:txBody>
          <a:bodyPr wrap="square" lIns="68580" tIns="34290" rIns="68580" bIns="34290">
            <a:spAutoFit/>
          </a:bodyPr>
          <a:lstStyle/>
          <a:p>
            <a:pPr algn="just" defTabSz="914378">
              <a:lnSpc>
                <a:spcPct val="150000"/>
              </a:lnSpc>
            </a:pPr>
            <a:r>
              <a:rPr lang="zh-CN" altLang="en-US" sz="1800" kern="0" noProof="1">
                <a:solidFill>
                  <a:srgbClr val="228989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rPr>
              <a:t>（</a:t>
            </a:r>
            <a:r>
              <a:rPr lang="en-US" altLang="zh-CN" sz="1800" kern="0" noProof="1">
                <a:solidFill>
                  <a:srgbClr val="228989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rPr>
              <a:t>3</a:t>
            </a:r>
            <a:r>
              <a:rPr lang="zh-CN" altLang="en-US" sz="1800" kern="0" noProof="1">
                <a:solidFill>
                  <a:srgbClr val="228989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rPr>
              <a:t>）单位换算方法步骤：</a:t>
            </a:r>
            <a:r>
              <a:rPr lang="zh-CN" altLang="en-US" sz="1800" kern="0" noProof="1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rPr>
              <a:t>先“换”后“算”：不改变数字，利用等量代换将单位换算成我们需要的单位，之后进行数字化简计算。</a:t>
            </a:r>
            <a:endParaRPr lang="zh-CN" altLang="en-US" sz="1800" kern="0" noProof="1">
              <a:solidFill>
                <a:srgbClr val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13314" name="TextBox 32"/>
          <p:cNvSpPr>
            <a:spLocks noChangeArrowheads="1"/>
          </p:cNvSpPr>
          <p:nvPr/>
        </p:nvSpPr>
        <p:spPr bwMode="auto">
          <a:xfrm>
            <a:off x="1321326" y="2047515"/>
            <a:ext cx="6440761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en-US" altLang="zh-CN" sz="15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</a:t>
            </a:r>
            <a:r>
              <a:rPr lang="en-US" altLang="zh-CN" sz="21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</a:t>
            </a:r>
            <a:r>
              <a:rPr lang="zh-CN" altLang="en-US" sz="21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先</a:t>
            </a:r>
            <a:r>
              <a:rPr lang="zh-CN" altLang="en-US" sz="21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“换”</a:t>
            </a:r>
            <a:r>
              <a:rPr lang="zh-CN" altLang="en-US" sz="21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                    </a:t>
            </a:r>
            <a:r>
              <a:rPr lang="zh-CN" altLang="en-US" sz="27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</a:t>
            </a:r>
            <a:r>
              <a:rPr lang="zh-CN" altLang="en-US" sz="21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后</a:t>
            </a:r>
            <a:r>
              <a:rPr lang="zh-CN" altLang="en-US" sz="21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“算”</a:t>
            </a:r>
          </a:p>
        </p:txBody>
      </p:sp>
      <p:sp>
        <p:nvSpPr>
          <p:cNvPr id="15390" name="虚尾箭头 33"/>
          <p:cNvSpPr>
            <a:spLocks noChangeArrowheads="1"/>
          </p:cNvSpPr>
          <p:nvPr/>
        </p:nvSpPr>
        <p:spPr bwMode="auto">
          <a:xfrm rot="5400000">
            <a:off x="1697918" y="2958664"/>
            <a:ext cx="727963" cy="206759"/>
          </a:xfrm>
          <a:custGeom>
            <a:avLst/>
            <a:gdLst/>
            <a:ahLst/>
            <a:cxnLst>
              <a:cxn ang="0">
                <a:pos x="16992" y="0"/>
              </a:cxn>
              <a:cxn ang="0">
                <a:pos x="16992" y="5400"/>
              </a:cxn>
              <a:cxn ang="0">
                <a:pos x="3375" y="5400"/>
              </a:cxn>
              <a:cxn ang="0">
                <a:pos x="3375" y="16200"/>
              </a:cxn>
              <a:cxn ang="0">
                <a:pos x="16992" y="16200"/>
              </a:cxn>
              <a:cxn ang="0">
                <a:pos x="16992" y="21600"/>
              </a:cxn>
              <a:cxn ang="0">
                <a:pos x="21600" y="10800"/>
              </a:cxn>
              <a:cxn ang="0">
                <a:pos x="1350" y="5400"/>
              </a:cxn>
              <a:cxn ang="0">
                <a:pos x="1350" y="16200"/>
              </a:cxn>
              <a:cxn ang="0">
                <a:pos x="2700" y="16200"/>
              </a:cxn>
              <a:cxn ang="0">
                <a:pos x="2700" y="5400"/>
              </a:cxn>
              <a:cxn ang="0">
                <a:pos x="0" y="5400"/>
              </a:cxn>
              <a:cxn ang="0">
                <a:pos x="0" y="16200"/>
              </a:cxn>
              <a:cxn ang="0">
                <a:pos x="675" y="16200"/>
              </a:cxn>
              <a:cxn ang="0">
                <a:pos x="675" y="5400"/>
              </a:cxn>
            </a:cxnLst>
            <a:rect l="0" t="0" r="r" b="b"/>
            <a:pathLst>
              <a:path w="21600" h="21600">
                <a:moveTo>
                  <a:pt x="16992" y="0"/>
                </a:moveTo>
                <a:lnTo>
                  <a:pt x="16992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992" y="16200"/>
                </a:lnTo>
                <a:lnTo>
                  <a:pt x="16992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rgbClr val="B46D33"/>
            </a:solidFill>
            <a:bevel/>
            <a:headEnd/>
            <a:tailEnd/>
          </a:ln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15391" name="TextBox 34"/>
          <p:cNvSpPr>
            <a:spLocks noChangeArrowheads="1"/>
          </p:cNvSpPr>
          <p:nvPr/>
        </p:nvSpPr>
        <p:spPr bwMode="auto">
          <a:xfrm>
            <a:off x="721179" y="3660729"/>
            <a:ext cx="3355093" cy="996017"/>
          </a:xfrm>
          <a:prstGeom prst="flowChartAlternateProcess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物理量的原数字不变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,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原单位与换用单位之间进行等量代换</a:t>
            </a:r>
          </a:p>
        </p:txBody>
      </p:sp>
      <p:sp>
        <p:nvSpPr>
          <p:cNvPr id="15392" name="TextBox 35"/>
          <p:cNvSpPr>
            <a:spLocks noChangeArrowheads="1"/>
          </p:cNvSpPr>
          <p:nvPr/>
        </p:nvSpPr>
        <p:spPr bwMode="auto">
          <a:xfrm>
            <a:off x="5298401" y="3660729"/>
            <a:ext cx="2727180" cy="996017"/>
          </a:xfrm>
          <a:prstGeom prst="roundRect">
            <a:avLst>
              <a:gd name="adj" fmla="val 16667"/>
            </a:avLst>
          </a:prstGeom>
          <a:solidFill>
            <a:srgbClr val="D6F5F5"/>
          </a:solidFill>
          <a:ln w="9525">
            <a:noFill/>
            <a:round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将各物理量单位前的数字进行化简运算</a:t>
            </a:r>
          </a:p>
        </p:txBody>
      </p:sp>
      <p:sp>
        <p:nvSpPr>
          <p:cNvPr id="15393" name="虚尾箭头 36"/>
          <p:cNvSpPr>
            <a:spLocks noChangeArrowheads="1"/>
          </p:cNvSpPr>
          <p:nvPr/>
        </p:nvSpPr>
        <p:spPr bwMode="auto">
          <a:xfrm rot="5400000">
            <a:off x="6080262" y="3049213"/>
            <a:ext cx="764198" cy="199703"/>
          </a:xfrm>
          <a:custGeom>
            <a:avLst/>
            <a:gdLst/>
            <a:ahLst/>
            <a:cxnLst>
              <a:cxn ang="0">
                <a:pos x="17143" y="0"/>
              </a:cxn>
              <a:cxn ang="0">
                <a:pos x="17143" y="5400"/>
              </a:cxn>
              <a:cxn ang="0">
                <a:pos x="3375" y="5400"/>
              </a:cxn>
              <a:cxn ang="0">
                <a:pos x="3375" y="16200"/>
              </a:cxn>
              <a:cxn ang="0">
                <a:pos x="17143" y="16200"/>
              </a:cxn>
              <a:cxn ang="0">
                <a:pos x="17143" y="21600"/>
              </a:cxn>
              <a:cxn ang="0">
                <a:pos x="21600" y="10800"/>
              </a:cxn>
              <a:cxn ang="0">
                <a:pos x="1350" y="5400"/>
              </a:cxn>
              <a:cxn ang="0">
                <a:pos x="1350" y="16200"/>
              </a:cxn>
              <a:cxn ang="0">
                <a:pos x="2700" y="16200"/>
              </a:cxn>
              <a:cxn ang="0">
                <a:pos x="2700" y="5400"/>
              </a:cxn>
              <a:cxn ang="0">
                <a:pos x="0" y="5400"/>
              </a:cxn>
              <a:cxn ang="0">
                <a:pos x="0" y="16200"/>
              </a:cxn>
              <a:cxn ang="0">
                <a:pos x="675" y="16200"/>
              </a:cxn>
              <a:cxn ang="0">
                <a:pos x="675" y="5400"/>
              </a:cxn>
            </a:cxnLst>
            <a:rect l="0" t="0" r="r" b="b"/>
            <a:pathLst>
              <a:path w="21600" h="21600">
                <a:moveTo>
                  <a:pt x="17143" y="0"/>
                </a:moveTo>
                <a:lnTo>
                  <a:pt x="17143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7143" y="16200"/>
                </a:lnTo>
                <a:lnTo>
                  <a:pt x="17143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D6F5F5"/>
          </a:solidFill>
          <a:ln w="25400">
            <a:solidFill>
              <a:srgbClr val="718841"/>
            </a:solidFill>
            <a:bevel/>
            <a:headEnd/>
            <a:tailEnd/>
          </a:ln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FA02DD89-A4A7-4BE3-B99D-CEA988570CCB}"/>
              </a:ext>
            </a:extLst>
          </p:cNvPr>
          <p:cNvSpPr txBox="1"/>
          <p:nvPr/>
        </p:nvSpPr>
        <p:spPr>
          <a:xfrm>
            <a:off x="626745" y="192420"/>
            <a:ext cx="1538534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课堂活动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3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3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5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15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5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5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3" grpId="0"/>
      <p:bldP spid="13314" grpId="0"/>
      <p:bldP spid="15390" grpId="0" bldLvl="0" animBg="1"/>
      <p:bldP spid="15391" grpId="0" bldLvl="0" animBg="1"/>
      <p:bldP spid="15392" grpId="0" bldLvl="0" animBg="1"/>
      <p:bldP spid="15393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文本框 5"/>
          <p:cNvSpPr txBox="1">
            <a:spLocks noChangeArrowheads="1"/>
          </p:cNvSpPr>
          <p:nvPr/>
        </p:nvSpPr>
        <p:spPr bwMode="auto">
          <a:xfrm>
            <a:off x="626745" y="1238107"/>
            <a:ext cx="8517255" cy="1177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200000"/>
              </a:lnSpc>
            </a:pPr>
            <a:r>
              <a:rPr lang="zh-CN" altLang="en-US" sz="1800" kern="0" dirty="0">
                <a:solidFill>
                  <a:srgbClr val="007E82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例：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一个正常发育的中学生的身高约为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160_____</a:t>
            </a:r>
          </a:p>
          <a:p>
            <a:pPr defTabSz="914378">
              <a:lnSpc>
                <a:spcPct val="20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(</a:t>
            </a:r>
            <a:r>
              <a:rPr lang="zh-CN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填上适当的单位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)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；一个甲型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H7N9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流感病毒分子的直径约为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9×10</a:t>
            </a:r>
            <a:r>
              <a:rPr lang="en-US" altLang="zh-CN" sz="1800" kern="0" baseline="3000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-8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m=______nm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。</a:t>
            </a:r>
            <a:endParaRPr lang="zh-CN" altLang="en-US" sz="1800" kern="0" baseline="30000" dirty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626746" y="2728149"/>
            <a:ext cx="8301038" cy="1177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200000"/>
              </a:lnSpc>
            </a:pPr>
            <a:r>
              <a:rPr lang="zh-CN" altLang="en-US" sz="1800" kern="0" dirty="0">
                <a:solidFill>
                  <a:srgbClr val="007E82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解析：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一个正常发育的中学生的身高约为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1.6 m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，</a:t>
            </a:r>
          </a:p>
          <a:p>
            <a:pPr defTabSz="914378">
              <a:lnSpc>
                <a:spcPct val="200000"/>
              </a:lnSpc>
            </a:pP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1.6 m=160 cm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；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9×10</a:t>
            </a:r>
            <a:r>
              <a:rPr lang="en-US" altLang="zh-CN" sz="1800" kern="0" baseline="3000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-8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m=9×10</a:t>
            </a:r>
            <a:r>
              <a:rPr lang="en-US" altLang="zh-CN" sz="1800" kern="0" baseline="3000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-8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×10</a:t>
            </a:r>
            <a:r>
              <a:rPr lang="en-US" altLang="zh-CN" sz="1800" kern="0" baseline="3000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9 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nm=90 nm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。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4990240" y="1326762"/>
            <a:ext cx="446276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cm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7912699" y="1826729"/>
            <a:ext cx="394980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90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7644ED64-54BD-44A3-9781-54CA36F39D00}"/>
              </a:ext>
            </a:extLst>
          </p:cNvPr>
          <p:cNvSpPr txBox="1"/>
          <p:nvPr/>
        </p:nvSpPr>
        <p:spPr>
          <a:xfrm>
            <a:off x="626745" y="192420"/>
            <a:ext cx="1538534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课堂活动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6"/>
          <p:cNvSpPr txBox="1">
            <a:spLocks noChangeArrowheads="1"/>
          </p:cNvSpPr>
          <p:nvPr/>
        </p:nvSpPr>
        <p:spPr bwMode="auto">
          <a:xfrm>
            <a:off x="526760" y="1279733"/>
            <a:ext cx="2113399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 anchor="ctr">
            <a:spAutoFit/>
          </a:bodyPr>
          <a:lstStyle/>
          <a:p>
            <a:pPr algn="ctr"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某人高：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1.67(       )</a:t>
            </a:r>
          </a:p>
        </p:txBody>
      </p:sp>
      <p:sp>
        <p:nvSpPr>
          <p:cNvPr id="13316" name="Text Box 8"/>
          <p:cNvSpPr txBox="1">
            <a:spLocks noChangeArrowheads="1"/>
          </p:cNvSpPr>
          <p:nvPr/>
        </p:nvSpPr>
        <p:spPr bwMode="auto">
          <a:xfrm>
            <a:off x="520347" y="1845322"/>
            <a:ext cx="3049553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 anchor="ctr">
            <a:spAutoFit/>
          </a:bodyPr>
          <a:lstStyle/>
          <a:p>
            <a:pPr algn="ctr"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一层楼房高约：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30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（         ）</a:t>
            </a:r>
          </a:p>
        </p:txBody>
      </p:sp>
      <p:sp>
        <p:nvSpPr>
          <p:cNvPr id="13317" name="Text Box 9"/>
          <p:cNvSpPr txBox="1">
            <a:spLocks noChangeArrowheads="1"/>
          </p:cNvSpPr>
          <p:nvPr/>
        </p:nvSpPr>
        <p:spPr bwMode="auto">
          <a:xfrm>
            <a:off x="533171" y="2370648"/>
            <a:ext cx="3139321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 anchor="ctr">
            <a:spAutoFit/>
          </a:bodyPr>
          <a:lstStyle/>
          <a:p>
            <a:pPr algn="ctr"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地球半径约：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6400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（          ）</a:t>
            </a:r>
          </a:p>
        </p:txBody>
      </p:sp>
      <p:sp>
        <p:nvSpPr>
          <p:cNvPr id="13318" name="Text Box 10"/>
          <p:cNvSpPr txBox="1">
            <a:spLocks noChangeArrowheads="1"/>
          </p:cNvSpPr>
          <p:nvPr/>
        </p:nvSpPr>
        <p:spPr bwMode="auto">
          <a:xfrm>
            <a:off x="494699" y="2972150"/>
            <a:ext cx="3793346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 anchor="ctr">
            <a:spAutoFit/>
          </a:bodyPr>
          <a:lstStyle/>
          <a:p>
            <a:pPr algn="ctr"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珠穆朗玛峰高约：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8844.43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（        ）</a:t>
            </a:r>
          </a:p>
        </p:txBody>
      </p:sp>
      <p:sp>
        <p:nvSpPr>
          <p:cNvPr id="13319" name="Text Box 11"/>
          <p:cNvSpPr txBox="1">
            <a:spLocks noChangeArrowheads="1"/>
          </p:cNvSpPr>
          <p:nvPr/>
        </p:nvSpPr>
        <p:spPr bwMode="auto">
          <a:xfrm>
            <a:off x="520147" y="3643514"/>
            <a:ext cx="2536592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 anchor="ctr">
            <a:spAutoFit/>
          </a:bodyPr>
          <a:lstStyle/>
          <a:p>
            <a:pPr algn="ctr"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钢笔长约：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0.15(          )</a:t>
            </a: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2042719" y="1272195"/>
            <a:ext cx="437860" cy="500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 anchor="ctr">
            <a:spAutoFit/>
          </a:bodyPr>
          <a:lstStyle/>
          <a:p>
            <a:pPr algn="ctr" defTabSz="914378"/>
            <a:r>
              <a:rPr lang="en-US" altLang="zh-CN" sz="2800" kern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m</a:t>
            </a:r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2550154" y="1837519"/>
            <a:ext cx="863458" cy="500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 anchor="ctr">
            <a:spAutoFit/>
          </a:bodyPr>
          <a:lstStyle/>
          <a:p>
            <a:pPr algn="ctr" defTabSz="914378"/>
            <a:r>
              <a:rPr lang="en-US" altLang="zh-CN" sz="2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dm </a:t>
            </a:r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2673384" y="2362977"/>
            <a:ext cx="616996" cy="500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 anchor="ctr">
            <a:spAutoFit/>
          </a:bodyPr>
          <a:lstStyle/>
          <a:p>
            <a:pPr algn="ctr" defTabSz="914378"/>
            <a:r>
              <a:rPr lang="en-US" altLang="zh-CN" sz="2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km</a:t>
            </a:r>
          </a:p>
        </p:txBody>
      </p:sp>
      <p:sp>
        <p:nvSpPr>
          <p:cNvPr id="18448" name="Text Box 16"/>
          <p:cNvSpPr txBox="1">
            <a:spLocks noChangeArrowheads="1"/>
          </p:cNvSpPr>
          <p:nvPr/>
        </p:nvSpPr>
        <p:spPr bwMode="auto">
          <a:xfrm>
            <a:off x="3525577" y="2964479"/>
            <a:ext cx="437860" cy="500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 anchor="ctr">
            <a:spAutoFit/>
          </a:bodyPr>
          <a:lstStyle/>
          <a:p>
            <a:pPr algn="ctr" defTabSz="914378"/>
            <a:r>
              <a:rPr lang="en-US" altLang="zh-CN" sz="2800" kern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m</a:t>
            </a:r>
          </a:p>
        </p:txBody>
      </p:sp>
      <p:sp>
        <p:nvSpPr>
          <p:cNvPr id="18449" name="Text Box 17"/>
          <p:cNvSpPr txBox="1">
            <a:spLocks noChangeArrowheads="1"/>
          </p:cNvSpPr>
          <p:nvPr/>
        </p:nvSpPr>
        <p:spPr bwMode="auto">
          <a:xfrm>
            <a:off x="2417188" y="3609814"/>
            <a:ext cx="437860" cy="500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 anchor="ctr">
            <a:spAutoFit/>
          </a:bodyPr>
          <a:lstStyle/>
          <a:p>
            <a:pPr algn="ctr" defTabSz="914378"/>
            <a:r>
              <a:rPr lang="en-US" altLang="zh-CN" sz="2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m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692F7547-531F-4330-AB95-ECCAE1C511EE}"/>
              </a:ext>
            </a:extLst>
          </p:cNvPr>
          <p:cNvSpPr txBox="1"/>
          <p:nvPr/>
        </p:nvSpPr>
        <p:spPr>
          <a:xfrm>
            <a:off x="626746" y="192420"/>
            <a:ext cx="1168664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练一练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4" grpId="0" autoUpdateAnimBg="0"/>
      <p:bldP spid="18446" grpId="0" autoUpdateAnimBg="0"/>
      <p:bldP spid="18447" grpId="0" autoUpdateAnimBg="0"/>
      <p:bldP spid="18448" grpId="0" autoUpdateAnimBg="0"/>
      <p:bldP spid="18449" grpId="0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GUIDESSETTING" val="{&quot;Id&quot;:null,&quot;Name&quot;:&quot;正常&quot;,&quot;HeaderHeight&quot;:15.0,&quot;FooterHeight&quot;:9.0,&quot;SideMargin&quot;:5.5,&quot;TopMargin&quot;:0.0,&quot;BottomMargin&quot;:0.0,&quot;IntervalMargin&quot;:1.5,&quot;SettingType&quot;:&quot;System&quot;}"/>
</p:tagLst>
</file>

<file path=ppt/theme/theme1.xml><?xml version="1.0" encoding="utf-8"?>
<a:theme xmlns:a="http://schemas.openxmlformats.org/drawingml/2006/main" name="第一PPT模板网-WWW.1PPT.COM">
  <a:themeElements>
    <a:clrScheme name="Custom 61">
      <a:dk1>
        <a:srgbClr val="3D3D3D"/>
      </a:dk1>
      <a:lt1>
        <a:srgbClr val="F6F8F8"/>
      </a:lt1>
      <a:dk2>
        <a:srgbClr val="2B2B2B"/>
      </a:dk2>
      <a:lt2>
        <a:srgbClr val="FFFFFF"/>
      </a:lt2>
      <a:accent1>
        <a:srgbClr val="3780D7"/>
      </a:accent1>
      <a:accent2>
        <a:srgbClr val="3FACD0"/>
      </a:accent2>
      <a:accent3>
        <a:srgbClr val="3DA1D2"/>
      </a:accent3>
      <a:accent4>
        <a:srgbClr val="3B96D3"/>
      </a:accent4>
      <a:accent5>
        <a:srgbClr val="398BD5"/>
      </a:accent5>
      <a:accent6>
        <a:srgbClr val="3780D7"/>
      </a:accent6>
      <a:hlink>
        <a:srgbClr val="41B7D0"/>
      </a:hlink>
      <a:folHlink>
        <a:srgbClr val="70AD47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</TotalTime>
  <Words>1593</Words>
  <PresentationFormat>全屏显示(16:9)</PresentationFormat>
  <Paragraphs>251</Paragraphs>
  <Slides>35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35</vt:i4>
      </vt:variant>
    </vt:vector>
  </HeadingPairs>
  <TitlesOfParts>
    <vt:vector size="39" baseType="lpstr">
      <vt:lpstr>FandolFang R</vt:lpstr>
      <vt:lpstr>Arial</vt:lpstr>
      <vt:lpstr>Calibri</vt:lpstr>
      <vt:lpstr>第一PPT模板网-WWW.1PPT.COM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2020-05-14T18:56:20Z</dcterms:created>
  <dcterms:modified xsi:type="dcterms:W3CDTF">2023-10-04T01:40:19Z</dcterms:modified>
</cp:coreProperties>
</file>