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524" r:id="rId2"/>
    <p:sldId id="581" r:id="rId3"/>
    <p:sldId id="525" r:id="rId4"/>
    <p:sldId id="256" r:id="rId5"/>
    <p:sldId id="742" r:id="rId6"/>
    <p:sldId id="675" r:id="rId7"/>
    <p:sldId id="748" r:id="rId8"/>
    <p:sldId id="744" r:id="rId9"/>
    <p:sldId id="745" r:id="rId10"/>
    <p:sldId id="795" r:id="rId11"/>
    <p:sldId id="746" r:id="rId12"/>
    <p:sldId id="750" r:id="rId13"/>
    <p:sldId id="751" r:id="rId14"/>
    <p:sldId id="758" r:id="rId15"/>
    <p:sldId id="826" r:id="rId16"/>
    <p:sldId id="760" r:id="rId17"/>
    <p:sldId id="761" r:id="rId18"/>
    <p:sldId id="827" r:id="rId19"/>
    <p:sldId id="762" r:id="rId20"/>
    <p:sldId id="763" r:id="rId21"/>
    <p:sldId id="765" r:id="rId22"/>
    <p:sldId id="764" r:id="rId23"/>
    <p:sldId id="799" r:id="rId24"/>
    <p:sldId id="766" r:id="rId25"/>
    <p:sldId id="779" r:id="rId26"/>
    <p:sldId id="682" r:id="rId27"/>
    <p:sldId id="781" r:id="rId28"/>
    <p:sldId id="782" r:id="rId29"/>
    <p:sldId id="797" r:id="rId30"/>
    <p:sldId id="783" r:id="rId31"/>
    <p:sldId id="828" r:id="rId32"/>
    <p:sldId id="798" r:id="rId33"/>
    <p:sldId id="778" r:id="rId34"/>
    <p:sldId id="767" r:id="rId35"/>
    <p:sldId id="771" r:id="rId36"/>
    <p:sldId id="768" r:id="rId37"/>
    <p:sldId id="772" r:id="rId38"/>
    <p:sldId id="769" r:id="rId39"/>
    <p:sldId id="770" r:id="rId40"/>
    <p:sldId id="800" r:id="rId41"/>
    <p:sldId id="801" r:id="rId42"/>
    <p:sldId id="802" r:id="rId43"/>
    <p:sldId id="803" r:id="rId44"/>
    <p:sldId id="804" r:id="rId45"/>
    <p:sldId id="805" r:id="rId46"/>
    <p:sldId id="806" r:id="rId47"/>
    <p:sldId id="807" r:id="rId48"/>
    <p:sldId id="808" r:id="rId49"/>
    <p:sldId id="809" r:id="rId50"/>
    <p:sldId id="810" r:id="rId51"/>
    <p:sldId id="811" r:id="rId52"/>
    <p:sldId id="812" r:id="rId53"/>
    <p:sldId id="813" r:id="rId54"/>
    <p:sldId id="814" r:id="rId55"/>
    <p:sldId id="815" r:id="rId56"/>
    <p:sldId id="817" r:id="rId57"/>
    <p:sldId id="818" r:id="rId58"/>
    <p:sldId id="819" r:id="rId59"/>
    <p:sldId id="820" r:id="rId60"/>
    <p:sldId id="821" r:id="rId61"/>
    <p:sldId id="822" r:id="rId62"/>
    <p:sldId id="829" r:id="rId63"/>
    <p:sldId id="824" r:id="rId64"/>
    <p:sldId id="825" r:id="rId65"/>
    <p:sldId id="823" r:id="rId66"/>
    <p:sldId id="547" r:id="rId67"/>
    <p:sldId id="722" r:id="rId68"/>
  </p:sldIdLst>
  <p:sldSz cx="9144000" cy="5143500" type="screen16x9"/>
  <p:notesSz cx="6858000" cy="9144000"/>
  <p:embeddedFontLst>
    <p:embeddedFont>
      <p:font typeface="仿宋" pitchFamily="49" charset="-122"/>
      <p:regular r:id="rId71"/>
    </p:embeddedFont>
    <p:embeddedFont>
      <p:font typeface="黑体" pitchFamily="49" charset="-122"/>
      <p:regular r:id="rId72"/>
    </p:embeddedFont>
    <p:embeddedFont>
      <p:font typeface="隶书" pitchFamily="49" charset="-122"/>
      <p:regular r:id="rId73"/>
    </p:embeddedFont>
    <p:embeddedFont>
      <p:font typeface="Calibri" pitchFamily="34" charset="0"/>
      <p:regular r:id="rId74"/>
      <p:bold r:id="rId75"/>
      <p:italic r:id="rId76"/>
      <p:boldItalic r:id="rId77"/>
    </p:embeddedFont>
    <p:embeddedFont>
      <p:font typeface="等线" pitchFamily="2" charset="-122"/>
      <p:regular r:id="rId78"/>
      <p:bold r:id="rId79"/>
    </p:embeddedFont>
    <p:embeddedFont>
      <p:font typeface="微软雅黑" pitchFamily="34" charset="-122"/>
      <p:regular r:id="rId80"/>
      <p:bold r:id="rId81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A0CE"/>
    <a:srgbClr val="00A48D"/>
    <a:srgbClr val="0000FF"/>
    <a:srgbClr val="FD9F00"/>
    <a:srgbClr val="E6A774"/>
    <a:srgbClr val="D56D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77" autoAdjust="0"/>
    <p:restoredTop sz="95062" autoAdjust="0"/>
  </p:normalViewPr>
  <p:slideViewPr>
    <p:cSldViewPr showGuides="1">
      <p:cViewPr varScale="1">
        <p:scale>
          <a:sx n="140" d="100"/>
          <a:sy n="140" d="100"/>
        </p:scale>
        <p:origin x="-810" y="-90"/>
      </p:cViewPr>
      <p:guideLst>
        <p:guide orient="horz" pos="1604"/>
        <p:guide pos="283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6.fntdata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font" Target="fonts/font5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/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18006E18-4BEF-4595-B3B6-2ABF2F04905E}" type="slidenum">
              <a:rPr lang="zh-CN" altLang="en-US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081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buFontTx/>
              <a:buNone/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buFontTx/>
              <a:buNone/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normAutofit/>
          </a:bodyPr>
          <a:lstStyle/>
          <a:p>
            <a:pPr lvl="0"/>
            <a:r>
              <a:rPr lang="zh-CN" altLang="en-US" noProof="0" dirty="0"/>
              <a:t>单击此处编辑母版文本样式</a:t>
            </a:r>
          </a:p>
          <a:p>
            <a:pPr lvl="1"/>
            <a:r>
              <a:rPr lang="zh-CN" altLang="en-US" noProof="0" dirty="0"/>
              <a:t>第二级</a:t>
            </a:r>
          </a:p>
          <a:p>
            <a:pPr lvl="2"/>
            <a:r>
              <a:rPr lang="zh-CN" altLang="en-US" noProof="0" dirty="0"/>
              <a:t>第三级</a:t>
            </a:r>
          </a:p>
          <a:p>
            <a:pPr lvl="3"/>
            <a:r>
              <a:rPr lang="zh-CN" altLang="en-US" noProof="0" dirty="0"/>
              <a:t>第四级</a:t>
            </a:r>
          </a:p>
          <a:p>
            <a:pPr lvl="4"/>
            <a:r>
              <a:rPr lang="zh-CN" altLang="en-US" noProof="0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buFontTx/>
              <a:buNone/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fld id="{395A52D7-8F67-41F0-A534-CB8A9A4DB925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25700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5A52D7-8F67-41F0-A534-CB8A9A4DB925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5A52D7-8F67-41F0-A534-CB8A9A4DB925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回顾反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回顾反思</a:t>
            </a:r>
          </a:p>
        </p:txBody>
      </p:sp>
      <p:sp>
        <p:nvSpPr>
          <p:cNvPr id="13" name="菱形 12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宋体" pitchFamily="2" charset="-122"/>
            </a:endParaRPr>
          </a:p>
        </p:txBody>
      </p:sp>
      <p:cxnSp>
        <p:nvCxnSpPr>
          <p:cNvPr id="14" name="直接连接符 13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思维导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思维导图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宋体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课堂总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课堂总结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宋体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学习目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学习目标</a:t>
            </a:r>
          </a:p>
        </p:txBody>
      </p:sp>
      <p:sp>
        <p:nvSpPr>
          <p:cNvPr id="17" name="菱形 16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宋体" pitchFamily="2" charset="-122"/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当堂训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>
            <a:spLocks noChangeArrowheads="1"/>
          </p:cNvSpPr>
          <p:nvPr userDrawn="1"/>
        </p:nvSpPr>
        <p:spPr bwMode="auto">
          <a:xfrm>
            <a:off x="1113573" y="267691"/>
            <a:ext cx="1624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当堂训练</a:t>
            </a:r>
          </a:p>
        </p:txBody>
      </p:sp>
      <p:cxnSp>
        <p:nvCxnSpPr>
          <p:cNvPr id="8" name="直接连接符 7"/>
          <p:cNvCxnSpPr/>
          <p:nvPr userDrawn="1"/>
        </p:nvCxnSpPr>
        <p:spPr>
          <a:xfrm>
            <a:off x="647700" y="786767"/>
            <a:ext cx="8496300" cy="635"/>
          </a:xfrm>
          <a:prstGeom prst="line">
            <a:avLst/>
          </a:prstGeom>
          <a:ln w="3810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笔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1509" y="195581"/>
            <a:ext cx="490855" cy="6946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课后作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rcRect t="17557" b="14742"/>
          <a:stretch>
            <a:fillRect/>
          </a:stretch>
        </p:blipFill>
        <p:spPr>
          <a:xfrm>
            <a:off x="475060" y="238731"/>
            <a:ext cx="8102204" cy="47505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>
            <a:lum contrast="-12001"/>
          </a:blip>
          <a:srcRect t="40147" b="36667"/>
          <a:stretch>
            <a:fillRect/>
          </a:stretch>
        </p:blipFill>
        <p:spPr>
          <a:xfrm>
            <a:off x="2339581" y="1001115"/>
            <a:ext cx="4373165" cy="7489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/>
          <p:cNvSpPr txBox="1"/>
          <p:nvPr userDrawn="1"/>
        </p:nvSpPr>
        <p:spPr>
          <a:xfrm>
            <a:off x="3338029" y="1059583"/>
            <a:ext cx="2376264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zh-CN" altLang="en-US" sz="2800" b="0" dirty="0" smtClean="0">
                <a:latin typeface="黑体" pitchFamily="49" charset="-122"/>
                <a:ea typeface="黑体" pitchFamily="49" charset="-122"/>
              </a:rPr>
              <a:t>课后作业</a:t>
            </a:r>
            <a:endParaRPr lang="zh-CN" altLang="en-US" sz="2800" b="0" dirty="0"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入新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20"/>
          <p:cNvSpPr txBox="1"/>
          <p:nvPr userDrawn="1"/>
        </p:nvSpPr>
        <p:spPr>
          <a:xfrm>
            <a:off x="751493" y="167005"/>
            <a:ext cx="2015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导入新课</a:t>
            </a:r>
          </a:p>
        </p:txBody>
      </p:sp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宋体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1980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宋体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4068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20"/>
          <p:cNvSpPr txBox="1"/>
          <p:nvPr userDrawn="1"/>
        </p:nvSpPr>
        <p:spPr>
          <a:xfrm>
            <a:off x="751492" y="167005"/>
            <a:ext cx="4036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知识点一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长度的单位 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7290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二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宋体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4068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20"/>
          <p:cNvSpPr txBox="1"/>
          <p:nvPr userDrawn="1"/>
        </p:nvSpPr>
        <p:spPr>
          <a:xfrm>
            <a:off x="751492" y="167005"/>
            <a:ext cx="4036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知识点二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长度的测量 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0728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宋体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4788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20"/>
          <p:cNvSpPr txBox="1"/>
          <p:nvPr userDrawn="1"/>
        </p:nvSpPr>
        <p:spPr>
          <a:xfrm>
            <a:off x="751492" y="167005"/>
            <a:ext cx="4828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知识点三  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长度的特殊测量 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32226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宋体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4068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20"/>
          <p:cNvSpPr txBox="1"/>
          <p:nvPr userDrawn="1"/>
        </p:nvSpPr>
        <p:spPr>
          <a:xfrm>
            <a:off x="751492" y="167005"/>
            <a:ext cx="4036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知识点四  时间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的单位 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9450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宋体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4068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20"/>
          <p:cNvSpPr txBox="1"/>
          <p:nvPr userDrawn="1"/>
        </p:nvSpPr>
        <p:spPr>
          <a:xfrm>
            <a:off x="751492" y="167005"/>
            <a:ext cx="4036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知识点五  时间</a:t>
            </a:r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的测量 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1038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知识点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菱形 15"/>
          <p:cNvSpPr/>
          <p:nvPr userDrawn="1"/>
        </p:nvSpPr>
        <p:spPr>
          <a:xfrm>
            <a:off x="391160" y="280035"/>
            <a:ext cx="351155" cy="351155"/>
          </a:xfrm>
          <a:prstGeom prst="diamond">
            <a:avLst/>
          </a:prstGeom>
          <a:solidFill>
            <a:srgbClr val="009FB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1" lang="zh-CN" altLang="en-US" dirty="0">
              <a:ln>
                <a:solidFill>
                  <a:srgbClr val="E6A774"/>
                </a:solidFill>
              </a:ln>
              <a:solidFill>
                <a:srgbClr val="E6A774"/>
              </a:solidFill>
              <a:ea typeface="宋体" pitchFamily="2" charset="-122"/>
            </a:endParaRPr>
          </a:p>
        </p:txBody>
      </p:sp>
      <p:cxnSp>
        <p:nvCxnSpPr>
          <p:cNvPr id="17" name="直接连接符 16"/>
          <p:cNvCxnSpPr/>
          <p:nvPr userDrawn="1"/>
        </p:nvCxnSpPr>
        <p:spPr>
          <a:xfrm>
            <a:off x="388620" y="648970"/>
            <a:ext cx="3024000" cy="0"/>
          </a:xfrm>
          <a:prstGeom prst="line">
            <a:avLst/>
          </a:prstGeom>
          <a:ln w="25400">
            <a:solidFill>
              <a:srgbClr val="009F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20"/>
          <p:cNvSpPr txBox="1"/>
          <p:nvPr userDrawn="1"/>
        </p:nvSpPr>
        <p:spPr>
          <a:xfrm>
            <a:off x="751492" y="167005"/>
            <a:ext cx="4036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知识点六  误差</a:t>
            </a:r>
            <a:endParaRPr lang="zh-CN" altLang="en-US" sz="2800" b="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48320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直接连接符 12"/>
          <p:cNvCxnSpPr/>
          <p:nvPr userDrawn="1"/>
        </p:nvCxnSpPr>
        <p:spPr>
          <a:xfrm>
            <a:off x="0" y="843280"/>
            <a:ext cx="9144000" cy="0"/>
          </a:xfrm>
          <a:prstGeom prst="line">
            <a:avLst/>
          </a:prstGeom>
          <a:ln w="44450">
            <a:solidFill>
              <a:srgbClr val="E0F1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95" y="195580"/>
            <a:ext cx="1283909" cy="5200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651" r:id="rId9"/>
    <p:sldLayoutId id="2147483652" r:id="rId10"/>
    <p:sldLayoutId id="2147483653" r:id="rId11"/>
    <p:sldLayoutId id="2147483654" r:id="rId12"/>
    <p:sldLayoutId id="2147483659" r:id="rId13"/>
    <p:sldLayoutId id="2147483660" r:id="rId14"/>
    <p:sldLayoutId id="214748366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宋体" pitchFamily="2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宋体" pitchFamily="2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宋体" pitchFamily="2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宋体" pitchFamily="2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宋体" pitchFamily="2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宋体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image" Target="../media/image10.jpeg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slideLayout" Target="../slideLayouts/slideLayout4.xml"/><Relationship Id="rId17" Type="http://schemas.openxmlformats.org/officeDocument/2006/relationships/image" Target="../media/image14.png"/><Relationship Id="rId2" Type="http://schemas.openxmlformats.org/officeDocument/2006/relationships/tags" Target="../tags/tag26.xml"/><Relationship Id="rId16" Type="http://schemas.openxmlformats.org/officeDocument/2006/relationships/image" Target="../media/image13.pn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tags" Target="../tags/tag35.xml"/><Relationship Id="rId5" Type="http://schemas.openxmlformats.org/officeDocument/2006/relationships/tags" Target="../tags/tag29.xml"/><Relationship Id="rId15" Type="http://schemas.openxmlformats.org/officeDocument/2006/relationships/image" Target="../media/image12.png"/><Relationship Id="rId10" Type="http://schemas.openxmlformats.org/officeDocument/2006/relationships/tags" Target="../tags/tag34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tags" Target="../tags/tag38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10" Type="http://schemas.openxmlformats.org/officeDocument/2006/relationships/image" Target="../media/image17.jpeg"/><Relationship Id="rId4" Type="http://schemas.openxmlformats.org/officeDocument/2006/relationships/tags" Target="../tags/tag39.xml"/><Relationship Id="rId9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tags" Target="../tags/tag67.xml"/><Relationship Id="rId117" Type="http://schemas.openxmlformats.org/officeDocument/2006/relationships/tags" Target="../tags/tag158.xml"/><Relationship Id="rId21" Type="http://schemas.openxmlformats.org/officeDocument/2006/relationships/tags" Target="../tags/tag62.xml"/><Relationship Id="rId42" Type="http://schemas.openxmlformats.org/officeDocument/2006/relationships/tags" Target="../tags/tag83.xml"/><Relationship Id="rId47" Type="http://schemas.openxmlformats.org/officeDocument/2006/relationships/tags" Target="../tags/tag88.xml"/><Relationship Id="rId63" Type="http://schemas.openxmlformats.org/officeDocument/2006/relationships/tags" Target="../tags/tag104.xml"/><Relationship Id="rId68" Type="http://schemas.openxmlformats.org/officeDocument/2006/relationships/tags" Target="../tags/tag109.xml"/><Relationship Id="rId84" Type="http://schemas.openxmlformats.org/officeDocument/2006/relationships/tags" Target="../tags/tag125.xml"/><Relationship Id="rId89" Type="http://schemas.openxmlformats.org/officeDocument/2006/relationships/tags" Target="../tags/tag130.xml"/><Relationship Id="rId112" Type="http://schemas.openxmlformats.org/officeDocument/2006/relationships/tags" Target="../tags/tag153.xml"/><Relationship Id="rId16" Type="http://schemas.openxmlformats.org/officeDocument/2006/relationships/tags" Target="../tags/tag57.xml"/><Relationship Id="rId107" Type="http://schemas.openxmlformats.org/officeDocument/2006/relationships/tags" Target="../tags/tag148.xml"/><Relationship Id="rId11" Type="http://schemas.openxmlformats.org/officeDocument/2006/relationships/tags" Target="../tags/tag52.xml"/><Relationship Id="rId32" Type="http://schemas.openxmlformats.org/officeDocument/2006/relationships/tags" Target="../tags/tag73.xml"/><Relationship Id="rId37" Type="http://schemas.openxmlformats.org/officeDocument/2006/relationships/tags" Target="../tags/tag78.xml"/><Relationship Id="rId53" Type="http://schemas.openxmlformats.org/officeDocument/2006/relationships/tags" Target="../tags/tag94.xml"/><Relationship Id="rId58" Type="http://schemas.openxmlformats.org/officeDocument/2006/relationships/tags" Target="../tags/tag99.xml"/><Relationship Id="rId74" Type="http://schemas.openxmlformats.org/officeDocument/2006/relationships/tags" Target="../tags/tag115.xml"/><Relationship Id="rId79" Type="http://schemas.openxmlformats.org/officeDocument/2006/relationships/tags" Target="../tags/tag120.xml"/><Relationship Id="rId102" Type="http://schemas.openxmlformats.org/officeDocument/2006/relationships/tags" Target="../tags/tag143.xml"/><Relationship Id="rId5" Type="http://schemas.openxmlformats.org/officeDocument/2006/relationships/tags" Target="../tags/tag46.xml"/><Relationship Id="rId61" Type="http://schemas.openxmlformats.org/officeDocument/2006/relationships/tags" Target="../tags/tag102.xml"/><Relationship Id="rId82" Type="http://schemas.openxmlformats.org/officeDocument/2006/relationships/tags" Target="../tags/tag123.xml"/><Relationship Id="rId90" Type="http://schemas.openxmlformats.org/officeDocument/2006/relationships/tags" Target="../tags/tag131.xml"/><Relationship Id="rId95" Type="http://schemas.openxmlformats.org/officeDocument/2006/relationships/tags" Target="../tags/tag136.xml"/><Relationship Id="rId19" Type="http://schemas.openxmlformats.org/officeDocument/2006/relationships/tags" Target="../tags/tag60.xml"/><Relationship Id="rId14" Type="http://schemas.openxmlformats.org/officeDocument/2006/relationships/tags" Target="../tags/tag55.xml"/><Relationship Id="rId22" Type="http://schemas.openxmlformats.org/officeDocument/2006/relationships/tags" Target="../tags/tag63.xml"/><Relationship Id="rId27" Type="http://schemas.openxmlformats.org/officeDocument/2006/relationships/tags" Target="../tags/tag68.xml"/><Relationship Id="rId30" Type="http://schemas.openxmlformats.org/officeDocument/2006/relationships/tags" Target="../tags/tag71.xml"/><Relationship Id="rId35" Type="http://schemas.openxmlformats.org/officeDocument/2006/relationships/tags" Target="../tags/tag76.xml"/><Relationship Id="rId43" Type="http://schemas.openxmlformats.org/officeDocument/2006/relationships/tags" Target="../tags/tag84.xml"/><Relationship Id="rId48" Type="http://schemas.openxmlformats.org/officeDocument/2006/relationships/tags" Target="../tags/tag89.xml"/><Relationship Id="rId56" Type="http://schemas.openxmlformats.org/officeDocument/2006/relationships/tags" Target="../tags/tag97.xml"/><Relationship Id="rId64" Type="http://schemas.openxmlformats.org/officeDocument/2006/relationships/tags" Target="../tags/tag105.xml"/><Relationship Id="rId69" Type="http://schemas.openxmlformats.org/officeDocument/2006/relationships/tags" Target="../tags/tag110.xml"/><Relationship Id="rId77" Type="http://schemas.openxmlformats.org/officeDocument/2006/relationships/tags" Target="../tags/tag118.xml"/><Relationship Id="rId100" Type="http://schemas.openxmlformats.org/officeDocument/2006/relationships/tags" Target="../tags/tag141.xml"/><Relationship Id="rId105" Type="http://schemas.openxmlformats.org/officeDocument/2006/relationships/tags" Target="../tags/tag146.xml"/><Relationship Id="rId113" Type="http://schemas.openxmlformats.org/officeDocument/2006/relationships/tags" Target="../tags/tag154.xml"/><Relationship Id="rId118" Type="http://schemas.openxmlformats.org/officeDocument/2006/relationships/tags" Target="../tags/tag159.xml"/><Relationship Id="rId8" Type="http://schemas.openxmlformats.org/officeDocument/2006/relationships/tags" Target="../tags/tag49.xml"/><Relationship Id="rId51" Type="http://schemas.openxmlformats.org/officeDocument/2006/relationships/tags" Target="../tags/tag92.xml"/><Relationship Id="rId72" Type="http://schemas.openxmlformats.org/officeDocument/2006/relationships/tags" Target="../tags/tag113.xml"/><Relationship Id="rId80" Type="http://schemas.openxmlformats.org/officeDocument/2006/relationships/tags" Target="../tags/tag121.xml"/><Relationship Id="rId85" Type="http://schemas.openxmlformats.org/officeDocument/2006/relationships/tags" Target="../tags/tag126.xml"/><Relationship Id="rId93" Type="http://schemas.openxmlformats.org/officeDocument/2006/relationships/tags" Target="../tags/tag134.xml"/><Relationship Id="rId98" Type="http://schemas.openxmlformats.org/officeDocument/2006/relationships/tags" Target="../tags/tag139.xml"/><Relationship Id="rId121" Type="http://schemas.openxmlformats.org/officeDocument/2006/relationships/tags" Target="../tags/tag162.xml"/><Relationship Id="rId3" Type="http://schemas.openxmlformats.org/officeDocument/2006/relationships/tags" Target="../tags/tag44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5" Type="http://schemas.openxmlformats.org/officeDocument/2006/relationships/tags" Target="../tags/tag66.xml"/><Relationship Id="rId33" Type="http://schemas.openxmlformats.org/officeDocument/2006/relationships/tags" Target="../tags/tag74.xml"/><Relationship Id="rId38" Type="http://schemas.openxmlformats.org/officeDocument/2006/relationships/tags" Target="../tags/tag79.xml"/><Relationship Id="rId46" Type="http://schemas.openxmlformats.org/officeDocument/2006/relationships/tags" Target="../tags/tag87.xml"/><Relationship Id="rId59" Type="http://schemas.openxmlformats.org/officeDocument/2006/relationships/tags" Target="../tags/tag100.xml"/><Relationship Id="rId67" Type="http://schemas.openxmlformats.org/officeDocument/2006/relationships/tags" Target="../tags/tag108.xml"/><Relationship Id="rId103" Type="http://schemas.openxmlformats.org/officeDocument/2006/relationships/tags" Target="../tags/tag144.xml"/><Relationship Id="rId108" Type="http://schemas.openxmlformats.org/officeDocument/2006/relationships/tags" Target="../tags/tag149.xml"/><Relationship Id="rId116" Type="http://schemas.openxmlformats.org/officeDocument/2006/relationships/tags" Target="../tags/tag157.xml"/><Relationship Id="rId20" Type="http://schemas.openxmlformats.org/officeDocument/2006/relationships/tags" Target="../tags/tag61.xml"/><Relationship Id="rId41" Type="http://schemas.openxmlformats.org/officeDocument/2006/relationships/tags" Target="../tags/tag82.xml"/><Relationship Id="rId54" Type="http://schemas.openxmlformats.org/officeDocument/2006/relationships/tags" Target="../tags/tag95.xml"/><Relationship Id="rId62" Type="http://schemas.openxmlformats.org/officeDocument/2006/relationships/tags" Target="../tags/tag103.xml"/><Relationship Id="rId70" Type="http://schemas.openxmlformats.org/officeDocument/2006/relationships/tags" Target="../tags/tag111.xml"/><Relationship Id="rId75" Type="http://schemas.openxmlformats.org/officeDocument/2006/relationships/tags" Target="../tags/tag116.xml"/><Relationship Id="rId83" Type="http://schemas.openxmlformats.org/officeDocument/2006/relationships/tags" Target="../tags/tag124.xml"/><Relationship Id="rId88" Type="http://schemas.openxmlformats.org/officeDocument/2006/relationships/tags" Target="../tags/tag129.xml"/><Relationship Id="rId91" Type="http://schemas.openxmlformats.org/officeDocument/2006/relationships/tags" Target="../tags/tag132.xml"/><Relationship Id="rId96" Type="http://schemas.openxmlformats.org/officeDocument/2006/relationships/tags" Target="../tags/tag137.xml"/><Relationship Id="rId111" Type="http://schemas.openxmlformats.org/officeDocument/2006/relationships/tags" Target="../tags/tag152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5" Type="http://schemas.openxmlformats.org/officeDocument/2006/relationships/tags" Target="../tags/tag56.xml"/><Relationship Id="rId23" Type="http://schemas.openxmlformats.org/officeDocument/2006/relationships/tags" Target="../tags/tag64.xml"/><Relationship Id="rId28" Type="http://schemas.openxmlformats.org/officeDocument/2006/relationships/tags" Target="../tags/tag69.xml"/><Relationship Id="rId36" Type="http://schemas.openxmlformats.org/officeDocument/2006/relationships/tags" Target="../tags/tag77.xml"/><Relationship Id="rId49" Type="http://schemas.openxmlformats.org/officeDocument/2006/relationships/tags" Target="../tags/tag90.xml"/><Relationship Id="rId57" Type="http://schemas.openxmlformats.org/officeDocument/2006/relationships/tags" Target="../tags/tag98.xml"/><Relationship Id="rId106" Type="http://schemas.openxmlformats.org/officeDocument/2006/relationships/tags" Target="../tags/tag147.xml"/><Relationship Id="rId114" Type="http://schemas.openxmlformats.org/officeDocument/2006/relationships/tags" Target="../tags/tag155.xml"/><Relationship Id="rId119" Type="http://schemas.openxmlformats.org/officeDocument/2006/relationships/tags" Target="../tags/tag160.xml"/><Relationship Id="rId10" Type="http://schemas.openxmlformats.org/officeDocument/2006/relationships/tags" Target="../tags/tag51.xml"/><Relationship Id="rId31" Type="http://schemas.openxmlformats.org/officeDocument/2006/relationships/tags" Target="../tags/tag72.xml"/><Relationship Id="rId44" Type="http://schemas.openxmlformats.org/officeDocument/2006/relationships/tags" Target="../tags/tag85.xml"/><Relationship Id="rId52" Type="http://schemas.openxmlformats.org/officeDocument/2006/relationships/tags" Target="../tags/tag93.xml"/><Relationship Id="rId60" Type="http://schemas.openxmlformats.org/officeDocument/2006/relationships/tags" Target="../tags/tag101.xml"/><Relationship Id="rId65" Type="http://schemas.openxmlformats.org/officeDocument/2006/relationships/tags" Target="../tags/tag106.xml"/><Relationship Id="rId73" Type="http://schemas.openxmlformats.org/officeDocument/2006/relationships/tags" Target="../tags/tag114.xml"/><Relationship Id="rId78" Type="http://schemas.openxmlformats.org/officeDocument/2006/relationships/tags" Target="../tags/tag119.xml"/><Relationship Id="rId81" Type="http://schemas.openxmlformats.org/officeDocument/2006/relationships/tags" Target="../tags/tag122.xml"/><Relationship Id="rId86" Type="http://schemas.openxmlformats.org/officeDocument/2006/relationships/tags" Target="../tags/tag127.xml"/><Relationship Id="rId94" Type="http://schemas.openxmlformats.org/officeDocument/2006/relationships/tags" Target="../tags/tag135.xml"/><Relationship Id="rId99" Type="http://schemas.openxmlformats.org/officeDocument/2006/relationships/tags" Target="../tags/tag140.xml"/><Relationship Id="rId101" Type="http://schemas.openxmlformats.org/officeDocument/2006/relationships/tags" Target="../tags/tag142.xml"/><Relationship Id="rId122" Type="http://schemas.openxmlformats.org/officeDocument/2006/relationships/slideLayout" Target="../slideLayouts/slideLayout4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39" Type="http://schemas.openxmlformats.org/officeDocument/2006/relationships/tags" Target="../tags/tag80.xml"/><Relationship Id="rId109" Type="http://schemas.openxmlformats.org/officeDocument/2006/relationships/tags" Target="../tags/tag150.xml"/><Relationship Id="rId34" Type="http://schemas.openxmlformats.org/officeDocument/2006/relationships/tags" Target="../tags/tag75.xml"/><Relationship Id="rId50" Type="http://schemas.openxmlformats.org/officeDocument/2006/relationships/tags" Target="../tags/tag91.xml"/><Relationship Id="rId55" Type="http://schemas.openxmlformats.org/officeDocument/2006/relationships/tags" Target="../tags/tag96.xml"/><Relationship Id="rId76" Type="http://schemas.openxmlformats.org/officeDocument/2006/relationships/tags" Target="../tags/tag117.xml"/><Relationship Id="rId97" Type="http://schemas.openxmlformats.org/officeDocument/2006/relationships/tags" Target="../tags/tag138.xml"/><Relationship Id="rId104" Type="http://schemas.openxmlformats.org/officeDocument/2006/relationships/tags" Target="../tags/tag145.xml"/><Relationship Id="rId120" Type="http://schemas.openxmlformats.org/officeDocument/2006/relationships/tags" Target="../tags/tag161.xml"/><Relationship Id="rId7" Type="http://schemas.openxmlformats.org/officeDocument/2006/relationships/tags" Target="../tags/tag48.xml"/><Relationship Id="rId71" Type="http://schemas.openxmlformats.org/officeDocument/2006/relationships/tags" Target="../tags/tag112.xml"/><Relationship Id="rId92" Type="http://schemas.openxmlformats.org/officeDocument/2006/relationships/tags" Target="../tags/tag133.xml"/><Relationship Id="rId2" Type="http://schemas.openxmlformats.org/officeDocument/2006/relationships/tags" Target="../tags/tag43.xml"/><Relationship Id="rId29" Type="http://schemas.openxmlformats.org/officeDocument/2006/relationships/tags" Target="../tags/tag70.xml"/><Relationship Id="rId24" Type="http://schemas.openxmlformats.org/officeDocument/2006/relationships/tags" Target="../tags/tag65.xml"/><Relationship Id="rId40" Type="http://schemas.openxmlformats.org/officeDocument/2006/relationships/tags" Target="../tags/tag81.xml"/><Relationship Id="rId45" Type="http://schemas.openxmlformats.org/officeDocument/2006/relationships/tags" Target="../tags/tag86.xml"/><Relationship Id="rId66" Type="http://schemas.openxmlformats.org/officeDocument/2006/relationships/tags" Target="../tags/tag107.xml"/><Relationship Id="rId87" Type="http://schemas.openxmlformats.org/officeDocument/2006/relationships/tags" Target="../tags/tag128.xml"/><Relationship Id="rId110" Type="http://schemas.openxmlformats.org/officeDocument/2006/relationships/tags" Target="../tags/tag151.xml"/><Relationship Id="rId115" Type="http://schemas.openxmlformats.org/officeDocument/2006/relationships/tags" Target="../tags/tag15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slideLayout" Target="../slideLayouts/slideLayout9.xml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tags" Target="../tags/tag188.xml"/><Relationship Id="rId117" Type="http://schemas.openxmlformats.org/officeDocument/2006/relationships/tags" Target="../tags/tag279.xml"/><Relationship Id="rId21" Type="http://schemas.openxmlformats.org/officeDocument/2006/relationships/tags" Target="../tags/tag183.xml"/><Relationship Id="rId42" Type="http://schemas.openxmlformats.org/officeDocument/2006/relationships/tags" Target="../tags/tag204.xml"/><Relationship Id="rId47" Type="http://schemas.openxmlformats.org/officeDocument/2006/relationships/tags" Target="../tags/tag209.xml"/><Relationship Id="rId63" Type="http://schemas.openxmlformats.org/officeDocument/2006/relationships/tags" Target="../tags/tag225.xml"/><Relationship Id="rId68" Type="http://schemas.openxmlformats.org/officeDocument/2006/relationships/tags" Target="../tags/tag230.xml"/><Relationship Id="rId84" Type="http://schemas.openxmlformats.org/officeDocument/2006/relationships/tags" Target="../tags/tag246.xml"/><Relationship Id="rId89" Type="http://schemas.openxmlformats.org/officeDocument/2006/relationships/tags" Target="../tags/tag251.xml"/><Relationship Id="rId112" Type="http://schemas.openxmlformats.org/officeDocument/2006/relationships/tags" Target="../tags/tag274.xml"/><Relationship Id="rId133" Type="http://schemas.openxmlformats.org/officeDocument/2006/relationships/tags" Target="../tags/tag295.xml"/><Relationship Id="rId138" Type="http://schemas.openxmlformats.org/officeDocument/2006/relationships/slideLayout" Target="../slideLayouts/slideLayout4.xml"/><Relationship Id="rId16" Type="http://schemas.openxmlformats.org/officeDocument/2006/relationships/tags" Target="../tags/tag178.xml"/><Relationship Id="rId107" Type="http://schemas.openxmlformats.org/officeDocument/2006/relationships/tags" Target="../tags/tag269.xml"/><Relationship Id="rId11" Type="http://schemas.openxmlformats.org/officeDocument/2006/relationships/tags" Target="../tags/tag173.xml"/><Relationship Id="rId32" Type="http://schemas.openxmlformats.org/officeDocument/2006/relationships/tags" Target="../tags/tag194.xml"/><Relationship Id="rId37" Type="http://schemas.openxmlformats.org/officeDocument/2006/relationships/tags" Target="../tags/tag199.xml"/><Relationship Id="rId53" Type="http://schemas.openxmlformats.org/officeDocument/2006/relationships/tags" Target="../tags/tag215.xml"/><Relationship Id="rId58" Type="http://schemas.openxmlformats.org/officeDocument/2006/relationships/tags" Target="../tags/tag220.xml"/><Relationship Id="rId74" Type="http://schemas.openxmlformats.org/officeDocument/2006/relationships/tags" Target="../tags/tag236.xml"/><Relationship Id="rId79" Type="http://schemas.openxmlformats.org/officeDocument/2006/relationships/tags" Target="../tags/tag241.xml"/><Relationship Id="rId102" Type="http://schemas.openxmlformats.org/officeDocument/2006/relationships/tags" Target="../tags/tag264.xml"/><Relationship Id="rId123" Type="http://schemas.openxmlformats.org/officeDocument/2006/relationships/tags" Target="../tags/tag285.xml"/><Relationship Id="rId128" Type="http://schemas.openxmlformats.org/officeDocument/2006/relationships/tags" Target="../tags/tag290.xml"/><Relationship Id="rId5" Type="http://schemas.openxmlformats.org/officeDocument/2006/relationships/tags" Target="../tags/tag167.xml"/><Relationship Id="rId90" Type="http://schemas.openxmlformats.org/officeDocument/2006/relationships/tags" Target="../tags/tag252.xml"/><Relationship Id="rId95" Type="http://schemas.openxmlformats.org/officeDocument/2006/relationships/tags" Target="../tags/tag257.xml"/><Relationship Id="rId22" Type="http://schemas.openxmlformats.org/officeDocument/2006/relationships/tags" Target="../tags/tag184.xml"/><Relationship Id="rId27" Type="http://schemas.openxmlformats.org/officeDocument/2006/relationships/tags" Target="../tags/tag189.xml"/><Relationship Id="rId43" Type="http://schemas.openxmlformats.org/officeDocument/2006/relationships/tags" Target="../tags/tag205.xml"/><Relationship Id="rId48" Type="http://schemas.openxmlformats.org/officeDocument/2006/relationships/tags" Target="../tags/tag210.xml"/><Relationship Id="rId64" Type="http://schemas.openxmlformats.org/officeDocument/2006/relationships/tags" Target="../tags/tag226.xml"/><Relationship Id="rId69" Type="http://schemas.openxmlformats.org/officeDocument/2006/relationships/tags" Target="../tags/tag231.xml"/><Relationship Id="rId113" Type="http://schemas.openxmlformats.org/officeDocument/2006/relationships/tags" Target="../tags/tag275.xml"/><Relationship Id="rId118" Type="http://schemas.openxmlformats.org/officeDocument/2006/relationships/tags" Target="../tags/tag280.xml"/><Relationship Id="rId134" Type="http://schemas.openxmlformats.org/officeDocument/2006/relationships/tags" Target="../tags/tag296.xml"/><Relationship Id="rId139" Type="http://schemas.openxmlformats.org/officeDocument/2006/relationships/image" Target="../media/image20.jpeg"/><Relationship Id="rId8" Type="http://schemas.openxmlformats.org/officeDocument/2006/relationships/tags" Target="../tags/tag170.xml"/><Relationship Id="rId51" Type="http://schemas.openxmlformats.org/officeDocument/2006/relationships/tags" Target="../tags/tag213.xml"/><Relationship Id="rId72" Type="http://schemas.openxmlformats.org/officeDocument/2006/relationships/tags" Target="../tags/tag234.xml"/><Relationship Id="rId80" Type="http://schemas.openxmlformats.org/officeDocument/2006/relationships/tags" Target="../tags/tag242.xml"/><Relationship Id="rId85" Type="http://schemas.openxmlformats.org/officeDocument/2006/relationships/tags" Target="../tags/tag247.xml"/><Relationship Id="rId93" Type="http://schemas.openxmlformats.org/officeDocument/2006/relationships/tags" Target="../tags/tag255.xml"/><Relationship Id="rId98" Type="http://schemas.openxmlformats.org/officeDocument/2006/relationships/tags" Target="../tags/tag260.xml"/><Relationship Id="rId121" Type="http://schemas.openxmlformats.org/officeDocument/2006/relationships/tags" Target="../tags/tag283.xml"/><Relationship Id="rId142" Type="http://schemas.openxmlformats.org/officeDocument/2006/relationships/image" Target="../media/image23.jpeg"/><Relationship Id="rId3" Type="http://schemas.openxmlformats.org/officeDocument/2006/relationships/tags" Target="../tags/tag165.xml"/><Relationship Id="rId12" Type="http://schemas.openxmlformats.org/officeDocument/2006/relationships/tags" Target="../tags/tag174.xml"/><Relationship Id="rId17" Type="http://schemas.openxmlformats.org/officeDocument/2006/relationships/tags" Target="../tags/tag179.xml"/><Relationship Id="rId25" Type="http://schemas.openxmlformats.org/officeDocument/2006/relationships/tags" Target="../tags/tag187.xml"/><Relationship Id="rId33" Type="http://schemas.openxmlformats.org/officeDocument/2006/relationships/tags" Target="../tags/tag195.xml"/><Relationship Id="rId38" Type="http://schemas.openxmlformats.org/officeDocument/2006/relationships/tags" Target="../tags/tag200.xml"/><Relationship Id="rId46" Type="http://schemas.openxmlformats.org/officeDocument/2006/relationships/tags" Target="../tags/tag208.xml"/><Relationship Id="rId59" Type="http://schemas.openxmlformats.org/officeDocument/2006/relationships/tags" Target="../tags/tag221.xml"/><Relationship Id="rId67" Type="http://schemas.openxmlformats.org/officeDocument/2006/relationships/tags" Target="../tags/tag229.xml"/><Relationship Id="rId103" Type="http://schemas.openxmlformats.org/officeDocument/2006/relationships/tags" Target="../tags/tag265.xml"/><Relationship Id="rId108" Type="http://schemas.openxmlformats.org/officeDocument/2006/relationships/tags" Target="../tags/tag270.xml"/><Relationship Id="rId116" Type="http://schemas.openxmlformats.org/officeDocument/2006/relationships/tags" Target="../tags/tag278.xml"/><Relationship Id="rId124" Type="http://schemas.openxmlformats.org/officeDocument/2006/relationships/tags" Target="../tags/tag286.xml"/><Relationship Id="rId129" Type="http://schemas.openxmlformats.org/officeDocument/2006/relationships/tags" Target="../tags/tag291.xml"/><Relationship Id="rId137" Type="http://schemas.openxmlformats.org/officeDocument/2006/relationships/tags" Target="../tags/tag299.xml"/><Relationship Id="rId20" Type="http://schemas.openxmlformats.org/officeDocument/2006/relationships/tags" Target="../tags/tag182.xml"/><Relationship Id="rId41" Type="http://schemas.openxmlformats.org/officeDocument/2006/relationships/tags" Target="../tags/tag203.xml"/><Relationship Id="rId54" Type="http://schemas.openxmlformats.org/officeDocument/2006/relationships/tags" Target="../tags/tag216.xml"/><Relationship Id="rId62" Type="http://schemas.openxmlformats.org/officeDocument/2006/relationships/tags" Target="../tags/tag224.xml"/><Relationship Id="rId70" Type="http://schemas.openxmlformats.org/officeDocument/2006/relationships/tags" Target="../tags/tag232.xml"/><Relationship Id="rId75" Type="http://schemas.openxmlformats.org/officeDocument/2006/relationships/tags" Target="../tags/tag237.xml"/><Relationship Id="rId83" Type="http://schemas.openxmlformats.org/officeDocument/2006/relationships/tags" Target="../tags/tag245.xml"/><Relationship Id="rId88" Type="http://schemas.openxmlformats.org/officeDocument/2006/relationships/tags" Target="../tags/tag250.xml"/><Relationship Id="rId91" Type="http://schemas.openxmlformats.org/officeDocument/2006/relationships/tags" Target="../tags/tag253.xml"/><Relationship Id="rId96" Type="http://schemas.openxmlformats.org/officeDocument/2006/relationships/tags" Target="../tags/tag258.xml"/><Relationship Id="rId111" Type="http://schemas.openxmlformats.org/officeDocument/2006/relationships/tags" Target="../tags/tag273.xml"/><Relationship Id="rId132" Type="http://schemas.openxmlformats.org/officeDocument/2006/relationships/tags" Target="../tags/tag294.xml"/><Relationship Id="rId140" Type="http://schemas.openxmlformats.org/officeDocument/2006/relationships/image" Target="../media/image21.jpeg"/><Relationship Id="rId1" Type="http://schemas.openxmlformats.org/officeDocument/2006/relationships/tags" Target="../tags/tag163.xml"/><Relationship Id="rId6" Type="http://schemas.openxmlformats.org/officeDocument/2006/relationships/tags" Target="../tags/tag168.xml"/><Relationship Id="rId15" Type="http://schemas.openxmlformats.org/officeDocument/2006/relationships/tags" Target="../tags/tag177.xml"/><Relationship Id="rId23" Type="http://schemas.openxmlformats.org/officeDocument/2006/relationships/tags" Target="../tags/tag185.xml"/><Relationship Id="rId28" Type="http://schemas.openxmlformats.org/officeDocument/2006/relationships/tags" Target="../tags/tag190.xml"/><Relationship Id="rId36" Type="http://schemas.openxmlformats.org/officeDocument/2006/relationships/tags" Target="../tags/tag198.xml"/><Relationship Id="rId49" Type="http://schemas.openxmlformats.org/officeDocument/2006/relationships/tags" Target="../tags/tag211.xml"/><Relationship Id="rId57" Type="http://schemas.openxmlformats.org/officeDocument/2006/relationships/tags" Target="../tags/tag219.xml"/><Relationship Id="rId106" Type="http://schemas.openxmlformats.org/officeDocument/2006/relationships/tags" Target="../tags/tag268.xml"/><Relationship Id="rId114" Type="http://schemas.openxmlformats.org/officeDocument/2006/relationships/tags" Target="../tags/tag276.xml"/><Relationship Id="rId119" Type="http://schemas.openxmlformats.org/officeDocument/2006/relationships/tags" Target="../tags/tag281.xml"/><Relationship Id="rId127" Type="http://schemas.openxmlformats.org/officeDocument/2006/relationships/tags" Target="../tags/tag289.xml"/><Relationship Id="rId10" Type="http://schemas.openxmlformats.org/officeDocument/2006/relationships/tags" Target="../tags/tag172.xml"/><Relationship Id="rId31" Type="http://schemas.openxmlformats.org/officeDocument/2006/relationships/tags" Target="../tags/tag193.xml"/><Relationship Id="rId44" Type="http://schemas.openxmlformats.org/officeDocument/2006/relationships/tags" Target="../tags/tag206.xml"/><Relationship Id="rId52" Type="http://schemas.openxmlformats.org/officeDocument/2006/relationships/tags" Target="../tags/tag214.xml"/><Relationship Id="rId60" Type="http://schemas.openxmlformats.org/officeDocument/2006/relationships/tags" Target="../tags/tag222.xml"/><Relationship Id="rId65" Type="http://schemas.openxmlformats.org/officeDocument/2006/relationships/tags" Target="../tags/tag227.xml"/><Relationship Id="rId73" Type="http://schemas.openxmlformats.org/officeDocument/2006/relationships/tags" Target="../tags/tag235.xml"/><Relationship Id="rId78" Type="http://schemas.openxmlformats.org/officeDocument/2006/relationships/tags" Target="../tags/tag240.xml"/><Relationship Id="rId81" Type="http://schemas.openxmlformats.org/officeDocument/2006/relationships/tags" Target="../tags/tag243.xml"/><Relationship Id="rId86" Type="http://schemas.openxmlformats.org/officeDocument/2006/relationships/tags" Target="../tags/tag248.xml"/><Relationship Id="rId94" Type="http://schemas.openxmlformats.org/officeDocument/2006/relationships/tags" Target="../tags/tag256.xml"/><Relationship Id="rId99" Type="http://schemas.openxmlformats.org/officeDocument/2006/relationships/tags" Target="../tags/tag261.xml"/><Relationship Id="rId101" Type="http://schemas.openxmlformats.org/officeDocument/2006/relationships/tags" Target="../tags/tag263.xml"/><Relationship Id="rId122" Type="http://schemas.openxmlformats.org/officeDocument/2006/relationships/tags" Target="../tags/tag284.xml"/><Relationship Id="rId130" Type="http://schemas.openxmlformats.org/officeDocument/2006/relationships/tags" Target="../tags/tag292.xml"/><Relationship Id="rId135" Type="http://schemas.openxmlformats.org/officeDocument/2006/relationships/tags" Target="../tags/tag297.xml"/><Relationship Id="rId4" Type="http://schemas.openxmlformats.org/officeDocument/2006/relationships/tags" Target="../tags/tag166.xml"/><Relationship Id="rId9" Type="http://schemas.openxmlformats.org/officeDocument/2006/relationships/tags" Target="../tags/tag171.xml"/><Relationship Id="rId13" Type="http://schemas.openxmlformats.org/officeDocument/2006/relationships/tags" Target="../tags/tag175.xml"/><Relationship Id="rId18" Type="http://schemas.openxmlformats.org/officeDocument/2006/relationships/tags" Target="../tags/tag180.xml"/><Relationship Id="rId39" Type="http://schemas.openxmlformats.org/officeDocument/2006/relationships/tags" Target="../tags/tag201.xml"/><Relationship Id="rId109" Type="http://schemas.openxmlformats.org/officeDocument/2006/relationships/tags" Target="../tags/tag271.xml"/><Relationship Id="rId34" Type="http://schemas.openxmlformats.org/officeDocument/2006/relationships/tags" Target="../tags/tag196.xml"/><Relationship Id="rId50" Type="http://schemas.openxmlformats.org/officeDocument/2006/relationships/tags" Target="../tags/tag212.xml"/><Relationship Id="rId55" Type="http://schemas.openxmlformats.org/officeDocument/2006/relationships/tags" Target="../tags/tag217.xml"/><Relationship Id="rId76" Type="http://schemas.openxmlformats.org/officeDocument/2006/relationships/tags" Target="../tags/tag238.xml"/><Relationship Id="rId97" Type="http://schemas.openxmlformats.org/officeDocument/2006/relationships/tags" Target="../tags/tag259.xml"/><Relationship Id="rId104" Type="http://schemas.openxmlformats.org/officeDocument/2006/relationships/tags" Target="../tags/tag266.xml"/><Relationship Id="rId120" Type="http://schemas.openxmlformats.org/officeDocument/2006/relationships/tags" Target="../tags/tag282.xml"/><Relationship Id="rId125" Type="http://schemas.openxmlformats.org/officeDocument/2006/relationships/tags" Target="../tags/tag287.xml"/><Relationship Id="rId141" Type="http://schemas.openxmlformats.org/officeDocument/2006/relationships/image" Target="../media/image22.jpeg"/><Relationship Id="rId7" Type="http://schemas.openxmlformats.org/officeDocument/2006/relationships/tags" Target="../tags/tag169.xml"/><Relationship Id="rId71" Type="http://schemas.openxmlformats.org/officeDocument/2006/relationships/tags" Target="../tags/tag233.xml"/><Relationship Id="rId92" Type="http://schemas.openxmlformats.org/officeDocument/2006/relationships/tags" Target="../tags/tag254.xml"/><Relationship Id="rId2" Type="http://schemas.openxmlformats.org/officeDocument/2006/relationships/tags" Target="../tags/tag164.xml"/><Relationship Id="rId29" Type="http://schemas.openxmlformats.org/officeDocument/2006/relationships/tags" Target="../tags/tag191.xml"/><Relationship Id="rId24" Type="http://schemas.openxmlformats.org/officeDocument/2006/relationships/tags" Target="../tags/tag186.xml"/><Relationship Id="rId40" Type="http://schemas.openxmlformats.org/officeDocument/2006/relationships/tags" Target="../tags/tag202.xml"/><Relationship Id="rId45" Type="http://schemas.openxmlformats.org/officeDocument/2006/relationships/tags" Target="../tags/tag207.xml"/><Relationship Id="rId66" Type="http://schemas.openxmlformats.org/officeDocument/2006/relationships/tags" Target="../tags/tag228.xml"/><Relationship Id="rId87" Type="http://schemas.openxmlformats.org/officeDocument/2006/relationships/tags" Target="../tags/tag249.xml"/><Relationship Id="rId110" Type="http://schemas.openxmlformats.org/officeDocument/2006/relationships/tags" Target="../tags/tag272.xml"/><Relationship Id="rId115" Type="http://schemas.openxmlformats.org/officeDocument/2006/relationships/tags" Target="../tags/tag277.xml"/><Relationship Id="rId131" Type="http://schemas.openxmlformats.org/officeDocument/2006/relationships/tags" Target="../tags/tag293.xml"/><Relationship Id="rId136" Type="http://schemas.openxmlformats.org/officeDocument/2006/relationships/tags" Target="../tags/tag298.xml"/><Relationship Id="rId61" Type="http://schemas.openxmlformats.org/officeDocument/2006/relationships/tags" Target="../tags/tag223.xml"/><Relationship Id="rId82" Type="http://schemas.openxmlformats.org/officeDocument/2006/relationships/tags" Target="../tags/tag244.xml"/><Relationship Id="rId19" Type="http://schemas.openxmlformats.org/officeDocument/2006/relationships/tags" Target="../tags/tag181.xml"/><Relationship Id="rId14" Type="http://schemas.openxmlformats.org/officeDocument/2006/relationships/tags" Target="../tags/tag176.xml"/><Relationship Id="rId30" Type="http://schemas.openxmlformats.org/officeDocument/2006/relationships/tags" Target="../tags/tag192.xml"/><Relationship Id="rId35" Type="http://schemas.openxmlformats.org/officeDocument/2006/relationships/tags" Target="../tags/tag197.xml"/><Relationship Id="rId56" Type="http://schemas.openxmlformats.org/officeDocument/2006/relationships/tags" Target="../tags/tag218.xml"/><Relationship Id="rId77" Type="http://schemas.openxmlformats.org/officeDocument/2006/relationships/tags" Target="../tags/tag239.xml"/><Relationship Id="rId100" Type="http://schemas.openxmlformats.org/officeDocument/2006/relationships/tags" Target="../tags/tag262.xml"/><Relationship Id="rId105" Type="http://schemas.openxmlformats.org/officeDocument/2006/relationships/tags" Target="../tags/tag267.xml"/><Relationship Id="rId126" Type="http://schemas.openxmlformats.org/officeDocument/2006/relationships/tags" Target="../tags/tag28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302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301.xml"/><Relationship Id="rId1" Type="http://schemas.openxmlformats.org/officeDocument/2006/relationships/tags" Target="../tags/tag300.xml"/><Relationship Id="rId6" Type="http://schemas.openxmlformats.org/officeDocument/2006/relationships/tags" Target="../tags/tag305.xml"/><Relationship Id="rId5" Type="http://schemas.openxmlformats.org/officeDocument/2006/relationships/tags" Target="../tags/tag304.xml"/><Relationship Id="rId4" Type="http://schemas.openxmlformats.org/officeDocument/2006/relationships/tags" Target="../tags/tag30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6" Type="http://schemas.openxmlformats.org/officeDocument/2006/relationships/image" Target="../media/image25.jpeg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30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312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311.xml"/><Relationship Id="rId1" Type="http://schemas.openxmlformats.org/officeDocument/2006/relationships/tags" Target="../tags/tag310.xml"/><Relationship Id="rId6" Type="http://schemas.openxmlformats.org/officeDocument/2006/relationships/tags" Target="../tags/tag315.xml"/><Relationship Id="rId5" Type="http://schemas.openxmlformats.org/officeDocument/2006/relationships/tags" Target="../tags/tag314.xml"/><Relationship Id="rId10" Type="http://schemas.openxmlformats.org/officeDocument/2006/relationships/image" Target="../media/image28.jpeg"/><Relationship Id="rId4" Type="http://schemas.openxmlformats.org/officeDocument/2006/relationships/tags" Target="../tags/tag313.xml"/><Relationship Id="rId9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17.xml"/><Relationship Id="rId1" Type="http://schemas.openxmlformats.org/officeDocument/2006/relationships/tags" Target="../tags/tag3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322.xml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5" Type="http://schemas.openxmlformats.org/officeDocument/2006/relationships/image" Target="../media/image39.png"/><Relationship Id="rId4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tags" Target="../tags/tag325.xml"/><Relationship Id="rId7" Type="http://schemas.openxmlformats.org/officeDocument/2006/relationships/image" Target="../media/image40.jpeg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7.xml"/><Relationship Id="rId10" Type="http://schemas.openxmlformats.org/officeDocument/2006/relationships/image" Target="../media/image43.png"/><Relationship Id="rId4" Type="http://schemas.openxmlformats.org/officeDocument/2006/relationships/tags" Target="../tags/tag326.xml"/><Relationship Id="rId9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tags" Target="../tags/tag330.xml"/><Relationship Id="rId7" Type="http://schemas.openxmlformats.org/officeDocument/2006/relationships/image" Target="../media/image48.GIF"/><Relationship Id="rId2" Type="http://schemas.openxmlformats.org/officeDocument/2006/relationships/tags" Target="../tags/tag329.xml"/><Relationship Id="rId1" Type="http://schemas.openxmlformats.org/officeDocument/2006/relationships/tags" Target="../tags/tag328.xml"/><Relationship Id="rId6" Type="http://schemas.openxmlformats.org/officeDocument/2006/relationships/image" Target="../media/image47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3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tags" Target="../tags/tag33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33.xml"/><Relationship Id="rId1" Type="http://schemas.openxmlformats.org/officeDocument/2006/relationships/tags" Target="../tags/tag332.xml"/><Relationship Id="rId6" Type="http://schemas.openxmlformats.org/officeDocument/2006/relationships/tags" Target="../tags/tag337.xml"/><Relationship Id="rId5" Type="http://schemas.openxmlformats.org/officeDocument/2006/relationships/tags" Target="../tags/tag336.xml"/><Relationship Id="rId10" Type="http://schemas.openxmlformats.org/officeDocument/2006/relationships/image" Target="../media/image51.png"/><Relationship Id="rId4" Type="http://schemas.openxmlformats.org/officeDocument/2006/relationships/tags" Target="../tags/tag335.xml"/><Relationship Id="rId9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tags" Target="../tags/tag340.xml"/><Relationship Id="rId7" Type="http://schemas.openxmlformats.org/officeDocument/2006/relationships/image" Target="../media/image53.jpeg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image" Target="../media/image52.jpe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4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45.xml"/><Relationship Id="rId7" Type="http://schemas.openxmlformats.org/officeDocument/2006/relationships/tags" Target="../tags/tag349.xml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6" Type="http://schemas.openxmlformats.org/officeDocument/2006/relationships/tags" Target="../tags/tag348.xml"/><Relationship Id="rId5" Type="http://schemas.openxmlformats.org/officeDocument/2006/relationships/tags" Target="../tags/tag347.xml"/><Relationship Id="rId4" Type="http://schemas.openxmlformats.org/officeDocument/2006/relationships/tags" Target="../tags/tag346.xml"/><Relationship Id="rId9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NULL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53.xml"/><Relationship Id="rId1" Type="http://schemas.openxmlformats.org/officeDocument/2006/relationships/tags" Target="../tags/tag35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baike.baidu.com/item/%E5%8D%81%E8%BF%9B%E5%88%B6/6521392?fromModule=lemma_inlink" TargetMode="External"/><Relationship Id="rId7" Type="http://schemas.openxmlformats.org/officeDocument/2006/relationships/hyperlink" Target="https://baike.baidu.com/item/%E5%9B%BD%E9%99%85%E8%AE%A1%E9%87%8F%E5%A4%A7%E4%BC%9A/6602260?fromModule=lemma_inlink" TargetMode="External"/><Relationship Id="rId2" Type="http://schemas.openxmlformats.org/officeDocument/2006/relationships/hyperlink" Target="https://baike.baidu.com/item/%E5%BA%A6%E9%87%8F%E8%A1%A1/339890?fromModule=lemma_inlink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baike.baidu.com/item/%E5%85%AC%E5%88%B6/10494605?fromModule=lemma_inlink" TargetMode="External"/><Relationship Id="rId5" Type="http://schemas.openxmlformats.org/officeDocument/2006/relationships/hyperlink" Target="https://baike.baidu.com/item/%E6%B3%95%E5%9B%BD%E5%A4%A7%E9%9D%A9%E5%91%BD/205281?fromModule=lemma_inlink" TargetMode="External"/><Relationship Id="rId4" Type="http://schemas.openxmlformats.org/officeDocument/2006/relationships/hyperlink" Target="https://baike.baidu.com/item/18%E4%B8%96%E7%BA%AA/5196088?fromModule=lemma_inlink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baike.baidu.com/item/%E7%A7%91%E5%AD%A6%E6%8A%80%E6%9C%AF/3348043?fromModule=lemma_inlink" TargetMode="External"/><Relationship Id="rId2" Type="http://schemas.openxmlformats.org/officeDocument/2006/relationships/hyperlink" Target="https://baike.baidu.com/item/%E5%9F%BA%E6%9C%AC%E5%8D%95%E4%BD%8D/0?fromModule=lemma_inlink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baike.baidu.com/item/%E6%BC%94%E5%8F%98/0?fromModule=lemma_inlink" TargetMode="External"/><Relationship Id="rId4" Type="http://schemas.openxmlformats.org/officeDocument/2006/relationships/hyperlink" Target="https://baike.baidu.com/item/%E5%AE%9A%E4%B9%89/0?fromModule=lemma_inlink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/>
          <p:nvPr/>
        </p:nvSpPr>
        <p:spPr>
          <a:xfrm>
            <a:off x="1331640" y="1131590"/>
            <a:ext cx="669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latin typeface="隶书" panose="02010509060101010101" pitchFamily="49" charset="-122"/>
                <a:ea typeface="隶书" panose="02010509060101010101" pitchFamily="49" charset="-122"/>
              </a:rPr>
              <a:t>第一章 机械运动</a:t>
            </a:r>
          </a:p>
        </p:txBody>
      </p:sp>
      <p:sp>
        <p:nvSpPr>
          <p:cNvPr id="6" name="矩形 5"/>
          <p:cNvSpPr/>
          <p:nvPr/>
        </p:nvSpPr>
        <p:spPr>
          <a:xfrm>
            <a:off x="2071477" y="2499742"/>
            <a:ext cx="6465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sz="4000" b="1" dirty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第1节 </a:t>
            </a:r>
            <a:r>
              <a:rPr lang="en-US" sz="4000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sz="4000" b="1" dirty="0" err="1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</a:rPr>
              <a:t>长度和时间的测量</a:t>
            </a:r>
            <a:endParaRPr sz="4000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115616" y="1851670"/>
            <a:ext cx="6551930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kumimoji="1" lang="zh-CN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学生用的课桌的高度  </a:t>
            </a:r>
            <a:r>
              <a:rPr kumimoji="1" lang="zh-CN" altLang="en-US" sz="28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≈ </a:t>
            </a:r>
            <a:r>
              <a:rPr kumimoji="1" lang="en-US" altLang="zh-CN" sz="28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80cm</a:t>
            </a:r>
            <a:endParaRPr kumimoji="1" lang="en-US" altLang="zh-CN" sz="28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kumimoji="1" lang="zh-CN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一层楼的高度  </a:t>
            </a:r>
            <a:r>
              <a:rPr kumimoji="1" lang="zh-CN" altLang="en-US" sz="28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≈ </a:t>
            </a:r>
            <a:r>
              <a:rPr kumimoji="1" lang="en-US" altLang="zh-CN" sz="28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3m</a:t>
            </a:r>
            <a:endParaRPr kumimoji="1" lang="en-US" altLang="zh-CN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kumimoji="1" lang="zh-CN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一支</a:t>
            </a:r>
            <a:r>
              <a:rPr kumimoji="1" lang="en-US" altLang="zh-CN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2B</a:t>
            </a:r>
            <a:r>
              <a:rPr kumimoji="1" lang="zh-CN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铅笔的长度  </a:t>
            </a:r>
            <a:r>
              <a:rPr kumimoji="1" lang="zh-CN" altLang="en-US" sz="28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≈ </a:t>
            </a:r>
            <a:r>
              <a:rPr kumimoji="1" lang="en-US" altLang="zh-CN" sz="28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1.75dm = </a:t>
            </a:r>
            <a:r>
              <a:rPr kumimoji="1" lang="en-US" altLang="zh-CN" sz="28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17.5cm</a:t>
            </a:r>
            <a:endParaRPr kumimoji="1" lang="en-US" altLang="zh-CN" sz="28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kumimoji="1" lang="zh-CN" alt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一张纸的厚度  </a:t>
            </a:r>
            <a:r>
              <a:rPr kumimoji="1" lang="zh-CN" altLang="en-US" sz="28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≈ </a:t>
            </a:r>
            <a:r>
              <a:rPr kumimoji="1" lang="en-US" altLang="zh-CN" sz="28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0.1mm</a:t>
            </a:r>
          </a:p>
        </p:txBody>
      </p:sp>
      <p:sp>
        <p:nvSpPr>
          <p:cNvPr id="20482" name="文本框 4"/>
          <p:cNvSpPr txBox="1"/>
          <p:nvPr/>
        </p:nvSpPr>
        <p:spPr>
          <a:xfrm>
            <a:off x="939791" y="987574"/>
            <a:ext cx="4136263" cy="7375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defRPr sz="2800" b="1">
                <a:solidFill>
                  <a:srgbClr val="0070C0"/>
                </a:solidFill>
                <a:latin typeface="Times New Roman" panose="02020603050405020304" charset="0"/>
              </a:defRPr>
            </a:lvl1pPr>
          </a:lstStyle>
          <a:p>
            <a:r>
              <a:rPr lang="en-US" altLang="zh-CN" sz="3200" dirty="0"/>
              <a:t>4.</a:t>
            </a:r>
            <a:r>
              <a:rPr lang="zh-CN" altLang="en-US" sz="3200" dirty="0"/>
              <a:t>生活中常见的长度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01261" y="1291401"/>
            <a:ext cx="8424937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165" eaLnBrk="1" latinLnBrk="0" hangingPunct="1">
              <a:lnSpc>
                <a:spcPct val="150000"/>
              </a:lnSpc>
            </a:pPr>
            <a:r>
              <a:rPr lang="zh-CN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例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 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（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）一根头发丝的直径约8.2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μm</a:t>
            </a: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，</a:t>
            </a:r>
            <a:endParaRPr lang="en-US" altLang="zh-CN" sz="2400" b="1" dirty="0" smtClean="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defTabSz="685165" eaLnBrk="1" latinLnBrk="0" hangingPunct="1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合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__________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m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=__________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cm =__________mm </a:t>
            </a:r>
            <a:r>
              <a:rPr lang="en-US" altLang="zh-CN" sz="2400" b="1" dirty="0" smtClean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=_______</a:t>
            </a: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nm</a:t>
            </a:r>
            <a:r>
              <a:rPr lang="zh-CN" altLang="en-US" sz="2400" b="1" dirty="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016548" y="1920943"/>
            <a:ext cx="2035463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685165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8.2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×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10</a:t>
            </a:r>
            <a:r>
              <a:rPr lang="en-US" altLang="zh-CN" sz="2800" b="1" baseline="300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-6</a:t>
            </a:r>
          </a:p>
        </p:txBody>
      </p:sp>
      <p:sp>
        <p:nvSpPr>
          <p:cNvPr id="19" name="文本框 15"/>
          <p:cNvSpPr txBox="1"/>
          <p:nvPr>
            <p:custDataLst>
              <p:tags r:id="rId2"/>
            </p:custDataLst>
          </p:nvPr>
        </p:nvSpPr>
        <p:spPr>
          <a:xfrm>
            <a:off x="2952791" y="1912037"/>
            <a:ext cx="2209592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685165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8.2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×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10</a:t>
            </a:r>
            <a:r>
              <a:rPr lang="en-US" altLang="zh-CN" sz="2800" b="1" baseline="300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-4</a:t>
            </a: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125996" y="1911275"/>
            <a:ext cx="2036545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685165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8.2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×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10</a:t>
            </a:r>
            <a:r>
              <a:rPr lang="en-US" altLang="zh-CN" sz="2800" b="1" baseline="30000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-3</a:t>
            </a:r>
          </a:p>
        </p:txBody>
      </p:sp>
      <p:sp>
        <p:nvSpPr>
          <p:cNvPr id="20" name="文本框 15"/>
          <p:cNvSpPr txBox="1"/>
          <p:nvPr>
            <p:custDataLst>
              <p:tags r:id="rId4"/>
            </p:custDataLst>
          </p:nvPr>
        </p:nvSpPr>
        <p:spPr>
          <a:xfrm>
            <a:off x="7401093" y="1918964"/>
            <a:ext cx="1383293" cy="52322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685165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8 200</a:t>
            </a:r>
            <a:endParaRPr lang="en-US" altLang="zh-CN" sz="2800" b="1" baseline="30000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5536" y="2613660"/>
            <a:ext cx="865822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2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）一个</a:t>
            </a:r>
            <a:r>
              <a:rPr lang="zh-CN" altLang="zh-CN" sz="24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正常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发育</a:t>
            </a:r>
            <a:r>
              <a:rPr lang="zh-CN" altLang="zh-CN" sz="24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的中学生的身高约为</a:t>
            </a:r>
            <a:r>
              <a:rPr lang="en-US" altLang="zh-CN" sz="24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160____(</a:t>
            </a:r>
            <a:r>
              <a:rPr lang="zh-CN" altLang="zh-CN" sz="24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填单位</a:t>
            </a:r>
            <a:r>
              <a:rPr lang="en-US" altLang="zh-CN" sz="24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)</a:t>
            </a:r>
            <a:r>
              <a:rPr lang="zh-CN" altLang="en-US" sz="24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lang="zh-CN" altLang="en-US" sz="24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）一个甲型</a:t>
            </a:r>
            <a:r>
              <a:rPr lang="en-US" altLang="zh-CN" sz="24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H7N9</a:t>
            </a:r>
            <a:r>
              <a:rPr lang="zh-CN" altLang="en-US" sz="24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流感病毒分子的直径约为</a:t>
            </a:r>
            <a:r>
              <a:rPr lang="en-US" altLang="zh-CN" sz="24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9×10</a:t>
            </a:r>
            <a:r>
              <a:rPr lang="en-US" altLang="zh-CN" sz="2400" b="1" baseline="30000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-8</a:t>
            </a:r>
            <a:r>
              <a:rPr lang="en-US" altLang="zh-CN" sz="24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m=_____nm</a:t>
            </a:r>
            <a:r>
              <a:rPr lang="zh-CN" altLang="en-US" sz="2400" b="1" dirty="0">
                <a:latin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327900" y="2669099"/>
            <a:ext cx="8847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cm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659966" y="3261589"/>
            <a:ext cx="926105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宋体" panose="02010600030101010101" pitchFamily="2" charset="-122"/>
              </a:rPr>
              <a:t>90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9" grpId="0"/>
      <p:bldP spid="19" grpId="1"/>
      <p:bldP spid="17" grpId="0"/>
      <p:bldP spid="17" grpId="1"/>
      <p:bldP spid="20" grpId="0"/>
      <p:bldP spid="20" grpId="1"/>
      <p:bldP spid="5" grpId="0"/>
      <p:bldP spid="5" grpId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3" name="Text Box 6"/>
          <p:cNvSpPr txBox="1"/>
          <p:nvPr/>
        </p:nvSpPr>
        <p:spPr>
          <a:xfrm>
            <a:off x="899592" y="1131590"/>
            <a:ext cx="6534998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R="0" defTabSz="914400" eaLnBrk="1" hangingPunct="1">
              <a:lnSpc>
                <a:spcPct val="125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200" b="1" kern="1200" cap="none" spc="0" normalizeH="0" baseline="0" noProof="1">
                <a:solidFill>
                  <a:srgbClr val="0070C0"/>
                </a:solidFill>
                <a:latin typeface="宋体" pitchFamily="2" charset="-122"/>
                <a:cs typeface="+mn-ea"/>
              </a:rPr>
              <a:t>1.</a:t>
            </a:r>
            <a:r>
              <a:rPr kumimoji="0" lang="zh-CN" altLang="en-US" sz="3200" b="1" kern="1200" cap="none" spc="0" normalizeH="0" baseline="0" noProof="1">
                <a:solidFill>
                  <a:srgbClr val="0070C0"/>
                </a:solidFill>
                <a:latin typeface="宋体" pitchFamily="2" charset="-122"/>
                <a:cs typeface="+mn-ea"/>
              </a:rPr>
              <a:t>测量长度的基本工具：</a:t>
            </a:r>
            <a:r>
              <a:rPr lang="zh-CN" altLang="en-US" sz="3200" b="1" dirty="0">
                <a:solidFill>
                  <a:srgbClr val="0070C0"/>
                </a:solidFill>
                <a:latin typeface="宋体" pitchFamily="2" charset="-122"/>
                <a:cs typeface="+mn-ea"/>
                <a:sym typeface="+mn-ea"/>
              </a:rPr>
              <a:t>刻度尺。</a:t>
            </a:r>
            <a:r>
              <a:rPr kumimoji="0" lang="zh-CN" altLang="en-US" sz="3200" b="1" kern="1200" cap="none" spc="0" normalizeH="0" baseline="0" noProof="1">
                <a:solidFill>
                  <a:srgbClr val="0070C0"/>
                </a:solidFill>
                <a:latin typeface="宋体" pitchFamily="2" charset="-122"/>
                <a:cs typeface="+mn-ea"/>
              </a:rPr>
              <a:t> </a:t>
            </a:r>
            <a:endParaRPr kumimoji="0" lang="zh-CN" altLang="en-US" sz="3200" b="1" kern="1200" cap="none" spc="0" normalizeH="0" baseline="0" noProof="1">
              <a:solidFill>
                <a:srgbClr val="0070C0"/>
              </a:solidFill>
              <a:latin typeface="宋体" pitchFamily="2" charset="-122"/>
            </a:endParaRPr>
          </a:p>
        </p:txBody>
      </p:sp>
      <p:pic>
        <p:nvPicPr>
          <p:cNvPr id="24580" name="图片 1" descr="01104003"/>
          <p:cNvPicPr>
            <a:picLocks noChangeAspect="1"/>
          </p:cNvPicPr>
          <p:nvPr/>
        </p:nvPicPr>
        <p:blipFill>
          <a:blip r:embed="rId2"/>
          <a:srcRect l="23076" b="73722"/>
          <a:stretch>
            <a:fillRect/>
          </a:stretch>
        </p:blipFill>
        <p:spPr>
          <a:xfrm>
            <a:off x="1004925" y="2211710"/>
            <a:ext cx="6750685" cy="1103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413132" y="3398178"/>
            <a:ext cx="1499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刻度尺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751881" y="1134086"/>
            <a:ext cx="2084705" cy="2077720"/>
            <a:chOff x="1102" y="1623"/>
            <a:chExt cx="3283" cy="3272"/>
          </a:xfrm>
        </p:grpSpPr>
        <p:grpSp>
          <p:nvGrpSpPr>
            <p:cNvPr id="23562" name="组合 24585"/>
            <p:cNvGrpSpPr/>
            <p:nvPr>
              <p:custDataLst>
                <p:tags r:id="rId7"/>
              </p:custDataLst>
            </p:nvPr>
          </p:nvGrpSpPr>
          <p:grpSpPr>
            <a:xfrm>
              <a:off x="1102" y="1623"/>
              <a:ext cx="3283" cy="2385"/>
              <a:chOff x="0" y="0"/>
              <a:chExt cx="3626" cy="2834"/>
            </a:xfrm>
          </p:grpSpPr>
          <p:pic>
            <p:nvPicPr>
              <p:cNvPr id="23563" name="图片 24586" descr="1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3"/>
              <a:stretch>
                <a:fillRect/>
              </a:stretch>
            </p:blipFill>
            <p:spPr>
              <a:xfrm rot="360000">
                <a:off x="109" y="226"/>
                <a:ext cx="3418" cy="6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564" name="图片 24587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14"/>
              <a:srcRect t="10945"/>
              <a:stretch>
                <a:fillRect/>
              </a:stretch>
            </p:blipFill>
            <p:spPr>
              <a:xfrm>
                <a:off x="223" y="1133"/>
                <a:ext cx="2835" cy="166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3565" name="矩形 24588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0"/>
                <a:ext cx="3627" cy="2834"/>
              </a:xfrm>
              <a:prstGeom prst="rect">
                <a:avLst/>
              </a:prstGeom>
              <a:noFill/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/>
              <a:lstStyle/>
              <a:p>
                <a:endParaRPr lang="zh-CN" altLang="en-US" sz="2800"/>
              </a:p>
            </p:txBody>
          </p:sp>
        </p:grp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1644" y="4163"/>
              <a:ext cx="2381" cy="7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fontAlgn="base">
                <a:lnSpc>
                  <a:spcPct val="125000"/>
                </a:lnSpc>
              </a:pPr>
              <a:r>
                <a:rPr lang="zh-CN" altLang="en-US" sz="2800" u="none" spc="0" dirty="0">
                  <a:solidFill>
                    <a:schemeClr val="tx1"/>
                  </a:solidFill>
                  <a:latin typeface="宋体" pitchFamily="2" charset="-122"/>
                </a:rPr>
                <a:t>学生用尺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932040" y="1018885"/>
            <a:ext cx="2127250" cy="2085975"/>
            <a:chOff x="6520" y="1556"/>
            <a:chExt cx="3350" cy="3285"/>
          </a:xfrm>
        </p:grpSpPr>
        <p:pic>
          <p:nvPicPr>
            <p:cNvPr id="23557" name="图片 2458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5"/>
            <a:srcRect t="4315" r="6726" b="6554"/>
            <a:stretch>
              <a:fillRect/>
            </a:stretch>
          </p:blipFill>
          <p:spPr>
            <a:xfrm>
              <a:off x="6520" y="1556"/>
              <a:ext cx="3350" cy="2465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13" name="文本框 12"/>
            <p:cNvSpPr txBox="1"/>
            <p:nvPr>
              <p:custDataLst>
                <p:tags r:id="rId6"/>
              </p:custDataLst>
            </p:nvPr>
          </p:nvSpPr>
          <p:spPr>
            <a:xfrm>
              <a:off x="7538" y="4109"/>
              <a:ext cx="1703" cy="7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fontAlgn="base">
                <a:lnSpc>
                  <a:spcPct val="125000"/>
                </a:lnSpc>
              </a:pPr>
              <a:r>
                <a:rPr lang="zh-CN" altLang="en-US" sz="2800" u="none" spc="0" dirty="0">
                  <a:solidFill>
                    <a:schemeClr val="tx1"/>
                  </a:solidFill>
                  <a:latin typeface="宋体" pitchFamily="2" charset="-122"/>
                </a:rPr>
                <a:t>卷尺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081215" y="2315268"/>
            <a:ext cx="1619250" cy="2113915"/>
            <a:chOff x="4479" y="4687"/>
            <a:chExt cx="2550" cy="3329"/>
          </a:xfrm>
        </p:grpSpPr>
        <p:pic>
          <p:nvPicPr>
            <p:cNvPr id="23560" name="图片 2458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4479" y="4687"/>
              <a:ext cx="2550" cy="255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0" name="文本框 19"/>
            <p:cNvSpPr txBox="1"/>
            <p:nvPr>
              <p:custDataLst>
                <p:tags r:id="rId4"/>
              </p:custDataLst>
            </p:nvPr>
          </p:nvSpPr>
          <p:spPr>
            <a:xfrm>
              <a:off x="5261" y="7284"/>
              <a:ext cx="1251" cy="7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fontAlgn="base">
                <a:lnSpc>
                  <a:spcPct val="125000"/>
                </a:lnSpc>
              </a:pPr>
              <a:r>
                <a:rPr lang="zh-CN" altLang="en-US" sz="2800" u="none" spc="0" dirty="0">
                  <a:solidFill>
                    <a:schemeClr val="tx1"/>
                  </a:solidFill>
                  <a:latin typeface="宋体" pitchFamily="2" charset="-122"/>
                </a:rPr>
                <a:t>软尺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948805" y="2859782"/>
            <a:ext cx="1811020" cy="2076450"/>
            <a:chOff x="10416" y="4687"/>
            <a:chExt cx="2852" cy="3270"/>
          </a:xfrm>
        </p:grpSpPr>
        <p:pic>
          <p:nvPicPr>
            <p:cNvPr id="23561" name="图片 2458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10416" y="4687"/>
              <a:ext cx="2852" cy="2495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</p:pic>
        <p:sp>
          <p:nvSpPr>
            <p:cNvPr id="21" name="文本框 20"/>
            <p:cNvSpPr txBox="1"/>
            <p:nvPr>
              <p:custDataLst>
                <p:tags r:id="rId2"/>
              </p:custDataLst>
            </p:nvPr>
          </p:nvSpPr>
          <p:spPr>
            <a:xfrm>
              <a:off x="10943" y="7225"/>
              <a:ext cx="2302" cy="7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fontAlgn="base">
                <a:lnSpc>
                  <a:spcPct val="125000"/>
                </a:lnSpc>
              </a:pPr>
              <a:r>
                <a:rPr lang="zh-CN" altLang="en-US" sz="2800" u="none" spc="0" dirty="0">
                  <a:solidFill>
                    <a:schemeClr val="tx1"/>
                  </a:solidFill>
                  <a:latin typeface="宋体" pitchFamily="2" charset="-122"/>
                </a:rPr>
                <a:t>皮尺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/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444615" y="1635760"/>
            <a:ext cx="1720850" cy="1496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图片 17"/>
          <p:cNvPicPr/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972185" y="1762125"/>
            <a:ext cx="2041525" cy="161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图片 18"/>
          <p:cNvPicPr/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755390" y="1707515"/>
            <a:ext cx="2076450" cy="161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1329690" y="3435985"/>
            <a:ext cx="1461770" cy="464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 dirty="0" err="1">
                <a:solidFill>
                  <a:schemeClr val="tx1"/>
                </a:solidFill>
                <a:latin typeface="宋体" pitchFamily="2" charset="-122"/>
              </a:rPr>
              <a:t>游标卡尺</a:t>
            </a:r>
            <a:endParaRPr lang="en-US" sz="2800" u="none" spc="0" dirty="0">
              <a:solidFill>
                <a:schemeClr val="tx1"/>
              </a:solidFill>
              <a:latin typeface="宋体" pitchFamily="2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877310" y="3435985"/>
            <a:ext cx="2062842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 dirty="0" err="1">
                <a:solidFill>
                  <a:schemeClr val="tx1"/>
                </a:solidFill>
                <a:latin typeface="宋体" pitchFamily="2" charset="-122"/>
              </a:rPr>
              <a:t>螺旋测微器</a:t>
            </a:r>
            <a:endParaRPr lang="en-US" sz="2800" u="none" spc="0" dirty="0">
              <a:solidFill>
                <a:schemeClr val="tx1"/>
              </a:solidFill>
              <a:latin typeface="宋体" pitchFamily="2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6766560" y="3381375"/>
            <a:ext cx="1248410" cy="464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fontAlgn="base">
              <a:lnSpc>
                <a:spcPct val="125000"/>
              </a:lnSpc>
            </a:pPr>
            <a:r>
              <a:rPr lang="en-US" sz="2800" u="none" spc="0" dirty="0" err="1">
                <a:solidFill>
                  <a:schemeClr val="tx1"/>
                </a:solidFill>
                <a:latin typeface="宋体" pitchFamily="2" charset="-122"/>
              </a:rPr>
              <a:t>测距仪</a:t>
            </a:r>
            <a:endParaRPr lang="en-US" sz="2800" u="none" spc="0" dirty="0">
              <a:solidFill>
                <a:schemeClr val="tx1"/>
              </a:solidFill>
              <a:latin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2"/>
          <p:cNvSpPr txBox="1"/>
          <p:nvPr>
            <p:custDataLst>
              <p:tags r:id="rId1"/>
            </p:custDataLst>
          </p:nvPr>
        </p:nvSpPr>
        <p:spPr>
          <a:xfrm>
            <a:off x="971671" y="3643984"/>
            <a:ext cx="5624513" cy="73866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latin typeface="+mn-ea"/>
                <a:ea typeface="+mn-ea"/>
              </a:rPr>
              <a:t>它的</a:t>
            </a:r>
            <a:r>
              <a:rPr lang="zh-CN" altLang="en-US" sz="2800" b="1" dirty="0">
                <a:solidFill>
                  <a:srgbClr val="007E82"/>
                </a:solidFill>
                <a:latin typeface="+mn-ea"/>
                <a:ea typeface="+mn-ea"/>
              </a:rPr>
              <a:t>零刻度线</a:t>
            </a:r>
            <a:r>
              <a:rPr lang="zh-CN" altLang="en-US" sz="2800" b="1" dirty="0">
                <a:latin typeface="+mn-ea"/>
                <a:ea typeface="+mn-ea"/>
              </a:rPr>
              <a:t>在哪里，是否磨损？</a:t>
            </a:r>
          </a:p>
        </p:txBody>
      </p:sp>
      <p:sp>
        <p:nvSpPr>
          <p:cNvPr id="3" name="文本框 104"/>
          <p:cNvSpPr txBox="1"/>
          <p:nvPr>
            <p:custDataLst>
              <p:tags r:id="rId2"/>
            </p:custDataLst>
          </p:nvPr>
        </p:nvSpPr>
        <p:spPr>
          <a:xfrm>
            <a:off x="5318300" y="3728741"/>
            <a:ext cx="1327150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800" b="1" dirty="0">
                <a:solidFill>
                  <a:srgbClr val="FF0000"/>
                </a:solidFill>
                <a:latin typeface="+mn-ea"/>
                <a:ea typeface="+mn-ea"/>
              </a:rPr>
              <a:t>8cm</a:t>
            </a:r>
          </a:p>
        </p:txBody>
      </p:sp>
      <p:sp>
        <p:nvSpPr>
          <p:cNvPr id="4" name="文本框 105"/>
          <p:cNvSpPr txBox="1"/>
          <p:nvPr>
            <p:custDataLst>
              <p:tags r:id="rId3"/>
            </p:custDataLst>
          </p:nvPr>
        </p:nvSpPr>
        <p:spPr>
          <a:xfrm>
            <a:off x="5283477" y="3752172"/>
            <a:ext cx="1325563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zh-CN" altLang="en-US" sz="2800" b="1" dirty="0">
                <a:solidFill>
                  <a:srgbClr val="FF0000"/>
                </a:solidFill>
                <a:latin typeface="+mn-ea"/>
                <a:ea typeface="+mn-ea"/>
              </a:rPr>
              <a:t>1mm</a:t>
            </a:r>
          </a:p>
        </p:txBody>
      </p:sp>
      <p:sp>
        <p:nvSpPr>
          <p:cNvPr id="5" name="文本框 106"/>
          <p:cNvSpPr txBox="1"/>
          <p:nvPr>
            <p:custDataLst>
              <p:tags r:id="rId4"/>
            </p:custDataLst>
          </p:nvPr>
        </p:nvSpPr>
        <p:spPr>
          <a:xfrm>
            <a:off x="3209886" y="3038214"/>
            <a:ext cx="906017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800" b="1">
                <a:solidFill>
                  <a:srgbClr val="FF0000"/>
                </a:solidFill>
                <a:latin typeface="+mn-ea"/>
                <a:ea typeface="+mn-ea"/>
              </a:rPr>
              <a:t>单位</a:t>
            </a:r>
          </a:p>
        </p:txBody>
      </p:sp>
      <p:sp>
        <p:nvSpPr>
          <p:cNvPr id="6" name="文本框 107"/>
          <p:cNvSpPr txBox="1"/>
          <p:nvPr>
            <p:custDataLst>
              <p:tags r:id="rId5"/>
            </p:custDataLst>
          </p:nvPr>
        </p:nvSpPr>
        <p:spPr>
          <a:xfrm>
            <a:off x="708621" y="2975984"/>
            <a:ext cx="1627369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800" b="1" dirty="0">
                <a:solidFill>
                  <a:srgbClr val="FF0000"/>
                </a:solidFill>
                <a:latin typeface="+mn-ea"/>
                <a:ea typeface="+mn-ea"/>
              </a:rPr>
              <a:t>零刻度线</a:t>
            </a:r>
          </a:p>
        </p:txBody>
      </p:sp>
      <p:sp>
        <p:nvSpPr>
          <p:cNvPr id="7" name="右中括号 6"/>
          <p:cNvSpPr/>
          <p:nvPr>
            <p:custDataLst>
              <p:tags r:id="rId6"/>
            </p:custDataLst>
          </p:nvPr>
        </p:nvSpPr>
        <p:spPr>
          <a:xfrm rot="-5400000">
            <a:off x="4810721" y="-1750004"/>
            <a:ext cx="93663" cy="6234113"/>
          </a:xfrm>
          <a:prstGeom prst="rightBracket">
            <a:avLst>
              <a:gd name="adj" fmla="val 423080"/>
            </a:avLst>
          </a:prstGeom>
          <a:noFill/>
          <a:ln w="254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eaLnBrk="1" hangingPunct="1"/>
            <a:endParaRPr lang="zh-CN" altLang="en-US">
              <a:latin typeface="+mn-ea"/>
              <a:ea typeface="+mn-ea"/>
            </a:endParaRPr>
          </a:p>
        </p:txBody>
      </p:sp>
      <p:sp>
        <p:nvSpPr>
          <p:cNvPr id="8" name="文本框 109"/>
          <p:cNvSpPr txBox="1"/>
          <p:nvPr>
            <p:custDataLst>
              <p:tags r:id="rId7"/>
            </p:custDataLst>
          </p:nvPr>
        </p:nvSpPr>
        <p:spPr>
          <a:xfrm>
            <a:off x="4393076" y="818902"/>
            <a:ext cx="906017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800" b="1" dirty="0">
                <a:solidFill>
                  <a:srgbClr val="FF0000"/>
                </a:solidFill>
                <a:latin typeface="+mn-ea"/>
                <a:ea typeface="+mn-ea"/>
              </a:rPr>
              <a:t>量程</a:t>
            </a:r>
          </a:p>
        </p:txBody>
      </p:sp>
      <p:sp>
        <p:nvSpPr>
          <p:cNvPr id="9" name="文本框 110"/>
          <p:cNvSpPr txBox="1"/>
          <p:nvPr>
            <p:custDataLst>
              <p:tags r:id="rId8"/>
            </p:custDataLst>
          </p:nvPr>
        </p:nvSpPr>
        <p:spPr>
          <a:xfrm>
            <a:off x="6709054" y="3120764"/>
            <a:ext cx="1266693" cy="5232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/>
            <a:r>
              <a:rPr lang="zh-CN" altLang="en-US" sz="2800" b="1">
                <a:solidFill>
                  <a:srgbClr val="FF0000"/>
                </a:solidFill>
                <a:latin typeface="+mn-ea"/>
                <a:ea typeface="+mn-ea"/>
              </a:rPr>
              <a:t>分度值</a:t>
            </a:r>
          </a:p>
        </p:txBody>
      </p:sp>
      <p:sp>
        <p:nvSpPr>
          <p:cNvPr id="10" name="文本框 111"/>
          <p:cNvSpPr txBox="1"/>
          <p:nvPr>
            <p:custDataLst>
              <p:tags r:id="rId9"/>
            </p:custDataLst>
          </p:nvPr>
        </p:nvSpPr>
        <p:spPr>
          <a:xfrm>
            <a:off x="1061905" y="3767536"/>
            <a:ext cx="4353854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b="1" dirty="0">
                <a:latin typeface="+mn-ea"/>
                <a:ea typeface="+mn-ea"/>
              </a:rPr>
              <a:t>它能</a:t>
            </a:r>
            <a:r>
              <a:rPr lang="zh-CN" altLang="en-US" sz="2800" b="1" dirty="0">
                <a:solidFill>
                  <a:srgbClr val="007E82"/>
                </a:solidFill>
                <a:latin typeface="+mn-ea"/>
                <a:ea typeface="+mn-ea"/>
              </a:rPr>
              <a:t>测量的范围</a:t>
            </a:r>
            <a:r>
              <a:rPr lang="zh-CN" altLang="en-US" sz="2800" b="1" dirty="0">
                <a:latin typeface="+mn-ea"/>
                <a:ea typeface="+mn-ea"/>
              </a:rPr>
              <a:t>是多少？</a:t>
            </a:r>
            <a:endParaRPr lang="zh-CN" altLang="en-US" sz="2800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sp>
        <p:nvSpPr>
          <p:cNvPr id="11" name="文本框 112"/>
          <p:cNvSpPr txBox="1"/>
          <p:nvPr>
            <p:custDataLst>
              <p:tags r:id="rId10"/>
            </p:custDataLst>
          </p:nvPr>
        </p:nvSpPr>
        <p:spPr>
          <a:xfrm>
            <a:off x="1118217" y="3774108"/>
            <a:ext cx="3290888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b="1" dirty="0">
                <a:latin typeface="+mn-ea"/>
                <a:ea typeface="+mn-ea"/>
              </a:rPr>
              <a:t>它的</a:t>
            </a:r>
            <a:r>
              <a:rPr lang="zh-CN" altLang="en-US" sz="2800" b="1" dirty="0">
                <a:solidFill>
                  <a:srgbClr val="007E82"/>
                </a:solidFill>
                <a:latin typeface="+mn-ea"/>
                <a:ea typeface="+mn-ea"/>
              </a:rPr>
              <a:t>分度值</a:t>
            </a:r>
            <a:r>
              <a:rPr lang="zh-CN" altLang="en-US" sz="2800" b="1" dirty="0">
                <a:latin typeface="+mn-ea"/>
                <a:ea typeface="+mn-ea"/>
              </a:rPr>
              <a:t>是多少？</a:t>
            </a:r>
            <a:endParaRPr lang="zh-CN" altLang="en-US" sz="2800" b="1" dirty="0">
              <a:solidFill>
                <a:srgbClr val="0000FF"/>
              </a:solidFill>
              <a:latin typeface="+mn-ea"/>
              <a:ea typeface="+mn-ea"/>
            </a:endParaRPr>
          </a:p>
        </p:txBody>
      </p:sp>
      <p:grpSp>
        <p:nvGrpSpPr>
          <p:cNvPr id="12" name="组合 11"/>
          <p:cNvGrpSpPr/>
          <p:nvPr>
            <p:custDataLst>
              <p:tags r:id="rId11"/>
            </p:custDataLst>
          </p:nvPr>
        </p:nvGrpSpPr>
        <p:grpSpPr>
          <a:xfrm>
            <a:off x="1408391" y="1464366"/>
            <a:ext cx="6842125" cy="1366838"/>
            <a:chOff x="1920" y="3301"/>
            <a:chExt cx="10773" cy="2154"/>
          </a:xfrm>
        </p:grpSpPr>
        <p:sp>
          <p:nvSpPr>
            <p:cNvPr id="13" name="矩形 12"/>
            <p:cNvSpPr/>
            <p:nvPr>
              <p:custDataLst>
                <p:tags r:id="rId16"/>
              </p:custDataLst>
            </p:nvPr>
          </p:nvSpPr>
          <p:spPr>
            <a:xfrm>
              <a:off x="1920" y="3301"/>
              <a:ext cx="10773" cy="2154"/>
            </a:xfrm>
            <a:prstGeom prst="rect">
              <a:avLst/>
            </a:prstGeom>
            <a:gradFill>
              <a:gsLst>
                <a:gs pos="0">
                  <a:schemeClr val="bg2">
                    <a:lumMod val="75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cxnSp>
          <p:nvCxnSpPr>
            <p:cNvPr id="14" name="直接连接符 13"/>
            <p:cNvCxnSpPr/>
            <p:nvPr>
              <p:custDataLst>
                <p:tags r:id="rId17"/>
              </p:custDataLst>
            </p:nvPr>
          </p:nvCxnSpPr>
          <p:spPr>
            <a:xfrm flipH="1">
              <a:off x="2412" y="3301"/>
              <a:ext cx="0" cy="836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>
              <p:custDataLst>
                <p:tags r:id="rId18"/>
              </p:custDataLst>
            </p:nvPr>
          </p:nvCxnSpPr>
          <p:spPr>
            <a:xfrm flipH="1">
              <a:off x="2535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>
              <p:custDataLst>
                <p:tags r:id="rId19"/>
              </p:custDataLst>
            </p:nvPr>
          </p:nvCxnSpPr>
          <p:spPr>
            <a:xfrm flipH="1">
              <a:off x="2660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20"/>
              </p:custDataLst>
            </p:nvPr>
          </p:nvCxnSpPr>
          <p:spPr>
            <a:xfrm flipH="1">
              <a:off x="2785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>
              <p:custDataLst>
                <p:tags r:id="rId21"/>
              </p:custDataLst>
            </p:nvPr>
          </p:nvCxnSpPr>
          <p:spPr>
            <a:xfrm flipH="1">
              <a:off x="2910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>
              <p:custDataLst>
                <p:tags r:id="rId22"/>
              </p:custDataLst>
            </p:nvPr>
          </p:nvCxnSpPr>
          <p:spPr>
            <a:xfrm flipH="1">
              <a:off x="3032" y="3301"/>
              <a:ext cx="0" cy="741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>
              <p:custDataLst>
                <p:tags r:id="rId23"/>
              </p:custDataLst>
            </p:nvPr>
          </p:nvCxnSpPr>
          <p:spPr>
            <a:xfrm flipH="1">
              <a:off x="3157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24"/>
              </p:custDataLst>
            </p:nvPr>
          </p:nvCxnSpPr>
          <p:spPr>
            <a:xfrm flipH="1">
              <a:off x="3282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>
              <p:custDataLst>
                <p:tags r:id="rId25"/>
              </p:custDataLst>
            </p:nvPr>
          </p:nvCxnSpPr>
          <p:spPr>
            <a:xfrm flipH="1">
              <a:off x="3407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26"/>
              </p:custDataLst>
            </p:nvPr>
          </p:nvCxnSpPr>
          <p:spPr>
            <a:xfrm flipH="1">
              <a:off x="3530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/>
            <p:nvPr>
              <p:custDataLst>
                <p:tags r:id="rId27"/>
              </p:custDataLst>
            </p:nvPr>
          </p:nvCxnSpPr>
          <p:spPr>
            <a:xfrm flipH="1">
              <a:off x="3655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>
              <p:custDataLst>
                <p:tags r:id="rId28"/>
              </p:custDataLst>
            </p:nvPr>
          </p:nvCxnSpPr>
          <p:spPr>
            <a:xfrm flipH="1">
              <a:off x="3780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>
              <p:custDataLst>
                <p:tags r:id="rId29"/>
              </p:custDataLst>
            </p:nvPr>
          </p:nvCxnSpPr>
          <p:spPr>
            <a:xfrm flipH="1">
              <a:off x="3902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30"/>
              </p:custDataLst>
            </p:nvPr>
          </p:nvCxnSpPr>
          <p:spPr>
            <a:xfrm flipH="1">
              <a:off x="4027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31"/>
              </p:custDataLst>
            </p:nvPr>
          </p:nvCxnSpPr>
          <p:spPr>
            <a:xfrm flipH="1">
              <a:off x="4152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32"/>
              </p:custDataLst>
            </p:nvPr>
          </p:nvCxnSpPr>
          <p:spPr>
            <a:xfrm flipH="1">
              <a:off x="4277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33"/>
              </p:custDataLst>
            </p:nvPr>
          </p:nvCxnSpPr>
          <p:spPr>
            <a:xfrm flipH="1">
              <a:off x="4400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>
              <p:custDataLst>
                <p:tags r:id="rId34"/>
              </p:custDataLst>
            </p:nvPr>
          </p:nvCxnSpPr>
          <p:spPr>
            <a:xfrm flipH="1">
              <a:off x="4525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>
              <p:custDataLst>
                <p:tags r:id="rId35"/>
              </p:custDataLst>
            </p:nvPr>
          </p:nvCxnSpPr>
          <p:spPr>
            <a:xfrm flipH="1">
              <a:off x="4647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>
              <p:custDataLst>
                <p:tags r:id="rId36"/>
              </p:custDataLst>
            </p:nvPr>
          </p:nvCxnSpPr>
          <p:spPr>
            <a:xfrm flipH="1">
              <a:off x="4772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>
              <p:custDataLst>
                <p:tags r:id="rId37"/>
              </p:custDataLst>
            </p:nvPr>
          </p:nvCxnSpPr>
          <p:spPr>
            <a:xfrm flipH="1">
              <a:off x="4897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>
              <p:custDataLst>
                <p:tags r:id="rId38"/>
              </p:custDataLst>
            </p:nvPr>
          </p:nvCxnSpPr>
          <p:spPr>
            <a:xfrm flipH="1">
              <a:off x="5022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>
              <p:custDataLst>
                <p:tags r:id="rId39"/>
              </p:custDataLst>
            </p:nvPr>
          </p:nvCxnSpPr>
          <p:spPr>
            <a:xfrm flipH="1">
              <a:off x="5144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>
              <p:custDataLst>
                <p:tags r:id="rId40"/>
              </p:custDataLst>
            </p:nvPr>
          </p:nvCxnSpPr>
          <p:spPr>
            <a:xfrm flipH="1">
              <a:off x="5269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>
              <p:custDataLst>
                <p:tags r:id="rId41"/>
              </p:custDataLst>
            </p:nvPr>
          </p:nvCxnSpPr>
          <p:spPr>
            <a:xfrm flipH="1">
              <a:off x="5394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>
              <p:custDataLst>
                <p:tags r:id="rId42"/>
              </p:custDataLst>
            </p:nvPr>
          </p:nvCxnSpPr>
          <p:spPr>
            <a:xfrm flipH="1">
              <a:off x="5517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>
              <p:custDataLst>
                <p:tags r:id="rId43"/>
              </p:custDataLst>
            </p:nvPr>
          </p:nvCxnSpPr>
          <p:spPr>
            <a:xfrm flipH="1">
              <a:off x="5642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>
              <p:custDataLst>
                <p:tags r:id="rId44"/>
              </p:custDataLst>
            </p:nvPr>
          </p:nvCxnSpPr>
          <p:spPr>
            <a:xfrm flipH="1">
              <a:off x="5767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>
              <p:custDataLst>
                <p:tags r:id="rId45"/>
              </p:custDataLst>
            </p:nvPr>
          </p:nvCxnSpPr>
          <p:spPr>
            <a:xfrm flipH="1">
              <a:off x="5892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>
              <p:custDataLst>
                <p:tags r:id="rId46"/>
              </p:custDataLst>
            </p:nvPr>
          </p:nvCxnSpPr>
          <p:spPr>
            <a:xfrm flipH="1">
              <a:off x="6014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>
              <p:custDataLst>
                <p:tags r:id="rId47"/>
              </p:custDataLst>
            </p:nvPr>
          </p:nvCxnSpPr>
          <p:spPr>
            <a:xfrm flipH="1">
              <a:off x="6139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>
              <p:custDataLst>
                <p:tags r:id="rId48"/>
              </p:custDataLst>
            </p:nvPr>
          </p:nvCxnSpPr>
          <p:spPr>
            <a:xfrm flipH="1">
              <a:off x="6264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>
              <p:custDataLst>
                <p:tags r:id="rId49"/>
              </p:custDataLst>
            </p:nvPr>
          </p:nvCxnSpPr>
          <p:spPr>
            <a:xfrm flipH="1">
              <a:off x="6389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>
              <p:custDataLst>
                <p:tags r:id="rId50"/>
              </p:custDataLst>
            </p:nvPr>
          </p:nvCxnSpPr>
          <p:spPr>
            <a:xfrm flipH="1">
              <a:off x="6512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>
              <p:custDataLst>
                <p:tags r:id="rId51"/>
              </p:custDataLst>
            </p:nvPr>
          </p:nvCxnSpPr>
          <p:spPr>
            <a:xfrm flipH="1">
              <a:off x="6637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>
              <p:custDataLst>
                <p:tags r:id="rId52"/>
              </p:custDataLst>
            </p:nvPr>
          </p:nvCxnSpPr>
          <p:spPr>
            <a:xfrm flipH="1">
              <a:off x="6759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>
              <p:custDataLst>
                <p:tags r:id="rId53"/>
              </p:custDataLst>
            </p:nvPr>
          </p:nvCxnSpPr>
          <p:spPr>
            <a:xfrm flipH="1">
              <a:off x="6884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>
              <p:custDataLst>
                <p:tags r:id="rId54"/>
              </p:custDataLst>
            </p:nvPr>
          </p:nvCxnSpPr>
          <p:spPr>
            <a:xfrm flipH="1">
              <a:off x="7009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>
              <p:custDataLst>
                <p:tags r:id="rId55"/>
              </p:custDataLst>
            </p:nvPr>
          </p:nvCxnSpPr>
          <p:spPr>
            <a:xfrm flipH="1">
              <a:off x="7134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>
              <p:custDataLst>
                <p:tags r:id="rId56"/>
              </p:custDataLst>
            </p:nvPr>
          </p:nvCxnSpPr>
          <p:spPr>
            <a:xfrm flipH="1">
              <a:off x="7257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>
              <p:custDataLst>
                <p:tags r:id="rId57"/>
              </p:custDataLst>
            </p:nvPr>
          </p:nvCxnSpPr>
          <p:spPr>
            <a:xfrm flipH="1">
              <a:off x="7381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连接符 54"/>
            <p:cNvCxnSpPr/>
            <p:nvPr>
              <p:custDataLst>
                <p:tags r:id="rId58"/>
              </p:custDataLst>
            </p:nvPr>
          </p:nvCxnSpPr>
          <p:spPr>
            <a:xfrm flipH="1">
              <a:off x="7506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>
              <p:custDataLst>
                <p:tags r:id="rId59"/>
              </p:custDataLst>
            </p:nvPr>
          </p:nvCxnSpPr>
          <p:spPr>
            <a:xfrm flipH="1">
              <a:off x="7629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/>
            <p:nvPr>
              <p:custDataLst>
                <p:tags r:id="rId60"/>
              </p:custDataLst>
            </p:nvPr>
          </p:nvCxnSpPr>
          <p:spPr>
            <a:xfrm flipH="1">
              <a:off x="7754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>
              <p:custDataLst>
                <p:tags r:id="rId61"/>
              </p:custDataLst>
            </p:nvPr>
          </p:nvCxnSpPr>
          <p:spPr>
            <a:xfrm flipH="1">
              <a:off x="7879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>
              <p:custDataLst>
                <p:tags r:id="rId62"/>
              </p:custDataLst>
            </p:nvPr>
          </p:nvCxnSpPr>
          <p:spPr>
            <a:xfrm flipH="1">
              <a:off x="8004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>
              <p:custDataLst>
                <p:tags r:id="rId63"/>
              </p:custDataLst>
            </p:nvPr>
          </p:nvCxnSpPr>
          <p:spPr>
            <a:xfrm flipH="1">
              <a:off x="8126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>
              <p:custDataLst>
                <p:tags r:id="rId64"/>
              </p:custDataLst>
            </p:nvPr>
          </p:nvCxnSpPr>
          <p:spPr>
            <a:xfrm flipH="1">
              <a:off x="8251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>
              <p:custDataLst>
                <p:tags r:id="rId65"/>
              </p:custDataLst>
            </p:nvPr>
          </p:nvCxnSpPr>
          <p:spPr>
            <a:xfrm flipH="1">
              <a:off x="8376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>
              <p:custDataLst>
                <p:tags r:id="rId66"/>
              </p:custDataLst>
            </p:nvPr>
          </p:nvCxnSpPr>
          <p:spPr>
            <a:xfrm flipH="1">
              <a:off x="8499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>
              <p:custDataLst>
                <p:tags r:id="rId67"/>
              </p:custDataLst>
            </p:nvPr>
          </p:nvCxnSpPr>
          <p:spPr>
            <a:xfrm flipH="1">
              <a:off x="8624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>
              <p:custDataLst>
                <p:tags r:id="rId68"/>
              </p:custDataLst>
            </p:nvPr>
          </p:nvCxnSpPr>
          <p:spPr>
            <a:xfrm flipH="1">
              <a:off x="8749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>
              <p:custDataLst>
                <p:tags r:id="rId69"/>
              </p:custDataLst>
            </p:nvPr>
          </p:nvCxnSpPr>
          <p:spPr>
            <a:xfrm flipH="1">
              <a:off x="8874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>
              <p:custDataLst>
                <p:tags r:id="rId70"/>
              </p:custDataLst>
            </p:nvPr>
          </p:nvCxnSpPr>
          <p:spPr>
            <a:xfrm flipH="1">
              <a:off x="8996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>
              <p:custDataLst>
                <p:tags r:id="rId71"/>
              </p:custDataLst>
            </p:nvPr>
          </p:nvCxnSpPr>
          <p:spPr>
            <a:xfrm flipH="1">
              <a:off x="9121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>
              <p:custDataLst>
                <p:tags r:id="rId72"/>
              </p:custDataLst>
            </p:nvPr>
          </p:nvCxnSpPr>
          <p:spPr>
            <a:xfrm flipH="1">
              <a:off x="9246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>
              <p:custDataLst>
                <p:tags r:id="rId73"/>
              </p:custDataLst>
            </p:nvPr>
          </p:nvCxnSpPr>
          <p:spPr>
            <a:xfrm flipH="1">
              <a:off x="9369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>
              <p:custDataLst>
                <p:tags r:id="rId74"/>
              </p:custDataLst>
            </p:nvPr>
          </p:nvCxnSpPr>
          <p:spPr>
            <a:xfrm flipH="1">
              <a:off x="9494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>
              <p:custDataLst>
                <p:tags r:id="rId75"/>
              </p:custDataLst>
            </p:nvPr>
          </p:nvCxnSpPr>
          <p:spPr>
            <a:xfrm flipH="1">
              <a:off x="9619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>
              <p:custDataLst>
                <p:tags r:id="rId76"/>
              </p:custDataLst>
            </p:nvPr>
          </p:nvCxnSpPr>
          <p:spPr>
            <a:xfrm flipH="1">
              <a:off x="9741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>
              <p:custDataLst>
                <p:tags r:id="rId77"/>
              </p:custDataLst>
            </p:nvPr>
          </p:nvCxnSpPr>
          <p:spPr>
            <a:xfrm flipH="1">
              <a:off x="9866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>
              <p:custDataLst>
                <p:tags r:id="rId78"/>
              </p:custDataLst>
            </p:nvPr>
          </p:nvCxnSpPr>
          <p:spPr>
            <a:xfrm flipH="1">
              <a:off x="9991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>
              <p:custDataLst>
                <p:tags r:id="rId79"/>
              </p:custDataLst>
            </p:nvPr>
          </p:nvCxnSpPr>
          <p:spPr>
            <a:xfrm flipH="1">
              <a:off x="10116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>
              <p:custDataLst>
                <p:tags r:id="rId80"/>
              </p:custDataLst>
            </p:nvPr>
          </p:nvCxnSpPr>
          <p:spPr>
            <a:xfrm flipH="1">
              <a:off x="10238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>
              <p:custDataLst>
                <p:tags r:id="rId81"/>
              </p:custDataLst>
            </p:nvPr>
          </p:nvCxnSpPr>
          <p:spPr>
            <a:xfrm flipH="1">
              <a:off x="10363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>
              <p:custDataLst>
                <p:tags r:id="rId82"/>
              </p:custDataLst>
            </p:nvPr>
          </p:nvCxnSpPr>
          <p:spPr>
            <a:xfrm flipH="1">
              <a:off x="10488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>
              <p:custDataLst>
                <p:tags r:id="rId83"/>
              </p:custDataLst>
            </p:nvPr>
          </p:nvCxnSpPr>
          <p:spPr>
            <a:xfrm flipH="1">
              <a:off x="10611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>
              <p:custDataLst>
                <p:tags r:id="rId84"/>
              </p:custDataLst>
            </p:nvPr>
          </p:nvCxnSpPr>
          <p:spPr>
            <a:xfrm flipH="1">
              <a:off x="10736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>
              <p:custDataLst>
                <p:tags r:id="rId85"/>
              </p:custDataLst>
            </p:nvPr>
          </p:nvCxnSpPr>
          <p:spPr>
            <a:xfrm flipH="1">
              <a:off x="10861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>
              <p:custDataLst>
                <p:tags r:id="rId86"/>
              </p:custDataLst>
            </p:nvPr>
          </p:nvCxnSpPr>
          <p:spPr>
            <a:xfrm flipH="1">
              <a:off x="10986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>
              <p:custDataLst>
                <p:tags r:id="rId87"/>
              </p:custDataLst>
            </p:nvPr>
          </p:nvCxnSpPr>
          <p:spPr>
            <a:xfrm flipH="1">
              <a:off x="11108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>
              <p:custDataLst>
                <p:tags r:id="rId88"/>
              </p:custDataLst>
            </p:nvPr>
          </p:nvCxnSpPr>
          <p:spPr>
            <a:xfrm flipH="1">
              <a:off x="11233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>
              <p:custDataLst>
                <p:tags r:id="rId89"/>
              </p:custDataLst>
            </p:nvPr>
          </p:nvCxnSpPr>
          <p:spPr>
            <a:xfrm flipH="1">
              <a:off x="11358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>
              <p:custDataLst>
                <p:tags r:id="rId90"/>
              </p:custDataLst>
            </p:nvPr>
          </p:nvCxnSpPr>
          <p:spPr>
            <a:xfrm flipH="1">
              <a:off x="11483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>
              <p:custDataLst>
                <p:tags r:id="rId91"/>
              </p:custDataLst>
            </p:nvPr>
          </p:nvCxnSpPr>
          <p:spPr>
            <a:xfrm flipH="1">
              <a:off x="11606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>
              <p:custDataLst>
                <p:tags r:id="rId92"/>
              </p:custDataLst>
            </p:nvPr>
          </p:nvCxnSpPr>
          <p:spPr>
            <a:xfrm flipH="1">
              <a:off x="11731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>
              <p:custDataLst>
                <p:tags r:id="rId93"/>
              </p:custDataLst>
            </p:nvPr>
          </p:nvCxnSpPr>
          <p:spPr>
            <a:xfrm flipH="1">
              <a:off x="11853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>
              <p:custDataLst>
                <p:tags r:id="rId94"/>
              </p:custDataLst>
            </p:nvPr>
          </p:nvCxnSpPr>
          <p:spPr>
            <a:xfrm flipH="1">
              <a:off x="11978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>
              <p:custDataLst>
                <p:tags r:id="rId95"/>
              </p:custDataLst>
            </p:nvPr>
          </p:nvCxnSpPr>
          <p:spPr>
            <a:xfrm flipH="1">
              <a:off x="12103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/>
            <p:nvPr>
              <p:custDataLst>
                <p:tags r:id="rId96"/>
              </p:custDataLst>
            </p:nvPr>
          </p:nvCxnSpPr>
          <p:spPr>
            <a:xfrm flipH="1">
              <a:off x="12228" y="3301"/>
              <a:ext cx="0" cy="558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>
              <p:custDataLst>
                <p:tags r:id="rId97"/>
              </p:custDataLst>
            </p:nvPr>
          </p:nvCxnSpPr>
          <p:spPr>
            <a:xfrm flipH="1">
              <a:off x="3655" y="3301"/>
              <a:ext cx="0" cy="836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>
              <p:custDataLst>
                <p:tags r:id="rId98"/>
              </p:custDataLst>
            </p:nvPr>
          </p:nvCxnSpPr>
          <p:spPr>
            <a:xfrm flipH="1">
              <a:off x="4277" y="3301"/>
              <a:ext cx="0" cy="741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>
              <p:custDataLst>
                <p:tags r:id="rId99"/>
              </p:custDataLst>
            </p:nvPr>
          </p:nvCxnSpPr>
          <p:spPr>
            <a:xfrm flipH="1">
              <a:off x="5517" y="3301"/>
              <a:ext cx="0" cy="741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>
              <p:custDataLst>
                <p:tags r:id="rId100"/>
              </p:custDataLst>
            </p:nvPr>
          </p:nvCxnSpPr>
          <p:spPr>
            <a:xfrm flipH="1">
              <a:off x="6139" y="3396"/>
              <a:ext cx="0" cy="741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/>
            <p:nvPr>
              <p:custDataLst>
                <p:tags r:id="rId101"/>
              </p:custDataLst>
            </p:nvPr>
          </p:nvCxnSpPr>
          <p:spPr>
            <a:xfrm flipH="1">
              <a:off x="4897" y="3301"/>
              <a:ext cx="0" cy="836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接连接符 98"/>
            <p:cNvCxnSpPr/>
            <p:nvPr>
              <p:custDataLst>
                <p:tags r:id="rId102"/>
              </p:custDataLst>
            </p:nvPr>
          </p:nvCxnSpPr>
          <p:spPr>
            <a:xfrm flipH="1">
              <a:off x="6759" y="3301"/>
              <a:ext cx="0" cy="741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>
              <p:custDataLst>
                <p:tags r:id="rId103"/>
              </p:custDataLst>
            </p:nvPr>
          </p:nvCxnSpPr>
          <p:spPr>
            <a:xfrm flipH="1">
              <a:off x="7381" y="3396"/>
              <a:ext cx="0" cy="741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接连接符 100"/>
            <p:cNvCxnSpPr/>
            <p:nvPr>
              <p:custDataLst>
                <p:tags r:id="rId104"/>
              </p:custDataLst>
            </p:nvPr>
          </p:nvCxnSpPr>
          <p:spPr>
            <a:xfrm flipH="1">
              <a:off x="8004" y="3301"/>
              <a:ext cx="0" cy="741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直接连接符 101"/>
            <p:cNvCxnSpPr/>
            <p:nvPr>
              <p:custDataLst>
                <p:tags r:id="rId105"/>
              </p:custDataLst>
            </p:nvPr>
          </p:nvCxnSpPr>
          <p:spPr>
            <a:xfrm flipH="1">
              <a:off x="8624" y="3396"/>
              <a:ext cx="0" cy="741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>
              <p:custDataLst>
                <p:tags r:id="rId106"/>
              </p:custDataLst>
            </p:nvPr>
          </p:nvCxnSpPr>
          <p:spPr>
            <a:xfrm flipH="1">
              <a:off x="9246" y="3301"/>
              <a:ext cx="0" cy="741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接连接符 103"/>
            <p:cNvCxnSpPr/>
            <p:nvPr>
              <p:custDataLst>
                <p:tags r:id="rId107"/>
              </p:custDataLst>
            </p:nvPr>
          </p:nvCxnSpPr>
          <p:spPr>
            <a:xfrm flipH="1">
              <a:off x="9866" y="3396"/>
              <a:ext cx="0" cy="741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104"/>
            <p:cNvCxnSpPr/>
            <p:nvPr>
              <p:custDataLst>
                <p:tags r:id="rId108"/>
              </p:custDataLst>
            </p:nvPr>
          </p:nvCxnSpPr>
          <p:spPr>
            <a:xfrm flipH="1">
              <a:off x="10488" y="3301"/>
              <a:ext cx="0" cy="741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>
              <p:custDataLst>
                <p:tags r:id="rId109"/>
              </p:custDataLst>
            </p:nvPr>
          </p:nvCxnSpPr>
          <p:spPr>
            <a:xfrm flipH="1">
              <a:off x="11108" y="3396"/>
              <a:ext cx="0" cy="741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接连接符 106"/>
            <p:cNvCxnSpPr/>
            <p:nvPr>
              <p:custDataLst>
                <p:tags r:id="rId110"/>
              </p:custDataLst>
            </p:nvPr>
          </p:nvCxnSpPr>
          <p:spPr>
            <a:xfrm flipH="1">
              <a:off x="11731" y="3301"/>
              <a:ext cx="0" cy="741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接连接符 107"/>
            <p:cNvCxnSpPr/>
            <p:nvPr>
              <p:custDataLst>
                <p:tags r:id="rId111"/>
              </p:custDataLst>
            </p:nvPr>
          </p:nvCxnSpPr>
          <p:spPr>
            <a:xfrm flipH="1">
              <a:off x="12228" y="3396"/>
              <a:ext cx="0" cy="741"/>
            </a:xfrm>
            <a:prstGeom prst="line">
              <a:avLst/>
            </a:prstGeom>
            <a:gradFill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16200000" scaled="0"/>
            </a:gradFill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文本框 103"/>
            <p:cNvSpPr txBox="1"/>
            <p:nvPr>
              <p:custDataLst>
                <p:tags r:id="rId112"/>
              </p:custDataLst>
            </p:nvPr>
          </p:nvSpPr>
          <p:spPr>
            <a:xfrm>
              <a:off x="2070" y="4218"/>
              <a:ext cx="715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400">
                  <a:latin typeface="+mn-ea"/>
                  <a:ea typeface="+mn-ea"/>
                </a:rPr>
                <a:t>0 </a:t>
              </a:r>
            </a:p>
          </p:txBody>
        </p:sp>
        <p:sp>
          <p:nvSpPr>
            <p:cNvPr id="110" name="文本框 104"/>
            <p:cNvSpPr txBox="1"/>
            <p:nvPr>
              <p:custDataLst>
                <p:tags r:id="rId113"/>
              </p:custDataLst>
            </p:nvPr>
          </p:nvSpPr>
          <p:spPr>
            <a:xfrm>
              <a:off x="3406" y="4218"/>
              <a:ext cx="714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400">
                  <a:latin typeface="+mn-ea"/>
                  <a:ea typeface="+mn-ea"/>
                </a:rPr>
                <a:t>1</a:t>
              </a:r>
            </a:p>
          </p:txBody>
        </p:sp>
        <p:sp>
          <p:nvSpPr>
            <p:cNvPr id="111" name="文本框 105"/>
            <p:cNvSpPr txBox="1"/>
            <p:nvPr>
              <p:custDataLst>
                <p:tags r:id="rId114"/>
              </p:custDataLst>
            </p:nvPr>
          </p:nvSpPr>
          <p:spPr>
            <a:xfrm>
              <a:off x="4664" y="4218"/>
              <a:ext cx="714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400">
                  <a:latin typeface="+mn-ea"/>
                  <a:ea typeface="+mn-ea"/>
                </a:rPr>
                <a:t>2</a:t>
              </a:r>
            </a:p>
          </p:txBody>
        </p:sp>
        <p:sp>
          <p:nvSpPr>
            <p:cNvPr id="112" name="文本框 106"/>
            <p:cNvSpPr txBox="1"/>
            <p:nvPr>
              <p:custDataLst>
                <p:tags r:id="rId115"/>
              </p:custDataLst>
            </p:nvPr>
          </p:nvSpPr>
          <p:spPr>
            <a:xfrm>
              <a:off x="5891" y="4218"/>
              <a:ext cx="714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400">
                  <a:latin typeface="+mn-ea"/>
                  <a:ea typeface="+mn-ea"/>
                </a:rPr>
                <a:t>3</a:t>
              </a:r>
              <a:endParaRPr lang="en-US" altLang="zh-CN" sz="240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  <p:sp>
          <p:nvSpPr>
            <p:cNvPr id="113" name="文本框 107"/>
            <p:cNvSpPr txBox="1"/>
            <p:nvPr>
              <p:custDataLst>
                <p:tags r:id="rId116"/>
              </p:custDataLst>
            </p:nvPr>
          </p:nvSpPr>
          <p:spPr>
            <a:xfrm>
              <a:off x="7149" y="4218"/>
              <a:ext cx="714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400" dirty="0">
                  <a:latin typeface="+mn-ea"/>
                  <a:ea typeface="+mn-ea"/>
                </a:rPr>
                <a:t>4</a:t>
              </a:r>
              <a:endParaRPr lang="en-US" altLang="zh-CN" sz="2400" dirty="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  <p:sp>
          <p:nvSpPr>
            <p:cNvPr id="114" name="文本框 108"/>
            <p:cNvSpPr txBox="1"/>
            <p:nvPr>
              <p:custDataLst>
                <p:tags r:id="rId117"/>
              </p:custDataLst>
            </p:nvPr>
          </p:nvSpPr>
          <p:spPr>
            <a:xfrm>
              <a:off x="8376" y="4218"/>
              <a:ext cx="714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400">
                  <a:latin typeface="+mn-ea"/>
                  <a:ea typeface="+mn-ea"/>
                </a:rPr>
                <a:t>5</a:t>
              </a:r>
              <a:endParaRPr lang="en-US" altLang="zh-CN" sz="240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  <p:sp>
          <p:nvSpPr>
            <p:cNvPr id="115" name="文本框 109"/>
            <p:cNvSpPr txBox="1"/>
            <p:nvPr>
              <p:custDataLst>
                <p:tags r:id="rId118"/>
              </p:custDataLst>
            </p:nvPr>
          </p:nvSpPr>
          <p:spPr>
            <a:xfrm>
              <a:off x="9634" y="4218"/>
              <a:ext cx="714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400">
                  <a:latin typeface="+mn-ea"/>
                  <a:ea typeface="+mn-ea"/>
                </a:rPr>
                <a:t>6</a:t>
              </a:r>
              <a:endParaRPr lang="en-US" altLang="zh-CN" sz="240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  <p:sp>
          <p:nvSpPr>
            <p:cNvPr id="116" name="文本框 110"/>
            <p:cNvSpPr txBox="1"/>
            <p:nvPr>
              <p:custDataLst>
                <p:tags r:id="rId119"/>
              </p:custDataLst>
            </p:nvPr>
          </p:nvSpPr>
          <p:spPr>
            <a:xfrm>
              <a:off x="10860" y="4218"/>
              <a:ext cx="714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400">
                  <a:latin typeface="+mn-ea"/>
                  <a:ea typeface="+mn-ea"/>
                </a:rPr>
                <a:t>7</a:t>
              </a:r>
              <a:endParaRPr lang="en-US" altLang="zh-CN" sz="240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  <p:sp>
          <p:nvSpPr>
            <p:cNvPr id="117" name="文本框 111"/>
            <p:cNvSpPr txBox="1"/>
            <p:nvPr>
              <p:custDataLst>
                <p:tags r:id="rId120"/>
              </p:custDataLst>
            </p:nvPr>
          </p:nvSpPr>
          <p:spPr>
            <a:xfrm>
              <a:off x="11979" y="4218"/>
              <a:ext cx="619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400">
                  <a:latin typeface="+mn-ea"/>
                  <a:ea typeface="+mn-ea"/>
                </a:rPr>
                <a:t>8</a:t>
              </a:r>
              <a:endParaRPr lang="en-US" altLang="zh-CN" sz="2400">
                <a:solidFill>
                  <a:srgbClr val="FF0000"/>
                </a:solidFill>
                <a:latin typeface="+mn-ea"/>
                <a:ea typeface="+mn-ea"/>
              </a:endParaRPr>
            </a:p>
          </p:txBody>
        </p:sp>
        <p:sp>
          <p:nvSpPr>
            <p:cNvPr id="118" name="文本框 115"/>
            <p:cNvSpPr txBox="1"/>
            <p:nvPr>
              <p:custDataLst>
                <p:tags r:id="rId121"/>
              </p:custDataLst>
            </p:nvPr>
          </p:nvSpPr>
          <p:spPr>
            <a:xfrm>
              <a:off x="2412" y="4218"/>
              <a:ext cx="993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2400">
                  <a:latin typeface="+mn-ea"/>
                  <a:ea typeface="+mn-ea"/>
                </a:rPr>
                <a:t>cm</a:t>
              </a:r>
            </a:p>
          </p:txBody>
        </p:sp>
      </p:grpSp>
      <p:sp>
        <p:nvSpPr>
          <p:cNvPr id="119" name="直接连接符 118"/>
          <p:cNvSpPr/>
          <p:nvPr>
            <p:custDataLst>
              <p:tags r:id="rId12"/>
            </p:custDataLst>
          </p:nvPr>
        </p:nvSpPr>
        <p:spPr>
          <a:xfrm flipH="1" flipV="1">
            <a:off x="2007196" y="2400039"/>
            <a:ext cx="1501775" cy="638175"/>
          </a:xfrm>
          <a:prstGeom prst="line">
            <a:avLst/>
          </a:prstGeom>
          <a:ln w="254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>
              <a:latin typeface="+mn-ea"/>
              <a:ea typeface="+mn-ea"/>
            </a:endParaRPr>
          </a:p>
        </p:txBody>
      </p:sp>
      <p:sp>
        <p:nvSpPr>
          <p:cNvPr id="120" name="直接连接符 119"/>
          <p:cNvSpPr/>
          <p:nvPr>
            <p:custDataLst>
              <p:tags r:id="rId13"/>
            </p:custDataLst>
          </p:nvPr>
        </p:nvSpPr>
        <p:spPr>
          <a:xfrm rot="-8700000">
            <a:off x="1383626" y="1890451"/>
            <a:ext cx="276225" cy="945515"/>
          </a:xfrm>
          <a:prstGeom prst="line">
            <a:avLst/>
          </a:prstGeom>
          <a:ln w="254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>
              <a:latin typeface="+mn-ea"/>
              <a:ea typeface="+mn-ea"/>
            </a:endParaRPr>
          </a:p>
        </p:txBody>
      </p:sp>
      <p:sp>
        <p:nvSpPr>
          <p:cNvPr id="121" name="直接连接符 120"/>
          <p:cNvSpPr/>
          <p:nvPr>
            <p:custDataLst>
              <p:tags r:id="rId14"/>
            </p:custDataLst>
          </p:nvPr>
        </p:nvSpPr>
        <p:spPr>
          <a:xfrm flipH="1" flipV="1">
            <a:off x="7099261" y="1752339"/>
            <a:ext cx="144463" cy="1368425"/>
          </a:xfrm>
          <a:prstGeom prst="line">
            <a:avLst/>
          </a:prstGeom>
          <a:ln w="25400" cap="flat" cmpd="sng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>
            <a:endParaRPr>
              <a:latin typeface="+mn-ea"/>
              <a:ea typeface="+mn-ea"/>
            </a:endParaRPr>
          </a:p>
        </p:txBody>
      </p:sp>
      <p:sp>
        <p:nvSpPr>
          <p:cNvPr id="122" name="矩形 5"/>
          <p:cNvSpPr/>
          <p:nvPr>
            <p:custDataLst>
              <p:tags r:id="rId15"/>
            </p:custDataLst>
          </p:nvPr>
        </p:nvSpPr>
        <p:spPr>
          <a:xfrm>
            <a:off x="4737196" y="195486"/>
            <a:ext cx="2392204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228600" eaLnBrk="1" hangingPunct="1"/>
            <a:r>
              <a:rPr lang="zh-CN" altLang="en-US" sz="2800" b="1" dirty="0">
                <a:solidFill>
                  <a:srgbClr val="0070C0"/>
                </a:solidFill>
                <a:latin typeface="+mn-ea"/>
                <a:ea typeface="+mn-ea"/>
                <a:cs typeface="微软雅黑" panose="020B0503020204020204" pitchFamily="34" charset="-122"/>
                <a:sym typeface="Times New Roman" panose="02020603050405020304" charset="0"/>
              </a:rPr>
              <a:t>观察刻度尺</a:t>
            </a:r>
          </a:p>
        </p:txBody>
      </p:sp>
    </p:spTree>
    <p:extLst>
      <p:ext uri="{BB962C8B-B14F-4D97-AF65-F5344CB8AC3E}">
        <p14:creationId xmlns:p14="http://schemas.microsoft.com/office/powerpoint/2010/main" val="94718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5" grpId="0"/>
      <p:bldP spid="6" grpId="0"/>
      <p:bldP spid="8" grpId="0"/>
      <p:bldP spid="9" grpId="0"/>
      <p:bldP spid="10" grpId="0"/>
      <p:bldP spid="10" grpId="1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579384" y="1153332"/>
            <a:ext cx="8014970" cy="1003763"/>
            <a:chOff x="1096" y="2868"/>
            <a:chExt cx="17184" cy="1645"/>
          </a:xfrm>
        </p:grpSpPr>
        <p:sp>
          <p:nvSpPr>
            <p:cNvPr id="7" name="圆角矩形 6"/>
            <p:cNvSpPr/>
            <p:nvPr/>
          </p:nvSpPr>
          <p:spPr>
            <a:xfrm>
              <a:off x="1096" y="2868"/>
              <a:ext cx="17184" cy="947"/>
            </a:xfrm>
            <a:prstGeom prst="roundRect">
              <a:avLst>
                <a:gd name="adj" fmla="val 50000"/>
              </a:avLst>
            </a:prstGeom>
            <a:solidFill>
              <a:srgbClr val="00A4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440" y="2949"/>
              <a:ext cx="16706" cy="1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chemeClr val="bg1"/>
                  </a:solidFill>
                </a:rPr>
                <a:t>根据不同的测量对象和要求，选择量程和分度值都合适的测量工具</a:t>
              </a: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579384" y="1923678"/>
            <a:ext cx="82640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Times New Roman" panose="02020603050405020304" charset="0"/>
                <a:cs typeface="Times New Roman" panose="02020603050405020304" charset="0"/>
              </a:rPr>
              <a:t>例</a:t>
            </a:r>
            <a:r>
              <a:rPr lang="en-US" altLang="zh-CN" sz="2400" b="1" dirty="0">
                <a:latin typeface="Times New Roman" panose="02020603050405020304" charset="0"/>
                <a:cs typeface="Times New Roman" panose="02020603050405020304" charset="0"/>
              </a:rPr>
              <a:t>2 </a:t>
            </a:r>
            <a:r>
              <a:rPr lang="zh-CN" altLang="en-US" sz="2400" b="1" dirty="0">
                <a:latin typeface="Times New Roman" panose="02020603050405020304" charset="0"/>
                <a:cs typeface="Times New Roman" panose="02020603050405020304" charset="0"/>
              </a:rPr>
              <a:t>要测量一名中学生的身高，选用下列哪一种尺子最合适（        ）</a:t>
            </a: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A.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量程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20cm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，分度值</a:t>
            </a:r>
            <a:r>
              <a:rPr lang="en-US" altLang="zh-CN" sz="2400" dirty="0" smtClean="0">
                <a:latin typeface="Times New Roman" panose="02020603050405020304" charset="0"/>
                <a:cs typeface="Times New Roman" panose="02020603050405020304" charset="0"/>
              </a:rPr>
              <a:t>0.5mm      B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量程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5m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，分度值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1dm</a:t>
            </a:r>
            <a:endParaRPr lang="en-US" altLang="zh-CN" sz="2400" dirty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C.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量程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3m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，分度值</a:t>
            </a:r>
            <a:r>
              <a:rPr lang="en-US" altLang="zh-CN" sz="2400" dirty="0" smtClean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1mm             </a:t>
            </a:r>
            <a:r>
              <a:rPr lang="en-US" altLang="zh-CN" sz="2400" dirty="0" smtClean="0"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量程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100cm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，分度值</a:t>
            </a:r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1mm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086249" y="2570897"/>
            <a:ext cx="422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+mj-lt"/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683568" y="1779662"/>
            <a:ext cx="8236046" cy="27853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1440000" indent="-1440000" algn="just">
              <a:lnSpc>
                <a:spcPct val="125000"/>
              </a:lnSpc>
            </a:pPr>
            <a:r>
              <a:rPr lang="zh-CN" sz="2800" b="0" dirty="0" smtClean="0">
                <a:solidFill>
                  <a:srgbClr val="000000"/>
                </a:solidFill>
                <a:ea typeface="宋体" panose="02010600030101010101" pitchFamily="2" charset="-122"/>
              </a:rPr>
              <a:t>步骤一</a:t>
            </a:r>
            <a:r>
              <a:rPr lang="zh-CN" altLang="en-US" sz="2800" b="0" dirty="0" smtClean="0">
                <a:solidFill>
                  <a:srgbClr val="000000"/>
                </a:solidFill>
                <a:ea typeface="宋体" panose="02010600030101010101" pitchFamily="2" charset="-122"/>
              </a:rPr>
              <a:t>：</a:t>
            </a:r>
            <a:r>
              <a:rPr lang="zh-CN" sz="2800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估</a:t>
            </a:r>
            <a:r>
              <a:rPr lang="zh-CN" sz="2800" b="1" dirty="0">
                <a:solidFill>
                  <a:srgbClr val="FF0000"/>
                </a:solidFill>
                <a:ea typeface="宋体" panose="02010600030101010101" pitchFamily="2" charset="-122"/>
              </a:rPr>
              <a:t>。</a:t>
            </a:r>
            <a:r>
              <a:rPr lang="zh-CN" sz="2800" b="0" dirty="0">
                <a:solidFill>
                  <a:srgbClr val="000000"/>
                </a:solidFill>
                <a:ea typeface="宋体" panose="02010600030101010101" pitchFamily="2" charset="-122"/>
              </a:rPr>
              <a:t>在实际的测量中,首先要估测被测物体的长度</a:t>
            </a:r>
            <a:r>
              <a:rPr lang="zh-CN" sz="2800" b="0" dirty="0" smtClean="0">
                <a:solidFill>
                  <a:srgbClr val="000000"/>
                </a:solidFill>
                <a:ea typeface="宋体" panose="02010600030101010101" pitchFamily="2" charset="-122"/>
              </a:rPr>
              <a:t>。</a:t>
            </a:r>
            <a:endParaRPr lang="zh-CN" sz="2800" b="0" dirty="0">
              <a:solidFill>
                <a:srgbClr val="000000"/>
              </a:solidFill>
              <a:ea typeface="宋体" panose="02010600030101010101" pitchFamily="2" charset="-122"/>
            </a:endParaRPr>
          </a:p>
          <a:p>
            <a:pPr marL="1440000" indent="-1440000" algn="just">
              <a:lnSpc>
                <a:spcPct val="125000"/>
              </a:lnSpc>
            </a:pPr>
            <a:r>
              <a:rPr lang="zh-CN" sz="2800" b="0" dirty="0" smtClean="0">
                <a:solidFill>
                  <a:srgbClr val="000000"/>
                </a:solidFill>
                <a:ea typeface="宋体" panose="02010600030101010101" pitchFamily="2" charset="-122"/>
              </a:rPr>
              <a:t>步骤二</a:t>
            </a:r>
            <a:r>
              <a:rPr lang="zh-CN" altLang="en-US" sz="2800" b="0" dirty="0" smtClean="0">
                <a:solidFill>
                  <a:srgbClr val="000000"/>
                </a:solidFill>
                <a:ea typeface="宋体" panose="02010600030101010101" pitchFamily="2" charset="-122"/>
              </a:rPr>
              <a:t>：</a:t>
            </a:r>
            <a:r>
              <a:rPr lang="zh-CN" sz="2800" b="1" dirty="0" smtClean="0">
                <a:solidFill>
                  <a:srgbClr val="FF0000"/>
                </a:solidFill>
                <a:ea typeface="宋体" panose="02010600030101010101" pitchFamily="2" charset="-122"/>
              </a:rPr>
              <a:t>选</a:t>
            </a:r>
            <a:r>
              <a:rPr lang="zh-CN" sz="2800" b="1" dirty="0">
                <a:solidFill>
                  <a:srgbClr val="FF0000"/>
                </a:solidFill>
                <a:ea typeface="宋体" panose="02010600030101010101" pitchFamily="2" charset="-122"/>
              </a:rPr>
              <a:t>。</a:t>
            </a:r>
            <a:r>
              <a:rPr lang="zh-CN" sz="2800" b="0" dirty="0">
                <a:solidFill>
                  <a:srgbClr val="000000"/>
                </a:solidFill>
                <a:ea typeface="宋体" panose="02010600030101010101" pitchFamily="2" charset="-122"/>
              </a:rPr>
              <a:t>在实际的测量中,并不是分度值越小越好,测量时应先根据实际情况确定需要达到的程度,再选择满足测量要求的刻度尺。</a:t>
            </a:r>
            <a:endParaRPr lang="zh-CN" altLang="en-US" sz="2800" b="0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89035" y="1109944"/>
            <a:ext cx="471996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/>
            <a:r>
              <a:rPr lang="en-US" altLang="zh-CN" sz="2800" b="1" dirty="0">
                <a:solidFill>
                  <a:srgbClr val="FF0000"/>
                </a:solidFill>
                <a:ea typeface="宋体" panose="02010600030101010101" pitchFamily="2" charset="-122"/>
              </a:rPr>
              <a:t>2.</a:t>
            </a:r>
            <a:r>
              <a:rPr lang="zh-CN" sz="2800" b="1" dirty="0">
                <a:solidFill>
                  <a:srgbClr val="FF0000"/>
                </a:solidFill>
                <a:ea typeface="宋体" panose="02010600030101010101" pitchFamily="2" charset="-122"/>
              </a:rPr>
              <a:t>如何测量一个物体的长度：</a:t>
            </a:r>
            <a:endParaRPr lang="zh-CN" altLang="en-US" sz="2800" b="1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504338" y="1371395"/>
            <a:ext cx="8394894" cy="2031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440000" lvl="0" indent="-1440000" eaLnBrk="1" hangingPunct="1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步骤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三：放。</a:t>
            </a:r>
            <a:r>
              <a:rPr lang="zh-CN" altLang="en-US" sz="2800" dirty="0">
                <a:latin typeface="Times New Roman" panose="02020603050405020304" charset="0"/>
                <a:sym typeface="+mn-ea"/>
              </a:rPr>
              <a:t>刻度尺的位置应放正，零刻度线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对齐</a:t>
            </a:r>
            <a:r>
              <a:rPr lang="zh-CN" altLang="en-US" sz="2800" dirty="0">
                <a:latin typeface="Times New Roman" panose="02020603050405020304" charset="0"/>
                <a:sym typeface="+mn-ea"/>
              </a:rPr>
              <a:t>被测物体的一端，有刻度线的一边要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紧贴</a:t>
            </a:r>
            <a:r>
              <a:rPr lang="zh-CN" altLang="en-US" sz="2800" dirty="0">
                <a:latin typeface="Times New Roman" panose="02020603050405020304" charset="0"/>
                <a:sym typeface="+mn-ea"/>
              </a:rPr>
              <a:t>被测物体且与被测物体保持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平行</a:t>
            </a:r>
            <a:r>
              <a:rPr lang="zh-CN" altLang="en-US" sz="2800" dirty="0">
                <a:latin typeface="Times New Roman" panose="02020603050405020304" charset="0"/>
                <a:sym typeface="+mn-ea"/>
              </a:rPr>
              <a:t>，不能歪斜。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7108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07" y="1406241"/>
            <a:ext cx="3333750" cy="1236662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5364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1052" y="1262731"/>
            <a:ext cx="3390900" cy="125095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grpSp>
        <p:nvGrpSpPr>
          <p:cNvPr id="4" name="Group 397"/>
          <p:cNvGrpSpPr/>
          <p:nvPr/>
        </p:nvGrpSpPr>
        <p:grpSpPr>
          <a:xfrm>
            <a:off x="1606552" y="2736248"/>
            <a:ext cx="6172200" cy="1230313"/>
            <a:chOff x="952" y="895"/>
            <a:chExt cx="3888" cy="775"/>
          </a:xfrm>
        </p:grpSpPr>
        <p:sp>
          <p:nvSpPr>
            <p:cNvPr id="20739" name="AutoShape 398"/>
            <p:cNvSpPr/>
            <p:nvPr/>
          </p:nvSpPr>
          <p:spPr>
            <a:xfrm>
              <a:off x="1051" y="895"/>
              <a:ext cx="1638" cy="775"/>
            </a:xfrm>
            <a:prstGeom prst="cube">
              <a:avLst>
                <a:gd name="adj" fmla="val 25000"/>
              </a:avLst>
            </a:prstGeom>
            <a:solidFill>
              <a:srgbClr val="FF0000"/>
            </a:solidFill>
            <a:ln w="25400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eaLnBrk="1" hangingPunct="1"/>
              <a:endParaRPr lang="zh-CN" altLang="en-US" dirty="0">
                <a:latin typeface="Arial" panose="020B0604020202020204" pitchFamily="34" charset="0"/>
              </a:endParaRPr>
            </a:p>
          </p:txBody>
        </p:sp>
        <p:grpSp>
          <p:nvGrpSpPr>
            <p:cNvPr id="20740" name="Group 399"/>
            <p:cNvGrpSpPr/>
            <p:nvPr/>
          </p:nvGrpSpPr>
          <p:grpSpPr>
            <a:xfrm>
              <a:off x="952" y="1172"/>
              <a:ext cx="3888" cy="367"/>
              <a:chOff x="808" y="1328"/>
              <a:chExt cx="3888" cy="499"/>
            </a:xfrm>
          </p:grpSpPr>
          <p:sp>
            <p:nvSpPr>
              <p:cNvPr id="20741" name="AutoShape 400"/>
              <p:cNvSpPr/>
              <p:nvPr/>
            </p:nvSpPr>
            <p:spPr>
              <a:xfrm>
                <a:off x="808" y="1328"/>
                <a:ext cx="3888" cy="499"/>
              </a:xfrm>
              <a:prstGeom prst="cube">
                <a:avLst>
                  <a:gd name="adj" fmla="val 8616"/>
                </a:avLst>
              </a:prstGeom>
              <a:solidFill>
                <a:srgbClr val="FFCC00"/>
              </a:solidFill>
              <a:ln w="2540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/>
              <a:p>
                <a:pPr eaLnBrk="1" hangingPunct="1"/>
                <a:r>
                  <a:rPr lang="en-US" altLang="zh-CN" sz="12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0 cm     1            2            3           4            5           6           7            8           9          10</a:t>
                </a:r>
                <a:r>
                  <a:rPr lang="en-US" altLang="zh-CN" sz="1200" b="1" dirty="0">
                    <a:latin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20742" name="Line 401"/>
              <p:cNvSpPr/>
              <p:nvPr/>
            </p:nvSpPr>
            <p:spPr>
              <a:xfrm>
                <a:off x="899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43" name="Line 402"/>
              <p:cNvSpPr/>
              <p:nvPr/>
            </p:nvSpPr>
            <p:spPr>
              <a:xfrm>
                <a:off x="93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44" name="Line 403"/>
              <p:cNvSpPr/>
              <p:nvPr/>
            </p:nvSpPr>
            <p:spPr>
              <a:xfrm>
                <a:off x="97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45" name="Line 404"/>
              <p:cNvSpPr/>
              <p:nvPr/>
            </p:nvSpPr>
            <p:spPr>
              <a:xfrm>
                <a:off x="100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46" name="Line 405"/>
              <p:cNvSpPr/>
              <p:nvPr/>
            </p:nvSpPr>
            <p:spPr>
              <a:xfrm>
                <a:off x="104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47" name="Line 406"/>
              <p:cNvSpPr/>
              <p:nvPr/>
            </p:nvSpPr>
            <p:spPr>
              <a:xfrm>
                <a:off x="1080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48" name="Line 407"/>
              <p:cNvSpPr/>
              <p:nvPr/>
            </p:nvSpPr>
            <p:spPr>
              <a:xfrm>
                <a:off x="1080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49" name="Line 408"/>
              <p:cNvSpPr/>
              <p:nvPr/>
            </p:nvSpPr>
            <p:spPr>
              <a:xfrm>
                <a:off x="111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50" name="Line 409"/>
              <p:cNvSpPr/>
              <p:nvPr/>
            </p:nvSpPr>
            <p:spPr>
              <a:xfrm>
                <a:off x="115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51" name="Line 410"/>
              <p:cNvSpPr/>
              <p:nvPr/>
            </p:nvSpPr>
            <p:spPr>
              <a:xfrm>
                <a:off x="118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52" name="Line 411"/>
              <p:cNvSpPr/>
              <p:nvPr/>
            </p:nvSpPr>
            <p:spPr>
              <a:xfrm>
                <a:off x="122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53" name="Line 412"/>
              <p:cNvSpPr/>
              <p:nvPr/>
            </p:nvSpPr>
            <p:spPr>
              <a:xfrm>
                <a:off x="1261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54" name="Line 413"/>
              <p:cNvSpPr/>
              <p:nvPr/>
            </p:nvSpPr>
            <p:spPr>
              <a:xfrm>
                <a:off x="1261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55" name="Line 414"/>
              <p:cNvSpPr/>
              <p:nvPr/>
            </p:nvSpPr>
            <p:spPr>
              <a:xfrm>
                <a:off x="129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56" name="Line 415"/>
              <p:cNvSpPr/>
              <p:nvPr/>
            </p:nvSpPr>
            <p:spPr>
              <a:xfrm>
                <a:off x="133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57" name="Line 416"/>
              <p:cNvSpPr/>
              <p:nvPr/>
            </p:nvSpPr>
            <p:spPr>
              <a:xfrm>
                <a:off x="137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58" name="Line 417"/>
              <p:cNvSpPr/>
              <p:nvPr/>
            </p:nvSpPr>
            <p:spPr>
              <a:xfrm>
                <a:off x="140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59" name="Line 418"/>
              <p:cNvSpPr/>
              <p:nvPr/>
            </p:nvSpPr>
            <p:spPr>
              <a:xfrm>
                <a:off x="1442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60" name="Line 419"/>
              <p:cNvSpPr/>
              <p:nvPr/>
            </p:nvSpPr>
            <p:spPr>
              <a:xfrm>
                <a:off x="1442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61" name="Line 420"/>
              <p:cNvSpPr/>
              <p:nvPr/>
            </p:nvSpPr>
            <p:spPr>
              <a:xfrm>
                <a:off x="147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62" name="Line 421"/>
              <p:cNvSpPr/>
              <p:nvPr/>
            </p:nvSpPr>
            <p:spPr>
              <a:xfrm>
                <a:off x="151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63" name="Line 422"/>
              <p:cNvSpPr/>
              <p:nvPr/>
            </p:nvSpPr>
            <p:spPr>
              <a:xfrm>
                <a:off x="155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64" name="Line 423"/>
              <p:cNvSpPr/>
              <p:nvPr/>
            </p:nvSpPr>
            <p:spPr>
              <a:xfrm>
                <a:off x="158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65" name="Line 424"/>
              <p:cNvSpPr/>
              <p:nvPr/>
            </p:nvSpPr>
            <p:spPr>
              <a:xfrm>
                <a:off x="1623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66" name="Line 425"/>
              <p:cNvSpPr/>
              <p:nvPr/>
            </p:nvSpPr>
            <p:spPr>
              <a:xfrm>
                <a:off x="1624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67" name="Line 426"/>
              <p:cNvSpPr/>
              <p:nvPr/>
            </p:nvSpPr>
            <p:spPr>
              <a:xfrm>
                <a:off x="166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68" name="Line 427"/>
              <p:cNvSpPr/>
              <p:nvPr/>
            </p:nvSpPr>
            <p:spPr>
              <a:xfrm>
                <a:off x="169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69" name="Line 428"/>
              <p:cNvSpPr/>
              <p:nvPr/>
            </p:nvSpPr>
            <p:spPr>
              <a:xfrm>
                <a:off x="173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70" name="Line 429"/>
              <p:cNvSpPr/>
              <p:nvPr/>
            </p:nvSpPr>
            <p:spPr>
              <a:xfrm>
                <a:off x="176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71" name="Line 430"/>
              <p:cNvSpPr/>
              <p:nvPr/>
            </p:nvSpPr>
            <p:spPr>
              <a:xfrm>
                <a:off x="180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72" name="Line 431"/>
              <p:cNvSpPr/>
              <p:nvPr/>
            </p:nvSpPr>
            <p:spPr>
              <a:xfrm>
                <a:off x="180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73" name="Line 432"/>
              <p:cNvSpPr/>
              <p:nvPr/>
            </p:nvSpPr>
            <p:spPr>
              <a:xfrm>
                <a:off x="184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74" name="Line 433"/>
              <p:cNvSpPr/>
              <p:nvPr/>
            </p:nvSpPr>
            <p:spPr>
              <a:xfrm>
                <a:off x="187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75" name="Line 434"/>
              <p:cNvSpPr/>
              <p:nvPr/>
            </p:nvSpPr>
            <p:spPr>
              <a:xfrm>
                <a:off x="191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76" name="Line 435"/>
              <p:cNvSpPr/>
              <p:nvPr/>
            </p:nvSpPr>
            <p:spPr>
              <a:xfrm>
                <a:off x="195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77" name="Line 436"/>
              <p:cNvSpPr/>
              <p:nvPr/>
            </p:nvSpPr>
            <p:spPr>
              <a:xfrm>
                <a:off x="1986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78" name="Line 437"/>
              <p:cNvSpPr/>
              <p:nvPr/>
            </p:nvSpPr>
            <p:spPr>
              <a:xfrm>
                <a:off x="1986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79" name="Line 438"/>
              <p:cNvSpPr/>
              <p:nvPr/>
            </p:nvSpPr>
            <p:spPr>
              <a:xfrm>
                <a:off x="202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80" name="Line 439"/>
              <p:cNvSpPr/>
              <p:nvPr/>
            </p:nvSpPr>
            <p:spPr>
              <a:xfrm>
                <a:off x="205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81" name="Line 440"/>
              <p:cNvSpPr/>
              <p:nvPr/>
            </p:nvSpPr>
            <p:spPr>
              <a:xfrm>
                <a:off x="209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82" name="Line 441"/>
              <p:cNvSpPr/>
              <p:nvPr/>
            </p:nvSpPr>
            <p:spPr>
              <a:xfrm>
                <a:off x="213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83" name="Line 442"/>
              <p:cNvSpPr/>
              <p:nvPr/>
            </p:nvSpPr>
            <p:spPr>
              <a:xfrm>
                <a:off x="216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84" name="Line 443"/>
              <p:cNvSpPr/>
              <p:nvPr/>
            </p:nvSpPr>
            <p:spPr>
              <a:xfrm>
                <a:off x="216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85" name="Line 444"/>
              <p:cNvSpPr/>
              <p:nvPr/>
            </p:nvSpPr>
            <p:spPr>
              <a:xfrm>
                <a:off x="220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86" name="Line 445"/>
              <p:cNvSpPr/>
              <p:nvPr/>
            </p:nvSpPr>
            <p:spPr>
              <a:xfrm>
                <a:off x="223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87" name="Line 446"/>
              <p:cNvSpPr/>
              <p:nvPr/>
            </p:nvSpPr>
            <p:spPr>
              <a:xfrm>
                <a:off x="227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88" name="Line 447"/>
              <p:cNvSpPr/>
              <p:nvPr/>
            </p:nvSpPr>
            <p:spPr>
              <a:xfrm>
                <a:off x="231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89" name="Line 448"/>
              <p:cNvSpPr/>
              <p:nvPr/>
            </p:nvSpPr>
            <p:spPr>
              <a:xfrm>
                <a:off x="2348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90" name="Line 449"/>
              <p:cNvSpPr/>
              <p:nvPr/>
            </p:nvSpPr>
            <p:spPr>
              <a:xfrm>
                <a:off x="2348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91" name="Line 450"/>
              <p:cNvSpPr/>
              <p:nvPr/>
            </p:nvSpPr>
            <p:spPr>
              <a:xfrm>
                <a:off x="238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92" name="Line 451"/>
              <p:cNvSpPr/>
              <p:nvPr/>
            </p:nvSpPr>
            <p:spPr>
              <a:xfrm>
                <a:off x="242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93" name="Line 452"/>
              <p:cNvSpPr/>
              <p:nvPr/>
            </p:nvSpPr>
            <p:spPr>
              <a:xfrm>
                <a:off x="245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94" name="Line 453"/>
              <p:cNvSpPr/>
              <p:nvPr/>
            </p:nvSpPr>
            <p:spPr>
              <a:xfrm>
                <a:off x="249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95" name="Line 454"/>
              <p:cNvSpPr/>
              <p:nvPr/>
            </p:nvSpPr>
            <p:spPr>
              <a:xfrm>
                <a:off x="2529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96" name="Line 455"/>
              <p:cNvSpPr/>
              <p:nvPr/>
            </p:nvSpPr>
            <p:spPr>
              <a:xfrm>
                <a:off x="2529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97" name="Line 456"/>
              <p:cNvSpPr/>
              <p:nvPr/>
            </p:nvSpPr>
            <p:spPr>
              <a:xfrm>
                <a:off x="256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98" name="Line 457"/>
              <p:cNvSpPr/>
              <p:nvPr/>
            </p:nvSpPr>
            <p:spPr>
              <a:xfrm>
                <a:off x="260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799" name="Line 458"/>
              <p:cNvSpPr/>
              <p:nvPr/>
            </p:nvSpPr>
            <p:spPr>
              <a:xfrm>
                <a:off x="263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00" name="Line 459"/>
              <p:cNvSpPr/>
              <p:nvPr/>
            </p:nvSpPr>
            <p:spPr>
              <a:xfrm>
                <a:off x="267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01" name="Line 460"/>
              <p:cNvSpPr/>
              <p:nvPr/>
            </p:nvSpPr>
            <p:spPr>
              <a:xfrm>
                <a:off x="2710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02" name="Line 461"/>
              <p:cNvSpPr/>
              <p:nvPr/>
            </p:nvSpPr>
            <p:spPr>
              <a:xfrm>
                <a:off x="2710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03" name="Line 462"/>
              <p:cNvSpPr/>
              <p:nvPr/>
            </p:nvSpPr>
            <p:spPr>
              <a:xfrm>
                <a:off x="274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04" name="Line 463"/>
              <p:cNvSpPr/>
              <p:nvPr/>
            </p:nvSpPr>
            <p:spPr>
              <a:xfrm>
                <a:off x="278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05" name="Line 464"/>
              <p:cNvSpPr/>
              <p:nvPr/>
            </p:nvSpPr>
            <p:spPr>
              <a:xfrm>
                <a:off x="281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06" name="Line 465"/>
              <p:cNvSpPr/>
              <p:nvPr/>
            </p:nvSpPr>
            <p:spPr>
              <a:xfrm>
                <a:off x="285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07" name="Line 466"/>
              <p:cNvSpPr/>
              <p:nvPr/>
            </p:nvSpPr>
            <p:spPr>
              <a:xfrm>
                <a:off x="2891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08" name="Line 467"/>
              <p:cNvSpPr/>
              <p:nvPr/>
            </p:nvSpPr>
            <p:spPr>
              <a:xfrm>
                <a:off x="2891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09" name="Line 468"/>
              <p:cNvSpPr/>
              <p:nvPr/>
            </p:nvSpPr>
            <p:spPr>
              <a:xfrm>
                <a:off x="292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10" name="Line 469"/>
              <p:cNvSpPr/>
              <p:nvPr/>
            </p:nvSpPr>
            <p:spPr>
              <a:xfrm>
                <a:off x="296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11" name="Line 470"/>
              <p:cNvSpPr/>
              <p:nvPr/>
            </p:nvSpPr>
            <p:spPr>
              <a:xfrm>
                <a:off x="300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12" name="Line 471"/>
              <p:cNvSpPr/>
              <p:nvPr/>
            </p:nvSpPr>
            <p:spPr>
              <a:xfrm>
                <a:off x="303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13" name="Line 472"/>
              <p:cNvSpPr/>
              <p:nvPr/>
            </p:nvSpPr>
            <p:spPr>
              <a:xfrm>
                <a:off x="3072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14" name="Line 473"/>
              <p:cNvSpPr/>
              <p:nvPr/>
            </p:nvSpPr>
            <p:spPr>
              <a:xfrm>
                <a:off x="3072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15" name="Line 474"/>
              <p:cNvSpPr/>
              <p:nvPr/>
            </p:nvSpPr>
            <p:spPr>
              <a:xfrm>
                <a:off x="310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16" name="Line 475"/>
              <p:cNvSpPr/>
              <p:nvPr/>
            </p:nvSpPr>
            <p:spPr>
              <a:xfrm>
                <a:off x="314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17" name="Line 476"/>
              <p:cNvSpPr/>
              <p:nvPr/>
            </p:nvSpPr>
            <p:spPr>
              <a:xfrm>
                <a:off x="318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18" name="Line 477"/>
              <p:cNvSpPr/>
              <p:nvPr/>
            </p:nvSpPr>
            <p:spPr>
              <a:xfrm>
                <a:off x="321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19" name="Line 478"/>
              <p:cNvSpPr/>
              <p:nvPr/>
            </p:nvSpPr>
            <p:spPr>
              <a:xfrm>
                <a:off x="3253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20" name="Line 479"/>
              <p:cNvSpPr/>
              <p:nvPr/>
            </p:nvSpPr>
            <p:spPr>
              <a:xfrm>
                <a:off x="3253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21" name="Line 480"/>
              <p:cNvSpPr/>
              <p:nvPr/>
            </p:nvSpPr>
            <p:spPr>
              <a:xfrm>
                <a:off x="328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22" name="Line 481"/>
              <p:cNvSpPr/>
              <p:nvPr/>
            </p:nvSpPr>
            <p:spPr>
              <a:xfrm>
                <a:off x="3325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23" name="Line 482"/>
              <p:cNvSpPr/>
              <p:nvPr/>
            </p:nvSpPr>
            <p:spPr>
              <a:xfrm>
                <a:off x="3362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24" name="Line 483"/>
              <p:cNvSpPr/>
              <p:nvPr/>
            </p:nvSpPr>
            <p:spPr>
              <a:xfrm>
                <a:off x="3398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25" name="Line 484"/>
              <p:cNvSpPr/>
              <p:nvPr/>
            </p:nvSpPr>
            <p:spPr>
              <a:xfrm>
                <a:off x="3434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26" name="Line 485"/>
              <p:cNvSpPr/>
              <p:nvPr/>
            </p:nvSpPr>
            <p:spPr>
              <a:xfrm>
                <a:off x="3434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27" name="Line 486"/>
              <p:cNvSpPr/>
              <p:nvPr/>
            </p:nvSpPr>
            <p:spPr>
              <a:xfrm>
                <a:off x="347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28" name="Line 487"/>
              <p:cNvSpPr/>
              <p:nvPr/>
            </p:nvSpPr>
            <p:spPr>
              <a:xfrm>
                <a:off x="3506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29" name="Line 488"/>
              <p:cNvSpPr/>
              <p:nvPr/>
            </p:nvSpPr>
            <p:spPr>
              <a:xfrm>
                <a:off x="3543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30" name="Line 489"/>
              <p:cNvSpPr/>
              <p:nvPr/>
            </p:nvSpPr>
            <p:spPr>
              <a:xfrm>
                <a:off x="3579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31" name="Line 490"/>
              <p:cNvSpPr/>
              <p:nvPr/>
            </p:nvSpPr>
            <p:spPr>
              <a:xfrm>
                <a:off x="361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32" name="Line 491"/>
              <p:cNvSpPr/>
              <p:nvPr/>
            </p:nvSpPr>
            <p:spPr>
              <a:xfrm>
                <a:off x="361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33" name="Line 492"/>
              <p:cNvSpPr/>
              <p:nvPr/>
            </p:nvSpPr>
            <p:spPr>
              <a:xfrm>
                <a:off x="365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34" name="Line 493"/>
              <p:cNvSpPr/>
              <p:nvPr/>
            </p:nvSpPr>
            <p:spPr>
              <a:xfrm>
                <a:off x="368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35" name="Line 494"/>
              <p:cNvSpPr/>
              <p:nvPr/>
            </p:nvSpPr>
            <p:spPr>
              <a:xfrm>
                <a:off x="372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36" name="Line 495"/>
              <p:cNvSpPr/>
              <p:nvPr/>
            </p:nvSpPr>
            <p:spPr>
              <a:xfrm>
                <a:off x="376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37" name="Line 496"/>
              <p:cNvSpPr/>
              <p:nvPr/>
            </p:nvSpPr>
            <p:spPr>
              <a:xfrm>
                <a:off x="3796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0838" name="Group 497"/>
              <p:cNvGrpSpPr/>
              <p:nvPr/>
            </p:nvGrpSpPr>
            <p:grpSpPr>
              <a:xfrm>
                <a:off x="3796" y="1379"/>
                <a:ext cx="145" cy="118"/>
                <a:chOff x="3963" y="2822"/>
                <a:chExt cx="145" cy="118"/>
              </a:xfrm>
            </p:grpSpPr>
            <p:sp>
              <p:nvSpPr>
                <p:cNvPr id="20859" name="Line 498"/>
                <p:cNvSpPr/>
                <p:nvPr/>
              </p:nvSpPr>
              <p:spPr>
                <a:xfrm>
                  <a:off x="3963" y="2822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860" name="Line 499"/>
                <p:cNvSpPr/>
                <p:nvPr/>
              </p:nvSpPr>
              <p:spPr>
                <a:xfrm>
                  <a:off x="3999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861" name="Line 500"/>
                <p:cNvSpPr/>
                <p:nvPr/>
              </p:nvSpPr>
              <p:spPr>
                <a:xfrm>
                  <a:off x="4035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862" name="Line 501"/>
                <p:cNvSpPr/>
                <p:nvPr/>
              </p:nvSpPr>
              <p:spPr>
                <a:xfrm>
                  <a:off x="4072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863" name="Line 502"/>
                <p:cNvSpPr/>
                <p:nvPr/>
              </p:nvSpPr>
              <p:spPr>
                <a:xfrm>
                  <a:off x="4108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0839" name="Line 503"/>
              <p:cNvSpPr/>
              <p:nvPr/>
            </p:nvSpPr>
            <p:spPr>
              <a:xfrm>
                <a:off x="397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40" name="Line 504"/>
              <p:cNvSpPr/>
              <p:nvPr/>
            </p:nvSpPr>
            <p:spPr>
              <a:xfrm>
                <a:off x="3975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41" name="Line 505"/>
              <p:cNvSpPr/>
              <p:nvPr/>
            </p:nvSpPr>
            <p:spPr>
              <a:xfrm>
                <a:off x="4011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42" name="Line 506"/>
              <p:cNvSpPr/>
              <p:nvPr/>
            </p:nvSpPr>
            <p:spPr>
              <a:xfrm>
                <a:off x="4047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43" name="Line 507"/>
              <p:cNvSpPr/>
              <p:nvPr/>
            </p:nvSpPr>
            <p:spPr>
              <a:xfrm>
                <a:off x="4084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844" name="Line 508"/>
              <p:cNvSpPr/>
              <p:nvPr/>
            </p:nvSpPr>
            <p:spPr>
              <a:xfrm>
                <a:off x="4120" y="1379"/>
                <a:ext cx="0" cy="6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0845" name="Group 509"/>
              <p:cNvGrpSpPr/>
              <p:nvPr/>
            </p:nvGrpSpPr>
            <p:grpSpPr>
              <a:xfrm>
                <a:off x="4156" y="1379"/>
                <a:ext cx="145" cy="118"/>
                <a:chOff x="3963" y="2822"/>
                <a:chExt cx="145" cy="118"/>
              </a:xfrm>
            </p:grpSpPr>
            <p:sp>
              <p:nvSpPr>
                <p:cNvPr id="20854" name="Line 510"/>
                <p:cNvSpPr/>
                <p:nvPr/>
              </p:nvSpPr>
              <p:spPr>
                <a:xfrm>
                  <a:off x="3963" y="2822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855" name="Line 511"/>
                <p:cNvSpPr/>
                <p:nvPr/>
              </p:nvSpPr>
              <p:spPr>
                <a:xfrm>
                  <a:off x="3999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856" name="Line 512"/>
                <p:cNvSpPr/>
                <p:nvPr/>
              </p:nvSpPr>
              <p:spPr>
                <a:xfrm>
                  <a:off x="4035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857" name="Line 513"/>
                <p:cNvSpPr/>
                <p:nvPr/>
              </p:nvSpPr>
              <p:spPr>
                <a:xfrm>
                  <a:off x="4072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858" name="Line 514"/>
                <p:cNvSpPr/>
                <p:nvPr/>
              </p:nvSpPr>
              <p:spPr>
                <a:xfrm>
                  <a:off x="4108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0846" name="Line 515"/>
              <p:cNvSpPr/>
              <p:nvPr/>
            </p:nvSpPr>
            <p:spPr>
              <a:xfrm>
                <a:off x="433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0847" name="Group 516"/>
              <p:cNvGrpSpPr/>
              <p:nvPr/>
            </p:nvGrpSpPr>
            <p:grpSpPr>
              <a:xfrm>
                <a:off x="4336" y="1379"/>
                <a:ext cx="145" cy="118"/>
                <a:chOff x="3963" y="2822"/>
                <a:chExt cx="145" cy="118"/>
              </a:xfrm>
            </p:grpSpPr>
            <p:sp>
              <p:nvSpPr>
                <p:cNvPr id="20849" name="Line 517"/>
                <p:cNvSpPr/>
                <p:nvPr/>
              </p:nvSpPr>
              <p:spPr>
                <a:xfrm>
                  <a:off x="3963" y="2822"/>
                  <a:ext cx="0" cy="11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850" name="Line 518"/>
                <p:cNvSpPr/>
                <p:nvPr/>
              </p:nvSpPr>
              <p:spPr>
                <a:xfrm>
                  <a:off x="3999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851" name="Line 519"/>
                <p:cNvSpPr/>
                <p:nvPr/>
              </p:nvSpPr>
              <p:spPr>
                <a:xfrm>
                  <a:off x="4035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852" name="Line 520"/>
                <p:cNvSpPr/>
                <p:nvPr/>
              </p:nvSpPr>
              <p:spPr>
                <a:xfrm>
                  <a:off x="4072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20853" name="Line 521"/>
                <p:cNvSpPr/>
                <p:nvPr/>
              </p:nvSpPr>
              <p:spPr>
                <a:xfrm>
                  <a:off x="4108" y="2822"/>
                  <a:ext cx="0" cy="68"/>
                </a:xfrm>
                <a:prstGeom prst="line">
                  <a:avLst/>
                </a:prstGeom>
                <a:ln w="25400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sp>
            <p:nvSpPr>
              <p:cNvPr id="20848" name="Line 522"/>
              <p:cNvSpPr/>
              <p:nvPr/>
            </p:nvSpPr>
            <p:spPr>
              <a:xfrm>
                <a:off x="4517" y="1379"/>
                <a:ext cx="0" cy="118"/>
              </a:xfrm>
              <a:prstGeom prst="line">
                <a:avLst/>
              </a:prstGeom>
              <a:ln w="2540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0171" name="Text Box 955"/>
          <p:cNvSpPr txBox="1"/>
          <p:nvPr/>
        </p:nvSpPr>
        <p:spPr>
          <a:xfrm>
            <a:off x="7982269" y="3130583"/>
            <a:ext cx="73787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4000" b="1" dirty="0">
                <a:solidFill>
                  <a:srgbClr val="FF3300"/>
                </a:solidFill>
                <a:latin typeface="Times New Roman" panose="02020603050405020304" charset="0"/>
                <a:ea typeface="黑体" panose="02010609060101010101" pitchFamily="49" charset="-122"/>
              </a:rPr>
              <a:t>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17"/>
          <p:cNvCxnSpPr/>
          <p:nvPr>
            <p:custDataLst>
              <p:tags r:id="rId1"/>
            </p:custDataLst>
          </p:nvPr>
        </p:nvCxnSpPr>
        <p:spPr>
          <a:xfrm flipV="1">
            <a:off x="1431290" y="3075940"/>
            <a:ext cx="7029450" cy="19685"/>
          </a:xfrm>
          <a:prstGeom prst="line">
            <a:avLst/>
          </a:prstGeom>
          <a:noFill/>
          <a:ln w="72390" cap="flat" cmpd="sng" algn="ctr">
            <a:solidFill>
              <a:srgbClr val="0070C0"/>
            </a:solidFill>
            <a:prstDash val="solid"/>
            <a:miter lim="800000"/>
          </a:ln>
          <a:effectLst/>
        </p:spPr>
      </p:cxnSp>
      <p:grpSp>
        <p:nvGrpSpPr>
          <p:cNvPr id="93" name="组合 92"/>
          <p:cNvGrpSpPr/>
          <p:nvPr>
            <p:custDataLst>
              <p:tags r:id="rId2"/>
            </p:custDataLst>
          </p:nvPr>
        </p:nvGrpSpPr>
        <p:grpSpPr>
          <a:xfrm>
            <a:off x="1444384" y="843734"/>
            <a:ext cx="6538752" cy="770122"/>
            <a:chOff x="-792437" y="764304"/>
            <a:chExt cx="6538752" cy="770122"/>
          </a:xfrm>
        </p:grpSpPr>
        <p:sp>
          <p:nvSpPr>
            <p:cNvPr id="52" name="Title 1"/>
            <p:cNvSpPr txBox="1"/>
            <p:nvPr>
              <p:custDataLst>
                <p:tags r:id="rId15"/>
              </p:custDataLst>
            </p:nvPr>
          </p:nvSpPr>
          <p:spPr>
            <a:xfrm>
              <a:off x="-761165" y="764304"/>
              <a:ext cx="6507480" cy="751205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fontScale="97500"/>
            </a:bodyPr>
            <a:lstStyle>
              <a:lvl1pPr algn="l" defTabSz="683895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740" b="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683895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sz="28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第1</a:t>
              </a:r>
              <a:r>
                <a:rPr lang="zh-CN" sz="28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节</a:t>
              </a:r>
              <a:r>
                <a:rPr sz="28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 长度</a:t>
              </a:r>
              <a:r>
                <a:rPr lang="zh-CN" sz="28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和时间</a:t>
              </a:r>
              <a:r>
                <a:rPr sz="28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的测量</a:t>
              </a:r>
              <a:r>
                <a:rPr lang="en-US" sz="28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 </a:t>
              </a:r>
              <a:r>
                <a:rPr lang="en-US" altLang="zh-CN" sz="28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  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学习内容导览</a:t>
              </a:r>
              <a:endPara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itchFamily="34" charset="-122"/>
              </a:endParaRPr>
            </a:p>
          </p:txBody>
        </p:sp>
        <p:cxnSp>
          <p:nvCxnSpPr>
            <p:cNvPr id="56" name="Straight Connector 9"/>
            <p:cNvCxnSpPr/>
            <p:nvPr>
              <p:custDataLst>
                <p:tags r:id="rId16"/>
              </p:custDataLst>
            </p:nvPr>
          </p:nvCxnSpPr>
          <p:spPr>
            <a:xfrm>
              <a:off x="-792437" y="1534426"/>
              <a:ext cx="6336000" cy="0"/>
            </a:xfrm>
            <a:prstGeom prst="line">
              <a:avLst/>
            </a:prstGeom>
            <a:noFill/>
            <a:ln w="72390" cap="flat" cmpd="sng" algn="ctr">
              <a:solidFill>
                <a:schemeClr val="accent5">
                  <a:lumMod val="40000"/>
                  <a:lumOff val="60000"/>
                </a:schemeClr>
              </a:solidFill>
              <a:prstDash val="solid"/>
              <a:miter lim="800000"/>
            </a:ln>
            <a:effectLst/>
          </p:spPr>
        </p:cxnSp>
      </p:grpSp>
      <p:grpSp>
        <p:nvGrpSpPr>
          <p:cNvPr id="2" name="组合 1"/>
          <p:cNvGrpSpPr/>
          <p:nvPr/>
        </p:nvGrpSpPr>
        <p:grpSpPr>
          <a:xfrm>
            <a:off x="214630" y="2561590"/>
            <a:ext cx="1216660" cy="1238885"/>
            <a:chOff x="3118" y="4115"/>
            <a:chExt cx="2378" cy="2319"/>
          </a:xfrm>
        </p:grpSpPr>
        <p:sp>
          <p:nvSpPr>
            <p:cNvPr id="58" name="Oval 118"/>
            <p:cNvSpPr/>
            <p:nvPr>
              <p:custDataLst>
                <p:tags r:id="rId13"/>
              </p:custDataLst>
            </p:nvPr>
          </p:nvSpPr>
          <p:spPr>
            <a:xfrm>
              <a:off x="3118" y="4115"/>
              <a:ext cx="2378" cy="2319"/>
            </a:xfrm>
            <a:prstGeom prst="ellipse">
              <a:avLst/>
            </a:prstGeom>
            <a:solidFill>
              <a:srgbClr val="2EA2CF"/>
            </a:solidFill>
            <a:ln w="72390" cap="flat" cmpd="sng" algn="ctr">
              <a:solidFill>
                <a:srgbClr val="B4E6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010" b="0" i="0" u="none" strike="noStrike" kern="0" cap="none" spc="0" normalizeH="0" baseline="0" noProof="0" dirty="0">
                <a:ln>
                  <a:noFill/>
                </a:ln>
                <a:solidFill>
                  <a:srgbClr val="29ABE2"/>
                </a:solidFill>
                <a:effectLst/>
                <a:uLnTx/>
                <a:uFillTx/>
                <a:latin typeface="微软雅黑" panose="020B0503020204020204" pitchFamily="34" charset="-122"/>
              </a:endParaRPr>
            </a:p>
          </p:txBody>
        </p:sp>
        <p:sp>
          <p:nvSpPr>
            <p:cNvPr id="63" name="Text Placeholder 45"/>
            <p:cNvSpPr txBox="1"/>
            <p:nvPr>
              <p:custDataLst>
                <p:tags r:id="rId14"/>
              </p:custDataLst>
            </p:nvPr>
          </p:nvSpPr>
          <p:spPr>
            <a:xfrm>
              <a:off x="3323" y="4448"/>
              <a:ext cx="1970" cy="1683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Autofit/>
            </a:bodyPr>
            <a:lstStyle>
              <a:lvl1pPr marL="0" indent="0" algn="ctr" defTabSz="683895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lang="ru-RU" sz="2245" b="1" i="0" kern="120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1pPr>
              <a:lvl2pPr marL="513080" indent="-170815" algn="l" defTabSz="68389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045" i="1" kern="1200">
                  <a:solidFill>
                    <a:srgbClr val="4C1959"/>
                  </a:solidFill>
                  <a:latin typeface="+mn-lt"/>
                  <a:ea typeface="+mn-ea"/>
                  <a:cs typeface="+mn-cs"/>
                </a:defRPr>
              </a:lvl2pPr>
              <a:lvl3pPr marL="855345" indent="-170815" algn="l" defTabSz="68389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045" i="1" kern="1200">
                  <a:solidFill>
                    <a:srgbClr val="4C1959"/>
                  </a:solidFill>
                  <a:latin typeface="+mn-lt"/>
                  <a:ea typeface="+mn-ea"/>
                  <a:cs typeface="+mn-cs"/>
                </a:defRPr>
              </a:lvl3pPr>
              <a:lvl4pPr marL="1196975" indent="-170815" algn="l" defTabSz="68389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045" i="1" kern="1200">
                  <a:solidFill>
                    <a:srgbClr val="4C1959"/>
                  </a:solidFill>
                  <a:latin typeface="+mn-lt"/>
                  <a:ea typeface="+mn-ea"/>
                  <a:cs typeface="+mn-cs"/>
                </a:defRPr>
              </a:lvl4pPr>
              <a:lvl5pPr marL="1539240" indent="-170815" algn="l" defTabSz="68389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045" i="1" kern="1200">
                  <a:solidFill>
                    <a:srgbClr val="4C1959"/>
                  </a:solidFill>
                  <a:latin typeface="+mn-lt"/>
                  <a:ea typeface="+mn-ea"/>
                  <a:cs typeface="+mn-cs"/>
                </a:defRPr>
              </a:lvl5pPr>
              <a:lvl6pPr marL="1880870" indent="-170815" algn="l" defTabSz="68389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4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3135" indent="-170815" algn="l" defTabSz="68389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4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65400" indent="-170815" algn="l" defTabSz="68389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4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07030" indent="-170815" algn="l" defTabSz="68389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4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3895" rtl="0" eaLnBrk="1" fontAlgn="auto" latinLnBrk="0" hangingPunct="1">
                <a:lnSpc>
                  <a:spcPct val="125000"/>
                </a:lnSpc>
                <a:spcBef>
                  <a:spcPts val="75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长度</a:t>
              </a:r>
              <a:endPara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683895" rtl="0" eaLnBrk="1" fontAlgn="auto" latinLnBrk="0" hangingPunct="1">
                <a:lnSpc>
                  <a:spcPct val="125000"/>
                </a:lnSpc>
                <a:spcBef>
                  <a:spcPts val="75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的</a:t>
              </a:r>
              <a:r>
                <a:rPr kumimoji="0" lang="zh-CN" alt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单位</a:t>
              </a:r>
            </a:p>
          </p:txBody>
        </p:sp>
      </p:grpSp>
      <p:sp>
        <p:nvSpPr>
          <p:cNvPr id="6" name="Oval 118"/>
          <p:cNvSpPr/>
          <p:nvPr>
            <p:custDataLst>
              <p:tags r:id="rId3"/>
            </p:custDataLst>
          </p:nvPr>
        </p:nvSpPr>
        <p:spPr>
          <a:xfrm>
            <a:off x="6271260" y="2561590"/>
            <a:ext cx="1216660" cy="1238885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 dirty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  <p:sp>
        <p:nvSpPr>
          <p:cNvPr id="7" name="Oval 118"/>
          <p:cNvSpPr/>
          <p:nvPr>
            <p:custDataLst>
              <p:tags r:id="rId4"/>
            </p:custDataLst>
          </p:nvPr>
        </p:nvSpPr>
        <p:spPr>
          <a:xfrm>
            <a:off x="4760595" y="2561590"/>
            <a:ext cx="1216660" cy="1238885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 dirty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  <p:sp>
        <p:nvSpPr>
          <p:cNvPr id="8" name="Oval 118"/>
          <p:cNvSpPr/>
          <p:nvPr>
            <p:custDataLst>
              <p:tags r:id="rId5"/>
            </p:custDataLst>
          </p:nvPr>
        </p:nvSpPr>
        <p:spPr>
          <a:xfrm>
            <a:off x="3269615" y="2549349"/>
            <a:ext cx="1216660" cy="1238885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 dirty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713865" y="2561590"/>
            <a:ext cx="1216660" cy="1238885"/>
            <a:chOff x="2699" y="4034"/>
            <a:chExt cx="1916" cy="1951"/>
          </a:xfrm>
        </p:grpSpPr>
        <p:sp>
          <p:nvSpPr>
            <p:cNvPr id="5" name="Oval 118"/>
            <p:cNvSpPr/>
            <p:nvPr>
              <p:custDataLst>
                <p:tags r:id="rId11"/>
              </p:custDataLst>
            </p:nvPr>
          </p:nvSpPr>
          <p:spPr>
            <a:xfrm>
              <a:off x="2699" y="4034"/>
              <a:ext cx="1916" cy="1951"/>
            </a:xfrm>
            <a:prstGeom prst="ellipse">
              <a:avLst/>
            </a:prstGeom>
            <a:solidFill>
              <a:srgbClr val="2EA2CF"/>
            </a:solidFill>
            <a:ln w="72390" cap="flat" cmpd="sng" algn="ctr">
              <a:solidFill>
                <a:srgbClr val="B4E6F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ru-RU" sz="1010" b="0" i="0" u="none" strike="noStrike" kern="0" cap="none" spc="0" normalizeH="0" baseline="0" noProof="0" dirty="0">
                <a:ln>
                  <a:noFill/>
                </a:ln>
                <a:solidFill>
                  <a:srgbClr val="29ABE2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Text Placeholder 45"/>
            <p:cNvSpPr txBox="1"/>
            <p:nvPr>
              <p:custDataLst>
                <p:tags r:id="rId12"/>
              </p:custDataLst>
            </p:nvPr>
          </p:nvSpPr>
          <p:spPr>
            <a:xfrm>
              <a:off x="2863" y="4225"/>
              <a:ext cx="1587" cy="1416"/>
            </a:xfrm>
            <a:prstGeom prst="rect">
              <a:avLst/>
            </a:prstGeom>
          </p:spPr>
          <p:txBody>
            <a:bodyPr vert="horz" lIns="91440" tIns="45720" rIns="91440" bIns="45720" rtlCol="0" anchor="b" anchorCtr="0">
              <a:noAutofit/>
            </a:bodyPr>
            <a:lstStyle>
              <a:lvl1pPr marL="0" indent="0" algn="ctr" defTabSz="683895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lang="ru-RU" sz="2245" b="1" i="0" kern="1200">
                  <a:solidFill>
                    <a:schemeClr val="accent4"/>
                  </a:solidFill>
                  <a:latin typeface="+mj-lt"/>
                  <a:ea typeface="+mn-ea"/>
                  <a:cs typeface="+mn-cs"/>
                </a:defRPr>
              </a:lvl1pPr>
              <a:lvl2pPr marL="513080" indent="-170815" algn="l" defTabSz="68389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045" i="1" kern="1200">
                  <a:solidFill>
                    <a:srgbClr val="4C1959"/>
                  </a:solidFill>
                  <a:latin typeface="+mn-lt"/>
                  <a:ea typeface="+mn-ea"/>
                  <a:cs typeface="+mn-cs"/>
                </a:defRPr>
              </a:lvl2pPr>
              <a:lvl3pPr marL="855345" indent="-170815" algn="l" defTabSz="68389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045" i="1" kern="1200">
                  <a:solidFill>
                    <a:srgbClr val="4C1959"/>
                  </a:solidFill>
                  <a:latin typeface="+mn-lt"/>
                  <a:ea typeface="+mn-ea"/>
                  <a:cs typeface="+mn-cs"/>
                </a:defRPr>
              </a:lvl3pPr>
              <a:lvl4pPr marL="1196975" indent="-170815" algn="l" defTabSz="68389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045" i="1" kern="1200">
                  <a:solidFill>
                    <a:srgbClr val="4C1959"/>
                  </a:solidFill>
                  <a:latin typeface="+mn-lt"/>
                  <a:ea typeface="+mn-ea"/>
                  <a:cs typeface="+mn-cs"/>
                </a:defRPr>
              </a:lvl4pPr>
              <a:lvl5pPr marL="1539240" indent="-170815" algn="l" defTabSz="68389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045" i="1" kern="1200">
                  <a:solidFill>
                    <a:srgbClr val="4C1959"/>
                  </a:solidFill>
                  <a:latin typeface="+mn-lt"/>
                  <a:ea typeface="+mn-ea"/>
                  <a:cs typeface="+mn-cs"/>
                </a:defRPr>
              </a:lvl5pPr>
              <a:lvl6pPr marL="1880870" indent="-170815" algn="l" defTabSz="68389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4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3135" indent="-170815" algn="l" defTabSz="68389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4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65400" indent="-170815" algn="l" defTabSz="68389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4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07030" indent="-170815" algn="l" defTabSz="683895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4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3895" rtl="0" eaLnBrk="1" fontAlgn="auto" latinLnBrk="0" hangingPunct="1">
                <a:lnSpc>
                  <a:spcPct val="125000"/>
                </a:lnSpc>
                <a:spcBef>
                  <a:spcPts val="75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长度</a:t>
              </a:r>
              <a:endParaRPr kumimoji="0" lang="en-US" altLang="zh-C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endParaRPr>
            </a:p>
            <a:p>
              <a:pPr marL="0" marR="0" lvl="0" indent="0" algn="ctr" defTabSz="683895" rtl="0" eaLnBrk="1" fontAlgn="auto" latinLnBrk="0" hangingPunct="1">
                <a:lnSpc>
                  <a:spcPct val="125000"/>
                </a:lnSpc>
                <a:spcBef>
                  <a:spcPts val="75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ru-RU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的</a:t>
              </a:r>
              <a:r>
                <a:rPr kumimoji="0" lang="zh-CN" altLang="ru-R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</a:rPr>
                <a:t>测量</a:t>
              </a:r>
            </a:p>
          </p:txBody>
        </p:sp>
      </p:grpSp>
      <p:sp>
        <p:nvSpPr>
          <p:cNvPr id="11" name="Text Placeholder 45"/>
          <p:cNvSpPr txBox="1"/>
          <p:nvPr>
            <p:custDataLst>
              <p:tags r:id="rId6"/>
            </p:custDataLst>
          </p:nvPr>
        </p:nvSpPr>
        <p:spPr>
          <a:xfrm>
            <a:off x="3232595" y="2731452"/>
            <a:ext cx="1290699" cy="8991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3895" rtl="0" eaLnBrk="1" fontAlgn="auto" latinLnBrk="0" hangingPunct="1">
              <a:lnSpc>
                <a:spcPct val="125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长度</a:t>
            </a:r>
            <a:r>
              <a:rPr kumimoji="0" lang="zh-CN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的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0" marR="0" lvl="0" indent="0" algn="ctr" defTabSz="683895" rtl="0" eaLnBrk="1" fontAlgn="auto" latinLnBrk="0" hangingPunct="1">
              <a:lnSpc>
                <a:spcPct val="125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特殊</a:t>
            </a:r>
            <a:r>
              <a:rPr kumimoji="0" lang="zh-CN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测量</a:t>
            </a:r>
          </a:p>
        </p:txBody>
      </p:sp>
      <p:sp>
        <p:nvSpPr>
          <p:cNvPr id="12" name="Oval 118"/>
          <p:cNvSpPr/>
          <p:nvPr>
            <p:custDataLst>
              <p:tags r:id="rId7"/>
            </p:custDataLst>
          </p:nvPr>
        </p:nvSpPr>
        <p:spPr>
          <a:xfrm>
            <a:off x="7736840" y="2513330"/>
            <a:ext cx="1216660" cy="1238885"/>
          </a:xfrm>
          <a:prstGeom prst="ellipse">
            <a:avLst/>
          </a:prstGeom>
          <a:solidFill>
            <a:srgbClr val="2EA2CF"/>
          </a:solidFill>
          <a:ln w="72390" cap="flat" cmpd="sng" algn="ctr">
            <a:solidFill>
              <a:srgbClr val="B4E6F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010" b="0" i="0" u="none" strike="noStrike" kern="0" cap="none" spc="0" normalizeH="0" baseline="0" noProof="0" dirty="0">
              <a:ln>
                <a:noFill/>
              </a:ln>
              <a:solidFill>
                <a:srgbClr val="29ABE2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  <p:sp>
        <p:nvSpPr>
          <p:cNvPr id="13" name="Text Placeholder 45"/>
          <p:cNvSpPr txBox="1"/>
          <p:nvPr>
            <p:custDataLst>
              <p:tags r:id="rId8"/>
            </p:custDataLst>
          </p:nvPr>
        </p:nvSpPr>
        <p:spPr>
          <a:xfrm>
            <a:off x="4864973" y="2636342"/>
            <a:ext cx="1007779" cy="8991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3895" rtl="0" eaLnBrk="1" fontAlgn="auto" latinLnBrk="0" hangingPunct="1">
              <a:lnSpc>
                <a:spcPct val="125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时间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0" marR="0" lvl="0" indent="0" algn="ctr" defTabSz="683895" rtl="0" eaLnBrk="1" fontAlgn="auto" latinLnBrk="0" hangingPunct="1">
              <a:lnSpc>
                <a:spcPct val="125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的</a:t>
            </a:r>
            <a:r>
              <a:rPr kumimoji="0" lang="zh-CN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单位</a:t>
            </a:r>
          </a:p>
        </p:txBody>
      </p:sp>
      <p:sp>
        <p:nvSpPr>
          <p:cNvPr id="14" name="Text Placeholder 45"/>
          <p:cNvSpPr txBox="1"/>
          <p:nvPr>
            <p:custDataLst>
              <p:tags r:id="rId9"/>
            </p:custDataLst>
          </p:nvPr>
        </p:nvSpPr>
        <p:spPr>
          <a:xfrm>
            <a:off x="6376273" y="2667101"/>
            <a:ext cx="1007779" cy="89912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3895" rtl="0" eaLnBrk="1" fontAlgn="auto" latinLnBrk="0" hangingPunct="1">
              <a:lnSpc>
                <a:spcPct val="125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时间</a:t>
            </a:r>
            <a:endParaRPr kumimoji="0" lang="en-US" altLang="zh-CN" sz="2000" b="1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  <a:p>
            <a:pPr marL="0" marR="0" lvl="0" indent="0" algn="ctr" defTabSz="683895" rtl="0" eaLnBrk="1" fontAlgn="auto" latinLnBrk="0" hangingPunct="1">
              <a:lnSpc>
                <a:spcPct val="125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的</a:t>
            </a:r>
            <a:r>
              <a:rPr kumimoji="0" lang="zh-CN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测量</a:t>
            </a:r>
          </a:p>
        </p:txBody>
      </p:sp>
      <p:sp>
        <p:nvSpPr>
          <p:cNvPr id="15" name="Text Placeholder 45"/>
          <p:cNvSpPr txBox="1"/>
          <p:nvPr>
            <p:custDataLst>
              <p:tags r:id="rId10"/>
            </p:custDataLst>
          </p:nvPr>
        </p:nvSpPr>
        <p:spPr>
          <a:xfrm>
            <a:off x="7840980" y="2778125"/>
            <a:ext cx="1007745" cy="53467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683895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ru-RU" sz="2245" b="1" i="0" kern="1200">
                <a:solidFill>
                  <a:schemeClr val="accent4"/>
                </a:solidFill>
                <a:latin typeface="+mj-lt"/>
                <a:ea typeface="+mn-ea"/>
                <a:cs typeface="+mn-cs"/>
              </a:defRPr>
            </a:lvl1pPr>
            <a:lvl2pPr marL="51308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2pPr>
            <a:lvl3pPr marL="85534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3pPr>
            <a:lvl4pPr marL="119697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4pPr>
            <a:lvl5pPr marL="153924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045" i="1" kern="1200">
                <a:solidFill>
                  <a:srgbClr val="4C1959"/>
                </a:solidFill>
                <a:latin typeface="+mn-lt"/>
                <a:ea typeface="+mn-ea"/>
                <a:cs typeface="+mn-cs"/>
              </a:defRPr>
            </a:lvl5pPr>
            <a:lvl6pPr marL="188087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3135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6540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07030" indent="-170815" algn="l" defTabSz="68389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4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3895" rtl="0" eaLnBrk="1" fontAlgn="auto" latinLnBrk="0" hangingPunct="1">
              <a:lnSpc>
                <a:spcPct val="125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误差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466759" y="915566"/>
            <a:ext cx="7787208" cy="6568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     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步骤四：</a:t>
            </a:r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读</a:t>
            </a:r>
            <a:r>
              <a:rPr lang="zh-CN" altLang="en-US" sz="2800" b="1" dirty="0">
                <a:solidFill>
                  <a:srgbClr val="FF0000"/>
                </a:solidFill>
                <a:latin typeface="Times New Roman" panose="02020603050405020304" charset="0"/>
                <a:sym typeface="+mn-ea"/>
              </a:rPr>
              <a:t>。</a:t>
            </a:r>
            <a:r>
              <a:rPr lang="en-US" altLang="zh-CN" sz="2800" b="1" dirty="0" err="1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视线与刻度尺尺面垂直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charset="0"/>
                <a:sym typeface="+mn-ea"/>
              </a:rPr>
              <a:t>。</a:t>
            </a:r>
          </a:p>
        </p:txBody>
      </p:sp>
      <p:grpSp>
        <p:nvGrpSpPr>
          <p:cNvPr id="23601" name="Group 394"/>
          <p:cNvGrpSpPr/>
          <p:nvPr>
            <p:custDataLst>
              <p:tags r:id="rId1"/>
            </p:custDataLst>
          </p:nvPr>
        </p:nvGrpSpPr>
        <p:grpSpPr>
          <a:xfrm>
            <a:off x="1257997" y="3598735"/>
            <a:ext cx="6172200" cy="1128712"/>
            <a:chOff x="1020" y="2109"/>
            <a:chExt cx="3888" cy="711"/>
          </a:xfrm>
        </p:grpSpPr>
        <p:grpSp>
          <p:nvGrpSpPr>
            <p:cNvPr id="23612" name="Group 132"/>
            <p:cNvGrpSpPr/>
            <p:nvPr>
              <p:custDataLst>
                <p:tags r:id="rId11"/>
              </p:custDataLst>
            </p:nvPr>
          </p:nvGrpSpPr>
          <p:grpSpPr>
            <a:xfrm>
              <a:off x="1020" y="2321"/>
              <a:ext cx="3888" cy="499"/>
              <a:chOff x="808" y="1328"/>
              <a:chExt cx="3888" cy="499"/>
            </a:xfrm>
          </p:grpSpPr>
          <p:sp>
            <p:nvSpPr>
              <p:cNvPr id="23616" name="AutoShape 133"/>
              <p:cNvSpPr/>
              <p:nvPr>
                <p:custDataLst>
                  <p:tags r:id="rId15"/>
                </p:custDataLst>
              </p:nvPr>
            </p:nvSpPr>
            <p:spPr>
              <a:xfrm>
                <a:off x="808" y="1328"/>
                <a:ext cx="3888" cy="499"/>
              </a:xfrm>
              <a:prstGeom prst="cube">
                <a:avLst>
                  <a:gd name="adj" fmla="val 8616"/>
                </a:avLst>
              </a:prstGeom>
              <a:solidFill>
                <a:srgbClr val="FFCC00"/>
              </a:solidFill>
              <a:ln w="31750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</a:pPr>
                <a:r>
                  <a:rPr lang="en-US" altLang="zh-CN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0 cm     1           2            3           4            5            6           7            8          9          10</a:t>
                </a:r>
                <a:r>
                  <a:rPr lang="en-US" altLang="zh-CN" sz="1200">
                    <a:latin typeface="Arial" panose="020B0604020202020204" pitchFamily="34" charset="0"/>
                  </a:rPr>
                  <a:t> </a:t>
                </a:r>
              </a:p>
            </p:txBody>
          </p:sp>
          <p:sp>
            <p:nvSpPr>
              <p:cNvPr id="23617" name="Line 134"/>
              <p:cNvSpPr/>
              <p:nvPr>
                <p:custDataLst>
                  <p:tags r:id="rId16"/>
                </p:custDataLst>
              </p:nvPr>
            </p:nvSpPr>
            <p:spPr>
              <a:xfrm flipH="1">
                <a:off x="899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18" name="Line 135"/>
              <p:cNvSpPr/>
              <p:nvPr>
                <p:custDataLst>
                  <p:tags r:id="rId17"/>
                </p:custDataLst>
              </p:nvPr>
            </p:nvSpPr>
            <p:spPr>
              <a:xfrm flipH="1">
                <a:off x="935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19" name="Line 136"/>
              <p:cNvSpPr/>
              <p:nvPr>
                <p:custDataLst>
                  <p:tags r:id="rId18"/>
                </p:custDataLst>
              </p:nvPr>
            </p:nvSpPr>
            <p:spPr>
              <a:xfrm flipH="1">
                <a:off x="97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20" name="Line 137"/>
              <p:cNvSpPr/>
              <p:nvPr>
                <p:custDataLst>
                  <p:tags r:id="rId19"/>
                </p:custDataLst>
              </p:nvPr>
            </p:nvSpPr>
            <p:spPr>
              <a:xfrm flipH="1">
                <a:off x="1008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21" name="Line 138"/>
              <p:cNvSpPr/>
              <p:nvPr>
                <p:custDataLst>
                  <p:tags r:id="rId20"/>
                </p:custDataLst>
              </p:nvPr>
            </p:nvSpPr>
            <p:spPr>
              <a:xfrm flipH="1">
                <a:off x="104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22" name="Line 139"/>
              <p:cNvSpPr/>
              <p:nvPr>
                <p:custDataLst>
                  <p:tags r:id="rId21"/>
                </p:custDataLst>
              </p:nvPr>
            </p:nvSpPr>
            <p:spPr>
              <a:xfrm flipH="1">
                <a:off x="1080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23" name="Line 140"/>
              <p:cNvSpPr/>
              <p:nvPr>
                <p:custDataLst>
                  <p:tags r:id="rId22"/>
                </p:custDataLst>
              </p:nvPr>
            </p:nvSpPr>
            <p:spPr>
              <a:xfrm flipH="1">
                <a:off x="1080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24" name="Line 141"/>
              <p:cNvSpPr/>
              <p:nvPr>
                <p:custDataLst>
                  <p:tags r:id="rId23"/>
                </p:custDataLst>
              </p:nvPr>
            </p:nvSpPr>
            <p:spPr>
              <a:xfrm flipH="1">
                <a:off x="1116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25" name="Line 142"/>
              <p:cNvSpPr/>
              <p:nvPr>
                <p:custDataLst>
                  <p:tags r:id="rId24"/>
                </p:custDataLst>
              </p:nvPr>
            </p:nvSpPr>
            <p:spPr>
              <a:xfrm flipH="1">
                <a:off x="1152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26" name="Line 143"/>
              <p:cNvSpPr/>
              <p:nvPr>
                <p:custDataLst>
                  <p:tags r:id="rId25"/>
                </p:custDataLst>
              </p:nvPr>
            </p:nvSpPr>
            <p:spPr>
              <a:xfrm flipH="1">
                <a:off x="1189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27" name="Line 144"/>
              <p:cNvSpPr/>
              <p:nvPr>
                <p:custDataLst>
                  <p:tags r:id="rId26"/>
                </p:custDataLst>
              </p:nvPr>
            </p:nvSpPr>
            <p:spPr>
              <a:xfrm flipH="1">
                <a:off x="1225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28" name="Line 145"/>
              <p:cNvSpPr/>
              <p:nvPr>
                <p:custDataLst>
                  <p:tags r:id="rId27"/>
                </p:custDataLst>
              </p:nvPr>
            </p:nvSpPr>
            <p:spPr>
              <a:xfrm flipH="1">
                <a:off x="1261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29" name="Line 146"/>
              <p:cNvSpPr/>
              <p:nvPr>
                <p:custDataLst>
                  <p:tags r:id="rId28"/>
                </p:custDataLst>
              </p:nvPr>
            </p:nvSpPr>
            <p:spPr>
              <a:xfrm flipH="1">
                <a:off x="1261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30" name="Line 147"/>
              <p:cNvSpPr/>
              <p:nvPr>
                <p:custDataLst>
                  <p:tags r:id="rId29"/>
                </p:custDataLst>
              </p:nvPr>
            </p:nvSpPr>
            <p:spPr>
              <a:xfrm flipH="1">
                <a:off x="129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31" name="Line 148"/>
              <p:cNvSpPr/>
              <p:nvPr>
                <p:custDataLst>
                  <p:tags r:id="rId30"/>
                </p:custDataLst>
              </p:nvPr>
            </p:nvSpPr>
            <p:spPr>
              <a:xfrm flipH="1">
                <a:off x="1333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32" name="Line 149"/>
              <p:cNvSpPr/>
              <p:nvPr>
                <p:custDataLst>
                  <p:tags r:id="rId31"/>
                </p:custDataLst>
              </p:nvPr>
            </p:nvSpPr>
            <p:spPr>
              <a:xfrm flipH="1">
                <a:off x="137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33" name="Line 150"/>
              <p:cNvSpPr/>
              <p:nvPr>
                <p:custDataLst>
                  <p:tags r:id="rId32"/>
                </p:custDataLst>
              </p:nvPr>
            </p:nvSpPr>
            <p:spPr>
              <a:xfrm flipH="1">
                <a:off x="1406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34" name="Line 151"/>
              <p:cNvSpPr/>
              <p:nvPr>
                <p:custDataLst>
                  <p:tags r:id="rId33"/>
                </p:custDataLst>
              </p:nvPr>
            </p:nvSpPr>
            <p:spPr>
              <a:xfrm flipH="1">
                <a:off x="1442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35" name="Line 152"/>
              <p:cNvSpPr/>
              <p:nvPr>
                <p:custDataLst>
                  <p:tags r:id="rId34"/>
                </p:custDataLst>
              </p:nvPr>
            </p:nvSpPr>
            <p:spPr>
              <a:xfrm flipH="1">
                <a:off x="1442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36" name="Line 153"/>
              <p:cNvSpPr/>
              <p:nvPr>
                <p:custDataLst>
                  <p:tags r:id="rId35"/>
                </p:custDataLst>
              </p:nvPr>
            </p:nvSpPr>
            <p:spPr>
              <a:xfrm flipH="1">
                <a:off x="1478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37" name="Line 154"/>
              <p:cNvSpPr/>
              <p:nvPr>
                <p:custDataLst>
                  <p:tags r:id="rId36"/>
                </p:custDataLst>
              </p:nvPr>
            </p:nvSpPr>
            <p:spPr>
              <a:xfrm flipH="1">
                <a:off x="151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38" name="Line 155"/>
              <p:cNvSpPr/>
              <p:nvPr>
                <p:custDataLst>
                  <p:tags r:id="rId37"/>
                </p:custDataLst>
              </p:nvPr>
            </p:nvSpPr>
            <p:spPr>
              <a:xfrm flipH="1">
                <a:off x="155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39" name="Line 156"/>
              <p:cNvSpPr/>
              <p:nvPr>
                <p:custDataLst>
                  <p:tags r:id="rId38"/>
                </p:custDataLst>
              </p:nvPr>
            </p:nvSpPr>
            <p:spPr>
              <a:xfrm flipH="1">
                <a:off x="158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40" name="Line 157"/>
              <p:cNvSpPr/>
              <p:nvPr>
                <p:custDataLst>
                  <p:tags r:id="rId39"/>
                </p:custDataLst>
              </p:nvPr>
            </p:nvSpPr>
            <p:spPr>
              <a:xfrm flipH="1">
                <a:off x="1623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41" name="Line 158"/>
              <p:cNvSpPr/>
              <p:nvPr>
                <p:custDataLst>
                  <p:tags r:id="rId40"/>
                </p:custDataLst>
              </p:nvPr>
            </p:nvSpPr>
            <p:spPr>
              <a:xfrm flipH="1">
                <a:off x="1624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42" name="Line 159"/>
              <p:cNvSpPr/>
              <p:nvPr>
                <p:custDataLst>
                  <p:tags r:id="rId41"/>
                </p:custDataLst>
              </p:nvPr>
            </p:nvSpPr>
            <p:spPr>
              <a:xfrm flipH="1">
                <a:off x="166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43" name="Line 160"/>
              <p:cNvSpPr/>
              <p:nvPr>
                <p:custDataLst>
                  <p:tags r:id="rId42"/>
                </p:custDataLst>
              </p:nvPr>
            </p:nvSpPr>
            <p:spPr>
              <a:xfrm flipH="1">
                <a:off x="1696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44" name="Line 161"/>
              <p:cNvSpPr/>
              <p:nvPr>
                <p:custDataLst>
                  <p:tags r:id="rId43"/>
                </p:custDataLst>
              </p:nvPr>
            </p:nvSpPr>
            <p:spPr>
              <a:xfrm flipH="1">
                <a:off x="1733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45" name="Line 162"/>
              <p:cNvSpPr/>
              <p:nvPr>
                <p:custDataLst>
                  <p:tags r:id="rId44"/>
                </p:custDataLst>
              </p:nvPr>
            </p:nvSpPr>
            <p:spPr>
              <a:xfrm flipH="1">
                <a:off x="1769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46" name="Line 163"/>
              <p:cNvSpPr/>
              <p:nvPr>
                <p:custDataLst>
                  <p:tags r:id="rId45"/>
                </p:custDataLst>
              </p:nvPr>
            </p:nvSpPr>
            <p:spPr>
              <a:xfrm flipH="1">
                <a:off x="1805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47" name="Line 164"/>
              <p:cNvSpPr/>
              <p:nvPr>
                <p:custDataLst>
                  <p:tags r:id="rId46"/>
                </p:custDataLst>
              </p:nvPr>
            </p:nvSpPr>
            <p:spPr>
              <a:xfrm flipH="1">
                <a:off x="1805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48" name="Line 165"/>
              <p:cNvSpPr/>
              <p:nvPr>
                <p:custDataLst>
                  <p:tags r:id="rId47"/>
                </p:custDataLst>
              </p:nvPr>
            </p:nvSpPr>
            <p:spPr>
              <a:xfrm flipH="1">
                <a:off x="184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49" name="Line 166"/>
              <p:cNvSpPr/>
              <p:nvPr>
                <p:custDataLst>
                  <p:tags r:id="rId48"/>
                </p:custDataLst>
              </p:nvPr>
            </p:nvSpPr>
            <p:spPr>
              <a:xfrm flipH="1">
                <a:off x="187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50" name="Line 167"/>
              <p:cNvSpPr/>
              <p:nvPr>
                <p:custDataLst>
                  <p:tags r:id="rId49"/>
                </p:custDataLst>
              </p:nvPr>
            </p:nvSpPr>
            <p:spPr>
              <a:xfrm flipH="1">
                <a:off x="191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51" name="Line 168"/>
              <p:cNvSpPr/>
              <p:nvPr>
                <p:custDataLst>
                  <p:tags r:id="rId50"/>
                </p:custDataLst>
              </p:nvPr>
            </p:nvSpPr>
            <p:spPr>
              <a:xfrm flipH="1">
                <a:off x="195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52" name="Line 169"/>
              <p:cNvSpPr/>
              <p:nvPr>
                <p:custDataLst>
                  <p:tags r:id="rId51"/>
                </p:custDataLst>
              </p:nvPr>
            </p:nvSpPr>
            <p:spPr>
              <a:xfrm flipH="1">
                <a:off x="1986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53" name="Line 170"/>
              <p:cNvSpPr/>
              <p:nvPr>
                <p:custDataLst>
                  <p:tags r:id="rId52"/>
                </p:custDataLst>
              </p:nvPr>
            </p:nvSpPr>
            <p:spPr>
              <a:xfrm flipH="1">
                <a:off x="1986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54" name="Line 171"/>
              <p:cNvSpPr/>
              <p:nvPr>
                <p:custDataLst>
                  <p:tags r:id="rId53"/>
                </p:custDataLst>
              </p:nvPr>
            </p:nvSpPr>
            <p:spPr>
              <a:xfrm flipH="1">
                <a:off x="2022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55" name="Line 172"/>
              <p:cNvSpPr/>
              <p:nvPr>
                <p:custDataLst>
                  <p:tags r:id="rId54"/>
                </p:custDataLst>
              </p:nvPr>
            </p:nvSpPr>
            <p:spPr>
              <a:xfrm flipH="1">
                <a:off x="2058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56" name="Line 173"/>
              <p:cNvSpPr/>
              <p:nvPr>
                <p:custDataLst>
                  <p:tags r:id="rId55"/>
                </p:custDataLst>
              </p:nvPr>
            </p:nvSpPr>
            <p:spPr>
              <a:xfrm flipH="1">
                <a:off x="2095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57" name="Line 174"/>
              <p:cNvSpPr/>
              <p:nvPr>
                <p:custDataLst>
                  <p:tags r:id="rId56"/>
                </p:custDataLst>
              </p:nvPr>
            </p:nvSpPr>
            <p:spPr>
              <a:xfrm flipH="1">
                <a:off x="213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58" name="Line 175"/>
              <p:cNvSpPr/>
              <p:nvPr>
                <p:custDataLst>
                  <p:tags r:id="rId57"/>
                </p:custDataLst>
              </p:nvPr>
            </p:nvSpPr>
            <p:spPr>
              <a:xfrm flipH="1">
                <a:off x="2167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59" name="Line 176"/>
              <p:cNvSpPr/>
              <p:nvPr>
                <p:custDataLst>
                  <p:tags r:id="rId58"/>
                </p:custDataLst>
              </p:nvPr>
            </p:nvSpPr>
            <p:spPr>
              <a:xfrm flipH="1">
                <a:off x="2167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60" name="Line 177"/>
              <p:cNvSpPr/>
              <p:nvPr>
                <p:custDataLst>
                  <p:tags r:id="rId59"/>
                </p:custDataLst>
              </p:nvPr>
            </p:nvSpPr>
            <p:spPr>
              <a:xfrm flipH="1">
                <a:off x="2203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61" name="Line 178"/>
              <p:cNvSpPr/>
              <p:nvPr>
                <p:custDataLst>
                  <p:tags r:id="rId60"/>
                </p:custDataLst>
              </p:nvPr>
            </p:nvSpPr>
            <p:spPr>
              <a:xfrm flipH="1">
                <a:off x="2239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62" name="Line 179"/>
              <p:cNvSpPr/>
              <p:nvPr>
                <p:custDataLst>
                  <p:tags r:id="rId61"/>
                </p:custDataLst>
              </p:nvPr>
            </p:nvSpPr>
            <p:spPr>
              <a:xfrm flipH="1">
                <a:off x="2276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63" name="Line 180"/>
              <p:cNvSpPr/>
              <p:nvPr>
                <p:custDataLst>
                  <p:tags r:id="rId62"/>
                </p:custDataLst>
              </p:nvPr>
            </p:nvSpPr>
            <p:spPr>
              <a:xfrm flipH="1">
                <a:off x="2312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64" name="Line 181"/>
              <p:cNvSpPr/>
              <p:nvPr>
                <p:custDataLst>
                  <p:tags r:id="rId63"/>
                </p:custDataLst>
              </p:nvPr>
            </p:nvSpPr>
            <p:spPr>
              <a:xfrm flipH="1">
                <a:off x="2348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65" name="Line 182"/>
              <p:cNvSpPr/>
              <p:nvPr>
                <p:custDataLst>
                  <p:tags r:id="rId64"/>
                </p:custDataLst>
              </p:nvPr>
            </p:nvSpPr>
            <p:spPr>
              <a:xfrm flipH="1">
                <a:off x="2348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66" name="Line 183"/>
              <p:cNvSpPr/>
              <p:nvPr>
                <p:custDataLst>
                  <p:tags r:id="rId65"/>
                </p:custDataLst>
              </p:nvPr>
            </p:nvSpPr>
            <p:spPr>
              <a:xfrm flipH="1">
                <a:off x="238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67" name="Line 184"/>
              <p:cNvSpPr/>
              <p:nvPr>
                <p:custDataLst>
                  <p:tags r:id="rId66"/>
                </p:custDataLst>
              </p:nvPr>
            </p:nvSpPr>
            <p:spPr>
              <a:xfrm flipH="1">
                <a:off x="242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68" name="Line 185"/>
              <p:cNvSpPr/>
              <p:nvPr>
                <p:custDataLst>
                  <p:tags r:id="rId67"/>
                </p:custDataLst>
              </p:nvPr>
            </p:nvSpPr>
            <p:spPr>
              <a:xfrm flipH="1">
                <a:off x="245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69" name="Line 186"/>
              <p:cNvSpPr/>
              <p:nvPr>
                <p:custDataLst>
                  <p:tags r:id="rId68"/>
                </p:custDataLst>
              </p:nvPr>
            </p:nvSpPr>
            <p:spPr>
              <a:xfrm flipH="1">
                <a:off x="2493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70" name="Line 187"/>
              <p:cNvSpPr/>
              <p:nvPr>
                <p:custDataLst>
                  <p:tags r:id="rId69"/>
                </p:custDataLst>
              </p:nvPr>
            </p:nvSpPr>
            <p:spPr>
              <a:xfrm flipH="1">
                <a:off x="2529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71" name="Line 188"/>
              <p:cNvSpPr/>
              <p:nvPr>
                <p:custDataLst>
                  <p:tags r:id="rId70"/>
                </p:custDataLst>
              </p:nvPr>
            </p:nvSpPr>
            <p:spPr>
              <a:xfrm flipH="1">
                <a:off x="2529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72" name="Line 189"/>
              <p:cNvSpPr/>
              <p:nvPr>
                <p:custDataLst>
                  <p:tags r:id="rId71"/>
                </p:custDataLst>
              </p:nvPr>
            </p:nvSpPr>
            <p:spPr>
              <a:xfrm flipH="1">
                <a:off x="2565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73" name="Line 190"/>
              <p:cNvSpPr/>
              <p:nvPr>
                <p:custDataLst>
                  <p:tags r:id="rId72"/>
                </p:custDataLst>
              </p:nvPr>
            </p:nvSpPr>
            <p:spPr>
              <a:xfrm flipH="1">
                <a:off x="260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74" name="Line 191"/>
              <p:cNvSpPr/>
              <p:nvPr>
                <p:custDataLst>
                  <p:tags r:id="rId73"/>
                </p:custDataLst>
              </p:nvPr>
            </p:nvSpPr>
            <p:spPr>
              <a:xfrm flipH="1">
                <a:off x="2638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75" name="Line 192"/>
              <p:cNvSpPr/>
              <p:nvPr>
                <p:custDataLst>
                  <p:tags r:id="rId74"/>
                </p:custDataLst>
              </p:nvPr>
            </p:nvSpPr>
            <p:spPr>
              <a:xfrm flipH="1">
                <a:off x="267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76" name="Line 193"/>
              <p:cNvSpPr/>
              <p:nvPr>
                <p:custDataLst>
                  <p:tags r:id="rId75"/>
                </p:custDataLst>
              </p:nvPr>
            </p:nvSpPr>
            <p:spPr>
              <a:xfrm flipH="1">
                <a:off x="2710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77" name="Line 194"/>
              <p:cNvSpPr/>
              <p:nvPr>
                <p:custDataLst>
                  <p:tags r:id="rId76"/>
                </p:custDataLst>
              </p:nvPr>
            </p:nvSpPr>
            <p:spPr>
              <a:xfrm flipH="1">
                <a:off x="2710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78" name="Line 195"/>
              <p:cNvSpPr/>
              <p:nvPr>
                <p:custDataLst>
                  <p:tags r:id="rId77"/>
                </p:custDataLst>
              </p:nvPr>
            </p:nvSpPr>
            <p:spPr>
              <a:xfrm flipH="1">
                <a:off x="2746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79" name="Line 196"/>
              <p:cNvSpPr/>
              <p:nvPr>
                <p:custDataLst>
                  <p:tags r:id="rId78"/>
                </p:custDataLst>
              </p:nvPr>
            </p:nvSpPr>
            <p:spPr>
              <a:xfrm flipH="1">
                <a:off x="2782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80" name="Line 197"/>
              <p:cNvSpPr/>
              <p:nvPr>
                <p:custDataLst>
                  <p:tags r:id="rId79"/>
                </p:custDataLst>
              </p:nvPr>
            </p:nvSpPr>
            <p:spPr>
              <a:xfrm flipH="1">
                <a:off x="2819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81" name="Line 198"/>
              <p:cNvSpPr/>
              <p:nvPr>
                <p:custDataLst>
                  <p:tags r:id="rId80"/>
                </p:custDataLst>
              </p:nvPr>
            </p:nvSpPr>
            <p:spPr>
              <a:xfrm flipH="1">
                <a:off x="2855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82" name="Line 199"/>
              <p:cNvSpPr/>
              <p:nvPr>
                <p:custDataLst>
                  <p:tags r:id="rId81"/>
                </p:custDataLst>
              </p:nvPr>
            </p:nvSpPr>
            <p:spPr>
              <a:xfrm flipH="1">
                <a:off x="2891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83" name="Line 200"/>
              <p:cNvSpPr/>
              <p:nvPr>
                <p:custDataLst>
                  <p:tags r:id="rId82"/>
                </p:custDataLst>
              </p:nvPr>
            </p:nvSpPr>
            <p:spPr>
              <a:xfrm flipH="1">
                <a:off x="2891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84" name="Line 201"/>
              <p:cNvSpPr/>
              <p:nvPr>
                <p:custDataLst>
                  <p:tags r:id="rId83"/>
                </p:custDataLst>
              </p:nvPr>
            </p:nvSpPr>
            <p:spPr>
              <a:xfrm flipH="1">
                <a:off x="292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85" name="Line 202"/>
              <p:cNvSpPr/>
              <p:nvPr>
                <p:custDataLst>
                  <p:tags r:id="rId84"/>
                </p:custDataLst>
              </p:nvPr>
            </p:nvSpPr>
            <p:spPr>
              <a:xfrm flipH="1">
                <a:off x="2963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86" name="Line 203"/>
              <p:cNvSpPr/>
              <p:nvPr>
                <p:custDataLst>
                  <p:tags r:id="rId85"/>
                </p:custDataLst>
              </p:nvPr>
            </p:nvSpPr>
            <p:spPr>
              <a:xfrm flipH="1">
                <a:off x="300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87" name="Line 204"/>
              <p:cNvSpPr/>
              <p:nvPr>
                <p:custDataLst>
                  <p:tags r:id="rId86"/>
                </p:custDataLst>
              </p:nvPr>
            </p:nvSpPr>
            <p:spPr>
              <a:xfrm flipH="1">
                <a:off x="3036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88" name="Line 205"/>
              <p:cNvSpPr/>
              <p:nvPr>
                <p:custDataLst>
                  <p:tags r:id="rId87"/>
                </p:custDataLst>
              </p:nvPr>
            </p:nvSpPr>
            <p:spPr>
              <a:xfrm flipH="1">
                <a:off x="3072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89" name="Line 206"/>
              <p:cNvSpPr/>
              <p:nvPr>
                <p:custDataLst>
                  <p:tags r:id="rId88"/>
                </p:custDataLst>
              </p:nvPr>
            </p:nvSpPr>
            <p:spPr>
              <a:xfrm flipH="1">
                <a:off x="3072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90" name="Line 207"/>
              <p:cNvSpPr/>
              <p:nvPr>
                <p:custDataLst>
                  <p:tags r:id="rId89"/>
                </p:custDataLst>
              </p:nvPr>
            </p:nvSpPr>
            <p:spPr>
              <a:xfrm flipH="1">
                <a:off x="3108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91" name="Line 208"/>
              <p:cNvSpPr/>
              <p:nvPr>
                <p:custDataLst>
                  <p:tags r:id="rId90"/>
                </p:custDataLst>
              </p:nvPr>
            </p:nvSpPr>
            <p:spPr>
              <a:xfrm flipH="1">
                <a:off x="314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92" name="Line 209"/>
              <p:cNvSpPr/>
              <p:nvPr>
                <p:custDataLst>
                  <p:tags r:id="rId91"/>
                </p:custDataLst>
              </p:nvPr>
            </p:nvSpPr>
            <p:spPr>
              <a:xfrm flipH="1">
                <a:off x="318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93" name="Line 210"/>
              <p:cNvSpPr/>
              <p:nvPr>
                <p:custDataLst>
                  <p:tags r:id="rId92"/>
                </p:custDataLst>
              </p:nvPr>
            </p:nvSpPr>
            <p:spPr>
              <a:xfrm flipH="1">
                <a:off x="321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94" name="Line 211"/>
              <p:cNvSpPr/>
              <p:nvPr>
                <p:custDataLst>
                  <p:tags r:id="rId93"/>
                </p:custDataLst>
              </p:nvPr>
            </p:nvSpPr>
            <p:spPr>
              <a:xfrm flipH="1">
                <a:off x="3253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95" name="Line 212"/>
              <p:cNvSpPr/>
              <p:nvPr>
                <p:custDataLst>
                  <p:tags r:id="rId94"/>
                </p:custDataLst>
              </p:nvPr>
            </p:nvSpPr>
            <p:spPr>
              <a:xfrm flipH="1">
                <a:off x="3253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96" name="Line 213"/>
              <p:cNvSpPr/>
              <p:nvPr>
                <p:custDataLst>
                  <p:tags r:id="rId95"/>
                </p:custDataLst>
              </p:nvPr>
            </p:nvSpPr>
            <p:spPr>
              <a:xfrm flipH="1">
                <a:off x="3289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97" name="Line 214"/>
              <p:cNvSpPr/>
              <p:nvPr>
                <p:custDataLst>
                  <p:tags r:id="rId96"/>
                </p:custDataLst>
              </p:nvPr>
            </p:nvSpPr>
            <p:spPr>
              <a:xfrm flipH="1">
                <a:off x="3325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98" name="Line 215"/>
              <p:cNvSpPr/>
              <p:nvPr>
                <p:custDataLst>
                  <p:tags r:id="rId97"/>
                </p:custDataLst>
              </p:nvPr>
            </p:nvSpPr>
            <p:spPr>
              <a:xfrm flipH="1">
                <a:off x="3362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699" name="Line 216"/>
              <p:cNvSpPr/>
              <p:nvPr>
                <p:custDataLst>
                  <p:tags r:id="rId98"/>
                </p:custDataLst>
              </p:nvPr>
            </p:nvSpPr>
            <p:spPr>
              <a:xfrm flipH="1">
                <a:off x="3398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700" name="Line 217"/>
              <p:cNvSpPr/>
              <p:nvPr>
                <p:custDataLst>
                  <p:tags r:id="rId99"/>
                </p:custDataLst>
              </p:nvPr>
            </p:nvSpPr>
            <p:spPr>
              <a:xfrm flipH="1">
                <a:off x="3434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701" name="Line 218"/>
              <p:cNvSpPr/>
              <p:nvPr>
                <p:custDataLst>
                  <p:tags r:id="rId100"/>
                </p:custDataLst>
              </p:nvPr>
            </p:nvSpPr>
            <p:spPr>
              <a:xfrm flipH="1">
                <a:off x="3434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702" name="Line 219"/>
              <p:cNvSpPr/>
              <p:nvPr>
                <p:custDataLst>
                  <p:tags r:id="rId101"/>
                </p:custDataLst>
              </p:nvPr>
            </p:nvSpPr>
            <p:spPr>
              <a:xfrm flipH="1">
                <a:off x="347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703" name="Line 220"/>
              <p:cNvSpPr/>
              <p:nvPr>
                <p:custDataLst>
                  <p:tags r:id="rId102"/>
                </p:custDataLst>
              </p:nvPr>
            </p:nvSpPr>
            <p:spPr>
              <a:xfrm flipH="1">
                <a:off x="3506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704" name="Line 221"/>
              <p:cNvSpPr/>
              <p:nvPr>
                <p:custDataLst>
                  <p:tags r:id="rId103"/>
                </p:custDataLst>
              </p:nvPr>
            </p:nvSpPr>
            <p:spPr>
              <a:xfrm flipH="1">
                <a:off x="3543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705" name="Line 222"/>
              <p:cNvSpPr/>
              <p:nvPr>
                <p:custDataLst>
                  <p:tags r:id="rId104"/>
                </p:custDataLst>
              </p:nvPr>
            </p:nvSpPr>
            <p:spPr>
              <a:xfrm flipH="1">
                <a:off x="3579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706" name="Line 223"/>
              <p:cNvSpPr/>
              <p:nvPr>
                <p:custDataLst>
                  <p:tags r:id="rId105"/>
                </p:custDataLst>
              </p:nvPr>
            </p:nvSpPr>
            <p:spPr>
              <a:xfrm flipH="1">
                <a:off x="3615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707" name="Line 224"/>
              <p:cNvSpPr/>
              <p:nvPr>
                <p:custDataLst>
                  <p:tags r:id="rId106"/>
                </p:custDataLst>
              </p:nvPr>
            </p:nvSpPr>
            <p:spPr>
              <a:xfrm flipH="1">
                <a:off x="3615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708" name="Line 225"/>
              <p:cNvSpPr/>
              <p:nvPr>
                <p:custDataLst>
                  <p:tags r:id="rId107"/>
                </p:custDataLst>
              </p:nvPr>
            </p:nvSpPr>
            <p:spPr>
              <a:xfrm flipH="1">
                <a:off x="365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709" name="Line 226"/>
              <p:cNvSpPr/>
              <p:nvPr>
                <p:custDataLst>
                  <p:tags r:id="rId108"/>
                </p:custDataLst>
              </p:nvPr>
            </p:nvSpPr>
            <p:spPr>
              <a:xfrm flipH="1">
                <a:off x="368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710" name="Line 227"/>
              <p:cNvSpPr/>
              <p:nvPr>
                <p:custDataLst>
                  <p:tags r:id="rId109"/>
                </p:custDataLst>
              </p:nvPr>
            </p:nvSpPr>
            <p:spPr>
              <a:xfrm flipH="1">
                <a:off x="372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711" name="Line 228"/>
              <p:cNvSpPr/>
              <p:nvPr>
                <p:custDataLst>
                  <p:tags r:id="rId110"/>
                </p:custDataLst>
              </p:nvPr>
            </p:nvSpPr>
            <p:spPr>
              <a:xfrm flipH="1">
                <a:off x="376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712" name="Line 229"/>
              <p:cNvSpPr/>
              <p:nvPr>
                <p:custDataLst>
                  <p:tags r:id="rId111"/>
                </p:custDataLst>
              </p:nvPr>
            </p:nvSpPr>
            <p:spPr>
              <a:xfrm flipH="1">
                <a:off x="3796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23713" name="Group 230"/>
              <p:cNvGrpSpPr/>
              <p:nvPr>
                <p:custDataLst>
                  <p:tags r:id="rId112"/>
                </p:custDataLst>
              </p:nvPr>
            </p:nvGrpSpPr>
            <p:grpSpPr>
              <a:xfrm>
                <a:off x="3796" y="1379"/>
                <a:ext cx="145" cy="118"/>
                <a:chOff x="3963" y="2822"/>
                <a:chExt cx="145" cy="118"/>
              </a:xfrm>
            </p:grpSpPr>
            <p:sp>
              <p:nvSpPr>
                <p:cNvPr id="23734" name="Line 231"/>
                <p:cNvSpPr/>
                <p:nvPr>
                  <p:custDataLst>
                    <p:tags r:id="rId133"/>
                  </p:custDataLst>
                </p:nvPr>
              </p:nvSpPr>
              <p:spPr>
                <a:xfrm flipH="1">
                  <a:off x="3963" y="2822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3735" name="Line 232"/>
                <p:cNvSpPr/>
                <p:nvPr>
                  <p:custDataLst>
                    <p:tags r:id="rId134"/>
                  </p:custDataLst>
                </p:nvPr>
              </p:nvSpPr>
              <p:spPr>
                <a:xfrm flipH="1">
                  <a:off x="3999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3736" name="Line 233"/>
                <p:cNvSpPr/>
                <p:nvPr>
                  <p:custDataLst>
                    <p:tags r:id="rId135"/>
                  </p:custDataLst>
                </p:nvPr>
              </p:nvSpPr>
              <p:spPr>
                <a:xfrm flipH="1">
                  <a:off x="4035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3737" name="Line 234"/>
                <p:cNvSpPr/>
                <p:nvPr>
                  <p:custDataLst>
                    <p:tags r:id="rId136"/>
                  </p:custDataLst>
                </p:nvPr>
              </p:nvSpPr>
              <p:spPr>
                <a:xfrm flipH="1">
                  <a:off x="4072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3738" name="Line 235"/>
                <p:cNvSpPr/>
                <p:nvPr>
                  <p:custDataLst>
                    <p:tags r:id="rId137"/>
                  </p:custDataLst>
                </p:nvPr>
              </p:nvSpPr>
              <p:spPr>
                <a:xfrm flipH="1">
                  <a:off x="4108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23714" name="Line 236"/>
              <p:cNvSpPr/>
              <p:nvPr>
                <p:custDataLst>
                  <p:tags r:id="rId113"/>
                </p:custDataLst>
              </p:nvPr>
            </p:nvSpPr>
            <p:spPr>
              <a:xfrm flipH="1">
                <a:off x="3977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715" name="Line 237"/>
              <p:cNvSpPr/>
              <p:nvPr>
                <p:custDataLst>
                  <p:tags r:id="rId114"/>
                </p:custDataLst>
              </p:nvPr>
            </p:nvSpPr>
            <p:spPr>
              <a:xfrm flipH="1">
                <a:off x="3975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716" name="Line 238"/>
              <p:cNvSpPr/>
              <p:nvPr>
                <p:custDataLst>
                  <p:tags r:id="rId115"/>
                </p:custDataLst>
              </p:nvPr>
            </p:nvSpPr>
            <p:spPr>
              <a:xfrm flipH="1">
                <a:off x="4011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717" name="Line 239"/>
              <p:cNvSpPr/>
              <p:nvPr>
                <p:custDataLst>
                  <p:tags r:id="rId116"/>
                </p:custDataLst>
              </p:nvPr>
            </p:nvSpPr>
            <p:spPr>
              <a:xfrm flipH="1">
                <a:off x="4047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718" name="Line 240"/>
              <p:cNvSpPr/>
              <p:nvPr>
                <p:custDataLst>
                  <p:tags r:id="rId117"/>
                </p:custDataLst>
              </p:nvPr>
            </p:nvSpPr>
            <p:spPr>
              <a:xfrm flipH="1">
                <a:off x="4084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23719" name="Line 241"/>
              <p:cNvSpPr/>
              <p:nvPr>
                <p:custDataLst>
                  <p:tags r:id="rId118"/>
                </p:custDataLst>
              </p:nvPr>
            </p:nvSpPr>
            <p:spPr>
              <a:xfrm flipH="1">
                <a:off x="4120" y="1379"/>
                <a:ext cx="0" cy="6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23720" name="Group 242"/>
              <p:cNvGrpSpPr/>
              <p:nvPr>
                <p:custDataLst>
                  <p:tags r:id="rId119"/>
                </p:custDataLst>
              </p:nvPr>
            </p:nvGrpSpPr>
            <p:grpSpPr>
              <a:xfrm>
                <a:off x="4156" y="1379"/>
                <a:ext cx="145" cy="118"/>
                <a:chOff x="3963" y="2822"/>
                <a:chExt cx="145" cy="118"/>
              </a:xfrm>
            </p:grpSpPr>
            <p:sp>
              <p:nvSpPr>
                <p:cNvPr id="23729" name="Line 243"/>
                <p:cNvSpPr/>
                <p:nvPr>
                  <p:custDataLst>
                    <p:tags r:id="rId128"/>
                  </p:custDataLst>
                </p:nvPr>
              </p:nvSpPr>
              <p:spPr>
                <a:xfrm flipH="1">
                  <a:off x="3963" y="2822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3730" name="Line 244"/>
                <p:cNvSpPr/>
                <p:nvPr>
                  <p:custDataLst>
                    <p:tags r:id="rId129"/>
                  </p:custDataLst>
                </p:nvPr>
              </p:nvSpPr>
              <p:spPr>
                <a:xfrm flipH="1">
                  <a:off x="3999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3731" name="Line 245"/>
                <p:cNvSpPr/>
                <p:nvPr>
                  <p:custDataLst>
                    <p:tags r:id="rId130"/>
                  </p:custDataLst>
                </p:nvPr>
              </p:nvSpPr>
              <p:spPr>
                <a:xfrm flipH="1">
                  <a:off x="4035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3732" name="Line 246"/>
                <p:cNvSpPr/>
                <p:nvPr>
                  <p:custDataLst>
                    <p:tags r:id="rId131"/>
                  </p:custDataLst>
                </p:nvPr>
              </p:nvSpPr>
              <p:spPr>
                <a:xfrm flipH="1">
                  <a:off x="4072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3733" name="Line 247"/>
                <p:cNvSpPr/>
                <p:nvPr>
                  <p:custDataLst>
                    <p:tags r:id="rId132"/>
                  </p:custDataLst>
                </p:nvPr>
              </p:nvSpPr>
              <p:spPr>
                <a:xfrm flipH="1">
                  <a:off x="4108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23721" name="Line 248"/>
              <p:cNvSpPr/>
              <p:nvPr>
                <p:custDataLst>
                  <p:tags r:id="rId120"/>
                </p:custDataLst>
              </p:nvPr>
            </p:nvSpPr>
            <p:spPr>
              <a:xfrm flipH="1">
                <a:off x="4337" y="1379"/>
                <a:ext cx="0" cy="118"/>
              </a:xfrm>
              <a:prstGeom prst="line">
                <a:avLst/>
              </a:prstGeom>
              <a:ln w="9525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  <p:grpSp>
            <p:nvGrpSpPr>
              <p:cNvPr id="23722" name="Group 249"/>
              <p:cNvGrpSpPr/>
              <p:nvPr>
                <p:custDataLst>
                  <p:tags r:id="rId121"/>
                </p:custDataLst>
              </p:nvPr>
            </p:nvGrpSpPr>
            <p:grpSpPr>
              <a:xfrm>
                <a:off x="4336" y="1379"/>
                <a:ext cx="145" cy="118"/>
                <a:chOff x="3963" y="2822"/>
                <a:chExt cx="145" cy="118"/>
              </a:xfrm>
            </p:grpSpPr>
            <p:sp>
              <p:nvSpPr>
                <p:cNvPr id="23724" name="Line 250"/>
                <p:cNvSpPr/>
                <p:nvPr>
                  <p:custDataLst>
                    <p:tags r:id="rId123"/>
                  </p:custDataLst>
                </p:nvPr>
              </p:nvSpPr>
              <p:spPr>
                <a:xfrm flipH="1">
                  <a:off x="3963" y="2822"/>
                  <a:ext cx="0" cy="11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3725" name="Line 251"/>
                <p:cNvSpPr/>
                <p:nvPr>
                  <p:custDataLst>
                    <p:tags r:id="rId124"/>
                  </p:custDataLst>
                </p:nvPr>
              </p:nvSpPr>
              <p:spPr>
                <a:xfrm flipH="1">
                  <a:off x="3999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3726" name="Line 252"/>
                <p:cNvSpPr/>
                <p:nvPr>
                  <p:custDataLst>
                    <p:tags r:id="rId125"/>
                  </p:custDataLst>
                </p:nvPr>
              </p:nvSpPr>
              <p:spPr>
                <a:xfrm flipH="1">
                  <a:off x="4035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3727" name="Line 253"/>
                <p:cNvSpPr/>
                <p:nvPr>
                  <p:custDataLst>
                    <p:tags r:id="rId126"/>
                  </p:custDataLst>
                </p:nvPr>
              </p:nvSpPr>
              <p:spPr>
                <a:xfrm flipH="1">
                  <a:off x="4072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  <p:sp>
              <p:nvSpPr>
                <p:cNvPr id="23728" name="Line 254"/>
                <p:cNvSpPr/>
                <p:nvPr>
                  <p:custDataLst>
                    <p:tags r:id="rId127"/>
                  </p:custDataLst>
                </p:nvPr>
              </p:nvSpPr>
              <p:spPr>
                <a:xfrm flipH="1">
                  <a:off x="4108" y="2822"/>
                  <a:ext cx="0" cy="68"/>
                </a:xfrm>
                <a:prstGeom prst="line">
                  <a:avLst/>
                </a:prstGeom>
                <a:ln w="9525" cap="flat" cmpd="sng">
                  <a:solidFill>
                    <a:srgbClr val="333333"/>
                  </a:solidFill>
                  <a:prstDash val="solid"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/>
                </a:p>
              </p:txBody>
            </p:sp>
          </p:grpSp>
          <p:sp>
            <p:nvSpPr>
              <p:cNvPr id="23723" name="Line 255"/>
              <p:cNvSpPr/>
              <p:nvPr>
                <p:custDataLst>
                  <p:tags r:id="rId122"/>
                </p:custDataLst>
              </p:nvPr>
            </p:nvSpPr>
            <p:spPr>
              <a:xfrm flipH="1">
                <a:off x="4517" y="1379"/>
                <a:ext cx="0" cy="118"/>
              </a:xfrm>
              <a:prstGeom prst="line">
                <a:avLst/>
              </a:prstGeom>
              <a:ln w="19050" cap="flat" cmpd="sng">
                <a:solidFill>
                  <a:srgbClr val="333333"/>
                </a:solidFill>
                <a:prstDash val="solid"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23613" name="Group 256"/>
            <p:cNvGrpSpPr/>
            <p:nvPr>
              <p:custDataLst>
                <p:tags r:id="rId12"/>
              </p:custDataLst>
            </p:nvPr>
          </p:nvGrpSpPr>
          <p:grpSpPr>
            <a:xfrm>
              <a:off x="1100" y="2109"/>
              <a:ext cx="2538" cy="247"/>
              <a:chOff x="936" y="1548"/>
              <a:chExt cx="3438" cy="500"/>
            </a:xfrm>
          </p:grpSpPr>
          <p:sp>
            <p:nvSpPr>
              <p:cNvPr id="23614" name="Rectangle 257" descr="栎木"/>
              <p:cNvSpPr/>
              <p:nvPr>
                <p:custDataLst>
                  <p:tags r:id="rId13"/>
                </p:custDataLst>
              </p:nvPr>
            </p:nvSpPr>
            <p:spPr>
              <a:xfrm>
                <a:off x="936" y="1548"/>
                <a:ext cx="2748" cy="492"/>
              </a:xfrm>
              <a:prstGeom prst="rect">
                <a:avLst/>
              </a:prstGeom>
              <a:blipFill rotWithShape="1">
                <a:blip r:embed="rId139"/>
                <a:stretch>
                  <a:fillRect/>
                </a:stretch>
              </a:blip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wrap="none" anchor="ctr" anchorCtr="0"/>
              <a:lstStyle>
                <a:lvl1pPr marL="342900" indent="-342900" algn="l" rtl="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</a:pPr>
                <a:endParaRPr lang="zh-CN" altLang="zh-CN" sz="1800" b="0">
                  <a:latin typeface="Arial" panose="020B0604020202020204" pitchFamily="34" charset="0"/>
                </a:endParaRPr>
              </a:p>
            </p:txBody>
          </p:sp>
          <p:sp>
            <p:nvSpPr>
              <p:cNvPr id="23615" name="AutoShape 258" descr="栎木"/>
              <p:cNvSpPr/>
              <p:nvPr>
                <p:custDataLst>
                  <p:tags r:id="rId14"/>
                </p:custDataLst>
              </p:nvPr>
            </p:nvSpPr>
            <p:spPr>
              <a:xfrm rot="5400000">
                <a:off x="3780" y="1454"/>
                <a:ext cx="492" cy="696"/>
              </a:xfrm>
              <a:prstGeom prst="triangle">
                <a:avLst>
                  <a:gd name="adj" fmla="val 50000"/>
                </a:avLst>
              </a:prstGeom>
              <a:blipFill rotWithShape="1">
                <a:blip r:embed="rId139">
                  <a:alphaModFix amt="39999"/>
                </a:blip>
                <a:stretch>
                  <a:fillRect/>
                </a:stretch>
              </a:blipFill>
              <a:ln w="9525" cap="flat" cmpd="sng">
                <a:solidFill>
                  <a:schemeClr val="tx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rot="10800000" vert="eaVert" wrap="none" anchor="ctr" anchorCtr="0"/>
              <a:lstStyle>
                <a:lvl1pPr marL="342900" indent="-342900" algn="l" rtl="0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  <a:defRPr sz="2800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</a:lstStyle>
              <a:p>
                <a:pPr marL="0" lvl="0" indent="0" eaLnBrk="1" hangingPunct="1">
                  <a:lnSpc>
                    <a:spcPct val="100000"/>
                  </a:lnSpc>
                </a:pPr>
                <a:endParaRPr lang="zh-CN" altLang="zh-CN" sz="1800" b="0"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135" name="Line 130"/>
          <p:cNvSpPr/>
          <p:nvPr>
            <p:custDataLst>
              <p:tags r:id="rId2"/>
            </p:custDataLst>
          </p:nvPr>
        </p:nvSpPr>
        <p:spPr>
          <a:xfrm flipV="1">
            <a:off x="5425819" y="3063747"/>
            <a:ext cx="1270" cy="952500"/>
          </a:xfrm>
          <a:prstGeom prst="line">
            <a:avLst/>
          </a:prstGeom>
          <a:ln w="25400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132" name="Line 259"/>
          <p:cNvSpPr/>
          <p:nvPr>
            <p:custDataLst>
              <p:tags r:id="rId3"/>
            </p:custDataLst>
          </p:nvPr>
        </p:nvSpPr>
        <p:spPr>
          <a:xfrm rot="-1610508" flipH="1" flipV="1">
            <a:off x="5132132" y="3197097"/>
            <a:ext cx="242887" cy="917575"/>
          </a:xfrm>
          <a:prstGeom prst="line">
            <a:avLst/>
          </a:prstGeom>
          <a:ln w="25400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sp>
        <p:nvSpPr>
          <p:cNvPr id="133" name="Line 388"/>
          <p:cNvSpPr/>
          <p:nvPr>
            <p:custDataLst>
              <p:tags r:id="rId4"/>
            </p:custDataLst>
          </p:nvPr>
        </p:nvSpPr>
        <p:spPr>
          <a:xfrm rot="2757892" flipV="1">
            <a:off x="5595682" y="3183127"/>
            <a:ext cx="1587" cy="952500"/>
          </a:xfrm>
          <a:prstGeom prst="line">
            <a:avLst/>
          </a:prstGeom>
          <a:ln w="25400" cap="flat" cmpd="sng">
            <a:solidFill>
              <a:srgbClr val="FF0000"/>
            </a:solidFill>
            <a:prstDash val="dash"/>
            <a:headEnd type="none" w="med" len="med"/>
            <a:tailEnd type="none" w="med" len="med"/>
          </a:ln>
        </p:spPr>
        <p:txBody>
          <a:bodyPr/>
          <a:lstStyle/>
          <a:p>
            <a:endParaRPr/>
          </a:p>
        </p:txBody>
      </p:sp>
      <p:pic>
        <p:nvPicPr>
          <p:cNvPr id="137" name="Picture 393" descr="u=3185689198,3543603771&amp;fm=3&amp;gp=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0"/>
          <a:stretch>
            <a:fillRect/>
          </a:stretch>
        </p:blipFill>
        <p:spPr>
          <a:xfrm rot="733515">
            <a:off x="4275199" y="2543047"/>
            <a:ext cx="650875" cy="585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4" name="Picture 391" descr="u=3185689198,3543603771&amp;fm=3&amp;gp=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1"/>
          <a:stretch>
            <a:fillRect/>
          </a:stretch>
        </p:blipFill>
        <p:spPr>
          <a:xfrm rot="2238816">
            <a:off x="5111812" y="2083307"/>
            <a:ext cx="638175" cy="647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6" name="Picture 392" descr="u=3185689198,3543603771&amp;fm=3&amp;gp=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2"/>
          <a:stretch>
            <a:fillRect/>
          </a:stretch>
        </p:blipFill>
        <p:spPr>
          <a:xfrm rot="-1612912">
            <a:off x="6102094" y="2624962"/>
            <a:ext cx="647700" cy="63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8" name="Text Box 397"/>
          <p:cNvSpPr txBox="1"/>
          <p:nvPr>
            <p:custDataLst>
              <p:tags r:id="rId8"/>
            </p:custDataLst>
          </p:nvPr>
        </p:nvSpPr>
        <p:spPr>
          <a:xfrm>
            <a:off x="3239514" y="2096007"/>
            <a:ext cx="1152525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altLang="zh-CN" sz="4400" dirty="0">
                <a:solidFill>
                  <a:srgbClr val="FF0000"/>
                </a:solidFill>
              </a:rPr>
              <a:t>×</a:t>
            </a:r>
          </a:p>
        </p:txBody>
      </p:sp>
      <p:sp>
        <p:nvSpPr>
          <p:cNvPr id="140" name="Text Box 399"/>
          <p:cNvSpPr txBox="1"/>
          <p:nvPr>
            <p:custDataLst>
              <p:tags r:id="rId9"/>
            </p:custDataLst>
          </p:nvPr>
        </p:nvSpPr>
        <p:spPr>
          <a:xfrm>
            <a:off x="5483922" y="1521831"/>
            <a:ext cx="1189355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altLang="zh-CN" sz="4400" dirty="0">
                <a:solidFill>
                  <a:srgbClr val="FF0000"/>
                </a:solidFill>
              </a:rPr>
              <a:t>√</a:t>
            </a:r>
          </a:p>
        </p:txBody>
      </p:sp>
      <p:sp>
        <p:nvSpPr>
          <p:cNvPr id="139" name="Text Box 398"/>
          <p:cNvSpPr txBox="1"/>
          <p:nvPr>
            <p:custDataLst>
              <p:tags r:id="rId10"/>
            </p:custDataLst>
          </p:nvPr>
        </p:nvSpPr>
        <p:spPr>
          <a:xfrm>
            <a:off x="6802817" y="2301430"/>
            <a:ext cx="1152525" cy="762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altLang="zh-CN" sz="4400">
                <a:solidFill>
                  <a:srgbClr val="FF0000"/>
                </a:solidFill>
              </a:rPr>
              <a:t>×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3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138" grpId="0"/>
      <p:bldP spid="140" grpId="0"/>
      <p:bldP spid="1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83568" y="1788207"/>
            <a:ext cx="5534025" cy="196977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5924809" y="1967992"/>
            <a:ext cx="1150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读数：</a:t>
            </a:r>
          </a:p>
        </p:txBody>
      </p:sp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924809" y="3038111"/>
            <a:ext cx="11506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读数：</a:t>
            </a: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7020272" y="1967992"/>
            <a:ext cx="13690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3.2cm</a:t>
            </a: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7057174" y="3053243"/>
            <a:ext cx="16452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3.25cm</a:t>
            </a:r>
          </a:p>
        </p:txBody>
      </p:sp>
      <p:sp>
        <p:nvSpPr>
          <p:cNvPr id="24" name="文本框 23"/>
          <p:cNvSpPr txBox="1"/>
          <p:nvPr>
            <p:custDataLst>
              <p:tags r:id="rId6"/>
            </p:custDataLst>
          </p:nvPr>
        </p:nvSpPr>
        <p:spPr>
          <a:xfrm>
            <a:off x="848842" y="3757977"/>
            <a:ext cx="75666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dirty="0">
                <a:solidFill>
                  <a:srgbClr val="0070C0"/>
                </a:solidFill>
              </a:rPr>
              <a:t>说明：分度值不同，读数也不同，分度值越小，测量结果越精确。</a:t>
            </a:r>
          </a:p>
        </p:txBody>
      </p:sp>
      <p:sp>
        <p:nvSpPr>
          <p:cNvPr id="100" name="文本框 99"/>
          <p:cNvSpPr txBox="1"/>
          <p:nvPr/>
        </p:nvSpPr>
        <p:spPr>
          <a:xfrm>
            <a:off x="848842" y="926304"/>
            <a:ext cx="8427085" cy="6568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</a:pPr>
            <a:r>
              <a:rPr lang="en-US" altLang="zh-CN" sz="28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步骤四</a:t>
            </a:r>
            <a:r>
              <a:rPr lang="en-US" altLang="zh-CN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：</a:t>
            </a:r>
            <a:r>
              <a:rPr lang="en-US" altLang="zh-CN" sz="2800" dirty="0" err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读</a:t>
            </a:r>
            <a:r>
              <a:rPr lang="zh-CN" altLang="en-US" sz="28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。</a:t>
            </a:r>
            <a:r>
              <a:rPr lang="en-US" altLang="zh-CN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要估读出分度值的下一位数值</a:t>
            </a:r>
            <a:r>
              <a:rPr lang="en-US" altLang="zh-CN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sym typeface="+mn-ea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7" grpId="0"/>
      <p:bldP spid="17" grpId="1"/>
      <p:bldP spid="18" grpId="0"/>
      <p:bldP spid="19" grpId="0"/>
      <p:bldP spid="24" grpId="0"/>
      <p:bldP spid="100" grpId="0"/>
      <p:bldP spid="10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903287" y="1131590"/>
            <a:ext cx="793559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indent="133350"/>
            <a:r>
              <a:rPr lang="zh-CN" sz="2800" b="0" dirty="0">
                <a:solidFill>
                  <a:srgbClr val="000000"/>
                </a:solidFill>
                <a:ea typeface="宋体" panose="02010600030101010101" pitchFamily="2" charset="-122"/>
              </a:rPr>
              <a:t>步骤五：</a:t>
            </a:r>
            <a:r>
              <a:rPr lang="zh-CN" sz="2800" b="1" dirty="0">
                <a:solidFill>
                  <a:srgbClr val="FF0000"/>
                </a:solidFill>
                <a:ea typeface="宋体" panose="02010600030101010101" pitchFamily="2" charset="-122"/>
              </a:rPr>
              <a:t>记。</a:t>
            </a:r>
            <a:r>
              <a:rPr lang="zh-CN" sz="2800" b="0" dirty="0">
                <a:solidFill>
                  <a:srgbClr val="000000"/>
                </a:solidFill>
                <a:ea typeface="宋体" panose="02010600030101010101" pitchFamily="2" charset="-122"/>
              </a:rPr>
              <a:t>记录测量结果应包括数字和单位。</a:t>
            </a:r>
            <a:endParaRPr lang="zh-CN" altLang="en-US" sz="2800" b="0" dirty="0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pic>
        <p:nvPicPr>
          <p:cNvPr id="315394" name="Picture 2" descr="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1043940" y="2427605"/>
            <a:ext cx="5542915" cy="2092960"/>
          </a:xfrm>
          <a:prstGeom prst="rect">
            <a:avLst/>
          </a:prstGeom>
          <a:noFill/>
        </p:spPr>
      </p:pic>
      <p:sp>
        <p:nvSpPr>
          <p:cNvPr id="315395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56510" y="2426970"/>
            <a:ext cx="2314575" cy="521970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0"/>
              </a:spcBef>
            </a:pPr>
            <a:r>
              <a:rPr kumimoji="1" lang="zh-CN" altLang="en-US" sz="2800" b="1" u="sng">
                <a:solidFill>
                  <a:srgbClr val="FF0000"/>
                </a:solidFill>
                <a:latin typeface="宋体" panose="02010600030101010101" pitchFamily="2" charset="-122"/>
              </a:rPr>
              <a:t>２</a:t>
            </a:r>
            <a:r>
              <a:rPr kumimoji="1" lang="en-US" altLang="zh-CN" sz="2800" b="1" u="sng">
                <a:solidFill>
                  <a:srgbClr val="FF0000"/>
                </a:solidFill>
                <a:latin typeface="宋体" panose="02010600030101010101" pitchFamily="2" charset="-122"/>
              </a:rPr>
              <a:t>.</a:t>
            </a:r>
            <a:r>
              <a:rPr kumimoji="1" lang="zh-CN" altLang="en-US" sz="2800" b="1" u="sng">
                <a:solidFill>
                  <a:srgbClr val="FF0000"/>
                </a:solidFill>
                <a:latin typeface="宋体" panose="02010600030101010101" pitchFamily="2" charset="-122"/>
              </a:rPr>
              <a:t>７８</a:t>
            </a:r>
            <a:r>
              <a:rPr kumimoji="1" lang="en-US" altLang="zh-CN" sz="2800" b="1">
                <a:solidFill>
                  <a:schemeClr val="hlink"/>
                </a:solidFill>
                <a:latin typeface="宋体" panose="02010600030101010101" pitchFamily="2" charset="-122"/>
              </a:rPr>
              <a:t>cm</a:t>
            </a:r>
          </a:p>
        </p:txBody>
      </p:sp>
      <p:sp>
        <p:nvSpPr>
          <p:cNvPr id="14" name="椭圆形标注 13"/>
          <p:cNvSpPr/>
          <p:nvPr>
            <p:custDataLst>
              <p:tags r:id="rId3"/>
            </p:custDataLst>
          </p:nvPr>
        </p:nvSpPr>
        <p:spPr>
          <a:xfrm>
            <a:off x="2257266" y="2029876"/>
            <a:ext cx="1456531" cy="349885"/>
          </a:xfrm>
          <a:prstGeom prst="wedgeEllipseCallout">
            <a:avLst>
              <a:gd name="adj1" fmla="val -9120"/>
              <a:gd name="adj2" fmla="val 917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数字</a:t>
            </a:r>
          </a:p>
        </p:txBody>
      </p:sp>
      <p:sp>
        <p:nvSpPr>
          <p:cNvPr id="15" name="椭圆形标注 14"/>
          <p:cNvSpPr/>
          <p:nvPr>
            <p:custDataLst>
              <p:tags r:id="rId4"/>
            </p:custDataLst>
          </p:nvPr>
        </p:nvSpPr>
        <p:spPr>
          <a:xfrm>
            <a:off x="3852544" y="1995686"/>
            <a:ext cx="1439536" cy="534789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/>
              <a:t>单位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5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5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5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15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315395" grpId="0" bldLvl="0" animBg="1"/>
      <p:bldP spid="14" grpId="0" bldLvl="0" animBg="1"/>
      <p:bldP spid="15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7664" y="987574"/>
            <a:ext cx="6731470" cy="3783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683894" y="987574"/>
            <a:ext cx="8208586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indent="0"/>
            <a:r>
              <a:rPr lang="zh-CN" sz="2800" b="0" dirty="0">
                <a:solidFill>
                  <a:schemeClr val="tx1"/>
                </a:solidFill>
                <a:ea typeface="宋体" panose="02010600030101010101" pitchFamily="2" charset="-122"/>
              </a:rPr>
              <a:t>例</a:t>
            </a:r>
            <a:r>
              <a:rPr lang="en-US" altLang="zh-CN" sz="2800" b="0" dirty="0">
                <a:solidFill>
                  <a:schemeClr val="tx1"/>
                </a:solidFill>
                <a:ea typeface="宋体" panose="02010600030101010101" pitchFamily="2" charset="-122"/>
              </a:rPr>
              <a:t>3 </a:t>
            </a:r>
            <a:r>
              <a:rPr lang="zh-CN" sz="2800" b="0" dirty="0">
                <a:solidFill>
                  <a:schemeClr val="tx1"/>
                </a:solidFill>
                <a:ea typeface="宋体" panose="02010600030101010101" pitchFamily="2" charset="-122"/>
              </a:rPr>
              <a:t>请读出下列物体的长度。（都以</a:t>
            </a:r>
            <a:r>
              <a:rPr lang="en-US" altLang="zh-CN" sz="2800" b="0" dirty="0">
                <a:solidFill>
                  <a:schemeClr val="tx1"/>
                </a:solidFill>
                <a:ea typeface="宋体" panose="02010600030101010101" pitchFamily="2" charset="-122"/>
              </a:rPr>
              <a:t>cm</a:t>
            </a:r>
            <a:r>
              <a:rPr lang="zh-CN" altLang="en-US" sz="2800" b="0" dirty="0">
                <a:solidFill>
                  <a:schemeClr val="tx1"/>
                </a:solidFill>
                <a:ea typeface="宋体" panose="02010600030101010101" pitchFamily="2" charset="-122"/>
              </a:rPr>
              <a:t>为单位）</a:t>
            </a:r>
          </a:p>
        </p:txBody>
      </p:sp>
      <p:pic>
        <p:nvPicPr>
          <p:cNvPr id="2970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rcRect r="1430" b="27956"/>
          <a:stretch>
            <a:fillRect/>
          </a:stretch>
        </p:blipFill>
        <p:spPr>
          <a:xfrm>
            <a:off x="1021715" y="3868420"/>
            <a:ext cx="3272155" cy="8509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29708" name="文本框 15"/>
          <p:cNvSpPr txBox="1"/>
          <p:nvPr>
            <p:custDataLst>
              <p:tags r:id="rId2"/>
            </p:custDataLst>
          </p:nvPr>
        </p:nvSpPr>
        <p:spPr>
          <a:xfrm>
            <a:off x="4572000" y="2931795"/>
            <a:ext cx="21863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itchFamily="2" charset="-122"/>
                <a:cs typeface="+mn-cs"/>
              </a:rPr>
              <a:t>2.00cm</a:t>
            </a:r>
          </a:p>
        </p:txBody>
      </p:sp>
      <p:sp>
        <p:nvSpPr>
          <p:cNvPr id="29709" name="文本框 16"/>
          <p:cNvSpPr txBox="1"/>
          <p:nvPr>
            <p:custDataLst>
              <p:tags r:id="rId3"/>
            </p:custDataLst>
          </p:nvPr>
        </p:nvSpPr>
        <p:spPr>
          <a:xfrm>
            <a:off x="4572000" y="4018915"/>
            <a:ext cx="169100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itchFamily="2" charset="-122"/>
                <a:cs typeface="+mn-cs"/>
              </a:rPr>
              <a:t>2.4cm</a:t>
            </a:r>
          </a:p>
        </p:txBody>
      </p:sp>
      <p:pic>
        <p:nvPicPr>
          <p:cNvPr id="29710" name="Picture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46760" y="1592580"/>
            <a:ext cx="3590925" cy="10795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29712" name="文本框 19"/>
          <p:cNvSpPr txBox="1"/>
          <p:nvPr>
            <p:custDataLst>
              <p:tags r:id="rId5"/>
            </p:custDataLst>
          </p:nvPr>
        </p:nvSpPr>
        <p:spPr>
          <a:xfrm>
            <a:off x="4572000" y="1932305"/>
            <a:ext cx="206629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宋体" pitchFamily="2" charset="-122"/>
                <a:cs typeface="+mn-cs"/>
              </a:rPr>
              <a:t>1.87cm</a:t>
            </a:r>
          </a:p>
        </p:txBody>
      </p:sp>
      <p:pic>
        <p:nvPicPr>
          <p:cNvPr id="29713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42670" y="2746375"/>
            <a:ext cx="3213100" cy="88201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8" grpId="0"/>
      <p:bldP spid="29708" grpId="1"/>
      <p:bldP spid="29709" grpId="0"/>
      <p:bldP spid="29709" grpId="1"/>
      <p:bldP spid="29712" grpId="0"/>
      <p:bldP spid="2971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6" name="文本框 35"/>
          <p:cNvSpPr/>
          <p:nvPr>
            <p:custDataLst>
              <p:tags r:id="rId1"/>
            </p:custDataLst>
          </p:nvPr>
        </p:nvSpPr>
        <p:spPr>
          <a:xfrm>
            <a:off x="611560" y="999333"/>
            <a:ext cx="4032448" cy="5232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eaLnBrk="1" hangingPunct="1"/>
            <a:r>
              <a:rPr lang="zh-CN" altLang="en-US" sz="2800" b="1" dirty="0">
                <a:solidFill>
                  <a:srgbClr val="0070C0"/>
                </a:solidFill>
                <a:latin typeface="宋体" pitchFamily="2" charset="-122"/>
                <a:ea typeface="宋体" pitchFamily="2" charset="-122"/>
              </a:rPr>
              <a:t>正确使用刻度尺的步骤：</a:t>
            </a:r>
          </a:p>
        </p:txBody>
      </p:sp>
      <p:sp>
        <p:nvSpPr>
          <p:cNvPr id="32777" name="Text Box 5"/>
          <p:cNvSpPr/>
          <p:nvPr>
            <p:custDataLst>
              <p:tags r:id="rId2"/>
            </p:custDataLst>
          </p:nvPr>
        </p:nvSpPr>
        <p:spPr>
          <a:xfrm>
            <a:off x="506983" y="1509733"/>
            <a:ext cx="8274050" cy="34163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lvl="0" indent="0" algn="just" eaLnBrk="1" hangingPunct="1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估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：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估计被测物长度。</a:t>
            </a:r>
          </a:p>
          <a:p>
            <a:pPr marL="0" lvl="0" indent="0" algn="just" eaLnBrk="1" hangingPunct="1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选：</a:t>
            </a:r>
            <a:r>
              <a:rPr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选择合适的刻度尺。</a:t>
            </a:r>
            <a:endParaRPr lang="zh-CN" altLang="en-US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lvl="0" indent="0" algn="just" eaLnBrk="1" hangingPunct="1">
              <a:lnSpc>
                <a:spcPct val="150000"/>
              </a:lnSpc>
            </a:pPr>
            <a:r>
              <a:rPr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</a:t>
            </a:r>
            <a:r>
              <a:rPr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放：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刻度尺与待测边平行；零刻度线要对准被测物体的一端，刻度线要紧贴被测物体。</a:t>
            </a:r>
            <a:endParaRPr lang="en-US" altLang="zh-CN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0" lvl="0" indent="0" algn="just" eaLnBrk="1" hangingPunct="1">
              <a:lnSpc>
                <a:spcPct val="150000"/>
              </a:lnSpc>
            </a:pPr>
            <a:r>
              <a:rPr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（</a:t>
            </a:r>
            <a: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4</a:t>
            </a:r>
            <a:r>
              <a:rPr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）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读：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正对刻度线，</a:t>
            </a:r>
            <a:r>
              <a:rPr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读数时，要估读到分度值的下一位。</a:t>
            </a:r>
            <a:endParaRPr lang="en-US" altLang="zh-CN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等线" panose="02010600030101010101" pitchFamily="2" charset="-122"/>
            </a:endParaRPr>
          </a:p>
          <a:p>
            <a:pPr marL="0" lvl="0" indent="0" algn="just" eaLnBrk="1" hangingPunct="1"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（</a:t>
            </a:r>
            <a:r>
              <a:rPr lang="en-US" altLang="zh-CN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）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记：</a:t>
            </a:r>
            <a:r>
              <a:rPr lang="zh-CN" altLang="en-US" sz="2400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记录数值和单位。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964258" y="987574"/>
            <a:ext cx="6566500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latin typeface="宋体" pitchFamily="2" charset="-122"/>
                <a:cs typeface="微软雅黑" panose="020B0503020204020204" pitchFamily="34" charset="-122"/>
                <a:sym typeface="+mn-ea"/>
              </a:rPr>
              <a:t>使用刻度尺测量物理课本的长和宽：</a:t>
            </a:r>
          </a:p>
        </p:txBody>
      </p:sp>
      <p:graphicFrame>
        <p:nvGraphicFramePr>
          <p:cNvPr id="3" name="表格 2"/>
          <p:cNvGraphicFramePr/>
          <p:nvPr>
            <p:extLst>
              <p:ext uri="{D42A27DB-BD31-4B8C-83A1-F6EECF244321}">
                <p14:modId xmlns:p14="http://schemas.microsoft.com/office/powerpoint/2010/main" val="2828012396"/>
              </p:ext>
            </p:extLst>
          </p:nvPr>
        </p:nvGraphicFramePr>
        <p:xfrm>
          <a:off x="1043608" y="1635646"/>
          <a:ext cx="6566499" cy="3200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88833"/>
                <a:gridCol w="2188833"/>
                <a:gridCol w="2188833"/>
              </a:tblGrid>
              <a:tr h="59810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dirty="0"/>
                        <a:t>物理量</a:t>
                      </a:r>
                    </a:p>
                  </a:txBody>
                  <a:tcPr>
                    <a:lnL w="28575">
                      <a:solidFill>
                        <a:schemeClr val="accent6"/>
                      </a:solidFill>
                      <a:prstDash val="solid"/>
                    </a:lnL>
                    <a:lnR w="28575">
                      <a:solidFill>
                        <a:schemeClr val="accent6"/>
                      </a:solidFill>
                      <a:prstDash val="solid"/>
                    </a:lnR>
                    <a:lnT w="28575">
                      <a:solidFill>
                        <a:schemeClr val="accent6"/>
                      </a:solidFill>
                      <a:prstDash val="solid"/>
                    </a:lnT>
                    <a:lnB w="28575">
                      <a:solidFill>
                        <a:schemeClr val="accent6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dirty="0"/>
                        <a:t>长度</a:t>
                      </a:r>
                      <a:r>
                        <a:rPr lang="en-US" altLang="zh-CN" sz="2400" i="1" dirty="0"/>
                        <a:t>a</a:t>
                      </a:r>
                      <a:r>
                        <a:rPr lang="en-US" altLang="zh-CN" sz="2400" dirty="0"/>
                        <a:t>/cm</a:t>
                      </a:r>
                    </a:p>
                  </a:txBody>
                  <a:tcPr>
                    <a:lnL w="28575">
                      <a:solidFill>
                        <a:schemeClr val="accent6"/>
                      </a:solidFill>
                      <a:prstDash val="solid"/>
                    </a:lnL>
                    <a:lnR w="28575">
                      <a:solidFill>
                        <a:schemeClr val="accent6"/>
                      </a:solidFill>
                      <a:prstDash val="solid"/>
                    </a:lnR>
                    <a:lnT w="28575">
                      <a:solidFill>
                        <a:schemeClr val="accent6"/>
                      </a:solidFill>
                      <a:prstDash val="solid"/>
                    </a:lnT>
                    <a:lnB w="28575">
                      <a:solidFill>
                        <a:schemeClr val="accent6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 dirty="0">
                          <a:sym typeface="+mn-ea"/>
                        </a:rPr>
                        <a:t>长度</a:t>
                      </a:r>
                      <a:r>
                        <a:rPr lang="en-US" altLang="zh-CN" sz="2400" i="1" dirty="0">
                          <a:sym typeface="+mn-ea"/>
                        </a:rPr>
                        <a:t>b</a:t>
                      </a:r>
                      <a:r>
                        <a:rPr lang="en-US" altLang="zh-CN" sz="2400" dirty="0">
                          <a:sym typeface="+mn-ea"/>
                        </a:rPr>
                        <a:t>/cm</a:t>
                      </a:r>
                    </a:p>
                  </a:txBody>
                  <a:tcPr>
                    <a:lnL w="28575">
                      <a:solidFill>
                        <a:schemeClr val="accent6"/>
                      </a:solidFill>
                      <a:prstDash val="solid"/>
                    </a:lnL>
                    <a:lnR w="28575">
                      <a:solidFill>
                        <a:schemeClr val="accent6"/>
                      </a:solidFill>
                      <a:prstDash val="solid"/>
                    </a:lnR>
                    <a:lnT w="28575">
                      <a:solidFill>
                        <a:schemeClr val="accent6"/>
                      </a:solidFill>
                      <a:prstDash val="solid"/>
                    </a:lnT>
                    <a:lnB w="28575">
                      <a:solidFill>
                        <a:schemeClr val="accent6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03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/>
                        <a:t>第</a:t>
                      </a:r>
                      <a:r>
                        <a:rPr lang="en-US" altLang="zh-CN" sz="2400"/>
                        <a:t>1</a:t>
                      </a:r>
                      <a:r>
                        <a:rPr lang="zh-CN" altLang="en-US" sz="2400"/>
                        <a:t>次</a:t>
                      </a:r>
                    </a:p>
                  </a:txBody>
                  <a:tcPr>
                    <a:lnL w="28575">
                      <a:solidFill>
                        <a:schemeClr val="accent6"/>
                      </a:solidFill>
                      <a:prstDash val="solid"/>
                    </a:lnL>
                    <a:lnR w="28575">
                      <a:solidFill>
                        <a:schemeClr val="accent6"/>
                      </a:solidFill>
                      <a:prstDash val="solid"/>
                    </a:lnR>
                    <a:lnT w="28575">
                      <a:solidFill>
                        <a:schemeClr val="accent6"/>
                      </a:solidFill>
                      <a:prstDash val="solid"/>
                    </a:lnT>
                    <a:lnB w="28575">
                      <a:solidFill>
                        <a:schemeClr val="accent6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2400" dirty="0"/>
                    </a:p>
                  </a:txBody>
                  <a:tcPr>
                    <a:lnL w="28575">
                      <a:solidFill>
                        <a:schemeClr val="accent6"/>
                      </a:solidFill>
                      <a:prstDash val="solid"/>
                    </a:lnL>
                    <a:lnR w="28575">
                      <a:solidFill>
                        <a:schemeClr val="accent6"/>
                      </a:solidFill>
                      <a:prstDash val="solid"/>
                    </a:lnR>
                    <a:lnT w="28575">
                      <a:solidFill>
                        <a:schemeClr val="accent6"/>
                      </a:solidFill>
                      <a:prstDash val="solid"/>
                    </a:lnT>
                    <a:lnB w="28575">
                      <a:solidFill>
                        <a:schemeClr val="accent6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2400" dirty="0"/>
                    </a:p>
                  </a:txBody>
                  <a:tcPr>
                    <a:lnL w="28575">
                      <a:solidFill>
                        <a:schemeClr val="accent6"/>
                      </a:solidFill>
                      <a:prstDash val="solid"/>
                    </a:lnL>
                    <a:lnR w="28575">
                      <a:solidFill>
                        <a:schemeClr val="accent6"/>
                      </a:solidFill>
                      <a:prstDash val="solid"/>
                    </a:lnR>
                    <a:lnT w="28575">
                      <a:solidFill>
                        <a:schemeClr val="accent6"/>
                      </a:solidFill>
                      <a:prstDash val="solid"/>
                    </a:lnT>
                    <a:lnB w="28575">
                      <a:solidFill>
                        <a:schemeClr val="accent6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90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/>
                        <a:t>第</a:t>
                      </a:r>
                      <a:r>
                        <a:rPr lang="en-US" altLang="zh-CN" sz="2400"/>
                        <a:t>2</a:t>
                      </a:r>
                      <a:r>
                        <a:rPr lang="zh-CN" altLang="en-US" sz="2400"/>
                        <a:t>次</a:t>
                      </a:r>
                    </a:p>
                  </a:txBody>
                  <a:tcPr>
                    <a:lnL w="28575">
                      <a:solidFill>
                        <a:schemeClr val="accent6"/>
                      </a:solidFill>
                      <a:prstDash val="solid"/>
                    </a:lnL>
                    <a:lnR w="28575">
                      <a:solidFill>
                        <a:schemeClr val="accent6"/>
                      </a:solidFill>
                      <a:prstDash val="solid"/>
                    </a:lnR>
                    <a:lnT w="28575">
                      <a:solidFill>
                        <a:schemeClr val="accent6"/>
                      </a:solidFill>
                      <a:prstDash val="solid"/>
                    </a:lnT>
                    <a:lnB w="28575">
                      <a:solidFill>
                        <a:schemeClr val="accent6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2400" dirty="0"/>
                    </a:p>
                  </a:txBody>
                  <a:tcPr>
                    <a:lnL w="28575">
                      <a:solidFill>
                        <a:schemeClr val="accent6"/>
                      </a:solidFill>
                      <a:prstDash val="solid"/>
                    </a:lnL>
                    <a:lnR w="28575">
                      <a:solidFill>
                        <a:schemeClr val="accent6"/>
                      </a:solidFill>
                      <a:prstDash val="solid"/>
                    </a:lnR>
                    <a:lnT w="28575">
                      <a:solidFill>
                        <a:schemeClr val="accent6"/>
                      </a:solidFill>
                      <a:prstDash val="solid"/>
                    </a:lnT>
                    <a:lnB w="28575">
                      <a:solidFill>
                        <a:schemeClr val="accent6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2400" dirty="0"/>
                    </a:p>
                  </a:txBody>
                  <a:tcPr>
                    <a:lnL w="28575">
                      <a:solidFill>
                        <a:schemeClr val="accent6"/>
                      </a:solidFill>
                      <a:prstDash val="solid"/>
                    </a:lnL>
                    <a:lnR w="28575">
                      <a:solidFill>
                        <a:schemeClr val="accent6"/>
                      </a:solidFill>
                      <a:prstDash val="solid"/>
                    </a:lnR>
                    <a:lnT w="28575">
                      <a:solidFill>
                        <a:schemeClr val="accent6"/>
                      </a:solidFill>
                      <a:prstDash val="solid"/>
                    </a:lnT>
                    <a:lnB w="28575">
                      <a:solidFill>
                        <a:schemeClr val="accent6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701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/>
                        <a:t>第</a:t>
                      </a:r>
                      <a:r>
                        <a:rPr lang="en-US" altLang="zh-CN" sz="2400"/>
                        <a:t>3</a:t>
                      </a:r>
                      <a:r>
                        <a:rPr lang="zh-CN" altLang="en-US" sz="2400"/>
                        <a:t>次</a:t>
                      </a:r>
                    </a:p>
                  </a:txBody>
                  <a:tcPr>
                    <a:lnL w="28575">
                      <a:solidFill>
                        <a:schemeClr val="accent6"/>
                      </a:solidFill>
                      <a:prstDash val="solid"/>
                    </a:lnL>
                    <a:lnR w="28575">
                      <a:solidFill>
                        <a:schemeClr val="accent6"/>
                      </a:solidFill>
                      <a:prstDash val="solid"/>
                    </a:lnR>
                    <a:lnT w="28575">
                      <a:solidFill>
                        <a:schemeClr val="accent6"/>
                      </a:solidFill>
                      <a:prstDash val="solid"/>
                    </a:lnT>
                    <a:lnB w="28575">
                      <a:solidFill>
                        <a:schemeClr val="accent6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2400"/>
                    </a:p>
                  </a:txBody>
                  <a:tcPr>
                    <a:lnL w="28575">
                      <a:solidFill>
                        <a:schemeClr val="accent6"/>
                      </a:solidFill>
                      <a:prstDash val="solid"/>
                    </a:lnL>
                    <a:lnR w="28575">
                      <a:solidFill>
                        <a:schemeClr val="accent6"/>
                      </a:solidFill>
                      <a:prstDash val="solid"/>
                    </a:lnR>
                    <a:lnT w="28575">
                      <a:solidFill>
                        <a:schemeClr val="accent6"/>
                      </a:solidFill>
                      <a:prstDash val="solid"/>
                    </a:lnT>
                    <a:lnB w="28575">
                      <a:solidFill>
                        <a:schemeClr val="accent6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2400" dirty="0"/>
                    </a:p>
                  </a:txBody>
                  <a:tcPr>
                    <a:lnL w="28575">
                      <a:solidFill>
                        <a:schemeClr val="accent6"/>
                      </a:solidFill>
                      <a:prstDash val="solid"/>
                    </a:lnL>
                    <a:lnR w="28575">
                      <a:solidFill>
                        <a:schemeClr val="accent6"/>
                      </a:solidFill>
                      <a:prstDash val="solid"/>
                    </a:lnR>
                    <a:lnT w="28575">
                      <a:solidFill>
                        <a:schemeClr val="accent6"/>
                      </a:solidFill>
                      <a:prstDash val="solid"/>
                    </a:lnT>
                    <a:lnB w="28575">
                      <a:solidFill>
                        <a:schemeClr val="accent6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00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2400"/>
                        <a:t>平均值</a:t>
                      </a:r>
                    </a:p>
                  </a:txBody>
                  <a:tcPr>
                    <a:lnL w="28575">
                      <a:solidFill>
                        <a:schemeClr val="accent6"/>
                      </a:solidFill>
                      <a:prstDash val="solid"/>
                    </a:lnL>
                    <a:lnR w="28575">
                      <a:solidFill>
                        <a:schemeClr val="accent6"/>
                      </a:solidFill>
                      <a:prstDash val="solid"/>
                    </a:lnR>
                    <a:lnT w="28575">
                      <a:solidFill>
                        <a:schemeClr val="accent6"/>
                      </a:solidFill>
                      <a:prstDash val="solid"/>
                    </a:lnT>
                    <a:lnB w="28575">
                      <a:solidFill>
                        <a:schemeClr val="accent6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2400" dirty="0"/>
                    </a:p>
                  </a:txBody>
                  <a:tcPr>
                    <a:lnL w="28575">
                      <a:solidFill>
                        <a:schemeClr val="accent6"/>
                      </a:solidFill>
                      <a:prstDash val="solid"/>
                    </a:lnL>
                    <a:lnR w="28575">
                      <a:solidFill>
                        <a:schemeClr val="accent6"/>
                      </a:solidFill>
                      <a:prstDash val="solid"/>
                    </a:lnR>
                    <a:lnT w="28575">
                      <a:solidFill>
                        <a:schemeClr val="accent6"/>
                      </a:solidFill>
                      <a:prstDash val="solid"/>
                    </a:lnT>
                    <a:lnB w="28575">
                      <a:solidFill>
                        <a:schemeClr val="accent6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endParaRPr lang="zh-CN" altLang="en-US" sz="2400" dirty="0"/>
                    </a:p>
                  </a:txBody>
                  <a:tcPr>
                    <a:lnL w="28575">
                      <a:solidFill>
                        <a:schemeClr val="accent6"/>
                      </a:solidFill>
                      <a:prstDash val="solid"/>
                    </a:lnL>
                    <a:lnR w="28575">
                      <a:solidFill>
                        <a:schemeClr val="accent6"/>
                      </a:solidFill>
                      <a:prstDash val="solid"/>
                    </a:lnR>
                    <a:lnT w="28575">
                      <a:solidFill>
                        <a:schemeClr val="accent6"/>
                      </a:solidFill>
                      <a:prstDash val="solid"/>
                    </a:lnT>
                    <a:lnB w="28575">
                      <a:solidFill>
                        <a:schemeClr val="accent6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01070" y="1059582"/>
            <a:ext cx="69832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阅读教材</a:t>
            </a:r>
            <a:r>
              <a:rPr lang="en-US" altLang="zh-CN" sz="2800" dirty="0"/>
              <a:t>“</a:t>
            </a:r>
            <a:r>
              <a:rPr lang="zh-CN" altLang="en-US" sz="2800" dirty="0"/>
              <a:t>小资料</a:t>
            </a:r>
            <a:r>
              <a:rPr lang="en-US" altLang="zh-CN" sz="2800" dirty="0"/>
              <a:t>”</a:t>
            </a:r>
            <a:r>
              <a:rPr lang="zh-CN" altLang="en-US" sz="2800" dirty="0"/>
              <a:t>，了解常见的长度或距离。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069" y="1779662"/>
            <a:ext cx="7715137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003330"/>
            <a:ext cx="4505325" cy="370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713682" y="1173781"/>
            <a:ext cx="4464804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400" b="1" dirty="0">
                <a:solidFill>
                  <a:srgbClr val="0070C0"/>
                </a:solidFill>
              </a:rPr>
              <a:t>讨论、操作、交流：</a:t>
            </a:r>
            <a:endParaRPr lang="en-US" altLang="zh-CN" sz="2400" b="1" dirty="0">
              <a:solidFill>
                <a:srgbClr val="0070C0"/>
              </a:solidFill>
            </a:endParaRPr>
          </a:p>
          <a:p>
            <a:pPr indent="457200">
              <a:lnSpc>
                <a:spcPct val="125000"/>
              </a:lnSpc>
            </a:pPr>
            <a:r>
              <a:rPr lang="zh-CN" altLang="en-US" sz="2400" dirty="0"/>
              <a:t>生活中，我们常常采用一些方法来粗略地测量长度。</a:t>
            </a:r>
            <a:endParaRPr lang="en-US" altLang="zh-CN" sz="2400" dirty="0"/>
          </a:p>
          <a:p>
            <a:pPr indent="457200">
              <a:lnSpc>
                <a:spcPct val="125000"/>
              </a:lnSpc>
            </a:pPr>
            <a:r>
              <a:rPr lang="zh-CN" altLang="en-US" sz="2400" dirty="0"/>
              <a:t>人体的哪些部位可以作为</a:t>
            </a:r>
            <a:r>
              <a:rPr lang="zh-CN" altLang="en-US" sz="2400" dirty="0">
                <a:sym typeface="+mn-ea"/>
              </a:rPr>
              <a:t>“尺”</a:t>
            </a:r>
            <a:r>
              <a:rPr lang="zh-CN" altLang="en-US" sz="2400" dirty="0"/>
              <a:t>来估测长度</a:t>
            </a:r>
            <a:r>
              <a:rPr lang="en-US" altLang="zh-CN" sz="2400" dirty="0"/>
              <a:t>?</a:t>
            </a:r>
            <a:r>
              <a:rPr lang="zh-CN" altLang="en-US" sz="2400" dirty="0"/>
              <a:t> </a:t>
            </a:r>
            <a:endParaRPr lang="en-US" altLang="zh-CN" sz="2400" dirty="0"/>
          </a:p>
          <a:p>
            <a:pPr>
              <a:lnSpc>
                <a:spcPct val="125000"/>
              </a:lnSpc>
            </a:pPr>
            <a:r>
              <a:rPr lang="zh-CN" altLang="en-US" sz="2400" dirty="0"/>
              <a:t>尝试用这些“尺”来估测某个物体的长度</a:t>
            </a:r>
            <a:r>
              <a:rPr lang="en-US" altLang="zh-CN" sz="2400" dirty="0"/>
              <a:t>(</a:t>
            </a:r>
            <a:r>
              <a:rPr lang="zh-CN" altLang="en-US" sz="2400" dirty="0"/>
              <a:t>如教室的宽度</a:t>
            </a:r>
            <a:r>
              <a:rPr lang="en-US" altLang="zh-CN" sz="2400" dirty="0"/>
              <a:t>)</a:t>
            </a:r>
            <a:r>
              <a:rPr lang="zh-CN" altLang="en-US" sz="2400" dirty="0"/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"/>
          <p:cNvGrpSpPr/>
          <p:nvPr/>
        </p:nvGrpSpPr>
        <p:grpSpPr>
          <a:xfrm>
            <a:off x="827405" y="1491615"/>
            <a:ext cx="1389063" cy="2184400"/>
            <a:chOff x="10827" y="2060"/>
            <a:chExt cx="2772" cy="4975"/>
          </a:xfrm>
        </p:grpSpPr>
        <p:pic>
          <p:nvPicPr>
            <p:cNvPr id="19479" name="图片 9222" descr="12-0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827" y="2060"/>
              <a:ext cx="2772" cy="497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80" name="矩形 9226"/>
            <p:cNvSpPr/>
            <p:nvPr/>
          </p:nvSpPr>
          <p:spPr>
            <a:xfrm>
              <a:off x="11622" y="2060"/>
              <a:ext cx="1502" cy="1111"/>
            </a:xfrm>
            <a:prstGeom prst="rect">
              <a:avLst/>
            </a:prstGeom>
            <a:noFill/>
            <a:ln w="15875">
              <a:noFill/>
            </a:ln>
          </p:spPr>
          <p:txBody>
            <a:bodyPr lIns="92075" tIns="46038" rIns="92075" bIns="46038">
              <a:spAutoFit/>
            </a:bodyPr>
            <a:lstStyle/>
            <a:p>
              <a:pPr eaLnBrk="1" hangingPunct="1"/>
              <a:r>
                <a:rPr lang="en-US" altLang="zh-CN" sz="2600" b="1" dirty="0">
                  <a:solidFill>
                    <a:srgbClr val="FF3300"/>
                  </a:solidFill>
                  <a:latin typeface="Times New Roman" panose="02020603050405020304" charset="0"/>
                  <a:ea typeface="黑体" panose="02010609060101010101" pitchFamily="49" charset="-122"/>
                </a:rPr>
                <a:t>1 m   </a:t>
              </a:r>
            </a:p>
          </p:txBody>
        </p:sp>
      </p:grpSp>
      <p:grpSp>
        <p:nvGrpSpPr>
          <p:cNvPr id="8206" name="组合 9223"/>
          <p:cNvGrpSpPr/>
          <p:nvPr/>
        </p:nvGrpSpPr>
        <p:grpSpPr>
          <a:xfrm>
            <a:off x="3923665" y="1864678"/>
            <a:ext cx="1373188" cy="1714500"/>
            <a:chOff x="3022" y="989"/>
            <a:chExt cx="865" cy="1080"/>
          </a:xfrm>
        </p:grpSpPr>
        <p:pic>
          <p:nvPicPr>
            <p:cNvPr id="19481" name="图片 9224" descr="12-0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22" y="1026"/>
              <a:ext cx="804" cy="104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82" name="矩形 9225"/>
            <p:cNvSpPr/>
            <p:nvPr/>
          </p:nvSpPr>
          <p:spPr>
            <a:xfrm>
              <a:off x="3170" y="989"/>
              <a:ext cx="717" cy="308"/>
            </a:xfrm>
            <a:prstGeom prst="rect">
              <a:avLst/>
            </a:prstGeom>
            <a:noFill/>
            <a:ln w="15875">
              <a:noFill/>
            </a:ln>
          </p:spPr>
          <p:txBody>
            <a:bodyPr wrap="none" lIns="92075" tIns="46038" rIns="92075" bIns="46038">
              <a:spAutoFit/>
            </a:bodyPr>
            <a:lstStyle/>
            <a:p>
              <a:pPr eaLnBrk="1" hangingPunct="1"/>
              <a:r>
                <a:rPr lang="en-US" altLang="zh-CN" sz="2600" b="1" dirty="0">
                  <a:solidFill>
                    <a:srgbClr val="FF3300"/>
                  </a:solidFill>
                  <a:latin typeface="Times New Roman" panose="02020603050405020304" charset="0"/>
                  <a:ea typeface="黑体" panose="02010609060101010101" pitchFamily="49" charset="-122"/>
                </a:rPr>
                <a:t>1 dm   </a:t>
              </a:r>
            </a:p>
          </p:txBody>
        </p:sp>
      </p:grpSp>
      <p:grpSp>
        <p:nvGrpSpPr>
          <p:cNvPr id="8202" name="组合 9219"/>
          <p:cNvGrpSpPr/>
          <p:nvPr/>
        </p:nvGrpSpPr>
        <p:grpSpPr>
          <a:xfrm>
            <a:off x="7268210" y="1642110"/>
            <a:ext cx="1098550" cy="1617663"/>
            <a:chOff x="4652" y="2480"/>
            <a:chExt cx="693" cy="1313"/>
          </a:xfrm>
        </p:grpSpPr>
        <p:pic>
          <p:nvPicPr>
            <p:cNvPr id="19483" name="图片 9220" descr="12-0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68" y="2767"/>
              <a:ext cx="346" cy="102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84" name="矩形 9221"/>
            <p:cNvSpPr/>
            <p:nvPr/>
          </p:nvSpPr>
          <p:spPr>
            <a:xfrm>
              <a:off x="4652" y="2480"/>
              <a:ext cx="693" cy="396"/>
            </a:xfrm>
            <a:prstGeom prst="rect">
              <a:avLst/>
            </a:prstGeom>
            <a:noFill/>
            <a:ln w="15875">
              <a:noFill/>
            </a:ln>
          </p:spPr>
          <p:txBody>
            <a:bodyPr lIns="92075" tIns="46038" rIns="92075" bIns="46038">
              <a:spAutoFit/>
            </a:bodyPr>
            <a:lstStyle/>
            <a:p>
              <a:pPr eaLnBrk="1" hangingPunct="1"/>
              <a:r>
                <a:rPr lang="en-US" altLang="zh-CN" sz="2600" b="1" dirty="0">
                  <a:solidFill>
                    <a:srgbClr val="FF3300"/>
                  </a:solidFill>
                  <a:latin typeface="Times New Roman" panose="02020603050405020304" charset="0"/>
                  <a:ea typeface="黑体" panose="02010609060101010101" pitchFamily="49" charset="-122"/>
                </a:rPr>
                <a:t>1 cm</a:t>
              </a:r>
              <a:r>
                <a:rPr lang="en-US" altLang="zh-CN" sz="2600" b="1" dirty="0">
                  <a:latin typeface="Times New Roman" panose="02020603050405020304" charset="0"/>
                  <a:ea typeface="黑体" panose="02010609060101010101" pitchFamily="49" charset="-122"/>
                </a:rPr>
                <a:t> 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11560" y="1131590"/>
            <a:ext cx="8352928" cy="267652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marL="0" indent="-540000" eaLnBrk="1" latinLnBrk="0" hangingPunct="1">
              <a:lnSpc>
                <a:spcPct val="150000"/>
              </a:lnSpc>
            </a:pPr>
            <a:r>
              <a:rPr lang="en-US" sz="2800" dirty="0">
                <a:latin typeface="+mj-ea"/>
                <a:ea typeface="+mj-ea"/>
                <a:cs typeface="仿宋" panose="02010609060101010101" charset="-122"/>
                <a:sym typeface="+mn-ea"/>
              </a:rPr>
              <a:t>1.</a:t>
            </a:r>
            <a:r>
              <a:rPr lang="zh-CN" altLang="en-US" sz="2800" dirty="0">
                <a:solidFill>
                  <a:srgbClr val="000000"/>
                </a:solidFill>
                <a:latin typeface="+mj-ea"/>
                <a:ea typeface="+mj-ea"/>
                <a:cs typeface="仿宋" panose="02010609060101010101" charset="-122"/>
                <a:sym typeface="+mn-ea"/>
              </a:rPr>
              <a:t>会使用适当的工具测量长度和时间。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  <a:cs typeface="仿宋" panose="02010609060101010101" charset="-122"/>
                <a:sym typeface="+mn-ea"/>
              </a:rPr>
              <a:t>           </a:t>
            </a:r>
          </a:p>
          <a:p>
            <a:pPr marL="288000" indent="-540000" eaLnBrk="1" latinLnBrk="0" hangingPunct="1">
              <a:lnSpc>
                <a:spcPct val="150000"/>
              </a:lnSpc>
            </a:pPr>
            <a:r>
              <a:rPr lang="en-US" sz="2800" dirty="0">
                <a:latin typeface="+mj-ea"/>
                <a:ea typeface="+mj-ea"/>
                <a:cs typeface="仿宋" panose="02010609060101010101" charset="-122"/>
                <a:sym typeface="+mn-ea"/>
              </a:rPr>
              <a:t>2.</a:t>
            </a:r>
            <a:r>
              <a:rPr lang="zh-CN" altLang="en-US" sz="2800" dirty="0">
                <a:solidFill>
                  <a:srgbClr val="000000"/>
                </a:solidFill>
                <a:latin typeface="+mj-ea"/>
                <a:ea typeface="+mj-ea"/>
                <a:cs typeface="仿宋" panose="02010609060101010101" charset="-122"/>
                <a:sym typeface="+mn-ea"/>
              </a:rPr>
              <a:t>能通过日常经验、物品或自然现象粗略估测</a:t>
            </a:r>
            <a:r>
              <a:rPr lang="zh-CN" altLang="en-US" sz="2800" dirty="0" smtClean="0">
                <a:solidFill>
                  <a:srgbClr val="000000"/>
                </a:solidFill>
                <a:latin typeface="+mj-ea"/>
                <a:ea typeface="+mj-ea"/>
                <a:cs typeface="仿宋" panose="02010609060101010101" charset="-122"/>
                <a:sym typeface="+mn-ea"/>
              </a:rPr>
              <a:t>长度和时间</a:t>
            </a:r>
            <a:r>
              <a:rPr lang="zh-CN" altLang="en-US" sz="2800" dirty="0">
                <a:solidFill>
                  <a:srgbClr val="000000"/>
                </a:solidFill>
                <a:latin typeface="+mj-ea"/>
                <a:ea typeface="+mj-ea"/>
                <a:cs typeface="仿宋" panose="02010609060101010101" charset="-122"/>
                <a:sym typeface="+mn-ea"/>
              </a:rPr>
              <a:t>。</a:t>
            </a:r>
          </a:p>
          <a:p>
            <a:pPr marL="0" indent="-540000" eaLnBrk="1" latinLnBrk="0" hangingPunct="1">
              <a:lnSpc>
                <a:spcPct val="150000"/>
              </a:lnSpc>
            </a:pPr>
            <a:r>
              <a:rPr lang="en-US" sz="2800" dirty="0">
                <a:latin typeface="+mj-ea"/>
                <a:ea typeface="+mj-ea"/>
                <a:cs typeface="仿宋" panose="02010609060101010101" charset="-122"/>
                <a:sym typeface="+mn-ea"/>
              </a:rPr>
              <a:t>3.</a:t>
            </a:r>
            <a:r>
              <a:rPr lang="zh-CN" altLang="en-US" sz="2800" dirty="0">
                <a:solidFill>
                  <a:srgbClr val="000000"/>
                </a:solidFill>
                <a:latin typeface="+mj-ea"/>
                <a:ea typeface="+mj-ea"/>
                <a:cs typeface="仿宋" panose="02010609060101010101" charset="-122"/>
                <a:sym typeface="+mn-ea"/>
              </a:rPr>
              <a:t>知道测量有误差，误差和错误有区别。</a:t>
            </a:r>
            <a:endParaRPr lang="zh-CN" altLang="en-US" sz="2800" dirty="0">
              <a:solidFill>
                <a:srgbClr val="FF0000"/>
              </a:solidFill>
              <a:latin typeface="+mj-ea"/>
              <a:ea typeface="+mj-ea"/>
              <a:cs typeface="仿宋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67734" y="1508760"/>
            <a:ext cx="805720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en-US" altLang="zh-CN" sz="28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zh-CN" altLang="en-US" sz="28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）大拇指的宽度大约是</a:t>
            </a:r>
            <a:r>
              <a:rPr lang="en-US" altLang="zh-CN" sz="28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1cm</a:t>
            </a:r>
            <a:r>
              <a:rPr lang="zh-CN" altLang="en-US" sz="28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sz="28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en-US" altLang="zh-CN" sz="28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28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）手臂伸直，手尖到鼻子的距离大约</a:t>
            </a:r>
            <a:r>
              <a:rPr lang="zh-CN" altLang="en-US" sz="2800" b="0" i="0" dirty="0" smtClean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是</a:t>
            </a:r>
            <a:r>
              <a:rPr lang="en-US" altLang="zh-CN" sz="2800" dirty="0" smtClean="0">
                <a:solidFill>
                  <a:srgbClr val="333333"/>
                </a:solidFill>
                <a:latin typeface="Times New Roman" panose="02020603050405020304" charset="0"/>
                <a:cs typeface="Times New Roman" panose="02020603050405020304" charset="0"/>
              </a:rPr>
              <a:t>50cm </a:t>
            </a:r>
            <a:r>
              <a:rPr lang="zh-CN" altLang="en-US" sz="2800" b="0" i="0" dirty="0" smtClean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zh-CN" altLang="en-US" sz="2800" b="0" i="0" dirty="0">
              <a:solidFill>
                <a:srgbClr val="333333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en-US" altLang="zh-CN" sz="28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3</a:t>
            </a:r>
            <a:r>
              <a:rPr lang="zh-CN" altLang="en-US" sz="28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）成人一步大约是</a:t>
            </a:r>
            <a:r>
              <a:rPr lang="en-US" altLang="zh-CN" sz="28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75cm</a:t>
            </a:r>
            <a:r>
              <a:rPr lang="zh-CN" altLang="en-US" sz="28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。</a:t>
            </a:r>
          </a:p>
          <a:p>
            <a:pPr algn="l">
              <a:lnSpc>
                <a:spcPct val="150000"/>
              </a:lnSpc>
            </a:pPr>
            <a:r>
              <a:rPr lang="zh-CN" altLang="en-US" sz="28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en-US" altLang="zh-CN" sz="28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4</a:t>
            </a:r>
            <a:r>
              <a:rPr lang="zh-CN" altLang="en-US" sz="28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）“一拃”的长度为</a:t>
            </a:r>
            <a:r>
              <a:rPr lang="en-US" altLang="zh-CN" sz="28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8</a:t>
            </a:r>
            <a:r>
              <a:rPr lang="zh-CN" altLang="en-US" sz="28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厘米</a:t>
            </a:r>
            <a:r>
              <a:rPr lang="zh-CN" altLang="en-US" sz="2800" b="0" i="0" dirty="0" smtClean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。</a:t>
            </a:r>
            <a:endParaRPr lang="zh-CN" altLang="en-US" sz="2800" b="0" i="0" dirty="0">
              <a:solidFill>
                <a:srgbClr val="333333"/>
              </a:solidFill>
              <a:effectLst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82669" y="986790"/>
            <a:ext cx="310261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sz="2800" b="1" dirty="0">
                <a:solidFill>
                  <a:srgbClr val="0070C0"/>
                </a:solidFill>
                <a:effectLst/>
                <a:latin typeface="PingFang SC"/>
              </a:rPr>
              <a:t>人身体的“尺子”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07197" y="1488971"/>
            <a:ext cx="820121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2400" b="0" i="0" dirty="0" smtClean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5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）身高也是一把尺子。因为每个人两臂平伸，两中指尖之间的长度和身高大致是一致的。所以，将两臂伸平，可以作尺子去测量。</a:t>
            </a:r>
          </a:p>
          <a:p>
            <a:pPr algn="just">
              <a:lnSpc>
                <a:spcPct val="150000"/>
              </a:lnSpc>
            </a:pPr>
            <a:r>
              <a:rPr lang="zh-CN" altLang="en-US" sz="24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（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6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）影子也是尺子。要是想量树的高，只要量一量树的影子和自己影子的长度就可以了。因为树的高度＝树影长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×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身高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÷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Times New Roman" panose="02020603050405020304" charset="0"/>
                <a:cs typeface="Times New Roman" panose="02020603050405020304" charset="0"/>
              </a:rPr>
              <a:t>人影长。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22132" y="967001"/>
            <a:ext cx="310261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latinLnBrk="1"/>
            <a:r>
              <a:rPr lang="zh-CN" altLang="en-US" sz="2800" b="1" dirty="0">
                <a:solidFill>
                  <a:srgbClr val="0070C0"/>
                </a:solidFill>
                <a:effectLst/>
                <a:latin typeface="PingFang SC"/>
              </a:rPr>
              <a:t>人身体的“尺子”</a:t>
            </a:r>
          </a:p>
        </p:txBody>
      </p:sp>
    </p:spTree>
    <p:extLst>
      <p:ext uri="{BB962C8B-B14F-4D97-AF65-F5344CB8AC3E}">
        <p14:creationId xmlns:p14="http://schemas.microsoft.com/office/powerpoint/2010/main" val="403598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3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996921"/>
            <a:ext cx="6659462" cy="3743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83895" y="1059815"/>
            <a:ext cx="4905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</a:rPr>
              <a:t>1.</a:t>
            </a:r>
            <a:r>
              <a:rPr lang="zh-CN" altLang="en-US" sz="2800" b="1" dirty="0">
                <a:solidFill>
                  <a:srgbClr val="0070C0"/>
                </a:solidFill>
              </a:rPr>
              <a:t>如何测量一张纸的厚度？</a:t>
            </a:r>
          </a:p>
        </p:txBody>
      </p:sp>
      <p:pic>
        <p:nvPicPr>
          <p:cNvPr id="5" name="图片 4" descr="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6055" y="1707515"/>
            <a:ext cx="4010025" cy="1931670"/>
          </a:xfrm>
          <a:prstGeom prst="rect">
            <a:avLst/>
          </a:prstGeom>
        </p:spPr>
      </p:pic>
      <p:pic>
        <p:nvPicPr>
          <p:cNvPr id="6" name="图片 5" descr="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6960" y="3770630"/>
            <a:ext cx="6989445" cy="1186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83895" y="1059815"/>
            <a:ext cx="45745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0070C0"/>
                </a:solidFill>
              </a:rPr>
              <a:t>2.</a:t>
            </a:r>
            <a:r>
              <a:rPr lang="zh-CN" altLang="en-US" sz="2800" b="1">
                <a:solidFill>
                  <a:srgbClr val="0070C0"/>
                </a:solidFill>
              </a:rPr>
              <a:t>如何测量铁丝的直径？</a:t>
            </a:r>
          </a:p>
        </p:txBody>
      </p:sp>
      <p:pic>
        <p:nvPicPr>
          <p:cNvPr id="19461" name="图片 48133" descr="12-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498725" y="2218690"/>
            <a:ext cx="4146550" cy="21805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1059582"/>
            <a:ext cx="6533825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83895" y="1059815"/>
            <a:ext cx="50177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</a:rPr>
              <a:t>3.</a:t>
            </a:r>
            <a:r>
              <a:rPr lang="zh-CN" altLang="en-US" sz="2800" b="1" dirty="0">
                <a:solidFill>
                  <a:srgbClr val="0070C0"/>
                </a:solidFill>
              </a:rPr>
              <a:t>如何测量一枚硬币的直径？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548130" y="1779905"/>
            <a:ext cx="6433820" cy="3240405"/>
            <a:chOff x="8541" y="3982"/>
            <a:chExt cx="10132" cy="5103"/>
          </a:xfrm>
        </p:grpSpPr>
        <p:sp>
          <p:nvSpPr>
            <p:cNvPr id="4" name="文本框 3"/>
            <p:cNvSpPr txBox="1"/>
            <p:nvPr/>
          </p:nvSpPr>
          <p:spPr>
            <a:xfrm>
              <a:off x="10876" y="8263"/>
              <a:ext cx="520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chemeClr val="accent5">
                      <a:lumMod val="50000"/>
                    </a:schemeClr>
                  </a:solidFill>
                </a:rPr>
                <a:t>一元钱硬币的直径</a:t>
              </a:r>
            </a:p>
          </p:txBody>
        </p:sp>
        <p:pic>
          <p:nvPicPr>
            <p:cNvPr id="6" name="图片 5" descr="16"/>
            <p:cNvPicPr>
              <a:picLocks noChangeAspect="1"/>
            </p:cNvPicPr>
            <p:nvPr/>
          </p:nvPicPr>
          <p:blipFill>
            <a:blip r:embed="rId2" cstate="print"/>
            <a:srcRect r="36035"/>
            <a:stretch>
              <a:fillRect/>
            </a:stretch>
          </p:blipFill>
          <p:spPr>
            <a:xfrm>
              <a:off x="8541" y="3982"/>
              <a:ext cx="10132" cy="419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1131590"/>
            <a:ext cx="6309624" cy="35463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25877" y="1059582"/>
            <a:ext cx="681147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sym typeface="+mn-ea"/>
              </a:rPr>
              <a:t>4.</a:t>
            </a:r>
            <a:r>
              <a:rPr lang="zh-CN" altLang="en-US" sz="2800" b="1" dirty="0">
                <a:solidFill>
                  <a:srgbClr val="0070C0"/>
                </a:solidFill>
                <a:sym typeface="+mn-ea"/>
              </a:rPr>
              <a:t>地图上铁路路线的长度该怎么测量？</a:t>
            </a:r>
          </a:p>
        </p:txBody>
      </p:sp>
      <p:pic>
        <p:nvPicPr>
          <p:cNvPr id="39939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 l="2817"/>
          <a:stretch>
            <a:fillRect/>
          </a:stretch>
        </p:blipFill>
        <p:spPr>
          <a:xfrm>
            <a:off x="2771800" y="1923678"/>
            <a:ext cx="2989580" cy="27736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rcRect l="53994"/>
          <a:stretch>
            <a:fillRect/>
          </a:stretch>
        </p:blipFill>
        <p:spPr>
          <a:xfrm>
            <a:off x="1908175" y="1707515"/>
            <a:ext cx="4643755" cy="30321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40970" name="矩形 1"/>
          <p:cNvSpPr/>
          <p:nvPr>
            <p:custDataLst>
              <p:tags r:id="rId2"/>
            </p:custDataLst>
          </p:nvPr>
        </p:nvSpPr>
        <p:spPr>
          <a:xfrm>
            <a:off x="899592" y="1059582"/>
            <a:ext cx="7862570" cy="52197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sz="2800" dirty="0">
                <a:latin typeface="+mj-ea"/>
                <a:ea typeface="+mj-ea"/>
              </a:rPr>
              <a:t>例</a:t>
            </a:r>
            <a:r>
              <a:rPr lang="en-US" altLang="zh-CN" sz="2800" dirty="0">
                <a:latin typeface="+mj-ea"/>
                <a:ea typeface="+mj-ea"/>
              </a:rPr>
              <a:t>4 </a:t>
            </a:r>
            <a:r>
              <a:rPr lang="en-US" altLang="zh-CN" sz="2800" dirty="0" err="1">
                <a:latin typeface="+mj-ea"/>
                <a:ea typeface="+mj-ea"/>
              </a:rPr>
              <a:t>如图所示，硬币的直径是</a:t>
            </a:r>
            <a:r>
              <a:rPr lang="en-US" altLang="zh-CN" sz="2800" dirty="0">
                <a:latin typeface="+mj-ea"/>
                <a:ea typeface="+mj-ea"/>
              </a:rPr>
              <a:t>________cm</a:t>
            </a:r>
            <a:r>
              <a:rPr lang="en-US" altLang="en-US" sz="2800" dirty="0">
                <a:latin typeface="+mj-ea"/>
                <a:ea typeface="+mj-ea"/>
              </a:rPr>
              <a:t>。</a:t>
            </a:r>
          </a:p>
        </p:txBody>
      </p:sp>
      <p:sp>
        <p:nvSpPr>
          <p:cNvPr id="40971" name="TextBox 9"/>
          <p:cNvSpPr txBox="1"/>
          <p:nvPr>
            <p:custDataLst>
              <p:tags r:id="rId3"/>
            </p:custDataLst>
          </p:nvPr>
        </p:nvSpPr>
        <p:spPr>
          <a:xfrm>
            <a:off x="5880274" y="1086878"/>
            <a:ext cx="861060" cy="52197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marR="0" lvl="0" indent="0" eaLnBrk="1" hangingPunct="1"/>
            <a:r>
              <a:rPr lang="en-US" altLang="zh-CN" sz="2800" b="1" spc="0" dirty="0">
                <a:solidFill>
                  <a:srgbClr val="FF0000"/>
                </a:solidFill>
              </a:rPr>
              <a:t>2.50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923678"/>
            <a:ext cx="4712664" cy="260242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325354" y="1131589"/>
            <a:ext cx="492907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sym typeface="+mn-ea"/>
              </a:rPr>
              <a:t>中心的两个圆哪个面积大</a:t>
            </a:r>
            <a:r>
              <a:rPr kumimoji="1" lang="en-US" altLang="zh-CN" sz="2800" noProof="0" dirty="0">
                <a:ln>
                  <a:noFill/>
                </a:ln>
                <a:effectLst/>
                <a:uLnTx/>
                <a:uFillTx/>
                <a:latin typeface="+mj-ea"/>
                <a:ea typeface="+mj-ea"/>
                <a:sym typeface="+mn-ea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46"/>
          <p:cNvSpPr txBox="1"/>
          <p:nvPr/>
        </p:nvSpPr>
        <p:spPr>
          <a:xfrm>
            <a:off x="1012825" y="1347470"/>
            <a:ext cx="461200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anose="02020603050405020304" charset="0"/>
              </a:rPr>
              <a:t>1.</a:t>
            </a:r>
            <a:r>
              <a:rPr lang="zh-CN" altLang="en-US" sz="2800" b="1" dirty="0">
                <a:latin typeface="Times New Roman" panose="02020603050405020304" charset="0"/>
              </a:rPr>
              <a:t>国际单位：</a:t>
            </a:r>
            <a:r>
              <a:rPr lang="zh-CN" altLang="en-US" sz="2800" b="1" dirty="0">
                <a:solidFill>
                  <a:srgbClr val="FF3300"/>
                </a:solidFill>
                <a:latin typeface="Times New Roman" panose="02020603050405020304" charset="0"/>
              </a:rPr>
              <a:t>秒</a:t>
            </a:r>
            <a:r>
              <a:rPr lang="zh-CN" altLang="en-US" sz="2800" dirty="0">
                <a:latin typeface="Times New Roman" panose="02020603050405020304" charset="0"/>
              </a:rPr>
              <a:t>，符号是</a:t>
            </a:r>
            <a:r>
              <a:rPr lang="en-US" altLang="zh-CN" sz="2800" b="1" dirty="0">
                <a:solidFill>
                  <a:srgbClr val="FF3300"/>
                </a:solidFill>
                <a:latin typeface="Times New Roman" panose="02020603050405020304" charset="0"/>
              </a:rPr>
              <a:t>s</a:t>
            </a:r>
            <a:r>
              <a:rPr lang="zh-CN" altLang="en-US" sz="2800" dirty="0">
                <a:latin typeface="Times New Roman" panose="02020603050405020304" charset="0"/>
              </a:rPr>
              <a:t>。</a:t>
            </a:r>
          </a:p>
        </p:txBody>
      </p:sp>
      <p:sp>
        <p:nvSpPr>
          <p:cNvPr id="3076" name="Text Box 47"/>
          <p:cNvSpPr txBox="1"/>
          <p:nvPr/>
        </p:nvSpPr>
        <p:spPr>
          <a:xfrm>
            <a:off x="1010285" y="2035175"/>
            <a:ext cx="26670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800" b="1" dirty="0">
                <a:latin typeface="Times New Roman" panose="02020603050405020304" charset="0"/>
              </a:rPr>
              <a:t>2.</a:t>
            </a:r>
            <a:r>
              <a:rPr lang="zh-CN" altLang="en-US" sz="2800" b="1" dirty="0">
                <a:latin typeface="Times New Roman" panose="02020603050405020304" charset="0"/>
              </a:rPr>
              <a:t>常用单位：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1916430" y="2499995"/>
            <a:ext cx="1058863" cy="73866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Times New Roman" panose="02020603050405020304" charset="0"/>
              </a:rPr>
              <a:t>小时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959418" y="2499995"/>
            <a:ext cx="1023937" cy="738664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Times New Roman" panose="02020603050405020304" charset="0"/>
              </a:rPr>
              <a:t>分钟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142740" y="2499995"/>
            <a:ext cx="623570" cy="7386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Times New Roman" panose="02020603050405020304" charset="0"/>
              </a:rPr>
              <a:t>天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5758815" y="2499678"/>
            <a:ext cx="960438" cy="65684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800" dirty="0">
                <a:latin typeface="Times New Roman" panose="02020603050405020304" charset="0"/>
              </a:rPr>
              <a:t>毫秒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6884670" y="2499678"/>
            <a:ext cx="989013" cy="65684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800" dirty="0">
                <a:latin typeface="Times New Roman" panose="02020603050405020304" charset="0"/>
              </a:rPr>
              <a:t>微秒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4951095" y="2499995"/>
            <a:ext cx="601345" cy="73866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0070C0"/>
                </a:solidFill>
                <a:latin typeface="Times New Roman" panose="02020603050405020304" charset="0"/>
              </a:rPr>
              <a:t>年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2975610" y="3084195"/>
            <a:ext cx="809625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min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2062480" y="3084195"/>
            <a:ext cx="447040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h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4178300" y="3084195"/>
            <a:ext cx="463550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d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5008245" y="3147695"/>
            <a:ext cx="581660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Y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920001" y="3084195"/>
            <a:ext cx="662940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ms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7073900" y="3084195"/>
            <a:ext cx="611505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μs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3076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本框 4"/>
          <p:cNvSpPr txBox="1"/>
          <p:nvPr/>
        </p:nvSpPr>
        <p:spPr>
          <a:xfrm>
            <a:off x="1115616" y="1044575"/>
            <a:ext cx="46951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eaLnBrk="1" hangingPunct="1"/>
            <a:r>
              <a:rPr lang="en-US" sz="2800" b="1" dirty="0">
                <a:solidFill>
                  <a:srgbClr val="0070C0"/>
                </a:solidFill>
                <a:latin typeface="Times New Roman" panose="02020603050405020304" charset="0"/>
              </a:rPr>
              <a:t>3.</a:t>
            </a:r>
            <a:r>
              <a:rPr lang="zh-CN" altLang="en-US" sz="2800" b="1" dirty="0">
                <a:solidFill>
                  <a:srgbClr val="0070C0"/>
                </a:solidFill>
                <a:latin typeface="Times New Roman" panose="02020603050405020304" charset="0"/>
              </a:rPr>
              <a:t>时间单位之间的换算</a:t>
            </a:r>
          </a:p>
        </p:txBody>
      </p:sp>
      <p:sp>
        <p:nvSpPr>
          <p:cNvPr id="17421" name="Rectangle 2"/>
          <p:cNvSpPr/>
          <p:nvPr/>
        </p:nvSpPr>
        <p:spPr>
          <a:xfrm>
            <a:off x="1259840" y="1707198"/>
            <a:ext cx="1862138" cy="612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1 h=60 min</a:t>
            </a:r>
          </a:p>
        </p:txBody>
      </p:sp>
      <p:sp>
        <p:nvSpPr>
          <p:cNvPr id="17422" name="Rectangle 2"/>
          <p:cNvSpPr/>
          <p:nvPr/>
        </p:nvSpPr>
        <p:spPr>
          <a:xfrm>
            <a:off x="3641090" y="1754823"/>
            <a:ext cx="1862138" cy="612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1 min=60 s</a:t>
            </a:r>
          </a:p>
        </p:txBody>
      </p:sp>
      <p:sp>
        <p:nvSpPr>
          <p:cNvPr id="17423" name="Rectangle 2"/>
          <p:cNvSpPr/>
          <p:nvPr/>
        </p:nvSpPr>
        <p:spPr>
          <a:xfrm>
            <a:off x="1259840" y="2536508"/>
            <a:ext cx="1944008" cy="6524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1 s=10</a:t>
            </a:r>
            <a:r>
              <a:rPr lang="en-US" altLang="zh-CN" sz="2800" baseline="300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3</a:t>
            </a:r>
            <a:r>
              <a:rPr lang="zh-CN" altLang="en-US" sz="2800" baseline="300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ms</a:t>
            </a:r>
          </a:p>
        </p:txBody>
      </p:sp>
      <p:sp>
        <p:nvSpPr>
          <p:cNvPr id="17424" name="Rectangle 2"/>
          <p:cNvSpPr/>
          <p:nvPr/>
        </p:nvSpPr>
        <p:spPr>
          <a:xfrm>
            <a:off x="3668395" y="2536825"/>
            <a:ext cx="1673225" cy="612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1 s=10</a:t>
            </a:r>
            <a:r>
              <a:rPr lang="en-US" altLang="zh-CN" sz="2800" baseline="300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6</a:t>
            </a:r>
            <a:r>
              <a:rPr lang="zh-CN" altLang="en-US" sz="2800" baseline="300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 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μs</a:t>
            </a:r>
          </a:p>
        </p:txBody>
      </p:sp>
      <p:sp>
        <p:nvSpPr>
          <p:cNvPr id="3" name="Rectangle 2"/>
          <p:cNvSpPr/>
          <p:nvPr/>
        </p:nvSpPr>
        <p:spPr>
          <a:xfrm>
            <a:off x="1286510" y="3549650"/>
            <a:ext cx="2061354" cy="6524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1 ms=10</a:t>
            </a:r>
            <a:r>
              <a:rPr lang="en-US" altLang="zh-CN" sz="2800" baseline="300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-3</a:t>
            </a:r>
            <a:r>
              <a:rPr lang="zh-CN" altLang="en-US" sz="2800" baseline="300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s</a:t>
            </a:r>
          </a:p>
        </p:txBody>
      </p:sp>
      <p:sp>
        <p:nvSpPr>
          <p:cNvPr id="4" name="Rectangle 2"/>
          <p:cNvSpPr/>
          <p:nvPr/>
        </p:nvSpPr>
        <p:spPr>
          <a:xfrm>
            <a:off x="3668395" y="3549650"/>
            <a:ext cx="2055733" cy="6524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1 μs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=10</a:t>
            </a:r>
            <a:r>
              <a:rPr lang="en-US" altLang="zh-CN" sz="2800" baseline="300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-6</a:t>
            </a:r>
            <a:r>
              <a:rPr lang="zh-CN" altLang="en-US" sz="2800" baseline="300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1" grpId="0"/>
      <p:bldP spid="17422" grpId="0"/>
      <p:bldP spid="17423" grpId="0"/>
      <p:bldP spid="17424" grpId="0"/>
      <p:bldP spid="3" grpId="0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36169" y="1554635"/>
            <a:ext cx="2548307" cy="3168015"/>
            <a:chOff x="6925" y="3100"/>
            <a:chExt cx="3711" cy="4989"/>
          </a:xfrm>
        </p:grpSpPr>
        <p:sp>
          <p:nvSpPr>
            <p:cNvPr id="26" name="Text Box 12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7714" y="7267"/>
              <a:ext cx="1912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石英钟</a:t>
              </a:r>
            </a:p>
          </p:txBody>
        </p:sp>
        <p:pic>
          <p:nvPicPr>
            <p:cNvPr id="31" name="Picture 3" descr="E:\R八物上\第一章 机械运动\第1节 长度和时间的测量\第2课时 时间的测量\图片\01404015.jpg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6925" y="3100"/>
              <a:ext cx="3711" cy="416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9" name="组合 8"/>
          <p:cNvGrpSpPr/>
          <p:nvPr/>
        </p:nvGrpSpPr>
        <p:grpSpPr>
          <a:xfrm>
            <a:off x="4960263" y="1490618"/>
            <a:ext cx="1884045" cy="3269615"/>
            <a:chOff x="10597" y="3083"/>
            <a:chExt cx="2967" cy="5149"/>
          </a:xfrm>
        </p:grpSpPr>
        <p:sp>
          <p:nvSpPr>
            <p:cNvPr id="27" name="Text Box 12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0954" y="7410"/>
              <a:ext cx="261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电子手表</a:t>
              </a:r>
            </a:p>
          </p:txBody>
        </p:sp>
        <p:pic>
          <p:nvPicPr>
            <p:cNvPr id="32" name="Picture 4" descr="E:\R八物上\第一章 机械运动\第1节 长度和时间的测量\第2课时 时间的测量\图片\01404016.jpg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0597" y="3083"/>
              <a:ext cx="2967" cy="4184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" name="组合 5"/>
          <p:cNvGrpSpPr/>
          <p:nvPr/>
        </p:nvGrpSpPr>
        <p:grpSpPr>
          <a:xfrm>
            <a:off x="2866668" y="1572415"/>
            <a:ext cx="1998980" cy="3188970"/>
            <a:chOff x="9471" y="376"/>
            <a:chExt cx="3148" cy="5022"/>
          </a:xfrm>
        </p:grpSpPr>
        <p:pic>
          <p:nvPicPr>
            <p:cNvPr id="19461" name="Picture 9" descr="1143632260"/>
            <p:cNvPicPr>
              <a:picLocks noChangeAspect="1"/>
            </p:cNvPicPr>
            <p:nvPr/>
          </p:nvPicPr>
          <p:blipFill>
            <a:blip r:embed="rId9"/>
            <a:srcRect t="8380" b="13889"/>
            <a:stretch>
              <a:fillRect/>
            </a:stretch>
          </p:blipFill>
          <p:spPr>
            <a:xfrm>
              <a:off x="9471" y="376"/>
              <a:ext cx="3148" cy="40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65" name="Text Box 9"/>
            <p:cNvSpPr txBox="1"/>
            <p:nvPr/>
          </p:nvSpPr>
          <p:spPr>
            <a:xfrm>
              <a:off x="9855" y="4574"/>
              <a:ext cx="2563" cy="8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CN" altLang="en-US" sz="2800" dirty="0">
                  <a:solidFill>
                    <a:srgbClr val="000000"/>
                  </a:solidFill>
                  <a:latin typeface="+mn-ea"/>
                  <a:ea typeface="+mn-ea"/>
                </a:rPr>
                <a:t>机械手表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844030" y="1780540"/>
            <a:ext cx="2104390" cy="2979420"/>
            <a:chOff x="10665" y="2352"/>
            <a:chExt cx="3314" cy="469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0"/>
            <a:srcRect b="14883"/>
            <a:stretch>
              <a:fillRect/>
            </a:stretch>
          </p:blipFill>
          <p:spPr>
            <a:xfrm>
              <a:off x="10665" y="2352"/>
              <a:ext cx="3315" cy="3396"/>
            </a:xfrm>
            <a:prstGeom prst="rect">
              <a:avLst/>
            </a:prstGeom>
          </p:spPr>
        </p:pic>
        <p:sp>
          <p:nvSpPr>
            <p:cNvPr id="3" name="Text Box 12"/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11240" y="6222"/>
              <a:ext cx="2610" cy="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智能手表</a:t>
              </a: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657567" y="961481"/>
            <a:ext cx="31178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</a:rPr>
              <a:t>1.</a:t>
            </a:r>
            <a:r>
              <a:rPr lang="zh-CN" altLang="en-US" sz="2800" b="1" dirty="0">
                <a:solidFill>
                  <a:srgbClr val="0070C0"/>
                </a:solidFill>
              </a:rPr>
              <a:t>测量时间的工具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1034642"/>
            <a:ext cx="1785182" cy="38678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b="12797"/>
          <a:stretch>
            <a:fillRect/>
          </a:stretch>
        </p:blipFill>
        <p:spPr>
          <a:xfrm>
            <a:off x="622935" y="1581785"/>
            <a:ext cx="2257425" cy="33224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1180155"/>
            <a:ext cx="2096340" cy="372387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27584" y="1180155"/>
            <a:ext cx="2114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highlight>
                  <a:srgbClr val="FFFF00"/>
                </a:highlight>
              </a:rPr>
              <a:t>手机秒表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031387" y="1347614"/>
            <a:ext cx="3228340" cy="3391535"/>
            <a:chOff x="303" y="4285"/>
            <a:chExt cx="5084" cy="5341"/>
          </a:xfrm>
        </p:grpSpPr>
        <p:pic>
          <p:nvPicPr>
            <p:cNvPr id="44038" name="图片 14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6"/>
            <a:srcRect r="51678" b="27404"/>
            <a:stretch>
              <a:fillRect/>
            </a:stretch>
          </p:blipFill>
          <p:spPr>
            <a:xfrm>
              <a:off x="303" y="4285"/>
              <a:ext cx="5084" cy="4251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  <p:sp>
          <p:nvSpPr>
            <p:cNvPr id="44039" name="文本框 5"/>
            <p:cNvSpPr/>
            <p:nvPr>
              <p:custDataLst>
                <p:tags r:id="rId4"/>
              </p:custDataLst>
            </p:nvPr>
          </p:nvSpPr>
          <p:spPr>
            <a:xfrm>
              <a:off x="1776" y="8802"/>
              <a:ext cx="2573" cy="82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</a:lstStyle>
            <a:p>
              <a:pPr marL="0" lvl="0" indent="0" eaLnBrk="1" hangingPunct="1">
                <a:buFont typeface="Arial" panose="020B0604020202020204"/>
              </a:pPr>
              <a:r>
                <a:rPr lang="zh-CN" altLang="en-US" sz="2800" dirty="0">
                  <a:latin typeface="+mj-ea"/>
                  <a:ea typeface="+mj-ea"/>
                </a:rPr>
                <a:t>日晷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248768" y="1261562"/>
            <a:ext cx="2275840" cy="3464560"/>
            <a:chOff x="5860" y="4170"/>
            <a:chExt cx="3584" cy="5456"/>
          </a:xfrm>
        </p:grpSpPr>
        <p:sp>
          <p:nvSpPr>
            <p:cNvPr id="44035" name="文本框 6"/>
            <p:cNvSpPr/>
            <p:nvPr>
              <p:custDataLst>
                <p:tags r:id="rId1"/>
              </p:custDataLst>
            </p:nvPr>
          </p:nvSpPr>
          <p:spPr>
            <a:xfrm>
              <a:off x="7123" y="8802"/>
              <a:ext cx="1853" cy="82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等线" panose="02010600030101010101" pitchFamily="2" charset="-122"/>
                  <a:ea typeface="等线" panose="02010600030101010101" pitchFamily="2" charset="-122"/>
                </a:defRPr>
              </a:lvl5pPr>
            </a:lstStyle>
            <a:p>
              <a:pPr marL="0" lvl="0" indent="0" eaLnBrk="1" hangingPunct="1">
                <a:buFont typeface="Arial" panose="020B0604020202020204"/>
              </a:pPr>
              <a:r>
                <a:rPr lang="zh-CN" altLang="en-US" sz="2800" dirty="0">
                  <a:latin typeface="+mj-ea"/>
                  <a:ea typeface="+mj-ea"/>
                </a:rPr>
                <a:t>沙漏</a:t>
              </a:r>
            </a:p>
          </p:txBody>
        </p:sp>
        <p:pic>
          <p:nvPicPr>
            <p:cNvPr id="44040" name="Picture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5860" y="4170"/>
              <a:ext cx="3584" cy="4515"/>
            </a:xfrm>
            <a:prstGeom prst="rect">
              <a:avLst/>
            </a:prstGeom>
            <a:noFill/>
            <a:ln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>
            <p:custDataLst>
              <p:tags r:id="rId1"/>
            </p:custDataLst>
          </p:nvPr>
        </p:nvGrpSpPr>
        <p:grpSpPr>
          <a:xfrm>
            <a:off x="755576" y="1491630"/>
            <a:ext cx="2339918" cy="2516081"/>
            <a:chOff x="405972" y="134110"/>
            <a:chExt cx="2339918" cy="2516081"/>
          </a:xfrm>
        </p:grpSpPr>
        <p:pic>
          <p:nvPicPr>
            <p:cNvPr id="4" name="图片 3"/>
            <p:cNvPicPr preferRelativeResize="0"/>
            <p:nvPr>
              <p:custDataLst>
                <p:tags r:id="rId5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58" y="134110"/>
              <a:ext cx="1620000" cy="1800000"/>
            </a:xfrm>
            <a:prstGeom prst="rect">
              <a:avLst/>
            </a:prstGeom>
            <a:effectLst>
              <a:outerShdw blurRad="393700" dist="50800" dir="5400000" algn="ctr" rotWithShape="0">
                <a:srgbClr val="000000">
                  <a:alpha val="64000"/>
                </a:srgbClr>
              </a:outerShdw>
            </a:effectLst>
          </p:spPr>
        </p:pic>
        <p:sp>
          <p:nvSpPr>
            <p:cNvPr id="5" name="文本框 3"/>
            <p:cNvSpPr txBox="1"/>
            <p:nvPr>
              <p:custDataLst>
                <p:tags r:id="rId6"/>
              </p:custDataLst>
            </p:nvPr>
          </p:nvSpPr>
          <p:spPr>
            <a:xfrm>
              <a:off x="405972" y="2126971"/>
              <a:ext cx="2339918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125000"/>
                </a:lnSpc>
                <a:defRPr sz="24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zh-CN" altLang="en-US" sz="2800" dirty="0">
                  <a:latin typeface="宋体" pitchFamily="2" charset="-122"/>
                  <a:ea typeface="宋体" pitchFamily="2" charset="-122"/>
                </a:rPr>
                <a:t>一炷香的时间 </a:t>
              </a:r>
            </a:p>
          </p:txBody>
        </p:sp>
      </p:grpSp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3675214" y="1419622"/>
            <a:ext cx="1652690" cy="2588089"/>
            <a:chOff x="6885357" y="169660"/>
            <a:chExt cx="1652690" cy="2588089"/>
          </a:xfrm>
        </p:grpSpPr>
        <p:pic>
          <p:nvPicPr>
            <p:cNvPr id="15" name="图片 45073"/>
            <p:cNvPicPr preferRelativeResize="0">
              <a:picLocks noChangeArrowheads="1"/>
            </p:cNvPicPr>
            <p:nvPr>
              <p:custDataLst>
                <p:tags r:id="rId3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18047" y="169660"/>
              <a:ext cx="1620000" cy="1800000"/>
            </a:xfrm>
            <a:prstGeom prst="rect">
              <a:avLst/>
            </a:prstGeom>
            <a:effectLst>
              <a:outerShdw blurRad="393700" dist="50800" dir="5400000" algn="ctr" rotWithShape="0">
                <a:srgbClr val="000000">
                  <a:alpha val="64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6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885357" y="2234529"/>
              <a:ext cx="160866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lnSpc>
                  <a:spcPct val="100000"/>
                </a:lnSpc>
                <a:defRPr sz="2400"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2800" dirty="0">
                  <a:latin typeface="宋体" pitchFamily="2" charset="-122"/>
                  <a:ea typeface="宋体" pitchFamily="2" charset="-122"/>
                </a:rPr>
                <a:t>铜壶滴漏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724128" y="1373505"/>
            <a:ext cx="3065780" cy="2633980"/>
            <a:chOff x="9255" y="6295"/>
            <a:chExt cx="4828" cy="4148"/>
          </a:xfrm>
        </p:grpSpPr>
        <p:pic>
          <p:nvPicPr>
            <p:cNvPr id="19468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255" y="6295"/>
              <a:ext cx="4828" cy="293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469" name="Text Box 13"/>
            <p:cNvSpPr txBox="1"/>
            <p:nvPr/>
          </p:nvSpPr>
          <p:spPr>
            <a:xfrm>
              <a:off x="10406" y="9619"/>
              <a:ext cx="2553" cy="824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zh-CN" altLang="en-US" sz="2800" dirty="0">
                  <a:solidFill>
                    <a:srgbClr val="000000"/>
                  </a:solidFill>
                  <a:latin typeface="+mj-ea"/>
                  <a:ea typeface="+mj-ea"/>
                </a:rPr>
                <a:t>铯原子钟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rcRect l="12885" t="9599" r="13797" b="4907"/>
          <a:stretch>
            <a:fillRect/>
          </a:stretch>
        </p:blipFill>
        <p:spPr>
          <a:xfrm>
            <a:off x="5507990" y="1111885"/>
            <a:ext cx="1985010" cy="259778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46085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rcRect l="15293" r="20082" b="33944"/>
          <a:stretch>
            <a:fillRect/>
          </a:stretch>
        </p:blipFill>
        <p:spPr>
          <a:xfrm>
            <a:off x="1259632" y="1059582"/>
            <a:ext cx="2403475" cy="250634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46086" name="文本框 10"/>
          <p:cNvSpPr/>
          <p:nvPr>
            <p:custDataLst>
              <p:tags r:id="rId3"/>
            </p:custDataLst>
          </p:nvPr>
        </p:nvSpPr>
        <p:spPr>
          <a:xfrm>
            <a:off x="1403648" y="3795886"/>
            <a:ext cx="2641600" cy="66611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marR="0" lvl="0" indent="0" eaLnBrk="1" hangingPunct="1">
              <a:buFont typeface="Arial" panose="020B0604020202020204"/>
            </a:pPr>
            <a:r>
              <a:rPr lang="en-US" altLang="en-US" sz="3735" b="1" spc="0" dirty="0" err="1">
                <a:solidFill>
                  <a:srgbClr val="0070C0"/>
                </a:solidFill>
                <a:latin typeface="+mn-ea"/>
                <a:ea typeface="+mn-ea"/>
                <a:sym typeface="Arial" panose="020B0604020202020204" pitchFamily="34" charset="0"/>
              </a:rPr>
              <a:t>电子</a:t>
            </a:r>
            <a:r>
              <a:rPr sz="3735" b="1" spc="0" dirty="0">
                <a:solidFill>
                  <a:srgbClr val="0070C0"/>
                </a:solidFill>
                <a:latin typeface="+mn-ea"/>
                <a:ea typeface="+mn-ea"/>
                <a:sym typeface="Arial" panose="020B0604020202020204" pitchFamily="34" charset="0"/>
              </a:rPr>
              <a:t>秒</a:t>
            </a:r>
            <a:r>
              <a:rPr lang="en-US" altLang="en-US" sz="3735" b="1" spc="0" dirty="0">
                <a:solidFill>
                  <a:srgbClr val="0070C0"/>
                </a:solidFill>
                <a:latin typeface="+mn-ea"/>
                <a:ea typeface="+mn-ea"/>
                <a:sym typeface="Arial" panose="020B0604020202020204" pitchFamily="34" charset="0"/>
              </a:rPr>
              <a:t>表</a:t>
            </a:r>
            <a:endParaRPr lang="en-US" altLang="en-US" sz="3700" b="1" dirty="0">
              <a:solidFill>
                <a:srgbClr val="0070C0"/>
              </a:solidFill>
              <a:latin typeface="+mn-ea"/>
              <a:ea typeface="+mn-ea"/>
              <a:sym typeface="Arial" panose="020B0604020202020204" pitchFamily="34" charset="0"/>
            </a:endParaRPr>
          </a:p>
        </p:txBody>
      </p:sp>
      <p:sp>
        <p:nvSpPr>
          <p:cNvPr id="46087" name="文本框 10"/>
          <p:cNvSpPr/>
          <p:nvPr>
            <p:custDataLst>
              <p:tags r:id="rId4"/>
            </p:custDataLst>
          </p:nvPr>
        </p:nvSpPr>
        <p:spPr>
          <a:xfrm>
            <a:off x="5507990" y="3795886"/>
            <a:ext cx="2246630" cy="66611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defRPr>
            </a:lvl5pPr>
          </a:lstStyle>
          <a:p>
            <a:pPr marL="0" marR="0" lvl="0" indent="0" eaLnBrk="1" hangingPunct="1">
              <a:buFont typeface="Arial" panose="020B0604020202020204"/>
            </a:pPr>
            <a:r>
              <a:rPr lang="en-US" altLang="en-US" sz="3735" b="1" spc="0" dirty="0" err="1">
                <a:solidFill>
                  <a:srgbClr val="0070C0"/>
                </a:solidFill>
                <a:latin typeface="+mn-ea"/>
                <a:ea typeface="+mn-ea"/>
                <a:sym typeface="Arial" panose="020B0604020202020204" pitchFamily="34" charset="0"/>
              </a:rPr>
              <a:t>机械</a:t>
            </a:r>
            <a:r>
              <a:rPr sz="3735" b="1" spc="0" dirty="0">
                <a:solidFill>
                  <a:srgbClr val="0070C0"/>
                </a:solidFill>
                <a:latin typeface="+mn-ea"/>
                <a:ea typeface="+mn-ea"/>
                <a:sym typeface="Arial" panose="020B0604020202020204" pitchFamily="34" charset="0"/>
              </a:rPr>
              <a:t>秒</a:t>
            </a:r>
            <a:r>
              <a:rPr lang="en-US" altLang="en-US" sz="3735" b="1" spc="0" dirty="0">
                <a:solidFill>
                  <a:srgbClr val="0070C0"/>
                </a:solidFill>
                <a:latin typeface="+mn-ea"/>
                <a:ea typeface="+mn-ea"/>
                <a:sym typeface="Arial" panose="020B0604020202020204" pitchFamily="34" charset="0"/>
              </a:rPr>
              <a:t>表</a:t>
            </a:r>
            <a:endParaRPr lang="en-US" altLang="en-US" sz="3700" b="1" dirty="0">
              <a:solidFill>
                <a:srgbClr val="0070C0"/>
              </a:solidFill>
              <a:latin typeface="+mn-ea"/>
              <a:ea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 fill="hold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fill="hold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6" grpId="0"/>
      <p:bldP spid="4608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5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rcRect l="15293" r="20082" b="33944"/>
          <a:stretch>
            <a:fillRect/>
          </a:stretch>
        </p:blipFill>
        <p:spPr>
          <a:xfrm>
            <a:off x="539750" y="1779270"/>
            <a:ext cx="2403475" cy="250634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3" name="Text Box 13"/>
          <p:cNvSpPr txBox="1"/>
          <p:nvPr/>
        </p:nvSpPr>
        <p:spPr>
          <a:xfrm>
            <a:off x="3131840" y="1923678"/>
            <a:ext cx="5904676" cy="22929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  <a:buNone/>
            </a:pPr>
            <a:r>
              <a:rPr lang="zh-CN" altLang="en-US" sz="2600" dirty="0">
                <a:latin typeface="+mj-ea"/>
                <a:ea typeface="+mj-ea"/>
              </a:rPr>
              <a:t>用手紧握停表，大拇指按在右边按钮上，         </a:t>
            </a:r>
            <a:r>
              <a:rPr lang="zh-CN" altLang="en-US" sz="2800" dirty="0" smtClean="0">
                <a:latin typeface="+mj-ea"/>
                <a:ea typeface="+mj-ea"/>
              </a:rPr>
              <a:t>①</a:t>
            </a:r>
            <a:r>
              <a:rPr lang="zh-CN" altLang="en-US" sz="2800" dirty="0">
                <a:latin typeface="+mj-ea"/>
                <a:ea typeface="+mj-ea"/>
              </a:rPr>
              <a:t>第一次按下时，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</a:rPr>
              <a:t>开始计时</a:t>
            </a:r>
            <a:r>
              <a:rPr lang="zh-CN" altLang="en-US" sz="2800" dirty="0">
                <a:latin typeface="+mj-ea"/>
                <a:ea typeface="+mj-ea"/>
              </a:rPr>
              <a:t>；</a:t>
            </a:r>
          </a:p>
          <a:p>
            <a:pPr eaLnBrk="1" hangingPunct="1">
              <a:lnSpc>
                <a:spcPct val="130000"/>
              </a:lnSpc>
              <a:buNone/>
            </a:pPr>
            <a:r>
              <a:rPr lang="zh-CN" altLang="en-US" sz="2800" dirty="0" smtClean="0">
                <a:latin typeface="+mj-ea"/>
                <a:ea typeface="+mj-ea"/>
              </a:rPr>
              <a:t>②</a:t>
            </a:r>
            <a:r>
              <a:rPr lang="zh-CN" altLang="en-US" sz="2800" dirty="0">
                <a:latin typeface="+mj-ea"/>
                <a:ea typeface="+mj-ea"/>
              </a:rPr>
              <a:t>第二次按下时，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</a:rPr>
              <a:t>停止计时</a:t>
            </a:r>
            <a:r>
              <a:rPr lang="zh-CN" altLang="en-US" sz="2800" dirty="0">
                <a:latin typeface="+mj-ea"/>
                <a:ea typeface="+mj-ea"/>
              </a:rPr>
              <a:t>；</a:t>
            </a:r>
          </a:p>
          <a:p>
            <a:pPr eaLnBrk="1" hangingPunct="1">
              <a:lnSpc>
                <a:spcPct val="130000"/>
              </a:lnSpc>
              <a:buNone/>
            </a:pPr>
            <a:r>
              <a:rPr lang="zh-CN" altLang="en-US" sz="2800" dirty="0" smtClean="0">
                <a:latin typeface="+mj-ea"/>
                <a:ea typeface="+mj-ea"/>
              </a:rPr>
              <a:t>③</a:t>
            </a:r>
            <a:r>
              <a:rPr lang="zh-CN" altLang="en-US" sz="2800" dirty="0">
                <a:latin typeface="+mj-ea"/>
                <a:ea typeface="+mj-ea"/>
              </a:rPr>
              <a:t>食指按下左边按钮，</a:t>
            </a:r>
            <a:r>
              <a:rPr lang="zh-CN" altLang="en-US" sz="2800" dirty="0">
                <a:solidFill>
                  <a:srgbClr val="FF0000"/>
                </a:solidFill>
                <a:latin typeface="+mj-ea"/>
                <a:ea typeface="+mj-ea"/>
                <a:sym typeface="Arial" panose="020B0604020202020204" pitchFamily="34" charset="0"/>
              </a:rPr>
              <a:t>回零</a:t>
            </a:r>
            <a:r>
              <a:rPr lang="zh-CN" altLang="en-US" sz="2800" dirty="0">
                <a:latin typeface="+mj-ea"/>
                <a:ea typeface="+mj-ea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83568" y="1059582"/>
            <a:ext cx="3168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70C0"/>
                </a:solidFill>
                <a:latin typeface="+mj-ea"/>
                <a:ea typeface="+mj-ea"/>
              </a:rPr>
              <a:t>2.</a:t>
            </a:r>
            <a:r>
              <a:rPr lang="zh-CN" altLang="en-US" sz="2800" b="1" dirty="0">
                <a:solidFill>
                  <a:srgbClr val="0070C0"/>
                </a:solidFill>
                <a:latin typeface="+mj-ea"/>
                <a:ea typeface="+mj-ea"/>
              </a:rPr>
              <a:t>电子秒表的使用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 fill="hold"/>
                                        <p:tgtEl>
                                          <p:spTgt spid="4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060065" y="1635125"/>
            <a:ext cx="2973705" cy="32931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555776" y="1975485"/>
            <a:ext cx="10859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复位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4963936" y="1247076"/>
            <a:ext cx="2880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启动、停止按钮</a:t>
            </a:r>
          </a:p>
        </p:txBody>
      </p:sp>
      <p:cxnSp>
        <p:nvCxnSpPr>
          <p:cNvPr id="7" name="直接箭头连接符 6"/>
          <p:cNvCxnSpPr/>
          <p:nvPr>
            <p:custDataLst>
              <p:tags r:id="rId4"/>
            </p:custDataLst>
          </p:nvPr>
        </p:nvCxnSpPr>
        <p:spPr>
          <a:xfrm flipV="1">
            <a:off x="4859655" y="2283460"/>
            <a:ext cx="1224280" cy="64833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6228184" y="2067560"/>
            <a:ext cx="927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分针</a:t>
            </a:r>
          </a:p>
        </p:txBody>
      </p:sp>
      <p:cxnSp>
        <p:nvCxnSpPr>
          <p:cNvPr id="12" name="直接箭头连接符 11"/>
          <p:cNvCxnSpPr/>
          <p:nvPr>
            <p:custDataLst>
              <p:tags r:id="rId6"/>
            </p:custDataLst>
          </p:nvPr>
        </p:nvCxnSpPr>
        <p:spPr>
          <a:xfrm>
            <a:off x="5507990" y="3579495"/>
            <a:ext cx="1011555" cy="16827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>
            <p:custDataLst>
              <p:tags r:id="rId7"/>
            </p:custDataLst>
          </p:nvPr>
        </p:nvSpPr>
        <p:spPr>
          <a:xfrm>
            <a:off x="6372225" y="3795395"/>
            <a:ext cx="113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/>
              <a:t>秒针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6004" y="990555"/>
            <a:ext cx="3960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/>
              <a:t>3.</a:t>
            </a:r>
            <a:r>
              <a:rPr lang="zh-CN" altLang="en-US" dirty="0"/>
              <a:t>机械秒表的基本结构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 descr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056" y="1632716"/>
            <a:ext cx="2316666" cy="305279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734435" y="1607185"/>
            <a:ext cx="5218430" cy="11302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zh-CN" sz="2400" dirty="0">
                <a:solidFill>
                  <a:srgbClr val="000000"/>
                </a:solidFill>
                <a:latin typeface="+mn-lt"/>
                <a:ea typeface="+mn-ea"/>
                <a:sym typeface="+mn-ea"/>
              </a:rPr>
              <a:t>      </a:t>
            </a:r>
            <a:r>
              <a:rPr lang="zh-CN" altLang="en-US" sz="2400" dirty="0">
                <a:solidFill>
                  <a:srgbClr val="000000"/>
                </a:solidFill>
                <a:latin typeface="+mn-lt"/>
                <a:ea typeface="+mn-ea"/>
                <a:sym typeface="+mn-ea"/>
              </a:rPr>
              <a:t>大表盘</a:t>
            </a:r>
            <a:r>
              <a:rPr lang="zh-CN" altLang="en-US" sz="2400" dirty="0">
                <a:solidFill>
                  <a:srgbClr val="0000FF"/>
                </a:solidFill>
                <a:latin typeface="+mn-lt"/>
                <a:ea typeface="+mn-ea"/>
                <a:sym typeface="+mn-ea"/>
              </a:rPr>
              <a:t>秒针</a:t>
            </a:r>
            <a:r>
              <a:rPr lang="zh-CN" altLang="en-US" sz="2400" dirty="0">
                <a:solidFill>
                  <a:srgbClr val="000000"/>
                </a:solidFill>
                <a:latin typeface="+mn-lt"/>
                <a:ea typeface="+mn-ea"/>
                <a:sym typeface="+mn-ea"/>
              </a:rPr>
              <a:t>运动一周所表示的时间为</a:t>
            </a:r>
            <a:r>
              <a:rPr lang="en-US" altLang="zh-CN" sz="2400" dirty="0">
                <a:solidFill>
                  <a:srgbClr val="000000"/>
                </a:solidFill>
                <a:latin typeface="+mn-lt"/>
                <a:ea typeface="+mn-ea"/>
                <a:sym typeface="+mn-ea"/>
              </a:rPr>
              <a:t>_____ </a:t>
            </a:r>
            <a:r>
              <a:rPr lang="zh-CN" altLang="en-US" sz="2400" dirty="0">
                <a:solidFill>
                  <a:srgbClr val="000000"/>
                </a:solidFill>
                <a:latin typeface="+mn-lt"/>
                <a:ea typeface="+mn-ea"/>
                <a:sym typeface="+mn-ea"/>
              </a:rPr>
              <a:t>，大表盘的分度值是</a:t>
            </a:r>
            <a:r>
              <a:rPr lang="en-US" altLang="zh-CN" sz="2400" dirty="0">
                <a:solidFill>
                  <a:srgbClr val="000000"/>
                </a:solidFill>
                <a:latin typeface="+mn-lt"/>
                <a:ea typeface="+mn-ea"/>
                <a:sym typeface="+mn-ea"/>
              </a:rPr>
              <a:t>______</a:t>
            </a:r>
            <a:r>
              <a:rPr lang="zh-CN" altLang="en-US" sz="2400" dirty="0">
                <a:solidFill>
                  <a:srgbClr val="000000"/>
                </a:solidFill>
                <a:latin typeface="+mn-lt"/>
                <a:ea typeface="+mn-ea"/>
                <a:sym typeface="+mn-ea"/>
              </a:rPr>
              <a:t>。</a:t>
            </a:r>
            <a:endParaRPr lang="zh-CN" altLang="en-US" sz="2400" dirty="0">
              <a:latin typeface="+mn-lt"/>
              <a:ea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841432" y="2823687"/>
            <a:ext cx="5172075" cy="16842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zh-CN" sz="2400" dirty="0">
                <a:solidFill>
                  <a:srgbClr val="000000"/>
                </a:solidFill>
                <a:latin typeface="+mn-lt"/>
                <a:ea typeface="+mn-ea"/>
                <a:sym typeface="+mn-ea"/>
              </a:rPr>
              <a:t>       </a:t>
            </a:r>
            <a:r>
              <a:rPr lang="zh-CN" altLang="en-US" sz="2400" dirty="0">
                <a:solidFill>
                  <a:srgbClr val="000000"/>
                </a:solidFill>
                <a:latin typeface="+mn-lt"/>
                <a:ea typeface="+mn-ea"/>
                <a:sym typeface="+mn-ea"/>
              </a:rPr>
              <a:t>小表盘</a:t>
            </a:r>
            <a:r>
              <a:rPr lang="zh-CN" altLang="en-US" sz="2400" dirty="0">
                <a:solidFill>
                  <a:srgbClr val="0000FF"/>
                </a:solidFill>
                <a:latin typeface="+mn-lt"/>
                <a:ea typeface="+mn-ea"/>
                <a:sym typeface="+mn-ea"/>
              </a:rPr>
              <a:t>分针</a:t>
            </a:r>
            <a:r>
              <a:rPr lang="zh-CN" altLang="en-US" sz="2400" dirty="0">
                <a:solidFill>
                  <a:srgbClr val="000000"/>
                </a:solidFill>
                <a:latin typeface="+mn-lt"/>
                <a:ea typeface="+mn-ea"/>
                <a:sym typeface="+mn-ea"/>
              </a:rPr>
              <a:t>运动一周所表示的时间为</a:t>
            </a:r>
            <a:r>
              <a:rPr lang="en-US" altLang="zh-CN" sz="2400" dirty="0">
                <a:solidFill>
                  <a:srgbClr val="000000"/>
                </a:solidFill>
                <a:latin typeface="+mn-lt"/>
                <a:ea typeface="+mn-ea"/>
                <a:sym typeface="+mn-ea"/>
              </a:rPr>
              <a:t>______</a:t>
            </a:r>
            <a:r>
              <a:rPr lang="zh-CN" altLang="en-US" sz="2400" dirty="0">
                <a:solidFill>
                  <a:srgbClr val="000000"/>
                </a:solidFill>
                <a:latin typeface="+mn-lt"/>
                <a:ea typeface="+mn-ea"/>
                <a:sym typeface="+mn-ea"/>
              </a:rPr>
              <a:t>，</a:t>
            </a:r>
            <a:r>
              <a:rPr lang="en-US" altLang="zh-CN" sz="2400" dirty="0">
                <a:solidFill>
                  <a:srgbClr val="000000"/>
                </a:solidFill>
                <a:latin typeface="+mn-lt"/>
                <a:ea typeface="+mn-ea"/>
                <a:sym typeface="+mn-ea"/>
              </a:rPr>
              <a:t> </a:t>
            </a:r>
            <a:r>
              <a:rPr lang="zh-CN" altLang="en-US" sz="2400" dirty="0">
                <a:solidFill>
                  <a:srgbClr val="000000"/>
                </a:solidFill>
                <a:latin typeface="+mn-lt"/>
                <a:ea typeface="+mn-ea"/>
                <a:sym typeface="+mn-ea"/>
              </a:rPr>
              <a:t>小表盘的分度值是 </a:t>
            </a:r>
            <a:r>
              <a:rPr lang="en-US" altLang="zh-CN" sz="2400" dirty="0">
                <a:solidFill>
                  <a:srgbClr val="000000"/>
                </a:solidFill>
                <a:latin typeface="+mn-lt"/>
                <a:ea typeface="+mn-ea"/>
                <a:sym typeface="+mn-ea"/>
              </a:rPr>
              <a:t>______</a:t>
            </a:r>
            <a:r>
              <a:rPr lang="zh-CN" altLang="en-US" sz="2400" dirty="0">
                <a:solidFill>
                  <a:srgbClr val="000000"/>
                </a:solidFill>
                <a:latin typeface="+mn-lt"/>
                <a:ea typeface="+mn-ea"/>
                <a:sym typeface="+mn-ea"/>
              </a:rPr>
              <a:t>。</a:t>
            </a:r>
            <a:endParaRPr lang="zh-CN" altLang="en-US" sz="2400" dirty="0">
              <a:latin typeface="+mn-lt"/>
              <a:ea typeface="+mn-ea"/>
            </a:endParaRPr>
          </a:p>
        </p:txBody>
      </p:sp>
      <p:sp>
        <p:nvSpPr>
          <p:cNvPr id="22532" name="Text Box 4"/>
          <p:cNvSpPr txBox="1"/>
          <p:nvPr/>
        </p:nvSpPr>
        <p:spPr>
          <a:xfrm>
            <a:off x="4218784" y="2129651"/>
            <a:ext cx="711200" cy="692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600" dirty="0">
                <a:solidFill>
                  <a:srgbClr val="FF0000"/>
                </a:solidFill>
                <a:latin typeface="+mn-lt"/>
                <a:ea typeface="+mn-ea"/>
              </a:rPr>
              <a:t>60s</a:t>
            </a:r>
          </a:p>
        </p:txBody>
      </p:sp>
      <p:sp>
        <p:nvSpPr>
          <p:cNvPr id="22533" name="Text Box 5"/>
          <p:cNvSpPr txBox="1"/>
          <p:nvPr/>
        </p:nvSpPr>
        <p:spPr>
          <a:xfrm>
            <a:off x="7852592" y="2129651"/>
            <a:ext cx="846455" cy="6915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600" dirty="0">
                <a:solidFill>
                  <a:srgbClr val="FF0000"/>
                </a:solidFill>
                <a:latin typeface="+mn-lt"/>
                <a:ea typeface="+mn-ea"/>
              </a:rPr>
              <a:t>0.</a:t>
            </a:r>
            <a:r>
              <a:rPr lang="en-US" altLang="zh-CN" sz="2600" dirty="0">
                <a:solidFill>
                  <a:srgbClr val="FF0000"/>
                </a:solidFill>
                <a:latin typeface="+mn-lt"/>
                <a:ea typeface="+mn-ea"/>
              </a:rPr>
              <a:t>1</a:t>
            </a:r>
            <a:r>
              <a:rPr lang="zh-CN" altLang="en-US" sz="2600" dirty="0">
                <a:solidFill>
                  <a:srgbClr val="FF0000"/>
                </a:solidFill>
                <a:latin typeface="+mn-lt"/>
                <a:ea typeface="+mn-ea"/>
              </a:rPr>
              <a:t>s</a:t>
            </a:r>
          </a:p>
        </p:txBody>
      </p:sp>
      <p:sp>
        <p:nvSpPr>
          <p:cNvPr id="22534" name="Text Box 6"/>
          <p:cNvSpPr txBox="1"/>
          <p:nvPr/>
        </p:nvSpPr>
        <p:spPr>
          <a:xfrm>
            <a:off x="4544355" y="3355499"/>
            <a:ext cx="1037463" cy="62061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600" dirty="0">
                <a:solidFill>
                  <a:srgbClr val="FF0000"/>
                </a:solidFill>
                <a:latin typeface="+mn-lt"/>
                <a:ea typeface="+mn-ea"/>
              </a:rPr>
              <a:t>30min</a:t>
            </a:r>
          </a:p>
        </p:txBody>
      </p:sp>
      <p:sp>
        <p:nvSpPr>
          <p:cNvPr id="22535" name="Text Box 7"/>
          <p:cNvSpPr txBox="1"/>
          <p:nvPr/>
        </p:nvSpPr>
        <p:spPr>
          <a:xfrm>
            <a:off x="3942903" y="3908258"/>
            <a:ext cx="870751" cy="620619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600" dirty="0">
                <a:solidFill>
                  <a:srgbClr val="FF0000"/>
                </a:solidFill>
                <a:latin typeface="+mn-lt"/>
                <a:ea typeface="+mn-ea"/>
              </a:rPr>
              <a:t>1</a:t>
            </a:r>
            <a:r>
              <a:rPr lang="en-US" altLang="zh-CN" sz="2600" dirty="0">
                <a:solidFill>
                  <a:srgbClr val="FF0000"/>
                </a:solidFill>
                <a:latin typeface="+mn-lt"/>
                <a:ea typeface="+mn-ea"/>
              </a:rPr>
              <a:t>min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91898" y="951459"/>
            <a:ext cx="4661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70C0"/>
                </a:solidFill>
                <a:latin typeface="+mj-ea"/>
                <a:ea typeface="+mj-ea"/>
              </a:defRPr>
            </a:lvl1pPr>
          </a:lstStyle>
          <a:p>
            <a:r>
              <a:rPr lang="en-US" altLang="zh-CN" dirty="0">
                <a:solidFill>
                  <a:srgbClr val="FF0000"/>
                </a:solidFill>
                <a:latin typeface="+mn-lt"/>
                <a:ea typeface="+mn-ea"/>
              </a:rPr>
              <a:t>4.</a:t>
            </a:r>
            <a:r>
              <a:rPr lang="zh-CN" altLang="en-US" dirty="0">
                <a:solidFill>
                  <a:srgbClr val="FF0000"/>
                </a:solidFill>
                <a:latin typeface="+mn-lt"/>
                <a:ea typeface="+mn-ea"/>
              </a:rPr>
              <a:t>机械秒表的量程与分度值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ldLvl="0"/>
      <p:bldP spid="22533" grpId="0" bldLvl="0"/>
      <p:bldP spid="22534" grpId="0" bldLvl="0"/>
      <p:bldP spid="22535" grpId="0" bldLvl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E:\R八物上\第一章 机械运动\第1节 长度和时间的测量\第2课时 时间的测量\图片\01004001.jp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40350" y="1144270"/>
            <a:ext cx="1750060" cy="25666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1115616" y="3987017"/>
            <a:ext cx="354495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800" noProof="0" dirty="0">
                <a:solidFill>
                  <a:schemeClr val="tx1"/>
                </a:solidFill>
                <a:uLnTx/>
                <a:uFillTx/>
                <a:latin typeface="+mn-ea"/>
                <a:ea typeface="+mn-ea"/>
                <a:sym typeface="+mn-ea"/>
              </a:rPr>
              <a:t>上、下哪根小棒长？</a:t>
            </a:r>
          </a:p>
        </p:txBody>
      </p:sp>
      <p:sp>
        <p:nvSpPr>
          <p:cNvPr id="1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148064" y="3987017"/>
            <a:ext cx="31066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32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AB</a:t>
            </a:r>
            <a:r>
              <a:rPr kumimoji="1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长还是</a:t>
            </a:r>
            <a:r>
              <a:rPr kumimoji="1" lang="en-US" altLang="zh-CN" sz="3200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CD</a:t>
            </a:r>
            <a:r>
              <a:rPr kumimoji="1" lang="zh-CN" altLang="en-US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长</a:t>
            </a:r>
            <a:r>
              <a:rPr kumimoji="1" lang="en-US" altLang="zh-CN" sz="32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?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7997" y="959966"/>
            <a:ext cx="1412462" cy="2750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4" descr="200841140855"/>
          <p:cNvPicPr>
            <a:picLocks noChangeAspect="1"/>
          </p:cNvPicPr>
          <p:nvPr/>
        </p:nvPicPr>
        <p:blipFill>
          <a:blip r:embed="rId2"/>
          <a:srcRect l="5415" t="1277" r="6233" b="6171"/>
          <a:stretch>
            <a:fillRect/>
          </a:stretch>
        </p:blipFill>
        <p:spPr>
          <a:xfrm>
            <a:off x="395605" y="987425"/>
            <a:ext cx="2657475" cy="36887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4" name="Text Box 3"/>
          <p:cNvSpPr txBox="1"/>
          <p:nvPr/>
        </p:nvSpPr>
        <p:spPr>
          <a:xfrm>
            <a:off x="3225800" y="1409700"/>
            <a:ext cx="5603240" cy="26917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zh-CN" altLang="en-US" sz="2600" dirty="0">
                <a:solidFill>
                  <a:srgbClr val="000000"/>
                </a:solidFill>
                <a:latin typeface="+mj-ea"/>
                <a:ea typeface="+mj-ea"/>
              </a:rPr>
              <a:t>大表盘</a:t>
            </a:r>
            <a:r>
              <a:rPr lang="zh-CN" altLang="en-US" sz="2600" dirty="0">
                <a:solidFill>
                  <a:srgbClr val="0000FF"/>
                </a:solidFill>
                <a:latin typeface="+mj-ea"/>
                <a:ea typeface="+mj-ea"/>
              </a:rPr>
              <a:t>秒针</a:t>
            </a:r>
            <a:r>
              <a:rPr lang="zh-CN" altLang="en-US" sz="2600" dirty="0">
                <a:solidFill>
                  <a:srgbClr val="000000"/>
                </a:solidFill>
                <a:latin typeface="+mj-ea"/>
                <a:ea typeface="+mj-ea"/>
              </a:rPr>
              <a:t>运动一周所表示的时间为</a:t>
            </a:r>
            <a:r>
              <a:rPr lang="en-US" altLang="zh-CN" sz="2600" dirty="0">
                <a:solidFill>
                  <a:srgbClr val="000000"/>
                </a:solidFill>
                <a:latin typeface="+mj-ea"/>
                <a:ea typeface="+mj-ea"/>
              </a:rPr>
              <a:t>_____</a:t>
            </a:r>
            <a:r>
              <a:rPr lang="zh-CN" altLang="en-US" sz="2600" dirty="0">
                <a:solidFill>
                  <a:srgbClr val="000000"/>
                </a:solidFill>
                <a:latin typeface="+mj-ea"/>
                <a:ea typeface="+mj-ea"/>
              </a:rPr>
              <a:t>，大表盘的分度值是</a:t>
            </a:r>
            <a:r>
              <a:rPr lang="en-US" altLang="zh-CN" sz="2600" dirty="0">
                <a:solidFill>
                  <a:srgbClr val="000000"/>
                </a:solidFill>
                <a:latin typeface="+mj-ea"/>
                <a:ea typeface="+mj-ea"/>
              </a:rPr>
              <a:t>______</a:t>
            </a:r>
            <a:r>
              <a:rPr lang="zh-CN" altLang="en-US" sz="2600" dirty="0">
                <a:solidFill>
                  <a:srgbClr val="000000"/>
                </a:solidFill>
                <a:latin typeface="+mj-ea"/>
                <a:ea typeface="+mj-ea"/>
              </a:rPr>
              <a:t>。</a:t>
            </a:r>
          </a:p>
          <a:p>
            <a:pPr eaLnBrk="1" hangingPunct="1">
              <a:lnSpc>
                <a:spcPct val="150000"/>
              </a:lnSpc>
              <a:spcBef>
                <a:spcPct val="50000"/>
              </a:spcBef>
              <a:buNone/>
            </a:pPr>
            <a:r>
              <a:rPr lang="zh-CN" altLang="en-US" sz="2600" dirty="0">
                <a:solidFill>
                  <a:srgbClr val="000000"/>
                </a:solidFill>
                <a:latin typeface="+mj-ea"/>
                <a:ea typeface="+mj-ea"/>
              </a:rPr>
              <a:t>小表盘</a:t>
            </a:r>
            <a:r>
              <a:rPr lang="zh-CN" altLang="en-US" sz="2600" dirty="0">
                <a:solidFill>
                  <a:srgbClr val="0000FF"/>
                </a:solidFill>
                <a:latin typeface="+mj-ea"/>
                <a:ea typeface="+mj-ea"/>
              </a:rPr>
              <a:t>分针</a:t>
            </a:r>
            <a:r>
              <a:rPr lang="zh-CN" altLang="en-US" sz="2600" dirty="0">
                <a:solidFill>
                  <a:srgbClr val="000000"/>
                </a:solidFill>
                <a:latin typeface="+mj-ea"/>
                <a:ea typeface="+mj-ea"/>
              </a:rPr>
              <a:t>运动一周所表示的时间为</a:t>
            </a:r>
            <a:r>
              <a:rPr lang="en-US" altLang="zh-CN" sz="2600" dirty="0">
                <a:solidFill>
                  <a:srgbClr val="000000"/>
                </a:solidFill>
                <a:latin typeface="+mj-ea"/>
                <a:ea typeface="+mj-ea"/>
              </a:rPr>
              <a:t>______</a:t>
            </a:r>
            <a:r>
              <a:rPr lang="zh-CN" altLang="en-US" sz="2600" dirty="0">
                <a:solidFill>
                  <a:srgbClr val="000000"/>
                </a:solidFill>
                <a:latin typeface="+mj-ea"/>
                <a:ea typeface="+mj-ea"/>
              </a:rPr>
              <a:t>，小表盘的分度值是 </a:t>
            </a:r>
            <a:r>
              <a:rPr lang="en-US" altLang="zh-CN" sz="2600" dirty="0">
                <a:solidFill>
                  <a:srgbClr val="000000"/>
                </a:solidFill>
                <a:latin typeface="+mj-ea"/>
                <a:ea typeface="+mj-ea"/>
              </a:rPr>
              <a:t>______</a:t>
            </a:r>
            <a:r>
              <a:rPr lang="zh-CN" altLang="en-US" sz="2600" dirty="0">
                <a:solidFill>
                  <a:srgbClr val="000000"/>
                </a:solidFill>
                <a:latin typeface="+mj-ea"/>
                <a:ea typeface="+mj-ea"/>
              </a:rPr>
              <a:t>。</a:t>
            </a:r>
          </a:p>
        </p:txBody>
      </p:sp>
      <p:sp>
        <p:nvSpPr>
          <p:cNvPr id="23555" name="Text Box 3"/>
          <p:cNvSpPr txBox="1"/>
          <p:nvPr/>
        </p:nvSpPr>
        <p:spPr>
          <a:xfrm>
            <a:off x="3383915" y="1994535"/>
            <a:ext cx="1049655" cy="6915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26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30</a:t>
            </a:r>
            <a:r>
              <a:rPr lang="zh-CN" altLang="en-US" sz="26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s</a:t>
            </a:r>
          </a:p>
        </p:txBody>
      </p:sp>
      <p:sp>
        <p:nvSpPr>
          <p:cNvPr id="23556" name="Text Box 4"/>
          <p:cNvSpPr txBox="1"/>
          <p:nvPr/>
        </p:nvSpPr>
        <p:spPr>
          <a:xfrm>
            <a:off x="7230110" y="1994535"/>
            <a:ext cx="1249680" cy="6915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6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0.</a:t>
            </a:r>
            <a:r>
              <a:rPr lang="en-US" altLang="zh-CN" sz="26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1</a:t>
            </a:r>
            <a:r>
              <a:rPr lang="zh-CN" altLang="en-US" sz="26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s</a:t>
            </a:r>
          </a:p>
        </p:txBody>
      </p:sp>
      <p:sp>
        <p:nvSpPr>
          <p:cNvPr id="23557" name="Text Box 5"/>
          <p:cNvSpPr txBox="1"/>
          <p:nvPr/>
        </p:nvSpPr>
        <p:spPr>
          <a:xfrm>
            <a:off x="3264535" y="3409950"/>
            <a:ext cx="1530985" cy="6915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26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15</a:t>
            </a:r>
            <a:r>
              <a:rPr lang="zh-CN" altLang="en-US" sz="26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min</a:t>
            </a:r>
          </a:p>
        </p:txBody>
      </p:sp>
      <p:sp>
        <p:nvSpPr>
          <p:cNvPr id="3" name="Text Box 6"/>
          <p:cNvSpPr txBox="1"/>
          <p:nvPr/>
        </p:nvSpPr>
        <p:spPr>
          <a:xfrm>
            <a:off x="7294245" y="3409950"/>
            <a:ext cx="1120775" cy="62103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6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0.5</a:t>
            </a:r>
            <a:r>
              <a:rPr lang="en-US" altLang="zh-CN" sz="2600" dirty="0">
                <a:solidFill>
                  <a:srgbClr val="FF0000"/>
                </a:solidFill>
                <a:latin typeface="Times New Roman" panose="02020603050405020304" charset="0"/>
                <a:ea typeface="黑体" panose="02010609060101010101" pitchFamily="49" charset="-122"/>
              </a:rPr>
              <a:t>min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ldLvl="0"/>
      <p:bldP spid="23556" grpId="0" bldLvl="0"/>
      <p:bldP spid="23557" grpId="0" bldLvl="0"/>
      <p:bldP spid="3" grpId="0" bldLvl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899592" y="1707654"/>
            <a:ext cx="75584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latin typeface="+mj-ea"/>
                <a:ea typeface="+mj-ea"/>
              </a:rPr>
              <a:t>第一次按下开始/启动键时 表针开始转动</a:t>
            </a:r>
            <a:r>
              <a:rPr lang="zh-CN" altLang="en-US" sz="2800" b="1" dirty="0" smtClean="0">
                <a:latin typeface="+mj-ea"/>
                <a:ea typeface="+mj-ea"/>
              </a:rPr>
              <a:t>。</a:t>
            </a:r>
            <a:endParaRPr lang="zh-CN" altLang="en-US" sz="2800" b="1" dirty="0"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+mj-ea"/>
                <a:ea typeface="+mj-ea"/>
                <a:sym typeface="+mn-ea"/>
              </a:rPr>
              <a:t>第二次按下</a:t>
            </a: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开始</a:t>
            </a:r>
            <a:r>
              <a:rPr lang="en-US" altLang="zh-CN" sz="28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/</a:t>
            </a: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启动键</a:t>
            </a:r>
            <a:r>
              <a:rPr lang="zh-CN" altLang="en-US" sz="2800" b="1" dirty="0">
                <a:latin typeface="+mj-ea"/>
                <a:ea typeface="+mj-ea"/>
                <a:sym typeface="+mn-ea"/>
              </a:rPr>
              <a:t>时 表针停止转动,读数</a:t>
            </a:r>
            <a:r>
              <a:rPr lang="zh-CN" altLang="en-US" sz="2800" b="1" dirty="0" smtClean="0">
                <a:latin typeface="+mj-ea"/>
                <a:ea typeface="+mj-ea"/>
                <a:sym typeface="+mn-ea"/>
              </a:rPr>
              <a:t>。</a:t>
            </a:r>
            <a:endParaRPr lang="zh-CN" altLang="en-US" sz="2800" b="1" dirty="0">
              <a:latin typeface="+mj-ea"/>
              <a:ea typeface="+mj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latin typeface="+mj-ea"/>
                <a:ea typeface="+mj-ea"/>
                <a:sym typeface="+mn-ea"/>
              </a:rPr>
              <a:t>第三最后按下</a:t>
            </a: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复位键</a:t>
            </a:r>
            <a:r>
              <a:rPr lang="zh-CN" altLang="en-US" sz="2800" b="1" dirty="0">
                <a:latin typeface="+mj-ea"/>
                <a:ea typeface="+mj-ea"/>
                <a:sym typeface="+mn-ea"/>
              </a:rPr>
              <a:t>时 表针弹回零点</a:t>
            </a:r>
            <a:r>
              <a:rPr lang="zh-CN" altLang="en-US" sz="2800" b="1" dirty="0" smtClean="0">
                <a:latin typeface="+mj-ea"/>
                <a:ea typeface="+mj-ea"/>
                <a:sym typeface="+mn-ea"/>
              </a:rPr>
              <a:t>。</a:t>
            </a:r>
            <a:endParaRPr lang="zh-CN" altLang="en-US" sz="2800" b="1" dirty="0">
              <a:latin typeface="+mj-ea"/>
              <a:ea typeface="+mj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en-US" sz="2800" b="1" dirty="0">
                <a:solidFill>
                  <a:srgbClr val="FF0000"/>
                </a:solidFill>
                <a:latin typeface="+mj-ea"/>
                <a:ea typeface="+mj-ea"/>
                <a:sym typeface="宋体" panose="02010600030101010101" pitchFamily="2" charset="-122"/>
              </a:rPr>
              <a:t>简</a:t>
            </a: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  <a:sym typeface="宋体" panose="02010600030101010101" pitchFamily="2" charset="-122"/>
              </a:rPr>
              <a:t>记</a:t>
            </a:r>
            <a:r>
              <a:rPr lang="en-US" altLang="en-US" sz="2800" b="1" dirty="0">
                <a:solidFill>
                  <a:srgbClr val="FF0000"/>
                </a:solidFill>
                <a:latin typeface="+mj-ea"/>
                <a:ea typeface="+mj-ea"/>
                <a:sym typeface="宋体" panose="02010600030101010101" pitchFamily="2" charset="-122"/>
              </a:rPr>
              <a:t>：</a:t>
            </a:r>
            <a:r>
              <a:rPr lang="en-US" altLang="en-US" sz="2800" b="1" dirty="0" err="1">
                <a:solidFill>
                  <a:srgbClr val="FF0000"/>
                </a:solidFill>
                <a:latin typeface="+mj-ea"/>
                <a:ea typeface="+mj-ea"/>
                <a:sym typeface="宋体" panose="02010600030101010101" pitchFamily="2" charset="-122"/>
              </a:rPr>
              <a:t>一启动；二按停；三读数；四归零</a:t>
            </a:r>
            <a:r>
              <a:rPr lang="en-US" altLang="en-US" sz="2800" b="1" dirty="0">
                <a:solidFill>
                  <a:srgbClr val="FF0000"/>
                </a:solidFill>
                <a:latin typeface="+mj-ea"/>
                <a:ea typeface="+mj-ea"/>
                <a:sym typeface="宋体" panose="02010600030101010101" pitchFamily="2" charset="-122"/>
              </a:rPr>
              <a:t>。</a:t>
            </a:r>
            <a:endParaRPr lang="zh-CN" altLang="en-US" sz="2800" b="1" dirty="0"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2546" y="1059582"/>
            <a:ext cx="44234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+mj-ea"/>
                <a:ea typeface="+mj-ea"/>
              </a:rPr>
              <a:t>5.</a:t>
            </a:r>
            <a:r>
              <a:rPr lang="zh-CN" altLang="en-US" sz="2800" b="1" dirty="0">
                <a:solidFill>
                  <a:srgbClr val="FF0000"/>
                </a:solidFill>
                <a:latin typeface="+mj-ea"/>
                <a:ea typeface="+mj-ea"/>
              </a:rPr>
              <a:t>机械停表的使用步骤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662730" y="1066165"/>
            <a:ext cx="33134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6.</a:t>
            </a:r>
            <a:r>
              <a:rPr lang="zh-CN" altLang="en-US" sz="2800" b="1" dirty="0">
                <a:solidFill>
                  <a:srgbClr val="FF0000"/>
                </a:solidFill>
              </a:rPr>
              <a:t>机械秒表的读数</a:t>
            </a:r>
          </a:p>
        </p:txBody>
      </p:sp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38810" y="1722755"/>
            <a:ext cx="2615565" cy="3028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419872" y="1722755"/>
            <a:ext cx="5544616" cy="24929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600" dirty="0">
                <a:latin typeface="+mj-ea"/>
                <a:ea typeface="+mj-ea"/>
                <a:sym typeface="+mn-ea"/>
              </a:rPr>
              <a:t>用停表测量时间时，先看小圈再</a:t>
            </a:r>
            <a:r>
              <a:rPr lang="zh-CN" altLang="en-US" sz="2600" dirty="0" smtClean="0">
                <a:latin typeface="+mj-ea"/>
                <a:ea typeface="+mj-ea"/>
                <a:sym typeface="+mn-ea"/>
              </a:rPr>
              <a:t>看</a:t>
            </a:r>
            <a:endParaRPr lang="en-US" altLang="zh-CN" sz="2600" dirty="0" smtClean="0">
              <a:latin typeface="+mj-ea"/>
              <a:ea typeface="+mj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600" dirty="0" smtClean="0">
                <a:latin typeface="+mj-ea"/>
                <a:ea typeface="+mj-ea"/>
                <a:sym typeface="+mn-ea"/>
              </a:rPr>
              <a:t>大</a:t>
            </a:r>
            <a:r>
              <a:rPr lang="zh-CN" altLang="en-US" sz="2600" dirty="0">
                <a:latin typeface="+mj-ea"/>
                <a:ea typeface="+mj-ea"/>
                <a:sym typeface="+mn-ea"/>
              </a:rPr>
              <a:t>圈</a:t>
            </a:r>
            <a:r>
              <a:rPr lang="zh-CN" altLang="zh-CN" sz="2600" dirty="0">
                <a:latin typeface="+mj-ea"/>
                <a:ea typeface="+mj-ea"/>
                <a:sym typeface="+mn-ea"/>
              </a:rPr>
              <a:t>，小圈读数</a:t>
            </a:r>
            <a:r>
              <a:rPr lang="en-US" altLang="zh-CN" sz="2600" dirty="0">
                <a:latin typeface="+mj-ea"/>
                <a:ea typeface="+mj-ea"/>
                <a:sym typeface="+mn-ea"/>
              </a:rPr>
              <a:t>+</a:t>
            </a:r>
            <a:r>
              <a:rPr lang="zh-CN" altLang="en-US" sz="2600" dirty="0">
                <a:latin typeface="+mj-ea"/>
                <a:ea typeface="+mj-ea"/>
                <a:sym typeface="+mn-ea"/>
              </a:rPr>
              <a:t>大圈读数</a:t>
            </a:r>
            <a:r>
              <a:rPr lang="en-US" altLang="zh-CN" sz="2600" dirty="0">
                <a:latin typeface="+mj-ea"/>
                <a:ea typeface="+mj-ea"/>
                <a:sym typeface="+mn-ea"/>
              </a:rPr>
              <a:t>=</a:t>
            </a:r>
            <a:r>
              <a:rPr lang="zh-CN" altLang="en-US" sz="2600" dirty="0">
                <a:latin typeface="+mj-ea"/>
                <a:ea typeface="+mj-ea"/>
                <a:sym typeface="+mn-ea"/>
              </a:rPr>
              <a:t>记时。</a:t>
            </a:r>
            <a:endParaRPr lang="zh-CN" altLang="en-US" sz="2600" dirty="0">
              <a:solidFill>
                <a:srgbClr val="FF0000"/>
              </a:solidFill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600" dirty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图中秒表的读数</a:t>
            </a:r>
            <a:r>
              <a:rPr lang="zh-CN" altLang="en-US" sz="2600" dirty="0" smtClean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为</a:t>
            </a:r>
            <a:endParaRPr lang="en-US" altLang="zh-CN" sz="2600" dirty="0" smtClean="0">
              <a:solidFill>
                <a:srgbClr val="FF0000"/>
              </a:solidFill>
              <a:latin typeface="+mj-ea"/>
              <a:ea typeface="+mj-ea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600" dirty="0" smtClean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3min</a:t>
            </a:r>
            <a:r>
              <a:rPr lang="en-US" altLang="zh-CN" sz="2600" dirty="0" smtClean="0">
                <a:latin typeface="+mj-ea"/>
                <a:ea typeface="+mj-ea"/>
                <a:sym typeface="+mn-ea"/>
              </a:rPr>
              <a:t>+</a:t>
            </a:r>
            <a:r>
              <a:rPr lang="en-US" altLang="zh-CN" sz="2600" dirty="0" smtClean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37.5s</a:t>
            </a:r>
            <a:r>
              <a:rPr lang="en-US" altLang="zh-CN" sz="2600" dirty="0" smtClean="0">
                <a:latin typeface="+mj-ea"/>
                <a:ea typeface="+mj-ea"/>
                <a:sym typeface="+mn-ea"/>
              </a:rPr>
              <a:t>=</a:t>
            </a:r>
            <a:r>
              <a:rPr lang="en-US" altLang="zh-CN" sz="2600" dirty="0" smtClean="0">
                <a:solidFill>
                  <a:srgbClr val="FF0000"/>
                </a:solidFill>
                <a:latin typeface="+mj-ea"/>
                <a:ea typeface="+mj-ea"/>
                <a:sym typeface="+mn-ea"/>
              </a:rPr>
              <a:t>217.5s</a:t>
            </a:r>
            <a:endParaRPr lang="en-US" altLang="zh-CN" sz="2600" dirty="0">
              <a:solidFill>
                <a:srgbClr val="FF0000"/>
              </a:solidFill>
              <a:latin typeface="+mj-ea"/>
              <a:ea typeface="+mj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1140616"/>
            <a:ext cx="6096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415" y="1707654"/>
            <a:ext cx="2747645" cy="31311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95377" y="1131590"/>
            <a:ext cx="75704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+mn-lt"/>
                <a:ea typeface="+mn-ea"/>
              </a:rPr>
              <a:t>例</a:t>
            </a:r>
            <a:r>
              <a:rPr lang="en-US" altLang="zh-CN" sz="2800" dirty="0">
                <a:latin typeface="+mn-lt"/>
                <a:ea typeface="+mn-ea"/>
              </a:rPr>
              <a:t>5 </a:t>
            </a:r>
            <a:r>
              <a:rPr lang="zh-CN" altLang="en-US" sz="2800" dirty="0">
                <a:latin typeface="+mn-lt"/>
                <a:ea typeface="+mn-ea"/>
              </a:rPr>
              <a:t>如图所示，停表的示数为</a:t>
            </a:r>
            <a:r>
              <a:rPr lang="zh-CN" altLang="en-US" sz="2800" u="sng" dirty="0">
                <a:latin typeface="+mn-lt"/>
                <a:ea typeface="+mn-ea"/>
              </a:rPr>
              <a:t>      </a:t>
            </a:r>
            <a:r>
              <a:rPr lang="en-US" altLang="zh-CN" sz="2800" dirty="0">
                <a:latin typeface="+mn-lt"/>
                <a:ea typeface="+mn-ea"/>
              </a:rPr>
              <a:t>min</a:t>
            </a:r>
            <a:r>
              <a:rPr lang="en-US" altLang="zh-CN" sz="2800" u="sng" dirty="0">
                <a:latin typeface="+mn-lt"/>
                <a:ea typeface="+mn-ea"/>
              </a:rPr>
              <a:t>             </a:t>
            </a:r>
            <a:r>
              <a:rPr lang="en-US" altLang="zh-CN" sz="2800" dirty="0">
                <a:latin typeface="+mn-lt"/>
                <a:ea typeface="+mn-ea"/>
              </a:rPr>
              <a:t>s</a:t>
            </a:r>
            <a:r>
              <a:rPr lang="zh-CN" altLang="en-US" sz="2800" dirty="0">
                <a:latin typeface="+mn-lt"/>
                <a:ea typeface="+mn-ea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590704" y="1109370"/>
            <a:ext cx="318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732240" y="1131590"/>
            <a:ext cx="1008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</a:rPr>
              <a:t>44.2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1377727"/>
            <a:ext cx="2606675" cy="3104515"/>
          </a:xfrm>
          <a:prstGeom prst="rect">
            <a:avLst/>
          </a:prstGeom>
        </p:spPr>
      </p:pic>
      <p:sp>
        <p:nvSpPr>
          <p:cNvPr id="27022" name="矩形 2"/>
          <p:cNvSpPr/>
          <p:nvPr/>
        </p:nvSpPr>
        <p:spPr>
          <a:xfrm>
            <a:off x="846435" y="1067212"/>
            <a:ext cx="4498340" cy="341632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just" eaLnBrk="1" hangingPunct="1">
              <a:lnSpc>
                <a:spcPct val="150000"/>
              </a:lnSpc>
            </a:pPr>
            <a:r>
              <a:rPr lang="zh-CN" altLang="en-US" sz="2400" dirty="0">
                <a:latin typeface="+mn-lt"/>
                <a:ea typeface="+mn-ea"/>
                <a:sym typeface="Times New Roman" panose="02020603050405020304" charset="0"/>
              </a:rPr>
              <a:t>例</a:t>
            </a:r>
            <a:r>
              <a:rPr lang="en-US" altLang="zh-CN" sz="2400" dirty="0">
                <a:latin typeface="+mn-lt"/>
                <a:ea typeface="+mn-ea"/>
                <a:sym typeface="Times New Roman" panose="02020603050405020304" charset="0"/>
              </a:rPr>
              <a:t>6 </a:t>
            </a:r>
            <a:r>
              <a:rPr lang="zh-CN" altLang="en-US" sz="2400" dirty="0">
                <a:latin typeface="+mn-lt"/>
                <a:ea typeface="+mn-ea"/>
                <a:sym typeface="Times New Roman" panose="02020603050405020304" charset="0"/>
              </a:rPr>
              <a:t>如图所示的是某种机械停表的实物图，长针转一圈度量的时间是</a:t>
            </a:r>
            <a:r>
              <a:rPr lang="zh-CN" altLang="en-US" sz="2400" u="sng" dirty="0">
                <a:latin typeface="+mn-lt"/>
                <a:ea typeface="+mn-ea"/>
                <a:sym typeface="Times New Roman" panose="02020603050405020304" charset="0"/>
              </a:rPr>
              <a:t>            </a:t>
            </a:r>
            <a:r>
              <a:rPr lang="zh-CN" altLang="en-US" sz="2400" dirty="0">
                <a:latin typeface="+mn-lt"/>
                <a:ea typeface="+mn-ea"/>
                <a:sym typeface="Times New Roman" panose="02020603050405020304" charset="0"/>
              </a:rPr>
              <a:t>，分度值是</a:t>
            </a:r>
            <a:r>
              <a:rPr lang="zh-CN" altLang="en-US" sz="2400" u="sng" dirty="0">
                <a:latin typeface="+mn-lt"/>
                <a:ea typeface="+mn-ea"/>
                <a:sym typeface="Times New Roman" panose="02020603050405020304" charset="0"/>
              </a:rPr>
              <a:t>         </a:t>
            </a:r>
            <a:r>
              <a:rPr lang="zh-CN" altLang="en-US" sz="2400" dirty="0">
                <a:latin typeface="+mn-lt"/>
                <a:ea typeface="+mn-ea"/>
                <a:sym typeface="Times New Roman" panose="02020603050405020304" charset="0"/>
              </a:rPr>
              <a:t>；短针转一圈度量的时间是</a:t>
            </a:r>
            <a:r>
              <a:rPr lang="zh-CN" altLang="en-US" sz="2400" u="sng" dirty="0">
                <a:latin typeface="+mn-lt"/>
                <a:ea typeface="+mn-ea"/>
                <a:sym typeface="Times New Roman" panose="02020603050405020304" charset="0"/>
              </a:rPr>
              <a:t> </a:t>
            </a:r>
            <a:r>
              <a:rPr lang="zh-CN" altLang="en-US" sz="2400" u="sng" dirty="0" smtClean="0">
                <a:latin typeface="+mn-lt"/>
                <a:ea typeface="+mn-ea"/>
                <a:sym typeface="Times New Roman" panose="02020603050405020304" charset="0"/>
              </a:rPr>
              <a:t>        </a:t>
            </a:r>
            <a:r>
              <a:rPr lang="zh-CN" altLang="en-US" sz="2400" dirty="0" smtClean="0">
                <a:latin typeface="+mn-lt"/>
                <a:ea typeface="+mn-ea"/>
                <a:sym typeface="Times New Roman" panose="02020603050405020304" charset="0"/>
              </a:rPr>
              <a:t>，</a:t>
            </a:r>
            <a:r>
              <a:rPr lang="zh-CN" altLang="en-US" sz="2400" dirty="0">
                <a:latin typeface="+mn-lt"/>
                <a:ea typeface="+mn-ea"/>
                <a:sym typeface="Times New Roman" panose="02020603050405020304" charset="0"/>
              </a:rPr>
              <a:t>分度值是</a:t>
            </a:r>
            <a:r>
              <a:rPr lang="zh-CN" altLang="en-US" sz="2400" u="sng" dirty="0">
                <a:latin typeface="+mn-lt"/>
                <a:ea typeface="+mn-ea"/>
                <a:sym typeface="Times New Roman" panose="02020603050405020304" charset="0"/>
              </a:rPr>
              <a:t>            </a:t>
            </a:r>
            <a:r>
              <a:rPr lang="zh-CN" altLang="en-US" sz="2400" dirty="0">
                <a:latin typeface="+mn-lt"/>
                <a:ea typeface="+mn-ea"/>
                <a:sym typeface="Times New Roman" panose="02020603050405020304" charset="0"/>
              </a:rPr>
              <a:t>，图中显示的时间是 </a:t>
            </a:r>
            <a:r>
              <a:rPr lang="zh-CN" altLang="en-US" sz="2400" u="sng" dirty="0">
                <a:latin typeface="+mn-lt"/>
                <a:ea typeface="+mn-ea"/>
                <a:sym typeface="Times New Roman" panose="02020603050405020304" charset="0"/>
              </a:rPr>
              <a:t> </a:t>
            </a:r>
            <a:r>
              <a:rPr lang="en-US" altLang="zh-CN" sz="2400" u="sng" dirty="0">
                <a:latin typeface="+mn-lt"/>
                <a:ea typeface="+mn-ea"/>
                <a:sym typeface="Times New Roman" panose="02020603050405020304" charset="0"/>
              </a:rPr>
              <a:t>      </a:t>
            </a:r>
            <a:r>
              <a:rPr lang="zh-CN" altLang="en-US" sz="2400" u="sng" dirty="0">
                <a:latin typeface="+mn-lt"/>
                <a:ea typeface="+mn-ea"/>
                <a:sym typeface="Times New Roman" panose="02020603050405020304" charset="0"/>
              </a:rPr>
              <a:t>                 </a:t>
            </a:r>
            <a:r>
              <a:rPr lang="zh-CN" altLang="en-US" sz="2400" dirty="0">
                <a:latin typeface="+mn-lt"/>
                <a:ea typeface="+mn-ea"/>
                <a:sym typeface="Times New Roman" panose="02020603050405020304" charset="0"/>
              </a:rPr>
              <a:t>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664950" y="2247534"/>
            <a:ext cx="772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+mn-lt"/>
                <a:ea typeface="+mn-ea"/>
              </a:rPr>
              <a:t>30s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197965" y="2247534"/>
            <a:ext cx="8445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+mn-lt"/>
                <a:ea typeface="+mn-ea"/>
              </a:rPr>
              <a:t>0.1s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266688" y="2829964"/>
            <a:ext cx="11258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+mn-lt"/>
                <a:ea typeface="+mn-ea"/>
              </a:rPr>
              <a:t>15min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266930" y="3361959"/>
            <a:ext cx="7010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+mn-lt"/>
                <a:ea typeface="+mn-ea"/>
              </a:rPr>
              <a:t>30s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664950" y="3910599"/>
            <a:ext cx="17875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0000"/>
                </a:solidFill>
                <a:latin typeface="+mn-lt"/>
                <a:ea typeface="+mn-ea"/>
              </a:rPr>
              <a:t>9min 38.4s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11"/>
          <p:cNvPicPr>
            <a:picLocks noChangeAspect="1"/>
          </p:cNvPicPr>
          <p:nvPr/>
        </p:nvPicPr>
        <p:blipFill>
          <a:blip r:embed="rId2"/>
          <a:srcRect b="85"/>
          <a:stretch>
            <a:fillRect/>
          </a:stretch>
        </p:blipFill>
        <p:spPr>
          <a:xfrm>
            <a:off x="6992708" y="1581208"/>
            <a:ext cx="1755775" cy="27978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642462" y="1718004"/>
            <a:ext cx="6022057" cy="25242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>
              <a:defRPr>
                <a:latin typeface="Times New Roman" panose="02020603050405020304" charset="0"/>
                <a:ea typeface="黑体" panose="02010609060101010101" pitchFamily="49" charset="-122"/>
              </a:defRPr>
            </a:lvl1pPr>
          </a:lstStyle>
          <a:p>
            <a:pPr algn="just">
              <a:lnSpc>
                <a:spcPct val="125000"/>
              </a:lnSpc>
            </a:pPr>
            <a:r>
              <a:rPr lang="en-US" altLang="zh-CN" sz="2600" dirty="0">
                <a:latin typeface="+mj-ea"/>
                <a:ea typeface="+mj-ea"/>
              </a:rPr>
              <a:t>(1)</a:t>
            </a:r>
            <a:r>
              <a:rPr lang="zh-CN" altLang="en-US" sz="2600" dirty="0">
                <a:latin typeface="+mj-ea"/>
                <a:ea typeface="+mj-ea"/>
              </a:rPr>
              <a:t>练习使用秒表</a:t>
            </a:r>
            <a:r>
              <a:rPr lang="en-US" altLang="zh-CN" sz="2600" dirty="0">
                <a:latin typeface="+mj-ea"/>
                <a:ea typeface="+mj-ea"/>
              </a:rPr>
              <a:t>:</a:t>
            </a:r>
            <a:r>
              <a:rPr lang="zh-CN" altLang="en-US" sz="2600" dirty="0">
                <a:latin typeface="+mj-ea"/>
                <a:ea typeface="+mj-ea"/>
              </a:rPr>
              <a:t>按动秒表上的按钮，观察指针</a:t>
            </a:r>
            <a:r>
              <a:rPr lang="en-US" altLang="zh-CN" sz="2600" dirty="0">
                <a:latin typeface="+mj-ea"/>
                <a:ea typeface="+mj-ea"/>
              </a:rPr>
              <a:t>(</a:t>
            </a:r>
            <a:r>
              <a:rPr lang="zh-CN" altLang="en-US" sz="2600" dirty="0">
                <a:latin typeface="+mj-ea"/>
                <a:ea typeface="+mj-ea"/>
              </a:rPr>
              <a:t>或数字</a:t>
            </a:r>
            <a:r>
              <a:rPr lang="en-US" altLang="zh-CN" sz="2600" dirty="0">
                <a:latin typeface="+mj-ea"/>
                <a:ea typeface="+mj-ea"/>
              </a:rPr>
              <a:t>)</a:t>
            </a:r>
            <a:r>
              <a:rPr lang="zh-CN" altLang="en-US" sz="2600" dirty="0">
                <a:latin typeface="+mj-ea"/>
                <a:ea typeface="+mj-ea"/>
              </a:rPr>
              <a:t>的变化，了解秒表的使用方法。</a:t>
            </a:r>
            <a:endParaRPr lang="en-US" altLang="zh-CN" sz="2600" dirty="0">
              <a:latin typeface="+mj-ea"/>
              <a:ea typeface="+mj-ea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2600" dirty="0">
                <a:latin typeface="+mj-ea"/>
                <a:ea typeface="+mj-ea"/>
              </a:rPr>
              <a:t>(2)</a:t>
            </a:r>
            <a:r>
              <a:rPr lang="zh-CN" altLang="en-US" sz="2600" dirty="0">
                <a:latin typeface="+mj-ea"/>
                <a:ea typeface="+mj-ea"/>
              </a:rPr>
              <a:t>使用秒表测量你脉搏跳动</a:t>
            </a:r>
            <a:r>
              <a:rPr lang="en-US" altLang="zh-CN" sz="2600" dirty="0">
                <a:latin typeface="+mj-ea"/>
                <a:ea typeface="+mj-ea"/>
              </a:rPr>
              <a:t>10</a:t>
            </a:r>
            <a:r>
              <a:rPr lang="zh-CN" altLang="en-US" sz="2600" dirty="0">
                <a:latin typeface="+mj-ea"/>
                <a:ea typeface="+mj-ea"/>
              </a:rPr>
              <a:t>次所用的时间</a:t>
            </a:r>
            <a:r>
              <a:rPr lang="en-US" altLang="zh-CN" sz="2600" dirty="0">
                <a:latin typeface="+mj-ea"/>
                <a:ea typeface="+mj-ea"/>
              </a:rPr>
              <a:t>;</a:t>
            </a:r>
            <a:r>
              <a:rPr lang="zh-CN" altLang="en-US" sz="2600" dirty="0">
                <a:latin typeface="+mj-ea"/>
                <a:ea typeface="+mj-ea"/>
              </a:rPr>
              <a:t>正常行走时你每迈一步所用的时间。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38174" y="1059815"/>
            <a:ext cx="5806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/>
              <a:t>7.</a:t>
            </a:r>
            <a:r>
              <a:rPr lang="zh-CN" altLang="en-US" sz="2800" b="1" dirty="0">
                <a:solidFill>
                  <a:srgbClr val="0070C0"/>
                </a:solidFill>
              </a:rPr>
              <a:t>学生实验：</a:t>
            </a:r>
            <a:r>
              <a:rPr lang="zh-CN" altLang="en-US" sz="2800" b="1" dirty="0"/>
              <a:t>用秒表测量时间</a:t>
            </a:r>
            <a:endParaRPr lang="zh-CN" altLang="en-US" sz="2800" b="1" dirty="0">
              <a:highlight>
                <a:srgbClr val="FFFF00"/>
              </a:highligh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5" name="文本框 3"/>
          <p:cNvSpPr txBox="1"/>
          <p:nvPr/>
        </p:nvSpPr>
        <p:spPr>
          <a:xfrm>
            <a:off x="856129" y="2226480"/>
            <a:ext cx="7906610" cy="1200329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lnSpc>
                <a:spcPct val="150000"/>
              </a:lnSpc>
            </a:pPr>
            <a:r>
              <a:rPr lang="zh-CN" altLang="en-US" sz="2400" dirty="0">
                <a:latin typeface="+mn-ea"/>
                <a:ea typeface="+mn-ea"/>
              </a:rPr>
              <a:t>（</a:t>
            </a:r>
            <a:r>
              <a:rPr lang="en-US" altLang="zh-CN" sz="2400" dirty="0">
                <a:latin typeface="+mn-ea"/>
                <a:ea typeface="+mn-ea"/>
              </a:rPr>
              <a:t>1</a:t>
            </a:r>
            <a:r>
              <a:rPr sz="2400" dirty="0">
                <a:latin typeface="+mn-ea"/>
                <a:ea typeface="+mn-ea"/>
              </a:rPr>
              <a:t>）</a:t>
            </a:r>
            <a:r>
              <a:rPr lang="zh-CN" altLang="en-US" sz="2400" dirty="0">
                <a:latin typeface="+mn-ea"/>
                <a:ea typeface="+mn-ea"/>
              </a:rPr>
              <a:t>测量时，要用眼睛估读出最小刻度值的下一位数字，是估读就不可能非常准确。</a:t>
            </a:r>
          </a:p>
        </p:txBody>
      </p:sp>
      <p:sp>
        <p:nvSpPr>
          <p:cNvPr id="27651" name="文本框 32769"/>
          <p:cNvSpPr txBox="1"/>
          <p:nvPr/>
        </p:nvSpPr>
        <p:spPr>
          <a:xfrm>
            <a:off x="769846" y="970693"/>
            <a:ext cx="8266650" cy="646331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+mn-ea"/>
                <a:ea typeface="+mn-ea"/>
              </a:rPr>
              <a:t>1.</a:t>
            </a:r>
            <a:r>
              <a:rPr lang="zh-CN" altLang="en-US" sz="2400" b="1" dirty="0">
                <a:solidFill>
                  <a:srgbClr val="FF0000"/>
                </a:solidFill>
                <a:latin typeface="+mn-ea"/>
                <a:ea typeface="+mn-ea"/>
              </a:rPr>
              <a:t>定义</a:t>
            </a:r>
            <a:r>
              <a:rPr lang="zh-CN" altLang="en-US" sz="2400" dirty="0">
                <a:latin typeface="+mn-ea"/>
                <a:ea typeface="+mn-ea"/>
              </a:rPr>
              <a:t>：测量的数值和真实值之间总会有差别</a:t>
            </a:r>
            <a:r>
              <a:rPr lang="en-US" altLang="zh-CN" sz="2400" dirty="0">
                <a:latin typeface="+mn-ea"/>
                <a:ea typeface="+mn-ea"/>
              </a:rPr>
              <a:t>,</a:t>
            </a:r>
            <a:r>
              <a:rPr sz="2400" dirty="0">
                <a:latin typeface="+mn-ea"/>
                <a:ea typeface="+mn-ea"/>
              </a:rPr>
              <a:t>这</a:t>
            </a:r>
            <a:r>
              <a:rPr lang="zh-CN" altLang="en-US" sz="2400" dirty="0">
                <a:latin typeface="+mn-ea"/>
                <a:ea typeface="+mn-ea"/>
              </a:rPr>
              <a:t>就是</a:t>
            </a:r>
            <a:r>
              <a:rPr lang="zh-CN" altLang="en-US" sz="2400" b="1" dirty="0">
                <a:solidFill>
                  <a:srgbClr val="FF0000"/>
                </a:solidFill>
                <a:latin typeface="+mn-ea"/>
                <a:ea typeface="+mn-ea"/>
              </a:rPr>
              <a:t>误差</a:t>
            </a:r>
            <a:r>
              <a:rPr lang="zh-CN" altLang="en-US" sz="2400" dirty="0">
                <a:latin typeface="+mn-ea"/>
                <a:ea typeface="+mn-ea"/>
              </a:rPr>
              <a:t>。 </a:t>
            </a:r>
          </a:p>
        </p:txBody>
      </p:sp>
      <p:sp>
        <p:nvSpPr>
          <p:cNvPr id="27652" name="文本框 32770"/>
          <p:cNvSpPr txBox="1"/>
          <p:nvPr/>
        </p:nvSpPr>
        <p:spPr>
          <a:xfrm>
            <a:off x="745533" y="1580150"/>
            <a:ext cx="7724779" cy="646331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lnSpc>
                <a:spcPct val="150000"/>
              </a:lnSpc>
            </a:pPr>
            <a:r>
              <a:rPr lang="en-US" altLang="zh-CN" sz="2400" b="1">
                <a:solidFill>
                  <a:srgbClr val="FF0000"/>
                </a:solidFill>
                <a:latin typeface="+mn-ea"/>
                <a:ea typeface="+mn-ea"/>
              </a:rPr>
              <a:t>2.</a:t>
            </a:r>
            <a:r>
              <a:rPr lang="zh-CN" altLang="en-US" sz="2400" b="1">
                <a:solidFill>
                  <a:srgbClr val="FF0000"/>
                </a:solidFill>
                <a:latin typeface="+mn-ea"/>
                <a:ea typeface="+mn-ea"/>
              </a:rPr>
              <a:t>误差的来源</a:t>
            </a:r>
            <a:r>
              <a:rPr lang="zh-CN" altLang="en-US" sz="2400">
                <a:latin typeface="+mn-ea"/>
                <a:ea typeface="+mn-ea"/>
              </a:rPr>
              <a:t> </a:t>
            </a:r>
            <a:r>
              <a:rPr sz="2400">
                <a:latin typeface="+mn-ea"/>
                <a:ea typeface="+mn-ea"/>
                <a:sym typeface="+mn-ea"/>
              </a:rPr>
              <a:t>：</a:t>
            </a:r>
            <a:r>
              <a:rPr lang="zh-CN" altLang="en-US" sz="2400">
                <a:latin typeface="+mn-ea"/>
                <a:ea typeface="+mn-ea"/>
                <a:sym typeface="Wingdings" panose="05000000000000000000" pitchFamily="2" charset="2"/>
              </a:rPr>
              <a:t>测量工具、测量方法、测量者。</a:t>
            </a:r>
            <a:r>
              <a:rPr lang="zh-CN" altLang="en-US" sz="2400">
                <a:latin typeface="+mn-ea"/>
                <a:ea typeface="+mn-ea"/>
              </a:rPr>
              <a:t>      </a:t>
            </a:r>
          </a:p>
        </p:txBody>
      </p:sp>
      <p:sp>
        <p:nvSpPr>
          <p:cNvPr id="27653" name="文本框 1"/>
          <p:cNvSpPr txBox="1"/>
          <p:nvPr/>
        </p:nvSpPr>
        <p:spPr>
          <a:xfrm>
            <a:off x="899592" y="3351122"/>
            <a:ext cx="5011229" cy="646331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lnSpc>
                <a:spcPct val="150000"/>
              </a:lnSpc>
            </a:pPr>
            <a:r>
              <a:rPr lang="zh-CN" altLang="en-US" sz="2400" dirty="0">
                <a:latin typeface="+mn-ea"/>
                <a:ea typeface="+mn-ea"/>
              </a:rPr>
              <a:t>（</a:t>
            </a:r>
            <a:r>
              <a:rPr lang="en-US" altLang="zh-CN" sz="2400" dirty="0">
                <a:latin typeface="+mn-ea"/>
                <a:ea typeface="+mn-ea"/>
              </a:rPr>
              <a:t>2</a:t>
            </a:r>
            <a:r>
              <a:rPr sz="2400" dirty="0">
                <a:latin typeface="+mn-ea"/>
                <a:ea typeface="+mn-ea"/>
              </a:rPr>
              <a:t>）</a:t>
            </a:r>
            <a:r>
              <a:rPr lang="zh-CN" altLang="en-US" sz="2400" dirty="0">
                <a:latin typeface="+mn-ea"/>
                <a:ea typeface="+mn-ea"/>
              </a:rPr>
              <a:t>仪器本身不准确。</a:t>
            </a:r>
          </a:p>
        </p:txBody>
      </p:sp>
      <p:sp>
        <p:nvSpPr>
          <p:cNvPr id="27654" name="文本框 2"/>
          <p:cNvSpPr txBox="1"/>
          <p:nvPr/>
        </p:nvSpPr>
        <p:spPr>
          <a:xfrm>
            <a:off x="899592" y="3997453"/>
            <a:ext cx="3864927" cy="646331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lnSpc>
                <a:spcPct val="150000"/>
              </a:lnSpc>
            </a:pPr>
            <a:r>
              <a:rPr lang="zh-CN" altLang="en-US" sz="2400" dirty="0">
                <a:latin typeface="+mn-ea"/>
                <a:ea typeface="+mn-ea"/>
              </a:rPr>
              <a:t>（</a:t>
            </a:r>
            <a:r>
              <a:rPr lang="en-US" altLang="zh-CN" sz="2400" dirty="0">
                <a:latin typeface="+mn-ea"/>
                <a:ea typeface="+mn-ea"/>
              </a:rPr>
              <a:t>3</a:t>
            </a:r>
            <a:r>
              <a:rPr sz="2400" dirty="0">
                <a:latin typeface="+mn-ea"/>
                <a:ea typeface="+mn-ea"/>
              </a:rPr>
              <a:t>）</a:t>
            </a:r>
            <a:r>
              <a:rPr lang="zh-CN" altLang="en-US" sz="2400" dirty="0">
                <a:latin typeface="+mn-ea"/>
                <a:ea typeface="+mn-ea"/>
              </a:rPr>
              <a:t>环境温度、湿度变化。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/>
      <p:bldP spid="27651" grpId="0"/>
      <p:bldP spid="27652" grpId="0"/>
      <p:bldP spid="27653" grpId="0"/>
      <p:bldP spid="2765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/>
        </p:nvSpPr>
        <p:spPr>
          <a:xfrm>
            <a:off x="676735" y="1033800"/>
            <a:ext cx="3606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3.</a:t>
            </a:r>
            <a:r>
              <a:rPr lang="zh-CN" altLang="en-US" sz="2800" b="1" dirty="0">
                <a:solidFill>
                  <a:srgbClr val="FF0000"/>
                </a:solidFill>
              </a:rPr>
              <a:t>误差与错误的区别</a:t>
            </a:r>
          </a:p>
        </p:txBody>
      </p:sp>
      <p:grpSp>
        <p:nvGrpSpPr>
          <p:cNvPr id="7" name="组合 6"/>
          <p:cNvGrpSpPr/>
          <p:nvPr/>
        </p:nvGrpSpPr>
        <p:grpSpPr>
          <a:xfrm>
            <a:off x="1370837" y="1600200"/>
            <a:ext cx="1311910" cy="645795"/>
            <a:chOff x="3205" y="3426"/>
            <a:chExt cx="2260" cy="1017"/>
          </a:xfrm>
        </p:grpSpPr>
        <p:sp>
          <p:nvSpPr>
            <p:cNvPr id="9" name="圆角矩形 8"/>
            <p:cNvSpPr/>
            <p:nvPr/>
          </p:nvSpPr>
          <p:spPr>
            <a:xfrm>
              <a:off x="3205" y="3426"/>
              <a:ext cx="2260" cy="1017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474" y="3494"/>
              <a:ext cx="175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bg1"/>
                  </a:solidFill>
                </a:rPr>
                <a:t>误差</a:t>
              </a:r>
            </a:p>
          </p:txBody>
        </p:sp>
      </p:grpSp>
      <p:sp>
        <p:nvSpPr>
          <p:cNvPr id="13" name="圆角矩形 12"/>
          <p:cNvSpPr/>
          <p:nvPr/>
        </p:nvSpPr>
        <p:spPr>
          <a:xfrm>
            <a:off x="396747" y="2294890"/>
            <a:ext cx="3749040" cy="23101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sp>
        <p:nvSpPr>
          <p:cNvPr id="11" name="文本框 10"/>
          <p:cNvSpPr txBox="1"/>
          <p:nvPr/>
        </p:nvSpPr>
        <p:spPr>
          <a:xfrm>
            <a:off x="687576" y="3662382"/>
            <a:ext cx="3167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latinLnBrk="0" hangingPunct="1">
              <a:lnSpc>
                <a:spcPct val="125000"/>
              </a:lnSpc>
            </a:pPr>
            <a:r>
              <a:rPr lang="zh-CN" altLang="en-US" sz="2400" b="1" dirty="0">
                <a:solidFill>
                  <a:srgbClr val="FF0000"/>
                </a:solidFill>
              </a:rPr>
              <a:t>不可能避免    </a:t>
            </a:r>
          </a:p>
          <a:p>
            <a:pPr algn="ctr" eaLnBrk="1" latinLnBrk="0" hangingPunct="1">
              <a:lnSpc>
                <a:spcPct val="125000"/>
              </a:lnSpc>
            </a:pPr>
            <a:r>
              <a:rPr lang="zh-CN" altLang="en-US" sz="2400" b="1" dirty="0"/>
              <a:t>只能减小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219447" y="2463165"/>
            <a:ext cx="1239520" cy="221488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13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≠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6304152" y="1600200"/>
            <a:ext cx="1435100" cy="645160"/>
            <a:chOff x="11310" y="3497"/>
            <a:chExt cx="2260" cy="1016"/>
          </a:xfrm>
        </p:grpSpPr>
        <p:sp>
          <p:nvSpPr>
            <p:cNvPr id="16" name="圆角矩形 15"/>
            <p:cNvSpPr/>
            <p:nvPr/>
          </p:nvSpPr>
          <p:spPr>
            <a:xfrm>
              <a:off x="11310" y="3497"/>
              <a:ext cx="2260" cy="1017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1664" y="3573"/>
              <a:ext cx="1593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>
                  <a:solidFill>
                    <a:schemeClr val="bg1"/>
                  </a:solidFill>
                </a:rPr>
                <a:t>错误</a:t>
              </a:r>
            </a:p>
          </p:txBody>
        </p:sp>
      </p:grpSp>
      <p:sp>
        <p:nvSpPr>
          <p:cNvPr id="21" name="圆角矩形 20"/>
          <p:cNvSpPr/>
          <p:nvPr/>
        </p:nvSpPr>
        <p:spPr>
          <a:xfrm>
            <a:off x="5437377" y="2384425"/>
            <a:ext cx="3625215" cy="222059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5785274" y="3711049"/>
            <a:ext cx="3156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latinLnBrk="0" hangingPunct="1">
              <a:lnSpc>
                <a:spcPct val="125000"/>
              </a:lnSpc>
            </a:pPr>
            <a:r>
              <a:rPr lang="zh-CN" altLang="en-US" sz="2400" b="1" dirty="0"/>
              <a:t>不应该发生的    </a:t>
            </a:r>
          </a:p>
          <a:p>
            <a:pPr algn="ctr" eaLnBrk="1" latinLnBrk="0" hangingPunct="1">
              <a:lnSpc>
                <a:spcPct val="125000"/>
              </a:lnSpc>
            </a:pPr>
            <a:r>
              <a:rPr lang="zh-CN" altLang="en-US" sz="2400" b="1" dirty="0">
                <a:solidFill>
                  <a:srgbClr val="FF0000"/>
                </a:solidFill>
              </a:rPr>
              <a:t>可以避免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601506" y="2384425"/>
            <a:ext cx="3339521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zh-CN" altLang="en-US" sz="2400" b="1" dirty="0">
                <a:solidFill>
                  <a:srgbClr val="7030A0"/>
                </a:solidFill>
                <a:sym typeface="+mn-ea"/>
              </a:rPr>
              <a:t>由测量工具、测量方法的</a:t>
            </a:r>
            <a:r>
              <a:rPr lang="zh-CN" altLang="en-US" sz="2400" b="1" dirty="0" smtClean="0">
                <a:solidFill>
                  <a:srgbClr val="7030A0"/>
                </a:solidFill>
                <a:sym typeface="+mn-ea"/>
              </a:rPr>
              <a:t>限制测量</a:t>
            </a:r>
            <a:r>
              <a:rPr lang="zh-CN" altLang="en-US" sz="2400" b="1" dirty="0">
                <a:solidFill>
                  <a:srgbClr val="7030A0"/>
                </a:solidFill>
                <a:sym typeface="+mn-ea"/>
              </a:rPr>
              <a:t>人估读值不同而引起的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5511037" y="2444895"/>
            <a:ext cx="3551555" cy="142866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just">
              <a:lnSpc>
                <a:spcPct val="125000"/>
              </a:lnSpc>
              <a:defRPr sz="2400" b="1">
                <a:solidFill>
                  <a:srgbClr val="7030A0"/>
                </a:solidFill>
              </a:defRPr>
            </a:lvl1pPr>
          </a:lstStyle>
          <a:p>
            <a:r>
              <a:rPr lang="zh-CN" altLang="en-US" dirty="0">
                <a:sym typeface="+mn-ea"/>
              </a:rPr>
              <a:t>在测量时不遵守测量仪器的使用规则或读数不正确造成的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1" grpId="0"/>
      <p:bldP spid="14" grpId="0"/>
      <p:bldP spid="21" grpId="0" bldLvl="0" animBg="1"/>
      <p:bldP spid="22" grpId="0"/>
      <p:bldP spid="24" grpId="0"/>
      <p:bldP spid="2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文本框 33796"/>
          <p:cNvSpPr txBox="1"/>
          <p:nvPr/>
        </p:nvSpPr>
        <p:spPr>
          <a:xfrm>
            <a:off x="323215" y="987425"/>
            <a:ext cx="3460750" cy="63767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lnSpc>
                <a:spcPct val="150000"/>
              </a:lnSpc>
            </a:pPr>
            <a:r>
              <a:rPr lang="zh-CN" altLang="en-US" sz="2800" b="1" dirty="0">
                <a:latin typeface="宋体" panose="02010600030101010101" pitchFamily="2" charset="-122"/>
              </a:rPr>
              <a:t>  </a:t>
            </a:r>
            <a:r>
              <a:rPr lang="en-US" altLang="zh-CN" sz="2800" b="1" dirty="0">
                <a:latin typeface="宋体" panose="02010600030101010101" pitchFamily="2" charset="-122"/>
              </a:rPr>
              <a:t>4.</a:t>
            </a:r>
            <a:r>
              <a:rPr lang="zh-CN" altLang="en-US" sz="2800" b="1" dirty="0">
                <a:solidFill>
                  <a:srgbClr val="0000FF"/>
                </a:solidFill>
                <a:latin typeface="宋体" panose="02010600030101010101" pitchFamily="2" charset="-122"/>
              </a:rPr>
              <a:t>减小误差的方法</a:t>
            </a:r>
            <a:endParaRPr lang="en-US" altLang="zh-CN" sz="2800" b="1" dirty="0">
              <a:latin typeface="宋体" panose="02010600030101010101" pitchFamily="2" charset="-122"/>
            </a:endParaRPr>
          </a:p>
        </p:txBody>
      </p:sp>
      <p:sp>
        <p:nvSpPr>
          <p:cNvPr id="28676" name="文本框 1"/>
          <p:cNvSpPr txBox="1"/>
          <p:nvPr/>
        </p:nvSpPr>
        <p:spPr>
          <a:xfrm>
            <a:off x="816610" y="1753553"/>
            <a:ext cx="4475470" cy="738664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lnSpc>
                <a:spcPct val="150000"/>
              </a:lnSpc>
            </a:pPr>
            <a:r>
              <a:rPr lang="zh-CN" altLang="en-US" sz="2800" dirty="0">
                <a:latin typeface="宋体" panose="02010600030101010101" pitchFamily="2" charset="-122"/>
              </a:rPr>
              <a:t>（</a:t>
            </a:r>
            <a:r>
              <a:rPr lang="en-US" altLang="zh-CN" sz="2800" dirty="0">
                <a:latin typeface="宋体" panose="02010600030101010101" pitchFamily="2" charset="-122"/>
              </a:rPr>
              <a:t>1</a:t>
            </a:r>
            <a:r>
              <a:rPr lang="zh-CN" altLang="en-US" sz="2800" dirty="0">
                <a:latin typeface="宋体" panose="02010600030101010101" pitchFamily="2" charset="-122"/>
              </a:rPr>
              <a:t>）多次测量取</a:t>
            </a:r>
            <a:r>
              <a:rPr lang="zh-CN" altLang="en-US" sz="2800" dirty="0">
                <a:solidFill>
                  <a:srgbClr val="FF0000"/>
                </a:solidFill>
                <a:latin typeface="宋体" panose="02010600030101010101" pitchFamily="2" charset="-122"/>
              </a:rPr>
              <a:t>平均值</a:t>
            </a:r>
            <a:r>
              <a:rPr lang="zh-CN" altLang="en-US" sz="2800" dirty="0">
                <a:latin typeface="宋体" panose="02010600030101010101" pitchFamily="2" charset="-122"/>
              </a:rPr>
              <a:t>。</a:t>
            </a:r>
          </a:p>
        </p:txBody>
      </p:sp>
      <p:sp>
        <p:nvSpPr>
          <p:cNvPr id="28677" name="文本框 2"/>
          <p:cNvSpPr txBox="1"/>
          <p:nvPr/>
        </p:nvSpPr>
        <p:spPr>
          <a:xfrm>
            <a:off x="765810" y="2565400"/>
            <a:ext cx="4808936" cy="738664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lnSpc>
                <a:spcPct val="150000"/>
              </a:lnSpc>
            </a:pPr>
            <a:r>
              <a:rPr lang="zh-CN" altLang="en-US" sz="2800" dirty="0">
                <a:latin typeface="宋体" panose="02010600030101010101" pitchFamily="2" charset="-122"/>
              </a:rPr>
              <a:t>（</a:t>
            </a:r>
            <a:r>
              <a:rPr lang="en-US" altLang="zh-CN" sz="2800" dirty="0">
                <a:latin typeface="宋体" panose="02010600030101010101" pitchFamily="2" charset="-122"/>
              </a:rPr>
              <a:t>2</a:t>
            </a:r>
            <a:r>
              <a:rPr lang="zh-CN" altLang="en-US" sz="2800" dirty="0">
                <a:latin typeface="宋体" panose="02010600030101010101" pitchFamily="2" charset="-122"/>
              </a:rPr>
              <a:t>）使用</a:t>
            </a:r>
            <a:r>
              <a:rPr lang="zh-CN" altLang="en-US" sz="2800" dirty="0">
                <a:solidFill>
                  <a:srgbClr val="FF0000"/>
                </a:solidFill>
                <a:latin typeface="宋体" panose="02010600030101010101" pitchFamily="2" charset="-122"/>
              </a:rPr>
              <a:t>精密</a:t>
            </a:r>
            <a:r>
              <a:rPr lang="zh-CN" altLang="en-US" sz="2800" dirty="0">
                <a:latin typeface="宋体" panose="02010600030101010101" pitchFamily="2" charset="-122"/>
              </a:rPr>
              <a:t>的测量工具。</a:t>
            </a:r>
          </a:p>
        </p:txBody>
      </p:sp>
      <p:sp>
        <p:nvSpPr>
          <p:cNvPr id="28678" name="文本框 5"/>
          <p:cNvSpPr txBox="1"/>
          <p:nvPr/>
        </p:nvSpPr>
        <p:spPr>
          <a:xfrm>
            <a:off x="765810" y="3445510"/>
            <a:ext cx="3810000" cy="738664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lnSpc>
                <a:spcPct val="150000"/>
              </a:lnSpc>
            </a:pPr>
            <a:r>
              <a:rPr lang="zh-CN" altLang="en-US" sz="2800">
                <a:latin typeface="宋体" panose="02010600030101010101" pitchFamily="2" charset="-122"/>
              </a:rPr>
              <a:t>（</a:t>
            </a:r>
            <a:r>
              <a:rPr lang="en-US" altLang="zh-CN" sz="2800">
                <a:latin typeface="宋体" panose="02010600030101010101" pitchFamily="2" charset="-122"/>
              </a:rPr>
              <a:t>3</a:t>
            </a:r>
            <a:r>
              <a:rPr lang="zh-CN" altLang="en-US" sz="2800">
                <a:latin typeface="宋体" panose="02010600030101010101" pitchFamily="2" charset="-122"/>
              </a:rPr>
              <a:t>）改进测量</a:t>
            </a:r>
            <a:r>
              <a:rPr lang="zh-CN" altLang="en-US" sz="2800">
                <a:solidFill>
                  <a:srgbClr val="FF0000"/>
                </a:solidFill>
                <a:latin typeface="宋体" panose="02010600030101010101" pitchFamily="2" charset="-122"/>
              </a:rPr>
              <a:t>方法</a:t>
            </a:r>
            <a:r>
              <a:rPr lang="zh-CN" altLang="en-US" sz="2800">
                <a:latin typeface="宋体" panose="02010600030101010101" pitchFamily="2" charset="-122"/>
              </a:rPr>
              <a:t>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  <p:bldP spid="28676" grpId="0"/>
      <p:bldP spid="28677" grpId="0"/>
      <p:bldP spid="2867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文本框 99"/>
          <p:cNvSpPr txBox="1"/>
          <p:nvPr/>
        </p:nvSpPr>
        <p:spPr>
          <a:xfrm>
            <a:off x="709487" y="992084"/>
            <a:ext cx="3222382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zh-CN" sz="3200" b="1" dirty="0">
                <a:solidFill>
                  <a:srgbClr val="0070C0"/>
                </a:solidFill>
                <a:latin typeface="+mn-lt"/>
              </a:rPr>
              <a:t>  1.</a:t>
            </a:r>
            <a:r>
              <a:rPr lang="zh-CN" altLang="en-US" sz="3200" b="1" dirty="0">
                <a:solidFill>
                  <a:srgbClr val="0070C0"/>
                </a:solidFill>
                <a:latin typeface="+mn-lt"/>
              </a:rPr>
              <a:t>长度的单位   </a:t>
            </a:r>
            <a:endParaRPr lang="zh-CN" altLang="en-US" sz="3200" b="1" dirty="0">
              <a:solidFill>
                <a:srgbClr val="0070C0"/>
              </a:solidFill>
              <a:latin typeface="+mn-lt"/>
              <a:ea typeface="黑体" panose="02010609060101010101" pitchFamily="49" charset="-122"/>
            </a:endParaRPr>
          </a:p>
        </p:txBody>
      </p:sp>
      <p:sp>
        <p:nvSpPr>
          <p:cNvPr id="3075" name="Text Box 46"/>
          <p:cNvSpPr txBox="1"/>
          <p:nvPr/>
        </p:nvSpPr>
        <p:spPr>
          <a:xfrm>
            <a:off x="971599" y="1851670"/>
            <a:ext cx="417639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latin typeface="+mn-lt"/>
              </a:rPr>
              <a:t>国际单位</a:t>
            </a:r>
            <a:r>
              <a:rPr lang="en-US" altLang="zh-CN" sz="2800" dirty="0">
                <a:latin typeface="+mn-lt"/>
                <a:ea typeface="+mj-ea"/>
              </a:rPr>
              <a:t>:</a:t>
            </a:r>
            <a:r>
              <a:rPr lang="zh-CN" altLang="en-US" sz="2800" b="1" dirty="0">
                <a:solidFill>
                  <a:srgbClr val="FF3300"/>
                </a:solidFill>
                <a:latin typeface="+mn-lt"/>
              </a:rPr>
              <a:t>米</a:t>
            </a:r>
            <a:r>
              <a:rPr lang="zh-CN" altLang="en-US" sz="2800" dirty="0">
                <a:latin typeface="+mn-lt"/>
              </a:rPr>
              <a:t>，符号是</a:t>
            </a:r>
            <a:r>
              <a:rPr lang="en-US" altLang="zh-CN" sz="2800" b="1" dirty="0">
                <a:solidFill>
                  <a:srgbClr val="FF3300"/>
                </a:solidFill>
                <a:latin typeface="+mn-lt"/>
              </a:rPr>
              <a:t>m</a:t>
            </a:r>
            <a:r>
              <a:rPr lang="zh-CN" altLang="en-US" sz="2800" dirty="0">
                <a:latin typeface="+mn-lt"/>
              </a:rPr>
              <a:t>。</a:t>
            </a:r>
          </a:p>
        </p:txBody>
      </p:sp>
      <p:sp>
        <p:nvSpPr>
          <p:cNvPr id="3076" name="Text Box 47"/>
          <p:cNvSpPr txBox="1"/>
          <p:nvPr/>
        </p:nvSpPr>
        <p:spPr>
          <a:xfrm>
            <a:off x="949574" y="2435783"/>
            <a:ext cx="19043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zh-CN" altLang="en-US" sz="2800" dirty="0">
                <a:latin typeface="+mn-lt"/>
              </a:rPr>
              <a:t>常用单位：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2632661" y="2373640"/>
            <a:ext cx="4803140" cy="2031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latin typeface="+mn-lt"/>
                <a:ea typeface="+mn-ea"/>
              </a:rPr>
              <a:t>千米（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  <a:sym typeface="+mn-ea"/>
              </a:rPr>
              <a:t>km</a:t>
            </a:r>
            <a:r>
              <a:rPr lang="zh-CN" altLang="en-US" sz="2800" b="1" dirty="0">
                <a:latin typeface="+mn-lt"/>
                <a:ea typeface="+mn-ea"/>
              </a:rPr>
              <a:t>）、分米（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  <a:sym typeface="+mn-ea"/>
              </a:rPr>
              <a:t>dm</a:t>
            </a:r>
            <a:r>
              <a:rPr lang="zh-CN" altLang="en-US" sz="2800" b="1" dirty="0">
                <a:latin typeface="+mn-lt"/>
                <a:ea typeface="+mn-ea"/>
              </a:rPr>
              <a:t>）、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latin typeface="+mn-lt"/>
                <a:ea typeface="+mn-ea"/>
              </a:rPr>
              <a:t>厘米（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  <a:sym typeface="+mn-ea"/>
              </a:rPr>
              <a:t>cm</a:t>
            </a:r>
            <a:r>
              <a:rPr lang="zh-CN" altLang="en-US" sz="2800" b="1" dirty="0">
                <a:latin typeface="+mn-lt"/>
                <a:ea typeface="+mn-ea"/>
              </a:rPr>
              <a:t>）、毫米（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  <a:sym typeface="+mn-ea"/>
              </a:rPr>
              <a:t>mm</a:t>
            </a:r>
            <a:r>
              <a:rPr lang="zh-CN" altLang="en-US" sz="2800" b="1" dirty="0">
                <a:latin typeface="+mn-lt"/>
                <a:ea typeface="+mn-ea"/>
              </a:rPr>
              <a:t>）、</a:t>
            </a:r>
          </a:p>
          <a:p>
            <a:pPr eaLnBrk="1" hangingPunct="1">
              <a:lnSpc>
                <a:spcPct val="150000"/>
              </a:lnSpc>
            </a:pPr>
            <a:r>
              <a:rPr lang="zh-CN" altLang="en-US" sz="2800" b="1" dirty="0">
                <a:latin typeface="+mn-lt"/>
                <a:ea typeface="+mn-ea"/>
              </a:rPr>
              <a:t>微米（</a:t>
            </a: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  <a:sym typeface="+mn-ea"/>
              </a:rPr>
              <a:t>μ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  <a:sym typeface="+mn-ea"/>
              </a:rPr>
              <a:t>m</a:t>
            </a:r>
            <a:r>
              <a:rPr lang="zh-CN" altLang="en-US" sz="2800" b="1" dirty="0">
                <a:latin typeface="+mn-lt"/>
                <a:ea typeface="+mn-ea"/>
              </a:rPr>
              <a:t>）、纳米（</a:t>
            </a:r>
            <a:r>
              <a:rPr lang="en-US" altLang="zh-CN" sz="2800" b="1" dirty="0">
                <a:solidFill>
                  <a:srgbClr val="FF0000"/>
                </a:solidFill>
                <a:latin typeface="+mn-lt"/>
                <a:ea typeface="+mn-ea"/>
                <a:sym typeface="+mn-ea"/>
              </a:rPr>
              <a:t>nm</a:t>
            </a:r>
            <a:r>
              <a:rPr lang="zh-CN" altLang="en-US" sz="2800" b="1" dirty="0">
                <a:latin typeface="+mn-lt"/>
                <a:ea typeface="+mn-ea"/>
              </a:rPr>
              <a:t>）。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  <p:bldP spid="3075" grpId="0"/>
      <p:bldP spid="3076" grpId="0"/>
      <p:bldP spid="16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dia7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3219" y="1059739"/>
            <a:ext cx="6501345" cy="3654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文本框 101"/>
          <p:cNvSpPr txBox="1"/>
          <p:nvPr>
            <p:custDataLst>
              <p:tags r:id="rId1"/>
            </p:custDataLst>
          </p:nvPr>
        </p:nvSpPr>
        <p:spPr>
          <a:xfrm>
            <a:off x="755576" y="1068752"/>
            <a:ext cx="7762875" cy="332295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indent="228600">
              <a:lnSpc>
                <a:spcPct val="15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宋体" pitchFamily="2" charset="-122"/>
                <a:cs typeface="微软雅黑" panose="020B0503020204020204" pitchFamily="34" charset="-122"/>
              </a:rPr>
              <a:t>例</a:t>
            </a:r>
            <a:r>
              <a:rPr lang="en-US" altLang="zh-CN" sz="2800" dirty="0">
                <a:solidFill>
                  <a:srgbClr val="000000"/>
                </a:solidFill>
                <a:latin typeface="宋体" pitchFamily="2" charset="-122"/>
                <a:cs typeface="微软雅黑" panose="020B0503020204020204" pitchFamily="34" charset="-122"/>
              </a:rPr>
              <a:t>7 </a:t>
            </a:r>
            <a:r>
              <a:rPr lang="zh-CN" altLang="en-US" sz="2800" dirty="0">
                <a:solidFill>
                  <a:srgbClr val="000000"/>
                </a:solidFill>
                <a:latin typeface="宋体" pitchFamily="2" charset="-122"/>
                <a:cs typeface="微软雅黑" panose="020B0503020204020204" pitchFamily="34" charset="-122"/>
              </a:rPr>
              <a:t>下列有关误差的说法中，正确的是（　　）</a:t>
            </a:r>
          </a:p>
          <a:p>
            <a:pPr indent="228600"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宋体" pitchFamily="2" charset="-122"/>
                <a:cs typeface="微软雅黑" panose="020B0503020204020204" pitchFamily="34" charset="-122"/>
              </a:rPr>
              <a:t>   A</a:t>
            </a:r>
            <a:r>
              <a:rPr lang="zh-CN" altLang="en-US" sz="2800" dirty="0">
                <a:solidFill>
                  <a:srgbClr val="000000"/>
                </a:solidFill>
                <a:latin typeface="宋体" pitchFamily="2" charset="-122"/>
                <a:cs typeface="微软雅黑" panose="020B0503020204020204" pitchFamily="34" charset="-122"/>
              </a:rPr>
              <a:t>．多次测量取平均值可以减小误差</a:t>
            </a:r>
          </a:p>
          <a:p>
            <a:pPr indent="228600"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宋体" pitchFamily="2" charset="-122"/>
                <a:cs typeface="微软雅黑" panose="020B0503020204020204" pitchFamily="34" charset="-122"/>
              </a:rPr>
              <a:t>   B</a:t>
            </a:r>
            <a:r>
              <a:rPr lang="zh-CN" altLang="en-US" sz="2800" dirty="0">
                <a:solidFill>
                  <a:srgbClr val="000000"/>
                </a:solidFill>
                <a:latin typeface="宋体" pitchFamily="2" charset="-122"/>
                <a:cs typeface="微软雅黑" panose="020B0503020204020204" pitchFamily="34" charset="-122"/>
              </a:rPr>
              <a:t>．误差就是测量中产生的错误 </a:t>
            </a:r>
          </a:p>
          <a:p>
            <a:pPr indent="228600"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宋体" pitchFamily="2" charset="-122"/>
                <a:cs typeface="微软雅黑" panose="020B0503020204020204" pitchFamily="34" charset="-122"/>
              </a:rPr>
              <a:t>   C</a:t>
            </a:r>
            <a:r>
              <a:rPr lang="zh-CN" altLang="en-US" sz="2800" dirty="0">
                <a:solidFill>
                  <a:srgbClr val="000000"/>
                </a:solidFill>
                <a:latin typeface="宋体" pitchFamily="2" charset="-122"/>
                <a:cs typeface="微软雅黑" panose="020B0503020204020204" pitchFamily="34" charset="-122"/>
              </a:rPr>
              <a:t>．只要认真测量，就可以避免误差 </a:t>
            </a:r>
          </a:p>
          <a:p>
            <a:pPr indent="228600"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宋体" pitchFamily="2" charset="-122"/>
                <a:cs typeface="微软雅黑" panose="020B0503020204020204" pitchFamily="34" charset="-122"/>
              </a:rPr>
              <a:t>   D</a:t>
            </a:r>
            <a:r>
              <a:rPr lang="zh-CN" altLang="en-US" sz="2800" dirty="0">
                <a:solidFill>
                  <a:srgbClr val="000000"/>
                </a:solidFill>
                <a:latin typeface="宋体" pitchFamily="2" charset="-122"/>
                <a:cs typeface="微软雅黑" panose="020B0503020204020204" pitchFamily="34" charset="-122"/>
              </a:rPr>
              <a:t>．选用精密的测量仪器可以消除误差</a:t>
            </a:r>
          </a:p>
        </p:txBody>
      </p:sp>
      <p:sp>
        <p:nvSpPr>
          <p:cNvPr id="31747" name="文本框 1"/>
          <p:cNvSpPr txBox="1"/>
          <p:nvPr>
            <p:custDataLst>
              <p:tags r:id="rId2"/>
            </p:custDataLst>
          </p:nvPr>
        </p:nvSpPr>
        <p:spPr>
          <a:xfrm>
            <a:off x="7596336" y="1208306"/>
            <a:ext cx="62420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7240" y="242094"/>
            <a:ext cx="4903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国际单位制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76250" y="1101090"/>
            <a:ext cx="841623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b="1" i="0" dirty="0">
                <a:solidFill>
                  <a:srgbClr val="333333"/>
                </a:solidFill>
                <a:effectLst/>
                <a:latin typeface="Helvetica Neue"/>
              </a:rPr>
              <a:t>    </a:t>
            </a:r>
            <a:r>
              <a:rPr lang="zh-CN" altLang="en-US" sz="2400" b="1" i="0" dirty="0">
                <a:solidFill>
                  <a:srgbClr val="333333"/>
                </a:solidFill>
                <a:effectLst/>
                <a:latin typeface="Helvetica Neue"/>
              </a:rPr>
              <a:t>国际单位制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Helvetica Neue"/>
              </a:rPr>
              <a:t>（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Helvetica Neue"/>
              </a:rPr>
              <a:t>SI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Helvetica Neue"/>
              </a:rPr>
              <a:t>），源自</a:t>
            </a:r>
            <a:r>
              <a:rPr lang="zh-CN" altLang="en-US" sz="2400" b="1" i="0" dirty="0">
                <a:solidFill>
                  <a:srgbClr val="333333"/>
                </a:solidFill>
                <a:effectLst/>
                <a:latin typeface="Helvetica Neue"/>
              </a:rPr>
              <a:t>公制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Helvetica Neue"/>
              </a:rPr>
              <a:t>或</a:t>
            </a:r>
            <a:r>
              <a:rPr lang="zh-CN" altLang="en-US" sz="2400" b="1" i="0" dirty="0">
                <a:solidFill>
                  <a:srgbClr val="333333"/>
                </a:solidFill>
                <a:effectLst/>
                <a:latin typeface="Helvetica Neue"/>
              </a:rPr>
              <a:t>米制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Helvetica Neue"/>
              </a:rPr>
              <a:t>，旧称“</a:t>
            </a:r>
            <a:r>
              <a:rPr lang="zh-CN" altLang="en-US" sz="2400" b="1" i="0" dirty="0">
                <a:solidFill>
                  <a:srgbClr val="333333"/>
                </a:solidFill>
                <a:effectLst/>
                <a:latin typeface="Helvetica Neue"/>
              </a:rPr>
              <a:t>万国公制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Helvetica Neue"/>
              </a:rPr>
              <a:t>”，是现时世界上最普遍采用的标准</a:t>
            </a:r>
            <a:r>
              <a:rPr lang="zh-CN" altLang="en-US" sz="2400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2"/>
              </a:rPr>
              <a:t>度量衡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Helvetica Neue"/>
              </a:rPr>
              <a:t>单位系统，采用</a:t>
            </a:r>
            <a:r>
              <a:rPr lang="zh-CN" altLang="en-US" sz="2400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3"/>
              </a:rPr>
              <a:t>十进制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Helvetica Neue"/>
              </a:rPr>
              <a:t>进位系统。是</a:t>
            </a:r>
            <a:r>
              <a:rPr lang="en-US" altLang="zh-CN" sz="2400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4"/>
              </a:rPr>
              <a:t>18</a:t>
            </a:r>
            <a:r>
              <a:rPr lang="zh-CN" altLang="en-US" sz="2400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4"/>
              </a:rPr>
              <a:t>世纪</a:t>
            </a:r>
            <a:r>
              <a:rPr lang="zh-CN" altLang="en-US" sz="2400" b="0" i="0" u="sng" dirty="0">
                <a:solidFill>
                  <a:srgbClr val="0000FF"/>
                </a:solidFill>
                <a:effectLst/>
                <a:latin typeface="Helvetica Neue"/>
              </a:rPr>
              <a:t>末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Helvetica Neue"/>
              </a:rPr>
              <a:t>科学家的努力，最早于</a:t>
            </a:r>
            <a:r>
              <a:rPr lang="zh-CN" altLang="en-US" sz="2400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5"/>
              </a:rPr>
              <a:t>法国大革命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Helvetica Neue"/>
              </a:rPr>
              <a:t>时期的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Helvetica Neue"/>
              </a:rPr>
              <a:t>1799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Helvetica Neue"/>
              </a:rPr>
              <a:t>年被法国作为度量衡单位。国际单位制是在</a:t>
            </a:r>
            <a:r>
              <a:rPr lang="zh-CN" altLang="en-US" sz="2400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6"/>
              </a:rPr>
              <a:t>公制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Helvetica Neue"/>
              </a:rPr>
              <a:t>基础上发展起来的单位制，于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Helvetica Neue"/>
              </a:rPr>
              <a:t>1960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Helvetica Neue"/>
              </a:rPr>
              <a:t>年第十一届</a:t>
            </a:r>
            <a:r>
              <a:rPr lang="zh-CN" altLang="en-US" sz="2400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7"/>
              </a:rPr>
              <a:t>国际计量大会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Helvetica Neue"/>
              </a:rPr>
              <a:t>通过，推荐各国采用，其国际简称为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Helvetica Neue"/>
              </a:rPr>
              <a:t>SI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Helvetica Neue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70295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37240" y="242094"/>
            <a:ext cx="4903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国际单位制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90803" y="1059582"/>
            <a:ext cx="8112760" cy="1682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33350" algn="l">
              <a:lnSpc>
                <a:spcPct val="150000"/>
              </a:lnSpc>
            </a:pPr>
            <a:r>
              <a:rPr lang="en-US" altLang="zh-CN" sz="2400" kern="100" dirty="0">
                <a:solidFill>
                  <a:srgbClr val="333333"/>
                </a:solidFill>
                <a:effectLst/>
                <a:latin typeface="宋体" pitchFamily="2" charset="-122"/>
                <a:cs typeface="Times New Roman" panose="02020603050405020304" charset="0"/>
              </a:rPr>
              <a:t>    7</a:t>
            </a:r>
            <a:r>
              <a:rPr lang="zh-CN" altLang="zh-CN" sz="2400" kern="100" dirty="0">
                <a:solidFill>
                  <a:srgbClr val="333333"/>
                </a:solidFill>
                <a:effectLst/>
                <a:latin typeface="Calibri" panose="020F0502020204030204" charset="0"/>
                <a:cs typeface="Times New Roman" panose="02020603050405020304" charset="0"/>
              </a:rPr>
              <a:t>个严格定义的基本单位：</a:t>
            </a:r>
            <a:r>
              <a:rPr lang="zh-CN" altLang="zh-CN" sz="2400" kern="100" dirty="0">
                <a:solidFill>
                  <a:srgbClr val="333333"/>
                </a:solidFill>
                <a:effectLst/>
                <a:cs typeface="Times New Roman" panose="02020603050405020304" charset="0"/>
              </a:rPr>
              <a:t>长度（米）、质量（千克）、时间（秒）、电流（安培）、热力学温度（开尔文）、物质的量（摩尔）和发光强度（坎德拉）。</a:t>
            </a:r>
            <a:endParaRPr lang="zh-CN" altLang="en-US" sz="2400" dirty="0"/>
          </a:p>
        </p:txBody>
      </p:sp>
      <p:sp>
        <p:nvSpPr>
          <p:cNvPr id="5" name="文本框 4"/>
          <p:cNvSpPr txBox="1"/>
          <p:nvPr/>
        </p:nvSpPr>
        <p:spPr>
          <a:xfrm>
            <a:off x="896848" y="2746733"/>
            <a:ext cx="800671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25000"/>
              </a:lnSpc>
            </a:pPr>
            <a:r>
              <a:rPr lang="zh-CN" altLang="en-US" sz="2400" b="0" i="0" dirty="0">
                <a:solidFill>
                  <a:srgbClr val="FF0000"/>
                </a:solidFill>
                <a:effectLst/>
                <a:latin typeface="Helvetica Neue"/>
              </a:rPr>
              <a:t>基本单位</a:t>
            </a:r>
          </a:p>
          <a:p>
            <a:pPr algn="l">
              <a:lnSpc>
                <a:spcPct val="125000"/>
              </a:lnSpc>
            </a:pPr>
            <a:r>
              <a:rPr lang="zh-CN" altLang="en-US" sz="2400" b="0" i="0" u="sng" dirty="0">
                <a:solidFill>
                  <a:srgbClr val="136EC2"/>
                </a:solidFill>
                <a:effectLst/>
                <a:latin typeface="Helvetica Neue"/>
                <a:hlinkClick r:id="rId2"/>
              </a:rPr>
              <a:t>基本单位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Helvetica Neue"/>
              </a:rPr>
              <a:t>的定义始于</a:t>
            </a:r>
            <a:r>
              <a:rPr lang="en-US" altLang="zh-CN" sz="2400" b="0" i="0" dirty="0">
                <a:solidFill>
                  <a:srgbClr val="333333"/>
                </a:solidFill>
                <a:effectLst/>
                <a:latin typeface="Helvetica Neue"/>
              </a:rPr>
              <a:t>1889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Helvetica Neue"/>
              </a:rPr>
              <a:t>年，在近百年内，由于</a:t>
            </a:r>
            <a:r>
              <a:rPr lang="zh-CN" altLang="en-US" sz="2400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3"/>
              </a:rPr>
              <a:t>科学技术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Helvetica Neue"/>
              </a:rPr>
              <a:t>的发展，它们的定义也在不断发生变化，下面简述其</a:t>
            </a:r>
            <a:r>
              <a:rPr lang="zh-CN" altLang="en-US" sz="2400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4"/>
              </a:rPr>
              <a:t>定义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Helvetica Neue"/>
              </a:rPr>
              <a:t>和</a:t>
            </a:r>
            <a:r>
              <a:rPr lang="zh-CN" altLang="en-US" sz="2400" b="0" i="0" u="none" strike="noStrike" dirty="0">
                <a:solidFill>
                  <a:srgbClr val="136EC2"/>
                </a:solidFill>
                <a:effectLst/>
                <a:latin typeface="Helvetica Neue"/>
                <a:hlinkClick r:id="rId5"/>
              </a:rPr>
              <a:t>演变</a:t>
            </a:r>
            <a:r>
              <a:rPr lang="zh-CN" altLang="en-US" sz="2400" b="0" i="0" dirty="0">
                <a:solidFill>
                  <a:srgbClr val="333333"/>
                </a:solidFill>
                <a:effectLst/>
                <a:latin typeface="Helvetica Neue"/>
              </a:rPr>
              <a:t>的情况。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987574"/>
            <a:ext cx="7573922" cy="3672408"/>
          </a:xfrm>
          <a:prstGeom prst="rect">
            <a:avLst/>
          </a:prstGeom>
        </p:spPr>
      </p:pic>
      <p:sp>
        <p:nvSpPr>
          <p:cNvPr id="7" name="文本框 1"/>
          <p:cNvSpPr txBox="1"/>
          <p:nvPr/>
        </p:nvSpPr>
        <p:spPr>
          <a:xfrm>
            <a:off x="337240" y="242094"/>
            <a:ext cx="4903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  国际单位制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2445167" y="4066855"/>
            <a:ext cx="3231515" cy="908050"/>
            <a:chOff x="3420" y="6257"/>
            <a:chExt cx="5089" cy="1430"/>
          </a:xfrm>
        </p:grpSpPr>
        <p:sp>
          <p:nvSpPr>
            <p:cNvPr id="30726" name="文本框 8"/>
            <p:cNvSpPr txBox="1"/>
            <p:nvPr/>
          </p:nvSpPr>
          <p:spPr>
            <a:xfrm>
              <a:off x="3420" y="6422"/>
              <a:ext cx="1393" cy="1018"/>
            </a:xfrm>
            <a:prstGeom prst="rect">
              <a:avLst/>
            </a:prstGeom>
            <a:noFill/>
            <a:ln>
              <a:noFill/>
              <a:rou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</a:pPr>
              <a:r>
                <a:rPr lang="zh-CN" altLang="en-US" sz="2400" b="1" dirty="0">
                  <a:solidFill>
                    <a:srgbClr val="0070C0"/>
                  </a:solidFill>
                  <a:latin typeface="+mn-lt"/>
                  <a:ea typeface="+mn-ea"/>
                </a:rPr>
                <a:t>误差</a:t>
              </a:r>
            </a:p>
          </p:txBody>
        </p:sp>
        <p:sp>
          <p:nvSpPr>
            <p:cNvPr id="30729" name="左大括号 12"/>
            <p:cNvSpPr/>
            <p:nvPr/>
          </p:nvSpPr>
          <p:spPr>
            <a:xfrm>
              <a:off x="4738" y="6573"/>
              <a:ext cx="185" cy="867"/>
            </a:xfrm>
            <a:prstGeom prst="leftBrace">
              <a:avLst>
                <a:gd name="adj1" fmla="val 24755"/>
                <a:gd name="adj2" fmla="val 50000"/>
              </a:avLst>
            </a:prstGeom>
            <a:noFill/>
            <a:ln w="12700">
              <a:solidFill>
                <a:prstClr val="black"/>
              </a:solidFill>
              <a:round/>
            </a:ln>
          </p:spPr>
          <p:txBody>
            <a:bodyPr anchor="ctr" anchorCtr="0"/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algn="ctr" eaLnBrk="1" hangingPunct="0">
                <a:lnSpc>
                  <a:spcPct val="150000"/>
                </a:lnSpc>
              </a:pPr>
              <a:endParaRPr lang="en-US" altLang="en-US">
                <a:latin typeface="+mn-lt"/>
                <a:ea typeface="+mn-ea"/>
              </a:endParaRPr>
            </a:p>
          </p:txBody>
        </p:sp>
        <p:sp>
          <p:nvSpPr>
            <p:cNvPr id="30736" name="文本框 13"/>
            <p:cNvSpPr txBox="1"/>
            <p:nvPr/>
          </p:nvSpPr>
          <p:spPr>
            <a:xfrm>
              <a:off x="4968" y="6257"/>
              <a:ext cx="3541" cy="628"/>
            </a:xfrm>
            <a:prstGeom prst="rect">
              <a:avLst/>
            </a:prstGeom>
            <a:noFill/>
            <a:ln>
              <a:noFill/>
              <a:rou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eaLnBrk="1" hangingPunct="1"/>
              <a:r>
                <a:rPr lang="zh-CN" altLang="en-US" sz="2000" dirty="0">
                  <a:latin typeface="+mn-lt"/>
                  <a:ea typeface="+mn-ea"/>
                </a:rPr>
                <a:t>误差与错误的区别</a:t>
              </a:r>
            </a:p>
          </p:txBody>
        </p:sp>
        <p:sp>
          <p:nvSpPr>
            <p:cNvPr id="30737" name="文本框 13"/>
            <p:cNvSpPr txBox="1"/>
            <p:nvPr/>
          </p:nvSpPr>
          <p:spPr>
            <a:xfrm>
              <a:off x="4968" y="7059"/>
              <a:ext cx="3186" cy="628"/>
            </a:xfrm>
            <a:prstGeom prst="rect">
              <a:avLst/>
            </a:prstGeom>
            <a:noFill/>
            <a:ln>
              <a:noFill/>
              <a:rou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eaLnBrk="1" hangingPunct="1"/>
              <a:r>
                <a:rPr lang="zh-CN" altLang="en-US" sz="2000">
                  <a:latin typeface="+mn-lt"/>
                  <a:ea typeface="+mn-ea"/>
                </a:rPr>
                <a:t>减小误差的方法</a:t>
              </a:r>
            </a:p>
          </p:txBody>
        </p:sp>
      </p:grpSp>
      <p:sp>
        <p:nvSpPr>
          <p:cNvPr id="2" name="文本框 7"/>
          <p:cNvSpPr txBox="1"/>
          <p:nvPr/>
        </p:nvSpPr>
        <p:spPr>
          <a:xfrm>
            <a:off x="826869" y="2089167"/>
            <a:ext cx="1349375" cy="2031325"/>
          </a:xfrm>
          <a:prstGeom prst="rect">
            <a:avLst/>
          </a:prstGeom>
          <a:noFill/>
          <a:ln>
            <a:noFill/>
            <a:round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eaLnBrk="1" hangingPunct="1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+mn-lt"/>
                <a:ea typeface="+mn-ea"/>
              </a:rPr>
              <a:t>长度和</a:t>
            </a:r>
            <a:endParaRPr lang="zh-CN" altLang="en-US" sz="2800" b="1" dirty="0">
              <a:solidFill>
                <a:srgbClr val="FF0000"/>
              </a:solidFill>
              <a:latin typeface="+mn-lt"/>
              <a:ea typeface="+mn-ea"/>
            </a:endParaRPr>
          </a:p>
          <a:p>
            <a:pPr marL="0" lvl="0" indent="0"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时间的</a:t>
            </a:r>
          </a:p>
          <a:p>
            <a:pPr marL="0" lvl="0" indent="0" eaLnBrk="1" hangingPunct="1"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+mn-lt"/>
                <a:ea typeface="+mn-ea"/>
              </a:rPr>
              <a:t>测量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2252762" y="815655"/>
            <a:ext cx="5143500" cy="1837055"/>
            <a:chOff x="2511" y="2315"/>
            <a:chExt cx="8100" cy="2893"/>
          </a:xfrm>
        </p:grpSpPr>
        <p:sp>
          <p:nvSpPr>
            <p:cNvPr id="3" name="文本框 5"/>
            <p:cNvSpPr txBox="1"/>
            <p:nvPr/>
          </p:nvSpPr>
          <p:spPr>
            <a:xfrm>
              <a:off x="2511" y="3260"/>
              <a:ext cx="2987" cy="1018"/>
            </a:xfrm>
            <a:prstGeom prst="rect">
              <a:avLst/>
            </a:prstGeom>
            <a:noFill/>
            <a:ln>
              <a:noFill/>
              <a:rou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</a:pPr>
              <a:r>
                <a:rPr lang="zh-CN" altLang="en-US" sz="2400" b="1" dirty="0">
                  <a:solidFill>
                    <a:srgbClr val="0070C0"/>
                  </a:solidFill>
                  <a:latin typeface="+mn-lt"/>
                  <a:ea typeface="+mn-ea"/>
                </a:rPr>
                <a:t>长度的测量</a:t>
              </a:r>
            </a:p>
          </p:txBody>
        </p:sp>
        <p:sp>
          <p:nvSpPr>
            <p:cNvPr id="4" name="左大括号 9"/>
            <p:cNvSpPr/>
            <p:nvPr/>
          </p:nvSpPr>
          <p:spPr>
            <a:xfrm>
              <a:off x="5189" y="2626"/>
              <a:ext cx="349" cy="2281"/>
            </a:xfrm>
            <a:prstGeom prst="leftBrace">
              <a:avLst>
                <a:gd name="adj1" fmla="val 45294"/>
                <a:gd name="adj2" fmla="val 50000"/>
              </a:avLst>
            </a:prstGeom>
            <a:noFill/>
            <a:ln w="12700">
              <a:solidFill>
                <a:prstClr val="black"/>
              </a:solidFill>
              <a:round/>
            </a:ln>
          </p:spPr>
          <p:txBody>
            <a:bodyPr anchor="ctr" anchorCtr="0"/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algn="ctr" eaLnBrk="1" hangingPunct="0">
                <a:lnSpc>
                  <a:spcPct val="150000"/>
                </a:lnSpc>
              </a:pPr>
              <a:endParaRPr lang="en-US" altLang="en-US">
                <a:latin typeface="+mn-lt"/>
                <a:ea typeface="+mn-ea"/>
              </a:endParaRPr>
            </a:p>
          </p:txBody>
        </p:sp>
        <p:sp>
          <p:nvSpPr>
            <p:cNvPr id="5" name="文本框 13"/>
            <p:cNvSpPr txBox="1"/>
            <p:nvPr/>
          </p:nvSpPr>
          <p:spPr>
            <a:xfrm>
              <a:off x="5499" y="2315"/>
              <a:ext cx="5112" cy="628"/>
            </a:xfrm>
            <a:prstGeom prst="rect">
              <a:avLst/>
            </a:prstGeom>
            <a:noFill/>
            <a:ln w="19050">
              <a:noFill/>
              <a:rou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eaLnBrk="1" hangingPunct="1"/>
              <a:r>
                <a:rPr lang="zh-CN" altLang="en-US" sz="2000">
                  <a:latin typeface="+mn-lt"/>
                  <a:ea typeface="+mn-ea"/>
                </a:rPr>
                <a:t>长度的单位</a:t>
              </a:r>
              <a:r>
                <a:rPr lang="en-US" altLang="zh-CN" sz="2000">
                  <a:latin typeface="+mn-lt"/>
                  <a:ea typeface="+mn-ea"/>
                </a:rPr>
                <a:t>:m</a:t>
              </a:r>
              <a:r>
                <a:rPr lang="zh-CN" altLang="en-US" sz="2000">
                  <a:latin typeface="+mn-lt"/>
                  <a:ea typeface="+mn-ea"/>
                </a:rPr>
                <a:t>、</a:t>
              </a:r>
              <a:r>
                <a:rPr lang="en-US" altLang="zh-CN" sz="2000">
                  <a:latin typeface="+mn-lt"/>
                  <a:ea typeface="+mn-ea"/>
                </a:rPr>
                <a:t>km</a:t>
              </a:r>
              <a:r>
                <a:rPr lang="zh-CN" altLang="en-US" sz="2000">
                  <a:latin typeface="+mn-lt"/>
                  <a:ea typeface="+mn-ea"/>
                </a:rPr>
                <a:t>、</a:t>
              </a:r>
              <a:r>
                <a:rPr lang="en-US" altLang="zh-CN" sz="2000">
                  <a:latin typeface="+mn-lt"/>
                  <a:ea typeface="+mn-ea"/>
                </a:rPr>
                <a:t>cm</a:t>
              </a:r>
              <a:r>
                <a:rPr lang="zh-CN" altLang="en-US" sz="2000">
                  <a:latin typeface="+mn-lt"/>
                  <a:ea typeface="+mn-ea"/>
                </a:rPr>
                <a:t>等</a:t>
              </a:r>
            </a:p>
          </p:txBody>
        </p:sp>
        <p:sp>
          <p:nvSpPr>
            <p:cNvPr id="6" name="文本框 13"/>
            <p:cNvSpPr txBox="1"/>
            <p:nvPr/>
          </p:nvSpPr>
          <p:spPr>
            <a:xfrm>
              <a:off x="5499" y="3081"/>
              <a:ext cx="4812" cy="628"/>
            </a:xfrm>
            <a:prstGeom prst="rect">
              <a:avLst/>
            </a:prstGeom>
            <a:noFill/>
            <a:ln w="19050">
              <a:noFill/>
              <a:rou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eaLnBrk="1" hangingPunct="1"/>
              <a:r>
                <a:rPr lang="zh-CN" altLang="en-US" sz="2000">
                  <a:latin typeface="+mn-lt"/>
                  <a:ea typeface="+mn-ea"/>
                </a:rPr>
                <a:t>长度的测量工具：刻度尺</a:t>
              </a:r>
            </a:p>
          </p:txBody>
        </p:sp>
        <p:sp>
          <p:nvSpPr>
            <p:cNvPr id="7" name="文本框 13"/>
            <p:cNvSpPr txBox="1"/>
            <p:nvPr/>
          </p:nvSpPr>
          <p:spPr>
            <a:xfrm>
              <a:off x="5499" y="3830"/>
              <a:ext cx="2725" cy="628"/>
            </a:xfrm>
            <a:prstGeom prst="rect">
              <a:avLst/>
            </a:prstGeom>
            <a:noFill/>
            <a:ln w="19050">
              <a:noFill/>
              <a:rou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eaLnBrk="1" hangingPunct="1"/>
              <a:r>
                <a:rPr lang="zh-CN" altLang="en-US" sz="2000">
                  <a:latin typeface="+mn-lt"/>
                  <a:ea typeface="+mn-ea"/>
                </a:rPr>
                <a:t>刻度尺的使用</a:t>
              </a:r>
            </a:p>
          </p:txBody>
        </p:sp>
        <p:sp>
          <p:nvSpPr>
            <p:cNvPr id="8" name="文本框 13"/>
            <p:cNvSpPr txBox="1"/>
            <p:nvPr/>
          </p:nvSpPr>
          <p:spPr>
            <a:xfrm>
              <a:off x="5499" y="4580"/>
              <a:ext cx="3936" cy="628"/>
            </a:xfrm>
            <a:prstGeom prst="rect">
              <a:avLst/>
            </a:prstGeom>
            <a:noFill/>
            <a:ln w="19050">
              <a:noFill/>
              <a:rou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eaLnBrk="1" hangingPunct="1"/>
              <a:r>
                <a:rPr lang="zh-CN" altLang="en-US" sz="2000">
                  <a:latin typeface="+mn-lt"/>
                  <a:ea typeface="+mn-ea"/>
                </a:rPr>
                <a:t>长度的特殊测量方法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307372" y="2704780"/>
            <a:ext cx="5659120" cy="1315085"/>
            <a:chOff x="2348" y="3519"/>
            <a:chExt cx="8912" cy="2071"/>
          </a:xfrm>
        </p:grpSpPr>
        <p:sp>
          <p:nvSpPr>
            <p:cNvPr id="30725" name="文本框 7"/>
            <p:cNvSpPr txBox="1"/>
            <p:nvPr/>
          </p:nvSpPr>
          <p:spPr>
            <a:xfrm>
              <a:off x="2348" y="3990"/>
              <a:ext cx="2896" cy="907"/>
            </a:xfrm>
            <a:prstGeom prst="rect">
              <a:avLst/>
            </a:prstGeom>
            <a:noFill/>
            <a:ln>
              <a:noFill/>
              <a:rou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eaLnBrk="1" hangingPunct="1">
                <a:lnSpc>
                  <a:spcPct val="150000"/>
                </a:lnSpc>
              </a:pPr>
              <a:r>
                <a:rPr lang="zh-CN" altLang="en-US" sz="2400" b="1" dirty="0">
                  <a:solidFill>
                    <a:srgbClr val="0070C0"/>
                  </a:solidFill>
                  <a:latin typeface="+mn-lt"/>
                  <a:ea typeface="+mn-ea"/>
                </a:rPr>
                <a:t>时间的测量</a:t>
              </a:r>
            </a:p>
          </p:txBody>
        </p:sp>
        <p:sp>
          <p:nvSpPr>
            <p:cNvPr id="30728" name="左大括号 11"/>
            <p:cNvSpPr/>
            <p:nvPr/>
          </p:nvSpPr>
          <p:spPr>
            <a:xfrm>
              <a:off x="4943" y="3761"/>
              <a:ext cx="319" cy="1539"/>
            </a:xfrm>
            <a:prstGeom prst="leftBrace">
              <a:avLst>
                <a:gd name="adj1" fmla="val 32219"/>
                <a:gd name="adj2" fmla="val 50000"/>
              </a:avLst>
            </a:prstGeom>
            <a:noFill/>
            <a:ln w="12700">
              <a:solidFill>
                <a:prstClr val="black"/>
              </a:solidFill>
              <a:round/>
            </a:ln>
          </p:spPr>
          <p:txBody>
            <a:bodyPr anchor="ctr" anchorCtr="0"/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algn="ctr" eaLnBrk="1" hangingPunct="0">
                <a:lnSpc>
                  <a:spcPct val="150000"/>
                </a:lnSpc>
              </a:pPr>
              <a:endParaRPr lang="en-US" altLang="en-US">
                <a:latin typeface="+mn-lt"/>
                <a:ea typeface="+mn-ea"/>
              </a:endParaRPr>
            </a:p>
          </p:txBody>
        </p:sp>
        <p:sp>
          <p:nvSpPr>
            <p:cNvPr id="30734" name="文本框 13"/>
            <p:cNvSpPr txBox="1"/>
            <p:nvPr/>
          </p:nvSpPr>
          <p:spPr>
            <a:xfrm>
              <a:off x="5262" y="3519"/>
              <a:ext cx="4625" cy="630"/>
            </a:xfrm>
            <a:prstGeom prst="rect">
              <a:avLst/>
            </a:prstGeom>
            <a:noFill/>
            <a:ln>
              <a:noFill/>
              <a:rou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eaLnBrk="1" hangingPunct="1"/>
              <a:r>
                <a:rPr lang="zh-CN" altLang="en-US" sz="2000">
                  <a:latin typeface="+mn-lt"/>
                  <a:ea typeface="+mn-ea"/>
                </a:rPr>
                <a:t>时间的单位</a:t>
              </a:r>
              <a:r>
                <a:rPr lang="en-US" altLang="zh-CN" sz="2000">
                  <a:latin typeface="+mn-lt"/>
                  <a:ea typeface="+mn-ea"/>
                </a:rPr>
                <a:t>:s</a:t>
              </a:r>
              <a:r>
                <a:rPr lang="zh-CN" altLang="en-US" sz="2000">
                  <a:latin typeface="+mn-lt"/>
                  <a:ea typeface="+mn-ea"/>
                </a:rPr>
                <a:t>、</a:t>
              </a:r>
              <a:r>
                <a:rPr lang="en-US" altLang="zh-CN" sz="2000">
                  <a:latin typeface="+mn-lt"/>
                  <a:ea typeface="+mn-ea"/>
                </a:rPr>
                <a:t>h</a:t>
              </a:r>
              <a:r>
                <a:rPr lang="zh-CN" altLang="en-US" sz="2000">
                  <a:latin typeface="+mn-lt"/>
                  <a:ea typeface="+mn-ea"/>
                </a:rPr>
                <a:t>、</a:t>
              </a:r>
              <a:r>
                <a:rPr lang="en-US" altLang="zh-CN" sz="2000">
                  <a:latin typeface="+mn-lt"/>
                  <a:ea typeface="+mn-ea"/>
                </a:rPr>
                <a:t>min</a:t>
              </a:r>
              <a:r>
                <a:rPr lang="zh-CN" altLang="en-US" sz="2000">
                  <a:latin typeface="+mn-lt"/>
                  <a:ea typeface="+mn-ea"/>
                </a:rPr>
                <a:t>等</a:t>
              </a:r>
            </a:p>
          </p:txBody>
        </p:sp>
        <p:sp>
          <p:nvSpPr>
            <p:cNvPr id="30735" name="文本框 13"/>
            <p:cNvSpPr txBox="1"/>
            <p:nvPr/>
          </p:nvSpPr>
          <p:spPr>
            <a:xfrm>
              <a:off x="5262" y="4241"/>
              <a:ext cx="5998" cy="628"/>
            </a:xfrm>
            <a:prstGeom prst="rect">
              <a:avLst/>
            </a:prstGeom>
            <a:noFill/>
            <a:ln>
              <a:noFill/>
              <a:rou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eaLnBrk="1" hangingPunct="1"/>
              <a:r>
                <a:rPr lang="zh-CN" altLang="en-US" sz="2000">
                  <a:latin typeface="+mn-lt"/>
                  <a:ea typeface="+mn-ea"/>
                </a:rPr>
                <a:t>时间的测量工具：秒表、钟表等</a:t>
              </a:r>
            </a:p>
          </p:txBody>
        </p:sp>
        <p:sp>
          <p:nvSpPr>
            <p:cNvPr id="11" name="文本框 13"/>
            <p:cNvSpPr txBox="1"/>
            <p:nvPr/>
          </p:nvSpPr>
          <p:spPr>
            <a:xfrm>
              <a:off x="5262" y="4962"/>
              <a:ext cx="2293" cy="628"/>
            </a:xfrm>
            <a:prstGeom prst="rect">
              <a:avLst/>
            </a:prstGeom>
            <a:noFill/>
            <a:ln>
              <a:noFill/>
              <a:round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 kumimoji="0" lang="zh-CN" altLang="en-US" sz="1800" b="0" i="0" u="none" baseline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lvl="0" indent="0" eaLnBrk="1" hangingPunct="1"/>
              <a:r>
                <a:rPr lang="zh-CN" altLang="en-US" sz="2000">
                  <a:latin typeface="+mn-lt"/>
                  <a:ea typeface="+mn-ea"/>
                </a:rPr>
                <a:t>秒表的使用</a:t>
              </a:r>
            </a:p>
          </p:txBody>
        </p:sp>
      </p:grpSp>
      <p:sp>
        <p:nvSpPr>
          <p:cNvPr id="13" name="左大括号 9"/>
          <p:cNvSpPr/>
          <p:nvPr/>
        </p:nvSpPr>
        <p:spPr>
          <a:xfrm>
            <a:off x="2065437" y="1700845"/>
            <a:ext cx="221615" cy="2902585"/>
          </a:xfrm>
          <a:prstGeom prst="leftBrace">
            <a:avLst>
              <a:gd name="adj1" fmla="val 51452"/>
              <a:gd name="adj2" fmla="val 50000"/>
            </a:avLst>
          </a:prstGeom>
          <a:noFill/>
          <a:ln w="12700">
            <a:solidFill>
              <a:prstClr val="black"/>
            </a:solidFill>
            <a:round/>
          </a:ln>
        </p:spPr>
        <p:txBody>
          <a:bodyPr anchor="ctr" anchorCtr="0"/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lvl="0" indent="0" algn="ctr" eaLnBrk="1" hangingPunct="0">
              <a:lnSpc>
                <a:spcPct val="150000"/>
              </a:lnSpc>
            </a:pPr>
            <a:endParaRPr lang="en-US" altLang="en-US"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6"/>
          <p:cNvSpPr txBox="1">
            <a:spLocks noChangeArrowheads="1"/>
          </p:cNvSpPr>
          <p:nvPr/>
        </p:nvSpPr>
        <p:spPr bwMode="auto">
          <a:xfrm>
            <a:off x="2987824" y="1865687"/>
            <a:ext cx="42883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kumimoji="1" lang="zh-CN" altLang="en-US" sz="3200" dirty="0">
                <a:latin typeface="+mj-ea"/>
                <a:ea typeface="+mj-ea"/>
              </a:rPr>
              <a:t>根据课堂安排适量练习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650665" y="1779662"/>
            <a:ext cx="6162253" cy="19442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en-US" altLang="zh-CN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.</a:t>
            </a:r>
            <a:r>
              <a:rPr lang="zh-CN" altLang="en-US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教材课后</a:t>
            </a:r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练习题</a:t>
            </a:r>
            <a:r>
              <a:rPr lang="zh-CN" altLang="en-US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latinLnBrk="0" hangingPunct="1">
              <a:lnSpc>
                <a:spcPct val="150000"/>
              </a:lnSpc>
            </a:pPr>
            <a:r>
              <a:rPr lang="en-US" altLang="zh-CN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zh-CN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实践作业：测量学校操场主席台的高度</a:t>
            </a:r>
            <a:r>
              <a:rPr lang="zh-CN" altLang="zh-CN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endParaRPr lang="en-US" altLang="zh-CN" sz="2400" dirty="0" smtClean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latinLnBrk="0" hangingPunct="1">
              <a:lnSpc>
                <a:spcPct val="150000"/>
              </a:lnSpc>
            </a:pPr>
            <a:r>
              <a:rPr lang="zh-CN" altLang="zh-CN" sz="2400" dirty="0" smtClean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长度</a:t>
            </a:r>
            <a:r>
              <a:rPr lang="zh-CN" altLang="zh-CN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、宽度，</a:t>
            </a:r>
            <a:r>
              <a:rPr lang="zh-CN" altLang="zh-CN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制作周期为</a:t>
            </a:r>
            <a:r>
              <a:rPr lang="en-US" altLang="zh-CN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1s</a:t>
            </a:r>
            <a:r>
              <a:rPr lang="zh-CN" altLang="zh-CN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的单摆</a:t>
            </a:r>
            <a:r>
              <a:rPr lang="zh-CN" altLang="zh-CN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r>
              <a:rPr lang="en-US" altLang="zh-CN" sz="2400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2400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dia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3567" y="1046863"/>
            <a:ext cx="6501345" cy="36541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文本框 4"/>
          <p:cNvSpPr txBox="1"/>
          <p:nvPr/>
        </p:nvSpPr>
        <p:spPr>
          <a:xfrm>
            <a:off x="888399" y="987574"/>
            <a:ext cx="4981049" cy="7375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defRPr sz="3200" b="1">
                <a:solidFill>
                  <a:srgbClr val="0070C0"/>
                </a:solidFill>
                <a:latin typeface="Times New Roman" panose="02020603050405020304" charset="0"/>
              </a:defRPr>
            </a:lvl1pPr>
          </a:lstStyle>
          <a:p>
            <a:r>
              <a:rPr lang="en-US" altLang="zh-CN" dirty="0"/>
              <a:t>2.</a:t>
            </a:r>
            <a:r>
              <a:rPr lang="zh-CN" altLang="en-US" dirty="0"/>
              <a:t>常用长度单位之间的换算</a:t>
            </a:r>
          </a:p>
        </p:txBody>
      </p:sp>
      <p:sp>
        <p:nvSpPr>
          <p:cNvPr id="8197" name="文本框 5"/>
          <p:cNvSpPr txBox="1"/>
          <p:nvPr/>
        </p:nvSpPr>
        <p:spPr>
          <a:xfrm>
            <a:off x="539552" y="1782369"/>
            <a:ext cx="7768781" cy="19759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70000"/>
              </a:lnSpc>
            </a:pPr>
            <a:r>
              <a:rPr lang="en-US" altLang="zh-CN" sz="2400" dirty="0">
                <a:solidFill>
                  <a:srgbClr val="0000FF"/>
                </a:solidFill>
                <a:latin typeface="Times New Roman" panose="02020603050405020304" charset="0"/>
                <a:ea typeface="黑体" panose="02010609060101010101" pitchFamily="49" charset="-122"/>
              </a:rPr>
              <a:t>         </a:t>
            </a:r>
            <a:r>
              <a:rPr lang="en-US" altLang="zh-CN" sz="2400" dirty="0" smtClean="0">
                <a:latin typeface="Times New Roman" panose="02020603050405020304" charset="0"/>
                <a:ea typeface="黑体" panose="02010609060101010101" pitchFamily="49" charset="-122"/>
              </a:rPr>
              <a:t>1km=1000m=10</a:t>
            </a:r>
            <a:r>
              <a:rPr lang="en-US" altLang="zh-CN" sz="2400" baseline="30000" dirty="0" smtClean="0">
                <a:latin typeface="Times New Roman" panose="02020603050405020304" charset="0"/>
                <a:ea typeface="黑体" panose="02010609060101010101" pitchFamily="49" charset="-122"/>
              </a:rPr>
              <a:t>3</a:t>
            </a:r>
            <a:r>
              <a:rPr lang="en-US" altLang="zh-CN" sz="2400" dirty="0" smtClean="0">
                <a:latin typeface="Times New Roman" panose="02020603050405020304" charset="0"/>
                <a:ea typeface="黑体" panose="02010609060101010101" pitchFamily="49" charset="-122"/>
              </a:rPr>
              <a:t>m             1dm=0.1m=10</a:t>
            </a:r>
            <a:r>
              <a:rPr lang="en-US" altLang="zh-CN" sz="2400" baseline="30000" dirty="0" smtClean="0">
                <a:latin typeface="Times New Roman" panose="02020603050405020304" charset="0"/>
                <a:ea typeface="黑体" panose="02010609060101010101" pitchFamily="49" charset="-122"/>
              </a:rPr>
              <a:t>-1</a:t>
            </a:r>
            <a:r>
              <a:rPr lang="en-US" altLang="zh-CN" sz="2400" dirty="0" smtClean="0">
                <a:latin typeface="Times New Roman" panose="02020603050405020304" charset="0"/>
                <a:ea typeface="黑体" panose="02010609060101010101" pitchFamily="49" charset="-122"/>
              </a:rPr>
              <a:t>m              </a:t>
            </a:r>
            <a:endParaRPr lang="en-US" altLang="zh-CN" sz="2400" dirty="0">
              <a:latin typeface="Times New Roman" panose="02020603050405020304" charset="0"/>
              <a:ea typeface="黑体" panose="02010609060101010101" pitchFamily="49" charset="-122"/>
            </a:endParaRPr>
          </a:p>
          <a:p>
            <a:pPr eaLnBrk="1" hangingPunct="1">
              <a:lnSpc>
                <a:spcPct val="170000"/>
              </a:lnSpc>
            </a:pPr>
            <a:r>
              <a:rPr lang="en-US" altLang="zh-CN" sz="2400" dirty="0">
                <a:latin typeface="Times New Roman" panose="02020603050405020304" charset="0"/>
                <a:ea typeface="黑体" panose="02010609060101010101" pitchFamily="49" charset="-122"/>
              </a:rPr>
              <a:t>         </a:t>
            </a:r>
            <a:r>
              <a:rPr lang="en-US" altLang="zh-CN" sz="2400" dirty="0" smtClean="0">
                <a:latin typeface="Times New Roman" panose="02020603050405020304" charset="0"/>
                <a:ea typeface="黑体" panose="02010609060101010101" pitchFamily="49" charset="-122"/>
              </a:rPr>
              <a:t>1cm=0.01m=10</a:t>
            </a:r>
            <a:r>
              <a:rPr lang="en-US" altLang="zh-CN" sz="2400" baseline="30000" dirty="0" smtClean="0">
                <a:latin typeface="Times New Roman" panose="02020603050405020304" charset="0"/>
                <a:ea typeface="黑体" panose="02010609060101010101" pitchFamily="49" charset="-122"/>
              </a:rPr>
              <a:t>-2</a:t>
            </a:r>
            <a:r>
              <a:rPr lang="en-US" altLang="zh-CN" sz="2400" dirty="0" smtClean="0">
                <a:latin typeface="Times New Roman" panose="02020603050405020304" charset="0"/>
                <a:ea typeface="黑体" panose="02010609060101010101" pitchFamily="49" charset="-122"/>
              </a:rPr>
              <a:t>m             1mm=0.001m=10</a:t>
            </a:r>
            <a:r>
              <a:rPr lang="en-US" altLang="zh-CN" sz="2400" baseline="30000" dirty="0" smtClean="0">
                <a:latin typeface="Times New Roman" panose="02020603050405020304" charset="0"/>
                <a:ea typeface="黑体" panose="02010609060101010101" pitchFamily="49" charset="-122"/>
              </a:rPr>
              <a:t>-3</a:t>
            </a:r>
            <a:r>
              <a:rPr lang="en-US" altLang="zh-CN" sz="2400" dirty="0" smtClean="0">
                <a:latin typeface="Times New Roman" panose="02020603050405020304" charset="0"/>
                <a:ea typeface="黑体" panose="02010609060101010101" pitchFamily="49" charset="-122"/>
              </a:rPr>
              <a:t>m</a:t>
            </a:r>
            <a:endParaRPr lang="en-US" altLang="zh-CN" sz="2400" dirty="0">
              <a:latin typeface="Times New Roman" panose="02020603050405020304" charset="0"/>
              <a:ea typeface="黑体" panose="02010609060101010101" pitchFamily="49" charset="-122"/>
            </a:endParaRPr>
          </a:p>
          <a:p>
            <a:pPr eaLnBrk="1" hangingPunct="1">
              <a:lnSpc>
                <a:spcPct val="170000"/>
              </a:lnSpc>
            </a:pPr>
            <a:r>
              <a:rPr lang="en-US" altLang="zh-CN" sz="2400" dirty="0">
                <a:latin typeface="Times New Roman" panose="02020603050405020304" charset="0"/>
                <a:ea typeface="黑体" panose="02010609060101010101" pitchFamily="49" charset="-122"/>
              </a:rPr>
              <a:t>         1μm=0.000001m=10</a:t>
            </a:r>
            <a:r>
              <a:rPr lang="en-US" altLang="zh-CN" sz="2400" baseline="30000" dirty="0">
                <a:latin typeface="Times New Roman" panose="02020603050405020304" charset="0"/>
                <a:ea typeface="黑体" panose="02010609060101010101" pitchFamily="49" charset="-122"/>
              </a:rPr>
              <a:t>-6</a:t>
            </a:r>
            <a:r>
              <a:rPr lang="en-US" altLang="zh-CN" sz="2400" dirty="0">
                <a:latin typeface="Times New Roman" panose="02020603050405020304" charset="0"/>
                <a:ea typeface="黑体" panose="02010609060101010101" pitchFamily="49" charset="-122"/>
              </a:rPr>
              <a:t>m     </a:t>
            </a:r>
            <a:r>
              <a:rPr lang="en-US" altLang="zh-CN" sz="2400" dirty="0" smtClean="0">
                <a:latin typeface="Times New Roman" panose="02020603050405020304" charset="0"/>
                <a:ea typeface="黑体" panose="02010609060101010101" pitchFamily="49" charset="-122"/>
              </a:rPr>
              <a:t>1nm=0.000000001m=10</a:t>
            </a:r>
            <a:r>
              <a:rPr lang="en-US" altLang="zh-CN" sz="2400" baseline="30000" dirty="0" smtClean="0">
                <a:latin typeface="Times New Roman" panose="02020603050405020304" charset="0"/>
                <a:ea typeface="黑体" panose="02010609060101010101" pitchFamily="49" charset="-122"/>
              </a:rPr>
              <a:t>-9</a:t>
            </a:r>
            <a:r>
              <a:rPr lang="en-US" altLang="zh-CN" sz="2400" dirty="0" smtClean="0">
                <a:latin typeface="Times New Roman" panose="02020603050405020304" charset="0"/>
                <a:ea typeface="黑体" panose="02010609060101010101" pitchFamily="49" charset="-122"/>
              </a:rPr>
              <a:t>m</a:t>
            </a:r>
            <a:endParaRPr lang="en-US" altLang="zh-CN" sz="2400" dirty="0">
              <a:latin typeface="Times New Roman" panose="0202060305040502030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89281" y="1419860"/>
            <a:ext cx="855472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步骤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：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数值不变，乘原单位与目标单位之间的换算关系。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步骤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：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将原单位改写为目标单位。注意规范使用</a:t>
            </a:r>
            <a:r>
              <a:rPr lang="zh-CN" altLang="en-US" sz="24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科学记数法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1186" y="843558"/>
            <a:ext cx="3746123" cy="65684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1" hangingPunct="1">
              <a:lnSpc>
                <a:spcPct val="150000"/>
              </a:lnSpc>
              <a:defRPr sz="3200" b="1">
                <a:solidFill>
                  <a:srgbClr val="0070C0"/>
                </a:solidFill>
                <a:latin typeface="Times New Roman" panose="02020603050405020304" charset="0"/>
              </a:defRPr>
            </a:lvl1pPr>
          </a:lstStyle>
          <a:p>
            <a:r>
              <a:rPr lang="en-US" altLang="zh-CN" sz="2800" dirty="0"/>
              <a:t>3.</a:t>
            </a:r>
            <a:r>
              <a:rPr lang="zh-CN" altLang="en-US" sz="2800" dirty="0"/>
              <a:t>单位换算的步骤</a:t>
            </a:r>
            <a:endParaRPr lang="en-US" altLang="zh-CN" sz="28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859" y="2571750"/>
            <a:ext cx="6560820" cy="22771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70915" y="3991621"/>
            <a:ext cx="2041445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科学记数法</a:t>
            </a:r>
            <a:endParaRPr lang="zh-CN" altLang="en-US" sz="2800" dirty="0">
              <a:solidFill>
                <a:srgbClr val="FF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3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4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5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7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9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6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7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8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89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1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7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8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9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0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2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3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4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69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7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8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9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  <p:tag name="KSO_WM_BEAUTIFY_FLAG" val="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0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5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  <p:tag name="KSO_WM_BEAUTIFY_FLAG" val="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7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7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2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4"/>
  <p:tag name="KSO_WM_UNIT_PLACING_PICTURE_USER_VIEWPORT" val="{&quot;height&quot;:5092,&quot;width&quot;:3473}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4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5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7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8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9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2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7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8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9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4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5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6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7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8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9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1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2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59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4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5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6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7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8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19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2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4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5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6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7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2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61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4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6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7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8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9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2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4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5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6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7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8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9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2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4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5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7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8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9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7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5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6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7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8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6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7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5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9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6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7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3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8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9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9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1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2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3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4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85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69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2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7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6"/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4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3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4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5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26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3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3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4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8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2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6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7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9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9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8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49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22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945,&quot;width&quot;:5330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3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9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7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48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4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2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3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9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9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09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3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4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0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9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0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8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3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4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5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6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7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8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1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0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9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4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3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9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8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2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6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7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39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3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7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8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39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5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4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21"/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5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17"/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3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5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7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69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2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2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</TotalTime>
  <Words>1986</Words>
  <PresentationFormat>全屏显示(16:9)</PresentationFormat>
  <Paragraphs>276</Paragraphs>
  <Slides>67</Slides>
  <Notes>2</Notes>
  <HiddenSlides>0</HiddenSlides>
  <MMClips>7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67</vt:i4>
      </vt:variant>
    </vt:vector>
  </HeadingPairs>
  <TitlesOfParts>
    <vt:vector size="80" baseType="lpstr">
      <vt:lpstr>Arial</vt:lpstr>
      <vt:lpstr>宋体</vt:lpstr>
      <vt:lpstr>仿宋</vt:lpstr>
      <vt:lpstr>黑体</vt:lpstr>
      <vt:lpstr>Wingdings</vt:lpstr>
      <vt:lpstr>Helvetica Neue</vt:lpstr>
      <vt:lpstr>Times New Roman</vt:lpstr>
      <vt:lpstr>隶书</vt:lpstr>
      <vt:lpstr>PingFang SC</vt:lpstr>
      <vt:lpstr>Calibri</vt:lpstr>
      <vt:lpstr>等线</vt:lpstr>
      <vt:lpstr>微软雅黑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2018-11-06T06:39:00Z</dcterms:created>
  <dcterms:modified xsi:type="dcterms:W3CDTF">2024-07-18T06:16:22Z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2052-10.8.2.6543</vt:lpwstr>
  </property>
  <property fmtid="{D5CDD505-2E9C-101B-9397-08002B2CF9AE}" pid="3" name="ICV">
    <vt:lpwstr>C6C5BC7643E647F885469CCE42B70652</vt:lpwstr>
  </property>
</Properties>
</file>