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65" r:id="rId3"/>
  </p:sldMasterIdLst>
  <p:notesMasterIdLst>
    <p:notesMasterId r:id="rId22"/>
  </p:notesMasterIdLst>
  <p:handoutMasterIdLst>
    <p:handoutMasterId r:id="rId23"/>
  </p:handoutMasterIdLst>
  <p:sldIdLst>
    <p:sldId id="509" r:id="rId4"/>
    <p:sldId id="256" r:id="rId5"/>
    <p:sldId id="300" r:id="rId6"/>
    <p:sldId id="554" r:id="rId7"/>
    <p:sldId id="587" r:id="rId8"/>
    <p:sldId id="574" r:id="rId9"/>
    <p:sldId id="588" r:id="rId10"/>
    <p:sldId id="589" r:id="rId11"/>
    <p:sldId id="601" r:id="rId12"/>
    <p:sldId id="602" r:id="rId13"/>
    <p:sldId id="448" r:id="rId14"/>
    <p:sldId id="603" r:id="rId15"/>
    <p:sldId id="576" r:id="rId16"/>
    <p:sldId id="605" r:id="rId17"/>
    <p:sldId id="604" r:id="rId18"/>
    <p:sldId id="260" r:id="rId19"/>
    <p:sldId id="503" r:id="rId20"/>
    <p:sldId id="276" r:id="rId21"/>
  </p:sldIdLst>
  <p:sldSz cx="12188825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EB8"/>
    <a:srgbClr val="00A0E9"/>
    <a:srgbClr val="BDD7EE"/>
    <a:srgbClr val="00B050"/>
    <a:srgbClr val="20220C"/>
    <a:srgbClr val="26200F"/>
    <a:srgbClr val="FE970E"/>
    <a:srgbClr val="F53009"/>
    <a:srgbClr val="FFBD68"/>
    <a:srgbClr val="00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0434">
            <a:off x="2919371" y="2058920"/>
            <a:ext cx="5969800" cy="251155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426369" y="1209439"/>
            <a:ext cx="533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18.2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电功率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第十八章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5261633" y="2412684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第</a:t>
            </a:r>
            <a:r>
              <a:rPr lang="en-US" altLang="zh-CN" sz="3200" dirty="0">
                <a:solidFill>
                  <a:srgbClr val="FF0000"/>
                </a:solidFill>
              </a:rPr>
              <a:t>2</a:t>
            </a:r>
            <a:r>
              <a:rPr lang="zh-CN" altLang="en-US" sz="3200" dirty="0">
                <a:solidFill>
                  <a:srgbClr val="FF0000"/>
                </a:solidFill>
              </a:rPr>
              <a:t>课时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193512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2650" y="1962150"/>
            <a:ext cx="6062980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一个用电器只有一个额定电压和一个额定功率，但可以有多个实际电压和实际功率；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灯泡的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亮度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是由灯泡在电路中工作时的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实际功率</a:t>
            </a:r>
            <a:r>
              <a: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所决定的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4136" t="3382" r="2100" b="3679"/>
          <a:stretch>
            <a:fillRect/>
          </a:stretch>
        </p:blipFill>
        <p:spPr>
          <a:xfrm>
            <a:off x="7322185" y="2047875"/>
            <a:ext cx="3937000" cy="27673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2650" y="4973320"/>
            <a:ext cx="1037653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kern="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若几个相同灯泡的实际功率相同，则它们发光时的亮度一样；若实际功率不同，则哪盏灯的实际功率大，哪盏灯发光时的亮度就大。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4900" y="119351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8" y="1835441"/>
            <a:ext cx="5186294" cy="341771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34" name="文本框 33"/>
          <p:cNvSpPr txBox="1"/>
          <p:nvPr/>
        </p:nvSpPr>
        <p:spPr>
          <a:xfrm>
            <a:off x="7640899" y="5253158"/>
            <a:ext cx="2401570" cy="4924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600" dirty="0"/>
              <a:t>小型稳压器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74065" y="2195195"/>
            <a:ext cx="5126990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由于电网供电存在电压过低或过高等问题，有时需要使用稳压器提供稳定的电压使电气设备能正常工作。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2889" y="1781762"/>
            <a:ext cx="9947209" cy="138499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一种彩色灯泡的额定电压是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36V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，要接在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220V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的电路中，要串联多少个这种灯泡才行？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82650" y="4714240"/>
            <a:ext cx="811911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因不能超过额定电压，所以应该串联</a:t>
            </a:r>
            <a:r>
              <a:rPr 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个这种灯泡。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4211320" y="3432175"/>
            <a:ext cx="3187700" cy="795020"/>
            <a:chOff x="6632" y="5405"/>
            <a:chExt cx="5020" cy="1252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9178" y="5571"/>
              <a:ext cx="2474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latin typeface="Times New Roman" panose="02020603050405020304" charset="0"/>
                  <a:cs typeface="Times New Roman" panose="02020603050405020304" charset="0"/>
                </a:rPr>
                <a:t>≈ </a:t>
              </a:r>
              <a:r>
                <a:rPr lang="en-US" altLang="zh-CN" sz="3200" b="1" dirty="0">
                  <a:latin typeface="Times New Roman" panose="02020603050405020304" charset="0"/>
                  <a:cs typeface="Times New Roman" panose="02020603050405020304" charset="0"/>
                </a:rPr>
                <a:t>6.1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13"/>
                <p:cNvSpPr>
                  <a:spLocks noChangeArrowheads="1"/>
                </p:cNvSpPr>
                <p:nvPr/>
              </p:nvSpPr>
              <p:spPr bwMode="auto">
                <a:xfrm>
                  <a:off x="6632" y="5405"/>
                  <a:ext cx="2907" cy="1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i="1">
                      <a:latin typeface="Times New Roman" panose="02020603050405020304" charset="0"/>
                      <a:cs typeface="Times New Roman" panose="02020603050405020304" charset="0"/>
                    </a:rPr>
                    <a:t>n </a:t>
                  </a:r>
                  <a:r>
                    <a:rPr lang="en-US" sz="3200" b="1">
                      <a:latin typeface="Times New Roman" panose="02020603050405020304" charset="0"/>
                      <a:cs typeface="Times New Roman" panose="0202060305040502030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𝟐𝟐𝟎</m:t>
                          </m:r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 </m:t>
                          </m:r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𝐕</m:t>
                          </m:r>
                        </m:num>
                        <m:den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𝟑𝟔</m:t>
                          </m:r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 </m:t>
                          </m:r>
                          <m:r>
                            <a:rPr lang="en-US" altLang="zh-CN" sz="3200" b="1" dirty="0">
                              <a:latin typeface="Cambria Math" panose="02040503050406030204" pitchFamily="18" charset="0"/>
                              <a:cs typeface="Times New Roman" panose="02020603050405020304" charset="0"/>
                              <a:sym typeface="+mn-ea"/>
                            </a:rPr>
                            <m:t>𝐕</m:t>
                          </m:r>
                        </m:den>
                      </m:f>
                    </m:oMath>
                  </a14:m>
                  <a:endParaRPr lang="en-US" altLang="zh-CN" sz="3200" b="1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 xmlns="">
            <p:sp>
              <p:nvSpPr>
                <p:cNvPr id="9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32" y="5405"/>
                  <a:ext cx="2907" cy="1252"/>
                </a:xfrm>
                <a:prstGeom prst="rect">
                  <a:avLst/>
                </a:prstGeom>
                <a:blipFill rotWithShape="1">
                  <a:blip r:embed="rId2"/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/>
          <p:cNvGrpSpPr/>
          <p:nvPr/>
        </p:nvGrpSpPr>
        <p:grpSpPr>
          <a:xfrm>
            <a:off x="334900" y="1193512"/>
            <a:ext cx="295322" cy="210471"/>
            <a:chOff x="435463" y="1226414"/>
            <a:chExt cx="295380" cy="210512"/>
          </a:xfrm>
        </p:grpSpPr>
        <p:sp>
          <p:nvSpPr>
            <p:cNvPr id="19" name="矩形 1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999490"/>
            <a:ext cx="2685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电功率的测量</a:t>
            </a: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191260" y="2717800"/>
            <a:ext cx="206819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文本框 40"/>
          <p:cNvSpPr txBox="1"/>
          <p:nvPr/>
        </p:nvSpPr>
        <p:spPr>
          <a:xfrm>
            <a:off x="1364615" y="526986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功率表</a:t>
            </a:r>
          </a:p>
        </p:txBody>
      </p:sp>
      <p:pic>
        <p:nvPicPr>
          <p:cNvPr id="102" name="图片 101"/>
          <p:cNvPicPr/>
          <p:nvPr/>
        </p:nvPicPr>
        <p:blipFill>
          <a:blip r:embed="rId3"/>
          <a:srcRect l="7636" t="9714" r="6424" b="3385"/>
          <a:stretch>
            <a:fillRect/>
          </a:stretch>
        </p:blipFill>
        <p:spPr>
          <a:xfrm>
            <a:off x="4900930" y="2717800"/>
            <a:ext cx="206819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文本框 41"/>
          <p:cNvSpPr txBox="1"/>
          <p:nvPr/>
        </p:nvSpPr>
        <p:spPr>
          <a:xfrm>
            <a:off x="4541520" y="5269865"/>
            <a:ext cx="27876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船用防震功率表</a:t>
            </a:r>
          </a:p>
        </p:txBody>
      </p:sp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8610600" y="2717800"/>
            <a:ext cx="2068195" cy="2181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文本框 42"/>
          <p:cNvSpPr txBox="1"/>
          <p:nvPr/>
        </p:nvSpPr>
        <p:spPr>
          <a:xfrm>
            <a:off x="8699500" y="5269865"/>
            <a:ext cx="2068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智能功率表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882650" y="1859280"/>
            <a:ext cx="5516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直接测量：</a:t>
            </a:r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可以使用专业的功率表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999490"/>
            <a:ext cx="2685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电功率的测量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882650" y="185928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间接测量：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5002" y="2556352"/>
            <a:ext cx="2913515" cy="1021873"/>
            <a:chOff x="1308867" y="2407127"/>
            <a:chExt cx="2913515" cy="1021873"/>
          </a:xfrm>
        </p:grpSpPr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1308867" y="2643982"/>
              <a:ext cx="145542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原理一：</a:t>
              </a:r>
              <a:endParaRPr lang="en-US" altLang="zh-CN" sz="2800" b="0" dirty="0">
                <a:solidFill>
                  <a:srgbClr val="0000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6" name="Group 2"/>
            <p:cNvGrpSpPr/>
            <p:nvPr/>
          </p:nvGrpSpPr>
          <p:grpSpPr bwMode="auto">
            <a:xfrm>
              <a:off x="2423745" y="2407127"/>
              <a:ext cx="1798637" cy="1021873"/>
              <a:chOff x="0" y="0"/>
              <a:chExt cx="1174" cy="681"/>
            </a:xfrm>
          </p:grpSpPr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4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2800" b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7" name="Group 4"/>
              <p:cNvGrpSpPr/>
              <p:nvPr/>
            </p:nvGrpSpPr>
            <p:grpSpPr bwMode="auto">
              <a:xfrm>
                <a:off x="181" y="45"/>
                <a:ext cx="785" cy="636"/>
                <a:chOff x="0" y="0"/>
                <a:chExt cx="785" cy="636"/>
              </a:xfrm>
            </p:grpSpPr>
            <p:sp>
              <p:nvSpPr>
                <p:cNvPr id="13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121"/>
                  <a:ext cx="632" cy="3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800" i="1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</a:rPr>
                    <a:t>P</a:t>
                  </a:r>
                  <a:r>
                    <a:rPr lang="en-US" altLang="zh-CN" sz="28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</a:rPr>
                    <a:t> =   </a:t>
                  </a:r>
                </a:p>
              </p:txBody>
            </p:sp>
            <p:grpSp>
              <p:nvGrpSpPr>
                <p:cNvPr id="14" name="Group 6"/>
                <p:cNvGrpSpPr/>
                <p:nvPr/>
              </p:nvGrpSpPr>
              <p:grpSpPr bwMode="auto">
                <a:xfrm>
                  <a:off x="387" y="0"/>
                  <a:ext cx="398" cy="636"/>
                  <a:chOff x="0" y="0"/>
                  <a:chExt cx="398" cy="636"/>
                </a:xfrm>
              </p:grpSpPr>
              <p:sp>
                <p:nvSpPr>
                  <p:cNvPr id="9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398" cy="6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2800" i="1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rPr>
                      <a:t>W</a:t>
                    </a:r>
                  </a:p>
                  <a:p>
                    <a:pPr algn="ctr" eaLnBrk="1" hangingPunct="1"/>
                    <a:r>
                      <a:rPr lang="en-US" altLang="zh-CN" sz="2800" i="1"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rPr>
                      <a:t>t</a:t>
                    </a:r>
                  </a:p>
                </p:txBody>
              </p:sp>
              <p:sp>
                <p:nvSpPr>
                  <p:cNvPr id="16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73" y="299"/>
                    <a:ext cx="272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 sz="280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</p:grpSp>
      <p:grpSp>
        <p:nvGrpSpPr>
          <p:cNvPr id="33" name="组合 32"/>
          <p:cNvGrpSpPr/>
          <p:nvPr/>
        </p:nvGrpSpPr>
        <p:grpSpPr>
          <a:xfrm>
            <a:off x="3901440" y="2430780"/>
            <a:ext cx="7894320" cy="1341120"/>
            <a:chOff x="6144" y="3541"/>
            <a:chExt cx="12432" cy="2112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144" y="3541"/>
              <a:ext cx="12433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ts val="50"/>
                </a:spcBef>
              </a:pPr>
              <a:r>
                <a:rPr lang="zh-CN" altLang="en-US" sz="2400" b="0" dirty="0">
                  <a:latin typeface="Times New Roman" panose="02020603050405020304" charset="0"/>
                  <a:cs typeface="Times New Roman" panose="02020603050405020304" charset="0"/>
                </a:rPr>
                <a:t>实验步骤：用电能表测出用电器消耗的电能 </a:t>
              </a:r>
              <a:r>
                <a:rPr lang="en-US" altLang="zh-CN" sz="2400" i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W</a:t>
              </a:r>
              <a:r>
                <a:rPr lang="zh-CN" altLang="en-US" sz="2400" b="0" dirty="0">
                  <a:latin typeface="Times New Roman" panose="02020603050405020304" charset="0"/>
                  <a:cs typeface="Times New Roman" panose="02020603050405020304" charset="0"/>
                </a:rPr>
                <a:t>，用停表测出用电时间 </a:t>
              </a:r>
              <a:r>
                <a:rPr lang="en-US" altLang="zh-CN" sz="2400" i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 </a:t>
              </a:r>
              <a:r>
                <a:rPr lang="zh-CN" altLang="en-US" sz="2400" b="0" dirty="0">
                  <a:latin typeface="Times New Roman" panose="02020603050405020304" charset="0"/>
                  <a:cs typeface="Times New Roman" panose="02020603050405020304" charset="0"/>
                </a:rPr>
                <a:t>，由公式 </a:t>
              </a:r>
              <a:r>
                <a:rPr lang="en-US" altLang="zh-CN" sz="2400" b="0" dirty="0">
                  <a:latin typeface="Times New Roman" panose="02020603050405020304" charset="0"/>
                  <a:cs typeface="Times New Roman" panose="02020603050405020304" charset="0"/>
                </a:rPr>
                <a:t>   </a:t>
              </a:r>
              <a:r>
                <a:rPr lang="zh-CN" altLang="en-US" sz="2400" b="0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zh-CN" altLang="en-US" sz="2400" b="0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</a:t>
              </a:r>
              <a:r>
                <a:rPr lang="en-US" altLang="zh-CN" sz="2400" b="0" dirty="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zh-CN" altLang="en-US" sz="2400" b="0" dirty="0">
                  <a:latin typeface="Times New Roman" panose="02020603050405020304" charset="0"/>
                  <a:cs typeface="Times New Roman" panose="02020603050405020304" charset="0"/>
                </a:rPr>
                <a:t>计算出用电器的电功率。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11058" y="4251"/>
                  <a:ext cx="1904" cy="1403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  <a:sym typeface="+mn-ea"/>
                          </a:rPr>
                          <m:t>𝑃</m:t>
                        </m:r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  <a:sym typeface="+mn-ea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  <m:t>𝑊</m:t>
                            </m:r>
                          </m:num>
                          <m:den>
                            <m: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altLang="zh-CN" sz="2800" i="1" dirty="0">
                    <a:solidFill>
                      <a:srgbClr val="FF0000"/>
                    </a:solidFill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8" y="4251"/>
                  <a:ext cx="1904" cy="1403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901440" y="3943985"/>
            <a:ext cx="78955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0" dirty="0">
                <a:latin typeface="Times New Roman" panose="02020603050405020304" charset="0"/>
                <a:cs typeface="Times New Roman" panose="02020603050405020304" charset="0"/>
              </a:rPr>
              <a:t>实验步骤：用电压表测出用电器两端的电压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zh-CN" altLang="en-US" sz="2400" b="0" dirty="0">
                <a:latin typeface="Times New Roman" panose="02020603050405020304" charset="0"/>
                <a:cs typeface="Times New Roman" panose="02020603050405020304" charset="0"/>
              </a:rPr>
              <a:t>，用电流表测出通过用电器的电流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400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 b="0" dirty="0">
                <a:latin typeface="Times New Roman" panose="02020603050405020304" charset="0"/>
                <a:cs typeface="Times New Roman" panose="02020603050405020304" charset="0"/>
              </a:rPr>
              <a:t>，由公式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P = UI </a:t>
            </a:r>
            <a:r>
              <a:rPr lang="zh-CN" altLang="en-US" sz="2400" b="0" dirty="0">
                <a:latin typeface="Times New Roman" panose="02020603050405020304" charset="0"/>
                <a:cs typeface="Times New Roman" panose="02020603050405020304" charset="0"/>
              </a:rPr>
              <a:t>计算出用电器的电功率。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864870" y="4532630"/>
            <a:ext cx="2695568" cy="522605"/>
            <a:chOff x="1199660" y="2270766"/>
            <a:chExt cx="2670568" cy="522585"/>
          </a:xfrm>
        </p:grpSpPr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1199660" y="2270766"/>
              <a:ext cx="1440100" cy="52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b="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原理二：</a:t>
              </a:r>
              <a:endParaRPr lang="zh-CN" altLang="en-US" sz="2800" b="0" dirty="0">
                <a:solidFill>
                  <a:srgbClr val="0000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7" name="文本框 2"/>
            <p:cNvSpPr txBox="1">
              <a:spLocks noChangeArrowheads="1"/>
            </p:cNvSpPr>
            <p:nvPr/>
          </p:nvSpPr>
          <p:spPr bwMode="auto">
            <a:xfrm>
              <a:off x="2612764" y="2271401"/>
              <a:ext cx="1257464" cy="52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i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P=UI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999490"/>
            <a:ext cx="2685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电功率的测量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2650" y="1715135"/>
            <a:ext cx="92055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已知纯电阻电路的电阻不变，可以间接求出用电器的实际电功率。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882650" y="2380615"/>
                <a:ext cx="6182360" cy="13982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①</a:t>
                </a:r>
                <a:r>
                  <a:rPr lang="zh-CN" altLang="en-US" sz="28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由额定电压</a:t>
                </a:r>
                <a:r>
                  <a:rPr lang="en-US" altLang="zh-CN" sz="2800" i="1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U</a:t>
                </a:r>
                <a:r>
                  <a:rPr lang="zh-CN" altLang="en-US" sz="2800" baseline="-250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额</a:t>
                </a:r>
                <a:r>
                  <a:rPr lang="zh-CN" altLang="en-US" sz="28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和额定功率</a:t>
                </a:r>
                <a:r>
                  <a:rPr lang="en-US" altLang="zh-CN" sz="2800" i="1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P</a:t>
                </a:r>
                <a:r>
                  <a:rPr lang="zh-CN" altLang="en-US" sz="2800" baseline="-250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额</a:t>
                </a:r>
                <a:r>
                  <a:rPr lang="zh-CN" altLang="en-US" sz="28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，根据</a:t>
                </a:r>
                <a:r>
                  <a:rPr lang="en-US" altLang="zh-CN" sz="2800" i="1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altLang="zh-CN" sz="28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i="1" dirty="0" smtClean="0">
                                <a:latin typeface="Cambria Math" panose="02040503050406030204" pitchFamily="18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altLang="zh-CN" sz="2800" i="1" dirty="0" smtClean="0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 </m:t>
                            </m:r>
                            <m:r>
                              <a:rPr lang="en-US" altLang="zh-CN" sz="2800" i="1" dirty="0" smtClean="0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𝑈</m:t>
                            </m:r>
                          </m:e>
                          <m:sup>
                            <m:r>
                              <a:rPr lang="en-US" altLang="zh-CN" sz="2800" i="1" dirty="0" smtClean="0"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800" i="1" dirty="0" smtClean="0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𝑅</m:t>
                        </m:r>
                      </m:den>
                    </m:f>
                  </m:oMath>
                </a14:m>
                <a:r>
                  <a:rPr lang="zh-CN" altLang="en-US" sz="28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可求出用电器的电阻</a:t>
                </a:r>
                <a:r>
                  <a:rPr lang="zh-CN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：</a:t>
                </a:r>
                <a:endParaRPr lang="zh-CN" sz="2800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650" y="2380615"/>
                <a:ext cx="6182360" cy="13982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/>
          <p:cNvSpPr txBox="1"/>
          <p:nvPr/>
        </p:nvSpPr>
        <p:spPr>
          <a:xfrm>
            <a:off x="882650" y="4215130"/>
            <a:ext cx="6421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②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因为用电器的电阻不变，所以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2650" y="5061585"/>
            <a:ext cx="642112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Calibri" panose="020F0502020204030204" charset="0"/>
                <a:cs typeface="Times New Roman" panose="02020603050405020304" charset="0"/>
                <a:sym typeface="+mn-ea"/>
              </a:rPr>
              <a:t>③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阻值不变的用电器的功率之比等于两端电压（或通过电流）的二次方之比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60260" y="2522855"/>
            <a:ext cx="2696210" cy="984250"/>
            <a:chOff x="11276" y="3973"/>
            <a:chExt cx="4246" cy="15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13468" y="3973"/>
                  <a:ext cx="2055" cy="155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  <a:sym typeface="+mn-ea"/>
                          </a:rPr>
                          <m:t>𝑅</m:t>
                        </m:r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  <a:sym typeface="+mn-ea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额</m:t>
                                </m:r>
                              </m:sub>
                              <m:sup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altLang="zh-CN" sz="2400" i="1" dirty="0">
                    <a:solidFill>
                      <a:srgbClr val="000000"/>
                    </a:solidFill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8" y="3973"/>
                  <a:ext cx="2055" cy="1551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右箭头 37"/>
            <p:cNvSpPr/>
            <p:nvPr/>
          </p:nvSpPr>
          <p:spPr>
            <a:xfrm>
              <a:off x="11276" y="4636"/>
              <a:ext cx="2192" cy="323"/>
            </a:xfrm>
            <a:prstGeom prst="rightArrow">
              <a:avLst>
                <a:gd name="adj1" fmla="val 50000"/>
                <a:gd name="adj2" fmla="val 708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27165" y="3576320"/>
            <a:ext cx="4889500" cy="1475740"/>
            <a:chOff x="10279" y="5632"/>
            <a:chExt cx="7700" cy="2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/>
                <p:cNvSpPr txBox="1"/>
                <p:nvPr/>
              </p:nvSpPr>
              <p:spPr>
                <a:xfrm>
                  <a:off x="12593" y="5632"/>
                  <a:ext cx="5387" cy="2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10000"/>
                    </a:lnSpc>
                  </a:pP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P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额</a:t>
                  </a:r>
                  <a:r>
                    <a:rPr lang="en-US" altLang="zh-CN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=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U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额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I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额</a:t>
                  </a:r>
                  <a:r>
                    <a:rPr lang="en-US" altLang="zh-CN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额</m:t>
                              </m:r>
                            </m:sub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  <a:sym typeface="+mn-ea"/>
                            </a:rPr>
                            <m:t>𝑅</m:t>
                          </m:r>
                        </m:den>
                      </m:f>
                    </m:oMath>
                  </a14:m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= 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I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额</a:t>
                  </a:r>
                  <a:r>
                    <a:rPr lang="en-US" altLang="zh-CN" sz="2400" baseline="30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2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R</a:t>
                  </a:r>
                  <a:endParaRPr lang="zh-CN" altLang="en-US" sz="24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  <a:p>
                  <a:pPr algn="l">
                    <a:lnSpc>
                      <a:spcPct val="110000"/>
                    </a:lnSpc>
                  </a:pP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P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实</a:t>
                  </a:r>
                  <a:r>
                    <a:rPr lang="en-US" altLang="zh-CN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= 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U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实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I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实</a:t>
                  </a:r>
                  <a:r>
                    <a:rPr lang="en-US" altLang="zh-CN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altLang="zh-CN" sz="2400" dirty="0" smtClean="0">
                          <a:latin typeface="Cambria Math" panose="02040503050406030204" pitchFamily="18" charset="0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f>
                        <m:fPr>
                          <m:ctrlP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实</m:t>
                              </m:r>
                            </m:sub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2400" i="1" dirty="0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ea typeface="微软雅黑" panose="020B0503020204020204" pitchFamily="34" charset="-122"/>
                              <a:cs typeface="Cambria Math" panose="02040503050406030204" charset="0"/>
                              <a:sym typeface="+mn-ea"/>
                            </a:rPr>
                            <m:t>𝑅</m:t>
                          </m:r>
                        </m:den>
                      </m:f>
                    </m:oMath>
                  </a14:m>
                  <a:r>
                    <a:rPr lang="en-US" altLang="zh-CN" sz="24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= 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I</a:t>
                  </a:r>
                  <a:r>
                    <a:rPr lang="zh-CN" altLang="en-US" sz="2400" baseline="-25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实</a:t>
                  </a:r>
                  <a:r>
                    <a:rPr lang="en-US" altLang="zh-CN" sz="2400" baseline="30000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2</a:t>
                  </a:r>
                  <a:r>
                    <a:rPr lang="en-US" altLang="zh-CN" sz="2400" i="1" dirty="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R</a:t>
                  </a:r>
                  <a:endParaRPr lang="en-US" altLang="zh-CN" sz="2400" i="1" dirty="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36" name="文本框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3" y="5632"/>
                  <a:ext cx="5387" cy="232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右箭头 38"/>
            <p:cNvSpPr/>
            <p:nvPr/>
          </p:nvSpPr>
          <p:spPr>
            <a:xfrm>
              <a:off x="10279" y="6839"/>
              <a:ext cx="2192" cy="323"/>
            </a:xfrm>
            <a:prstGeom prst="rightArrow">
              <a:avLst>
                <a:gd name="adj1" fmla="val 50000"/>
                <a:gd name="adj2" fmla="val 708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68870" y="5161280"/>
            <a:ext cx="2618105" cy="1041400"/>
            <a:chOff x="11762" y="8128"/>
            <a:chExt cx="4123" cy="16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13445" y="8128"/>
                  <a:ext cx="2441" cy="1640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额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  <m:t>𝑃</m:t>
                            </m:r>
                            <m:r>
                              <a:rPr lang="zh-CN" altLang="en-US" sz="2400" baseline="-25000" dirty="0" smtClean="0">
                                <a:latin typeface="Cambria Math" panose="02040503050406030204" pitchFamily="18" charset="0"/>
                                <a:cs typeface="Times New Roman" panose="02020603050405020304" charset="0"/>
                                <a:sym typeface="+mn-ea"/>
                              </a:rPr>
                              <m:t>实</m:t>
                            </m:r>
                          </m:den>
                        </m:f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  <a:sym typeface="+mn-ea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额</m:t>
                                </m:r>
                              </m:sub>
                              <m:sup>
                                <m:r>
                                  <a:rPr lang="en-US" altLang="zh-CN" sz="24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实</m:t>
                                </m:r>
                              </m:sub>
                              <m:sup>
                                <m:r>
                                  <a:rPr lang="en-US" altLang="zh-CN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ea typeface="微软雅黑" panose="020B0503020204020204" pitchFamily="34" charset="-122"/>
                                    <a:cs typeface="Cambria Math" panose="02040503050406030204" charset="0"/>
                                    <a:sym typeface="+mn-ea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2400" i="1" dirty="0">
                    <a:solidFill>
                      <a:srgbClr val="000000"/>
                    </a:solidFill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45" y="8128"/>
                  <a:ext cx="2441" cy="164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右箭头 39"/>
            <p:cNvSpPr/>
            <p:nvPr/>
          </p:nvSpPr>
          <p:spPr>
            <a:xfrm>
              <a:off x="11762" y="8787"/>
              <a:ext cx="1527" cy="323"/>
            </a:xfrm>
            <a:prstGeom prst="rightArrow">
              <a:avLst>
                <a:gd name="adj1" fmla="val 50000"/>
                <a:gd name="adj2" fmla="val 708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912745" y="2181860"/>
            <a:ext cx="3506470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ea typeface="微软雅黑" panose="020B0503020204020204" pitchFamily="34" charset="-122"/>
                <a:sym typeface="+mn-ea"/>
              </a:rPr>
              <a:t>额定电压和额定功率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36790" y="1501775"/>
            <a:ext cx="17303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推导公式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39495" y="2268855"/>
            <a:ext cx="716280" cy="301307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600"/>
              <a:t>电功率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1957070" y="2482215"/>
            <a:ext cx="906145" cy="25863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>
            <a:off x="6582410" y="1777365"/>
            <a:ext cx="675005" cy="138684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95295" y="4737100"/>
            <a:ext cx="3150870" cy="575472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ea typeface="微软雅黑" panose="020B0503020204020204" pitchFamily="34" charset="-122"/>
                <a:sym typeface="+mn-ea"/>
              </a:rPr>
              <a:t>电功率的测量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6387465" y="4374515"/>
            <a:ext cx="806450" cy="12865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336790" y="2200910"/>
            <a:ext cx="172974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物理意义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289800" y="4109720"/>
            <a:ext cx="17475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直接测量</a:t>
            </a:r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89800" y="5379720"/>
            <a:ext cx="175069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间接测量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336790" y="2900045"/>
            <a:ext cx="346646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实际电压与实际功率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6" grpId="0" bldLvl="0" animBg="1"/>
      <p:bldP spid="18" grpId="0" bldLvl="0" animBg="1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8" name="矩形 7"/>
          <p:cNvSpPr/>
          <p:nvPr/>
        </p:nvSpPr>
        <p:spPr>
          <a:xfrm>
            <a:off x="568051" y="1261552"/>
            <a:ext cx="1143635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小明观察到傍晚时候家里的白炽灯比较暗，而在早晨时较亮，他进一步观察发现：傍晚电能表转盘转动比早晨还快一些，这是什么原因呢？（　　）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．傍晚时家里的同盏白炽灯的额定功率比早晨时的小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．傍晚时家里的同盏白炽灯电阻比早晨的大，实际功率小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．傍晚时家里的同盏白炽灯实际电压比早晨的小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．傍晚时家里的用电器总功率比早晨的小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98344" y="2657937"/>
            <a:ext cx="538480" cy="5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18" tIns="72009" rIns="144018" bIns="7200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" name="矩形 2"/>
          <p:cNvSpPr/>
          <p:nvPr/>
        </p:nvSpPr>
        <p:spPr>
          <a:xfrm>
            <a:off x="774280" y="1567406"/>
            <a:ext cx="1092432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一个 “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220 V  800 W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”的电炉，正常工作时的电阻有多大？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31033" y="2513960"/>
            <a:ext cx="10021237" cy="1842135"/>
            <a:chOff x="1384483" y="2020872"/>
            <a:chExt cx="10021237" cy="1842135"/>
          </a:xfrm>
        </p:grpSpPr>
        <p:grpSp>
          <p:nvGrpSpPr>
            <p:cNvPr id="42" name="组合 41"/>
            <p:cNvGrpSpPr/>
            <p:nvPr/>
          </p:nvGrpSpPr>
          <p:grpSpPr>
            <a:xfrm>
              <a:off x="1384483" y="2020872"/>
              <a:ext cx="10021237" cy="1806710"/>
              <a:chOff x="1535131" y="2766409"/>
              <a:chExt cx="10021237" cy="1806710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1535131" y="2766409"/>
                <a:ext cx="10021237" cy="15684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2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解：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3200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电炉正常工作时的电阻</a:t>
                </a:r>
                <a:r>
                  <a:rPr lang="zh-CN" altLang="en-US" sz="32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：      </a:t>
                </a:r>
                <a:r>
                  <a:rPr lang="en-US" altLang="zh-CN" sz="3200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3200" b="1" i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 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= 60.5Ω</a:t>
                </a:r>
                <a:r>
                  <a:rPr lang="en-US" altLang="zh-CN" sz="3200" b="1" i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 </a:t>
                </a:r>
                <a:endParaRPr lang="zh-CN" altLang="en-US" sz="32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5883349" y="3382086"/>
                <a:ext cx="3770943" cy="1191033"/>
                <a:chOff x="8007570" y="4704009"/>
                <a:chExt cx="3770943" cy="1191033"/>
              </a:xfrm>
            </p:grpSpPr>
            <p:sp>
              <p:nvSpPr>
                <p:cNvPr id="50" name="矩形 49"/>
                <p:cNvSpPr/>
                <p:nvPr/>
              </p:nvSpPr>
              <p:spPr>
                <a:xfrm>
                  <a:off x="8007570" y="5002362"/>
                  <a:ext cx="3770943" cy="5835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i="1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R </a:t>
                  </a:r>
                  <a:r>
                    <a:rPr lang="en-US" altLang="zh-CN" sz="3200" b="1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=         =</a:t>
                  </a:r>
                  <a:endParaRPr lang="zh-CN" altLang="en-US" sz="3200" dirty="0"/>
                </a:p>
              </p:txBody>
            </p:sp>
            <p:grpSp>
              <p:nvGrpSpPr>
                <p:cNvPr id="49" name="组合 48"/>
                <p:cNvGrpSpPr/>
                <p:nvPr/>
              </p:nvGrpSpPr>
              <p:grpSpPr>
                <a:xfrm>
                  <a:off x="8734511" y="4704009"/>
                  <a:ext cx="897157" cy="1191033"/>
                  <a:chOff x="6794912" y="4704009"/>
                  <a:chExt cx="567888" cy="1191033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>
                    <a:off x="6794912" y="4704009"/>
                    <a:ext cx="552274" cy="5835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3200" b="1" i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U</a:t>
                    </a:r>
                    <a:r>
                      <a:rPr lang="zh-CN" altLang="en-US" sz="3200" b="1" baseline="-250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额</a:t>
                    </a:r>
                    <a:r>
                      <a:rPr lang="en-US" altLang="zh-CN" sz="3200" b="1" baseline="300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2</a:t>
                    </a:r>
                  </a:p>
                </p:txBody>
              </p: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6871787" y="5356130"/>
                    <a:ext cx="401336" cy="8942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矩形 52"/>
                  <p:cNvSpPr/>
                  <p:nvPr/>
                </p:nvSpPr>
                <p:spPr>
                  <a:xfrm>
                    <a:off x="6858357" y="5311477"/>
                    <a:ext cx="504443" cy="5835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3200" b="1" i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P</a:t>
                    </a:r>
                    <a:r>
                      <a:rPr lang="zh-CN" altLang="en-US" sz="3200" b="1" baseline="-250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额</a:t>
                    </a:r>
                    <a:r>
                      <a:rPr lang="en-US" altLang="zh-CN" sz="3200" b="1" i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 </a:t>
                    </a:r>
                    <a:endParaRPr lang="zh-CN" altLang="en-US" sz="3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45" name="组合 44"/>
              <p:cNvGrpSpPr/>
              <p:nvPr/>
            </p:nvGrpSpPr>
            <p:grpSpPr>
              <a:xfrm>
                <a:off x="7710324" y="3424385"/>
                <a:ext cx="1570356" cy="583565"/>
                <a:chOff x="7348500" y="3480024"/>
                <a:chExt cx="955010" cy="583565"/>
              </a:xfrm>
            </p:grpSpPr>
            <p:sp>
              <p:nvSpPr>
                <p:cNvPr id="46" name="矩形 45"/>
                <p:cNvSpPr/>
                <p:nvPr/>
              </p:nvSpPr>
              <p:spPr>
                <a:xfrm>
                  <a:off x="7348500" y="3480024"/>
                  <a:ext cx="955010" cy="5835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(220V)</a:t>
                  </a:r>
                  <a:r>
                    <a:rPr lang="en-US" altLang="zh-CN" sz="3200" b="1" baseline="30000" dirty="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2</a:t>
                  </a:r>
                  <a:endParaRPr lang="zh-CN" altLang="en-US" sz="3200" baseline="30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7" name="直接连接符 46"/>
                <p:cNvCxnSpPr/>
                <p:nvPr/>
              </p:nvCxnSpPr>
              <p:spPr>
                <a:xfrm>
                  <a:off x="7443774" y="4060715"/>
                  <a:ext cx="69627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矩形 74764"/>
            <p:cNvSpPr>
              <a:spLocks noChangeArrowheads="1"/>
            </p:cNvSpPr>
            <p:nvPr/>
          </p:nvSpPr>
          <p:spPr bwMode="auto">
            <a:xfrm>
              <a:off x="7616373" y="3279442"/>
              <a:ext cx="1303020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0030101010101" pitchFamily="49" charset="-122"/>
                </a:rPr>
                <a:t>800W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课程回顾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2650" y="1167765"/>
            <a:ext cx="933005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物理意义：在物理学中，用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电功率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来表示电流做功的快慢。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2650" y="1825625"/>
            <a:ext cx="5230495" cy="14700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符号：用 </a:t>
            </a:r>
            <a:r>
              <a:rPr lang="en-US" altLang="zh-CN" sz="2800" i="1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表示</a:t>
            </a:r>
          </a:p>
          <a:p>
            <a:pPr>
              <a:lnSpc>
                <a:spcPct val="160000"/>
              </a:lnSpc>
            </a:pP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单位：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瓦特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，简称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瓦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，符号是 </a:t>
            </a:r>
            <a:r>
              <a:rPr lang="en-US" altLang="zh-CN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W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2650" y="3458845"/>
            <a:ext cx="54267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常用单位：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千瓦 (</a:t>
            </a:r>
            <a:r>
              <a:rPr lang="en-US" altLang="zh-CN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kW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毫瓦(</a:t>
            </a:r>
            <a:r>
              <a:rPr lang="en-US" altLang="zh-CN" sz="2800" dirty="0" err="1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mW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882650" y="4007485"/>
            <a:ext cx="3164205" cy="1004570"/>
            <a:chOff x="1390" y="6311"/>
            <a:chExt cx="4983" cy="1582"/>
          </a:xfrm>
        </p:grpSpPr>
        <p:sp>
          <p:nvSpPr>
            <p:cNvPr id="5" name="文本框 4"/>
            <p:cNvSpPr txBox="1"/>
            <p:nvPr/>
          </p:nvSpPr>
          <p:spPr>
            <a:xfrm>
              <a:off x="1390" y="6736"/>
              <a:ext cx="232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定义式：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199" y="6311"/>
              <a:ext cx="2175" cy="1582"/>
              <a:chOff x="4199" y="8242"/>
              <a:chExt cx="2175" cy="1582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4199" y="8593"/>
                <a:ext cx="1429" cy="101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600" b="1" i="1" dirty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altLang="zh-CN" sz="36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文本框 7"/>
                  <p:cNvSpPr txBox="1"/>
                  <p:nvPr/>
                </p:nvSpPr>
                <p:spPr>
                  <a:xfrm>
                    <a:off x="5384" y="8242"/>
                    <a:ext cx="991" cy="158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𝑾</m:t>
                              </m:r>
                            </m:num>
                            <m:den>
                              <m: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𝒕</m:t>
                              </m:r>
                            </m:den>
                          </m:f>
                        </m:oMath>
                      </m:oMathPara>
                    </a14:m>
                    <a:endParaRPr lang="en-US" altLang="zh-CN" sz="3200" b="1" i="1" dirty="0">
                      <a:solidFill>
                        <a:srgbClr val="000000"/>
                      </a:solidFill>
                      <a:latin typeface="Cambria Math" panose="02040503050406030204" charset="0"/>
                      <a:ea typeface="微软雅黑" panose="020B0503020204020204" pitchFamily="34" charset="-122"/>
                      <a:cs typeface="Cambria Math" panose="0204050305040603020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8" name="文本框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4" y="8242"/>
                    <a:ext cx="991" cy="1583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5" name="组合 24"/>
          <p:cNvGrpSpPr/>
          <p:nvPr/>
        </p:nvGrpSpPr>
        <p:grpSpPr>
          <a:xfrm>
            <a:off x="882650" y="5034280"/>
            <a:ext cx="4141470" cy="645160"/>
            <a:chOff x="1390" y="7928"/>
            <a:chExt cx="6522" cy="1016"/>
          </a:xfrm>
        </p:grpSpPr>
        <p:sp>
          <p:nvSpPr>
            <p:cNvPr id="10" name="文本框 9"/>
            <p:cNvSpPr txBox="1"/>
            <p:nvPr/>
          </p:nvSpPr>
          <p:spPr>
            <a:xfrm>
              <a:off x="1390" y="8025"/>
              <a:ext cx="392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将</a:t>
              </a:r>
              <a:r>
                <a:rPr lang="en-US" altLang="zh-CN" sz="2800" i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W </a:t>
              </a:r>
              <a:r>
                <a:rPr lang="en-US" altLang="zh-CN" sz="2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=</a:t>
              </a:r>
              <a:r>
                <a:rPr lang="en-US" altLang="zh-CN" sz="2800" i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UIt </a:t>
              </a:r>
              <a:r>
                <a:rPr lang="zh-CN" altLang="en-US" sz="2800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代入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642" y="7928"/>
              <a:ext cx="2271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0"/>
              <a:r>
                <a:rPr lang="en-US" sz="36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P </a:t>
              </a:r>
              <a:r>
                <a:rPr lang="en-US" sz="36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= </a:t>
              </a:r>
              <a:r>
                <a:rPr lang="en-US" sz="36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UI</a:t>
              </a:r>
              <a:endParaRPr lang="en-US" altLang="en-US" sz="36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100" name="图片 99"/>
          <p:cNvPicPr/>
          <p:nvPr/>
        </p:nvPicPr>
        <p:blipFill>
          <a:blip r:embed="rId3"/>
          <a:srcRect l="14400" t="8221" r="11426" b="7360"/>
          <a:stretch>
            <a:fillRect/>
          </a:stretch>
        </p:blipFill>
        <p:spPr>
          <a:xfrm>
            <a:off x="7656830" y="2360295"/>
            <a:ext cx="3121660" cy="3444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25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电功率推导公式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82650" y="4053840"/>
            <a:ext cx="3890645" cy="74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将欧姆定律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U</a:t>
            </a:r>
            <a:r>
              <a:rPr lang="en-US" altLang="zh-CN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=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IR</a:t>
            </a:r>
            <a:r>
              <a:rPr lang="zh-CN" altLang="zh-CN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代入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，</a:t>
            </a:r>
          </a:p>
        </p:txBody>
      </p:sp>
      <p:grpSp>
        <p:nvGrpSpPr>
          <p:cNvPr id="18" name="组合 1"/>
          <p:cNvGrpSpPr/>
          <p:nvPr/>
        </p:nvGrpSpPr>
        <p:grpSpPr bwMode="auto">
          <a:xfrm>
            <a:off x="1369050" y="4894502"/>
            <a:ext cx="3740150" cy="1040301"/>
            <a:chOff x="2145" y="5878"/>
            <a:chExt cx="5890" cy="1641"/>
          </a:xfrm>
        </p:grpSpPr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5765" y="6295"/>
              <a:ext cx="2270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3200" i="1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P</a:t>
              </a:r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=</a:t>
              </a:r>
              <a:r>
                <a:rPr lang="en-US" altLang="zh-CN" sz="3200" i="1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en-US" altLang="zh-CN" sz="3200" baseline="3000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</a:t>
              </a:r>
              <a:r>
                <a:rPr lang="en-US" altLang="zh-CN" sz="3200" i="1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</a:t>
              </a:r>
            </a:p>
          </p:txBody>
        </p:sp>
        <p:grpSp>
          <p:nvGrpSpPr>
            <p:cNvPr id="21" name="组合 7"/>
            <p:cNvGrpSpPr/>
            <p:nvPr/>
          </p:nvGrpSpPr>
          <p:grpSpPr bwMode="auto">
            <a:xfrm>
              <a:off x="2145" y="5878"/>
              <a:ext cx="2359" cy="1641"/>
              <a:chOff x="4257" y="5469"/>
              <a:chExt cx="2359" cy="1642"/>
            </a:xfrm>
          </p:grpSpPr>
          <p:sp>
            <p:nvSpPr>
              <p:cNvPr id="22" name="文本框 1"/>
              <p:cNvSpPr txBox="1">
                <a:spLocks noChangeArrowheads="1"/>
              </p:cNvSpPr>
              <p:nvPr/>
            </p:nvSpPr>
            <p:spPr bwMode="auto">
              <a:xfrm>
                <a:off x="4257" y="5839"/>
                <a:ext cx="1340" cy="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i="1" dirty="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P  =</a:t>
                </a:r>
              </a:p>
            </p:txBody>
          </p:sp>
          <p:sp>
            <p:nvSpPr>
              <p:cNvPr id="23" name="文本框 3"/>
              <p:cNvSpPr txBox="1">
                <a:spLocks noChangeArrowheads="1"/>
              </p:cNvSpPr>
              <p:nvPr/>
            </p:nvSpPr>
            <p:spPr bwMode="auto">
              <a:xfrm>
                <a:off x="5658" y="5469"/>
                <a:ext cx="958" cy="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i="1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U</a:t>
                </a:r>
                <a:r>
                  <a:rPr lang="en-US" altLang="zh-CN" sz="3200" i="1" baseline="3000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2</a:t>
                </a:r>
              </a:p>
            </p:txBody>
          </p:sp>
          <p:sp>
            <p:nvSpPr>
              <p:cNvPr id="24" name="文本框 4"/>
              <p:cNvSpPr txBox="1">
                <a:spLocks noChangeArrowheads="1"/>
              </p:cNvSpPr>
              <p:nvPr/>
            </p:nvSpPr>
            <p:spPr bwMode="auto">
              <a:xfrm>
                <a:off x="5631" y="6190"/>
                <a:ext cx="447" cy="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i="1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R</a:t>
                </a: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 flipH="1">
                <a:off x="5550" y="6291"/>
                <a:ext cx="86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文本框 15"/>
          <p:cNvSpPr>
            <a:spLocks noChangeArrowheads="1"/>
          </p:cNvSpPr>
          <p:nvPr/>
        </p:nvSpPr>
        <p:spPr bwMode="auto">
          <a:xfrm>
            <a:off x="7113404" y="4049031"/>
            <a:ext cx="3943051" cy="1891490"/>
          </a:xfrm>
          <a:prstGeom prst="wedgeRoundRectCallout">
            <a:avLst>
              <a:gd name="adj1" fmla="val -94370"/>
              <a:gd name="adj2" fmla="val 29039"/>
              <a:gd name="adj3" fmla="val 16667"/>
            </a:avLst>
          </a:prstGeom>
          <a:solidFill>
            <a:srgbClr val="BDD7EE"/>
          </a:solidFill>
          <a:ln w="25400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仅适合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纯电阻电路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，即电能全部转化为内能的电路。</a:t>
            </a:r>
          </a:p>
        </p:txBody>
      </p:sp>
      <p:sp>
        <p:nvSpPr>
          <p:cNvPr id="33" name="文本框 16"/>
          <p:cNvSpPr>
            <a:spLocks noChangeArrowheads="1"/>
          </p:cNvSpPr>
          <p:nvPr/>
        </p:nvSpPr>
        <p:spPr bwMode="auto">
          <a:xfrm>
            <a:off x="5632565" y="2036728"/>
            <a:ext cx="2554570" cy="697664"/>
          </a:xfrm>
          <a:prstGeom prst="wedgeRoundRectCallout">
            <a:avLst>
              <a:gd name="adj1" fmla="val -79634"/>
              <a:gd name="adj2" fmla="val 71506"/>
              <a:gd name="adj3" fmla="val 16667"/>
            </a:avLst>
          </a:prstGeom>
          <a:solidFill>
            <a:srgbClr val="BDD7EE"/>
          </a:solidFill>
          <a:ln w="25400">
            <a:noFill/>
            <a:round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zh-CN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适合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所有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电路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882650" y="1900555"/>
            <a:ext cx="3164205" cy="1004570"/>
            <a:chOff x="1390" y="6311"/>
            <a:chExt cx="4983" cy="1582"/>
          </a:xfrm>
        </p:grpSpPr>
        <p:sp>
          <p:nvSpPr>
            <p:cNvPr id="35" name="文本框 34"/>
            <p:cNvSpPr txBox="1"/>
            <p:nvPr/>
          </p:nvSpPr>
          <p:spPr>
            <a:xfrm>
              <a:off x="1390" y="6736"/>
              <a:ext cx="232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 anchor="t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定义式：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199" y="6311"/>
              <a:ext cx="2175" cy="1582"/>
              <a:chOff x="4199" y="8242"/>
              <a:chExt cx="2175" cy="1582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4199" y="8593"/>
                <a:ext cx="1429" cy="1016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600" b="1" i="1" dirty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P </a:t>
                </a:r>
                <a:r>
                  <a:rPr lang="en-US" altLang="zh-CN" sz="36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5384" y="8242"/>
                    <a:ext cx="991" cy="1583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</m:ctrlPr>
                            </m:fPr>
                            <m:num>
                              <m: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𝑾</m:t>
                              </m:r>
                            </m:num>
                            <m:den>
                              <m:r>
                                <a:rPr lang="en-US" altLang="zh-CN" sz="3200" b="1" i="1" dirty="0">
                                  <a:solidFill>
                                    <a:srgbClr val="000000"/>
                                  </a:solidFill>
                                  <a:latin typeface="Cambria Math" panose="02040503050406030204" charset="0"/>
                                  <a:ea typeface="微软雅黑" panose="020B0503020204020204" pitchFamily="34" charset="-122"/>
                                  <a:cs typeface="Cambria Math" panose="02040503050406030204" charset="0"/>
                                  <a:sym typeface="+mn-ea"/>
                                </a:rPr>
                                <m:t>𝒕</m:t>
                              </m:r>
                            </m:den>
                          </m:f>
                        </m:oMath>
                      </m:oMathPara>
                    </a14:m>
                    <a:endParaRPr lang="en-US" altLang="zh-CN" sz="3200" b="1" i="1" dirty="0">
                      <a:solidFill>
                        <a:srgbClr val="000000"/>
                      </a:solidFill>
                      <a:latin typeface="Cambria Math" panose="02040503050406030204" charset="0"/>
                      <a:ea typeface="微软雅黑" panose="020B0503020204020204" pitchFamily="34" charset="-122"/>
                      <a:cs typeface="Cambria Math" panose="02040503050406030204" charset="0"/>
                      <a:sym typeface="+mn-ea"/>
                    </a:endParaRPr>
                  </a:p>
                </p:txBody>
              </p:sp>
            </mc:Choice>
            <mc:Fallback xmlns="">
              <p:sp>
                <p:nvSpPr>
                  <p:cNvPr id="38" name="文本框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4" y="8242"/>
                    <a:ext cx="991" cy="1583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1" name="文本框 40"/>
          <p:cNvSpPr txBox="1"/>
          <p:nvPr/>
        </p:nvSpPr>
        <p:spPr>
          <a:xfrm>
            <a:off x="2606040" y="3088640"/>
            <a:ext cx="14420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/>
            <a:r>
              <a:rPr lang="en-US" sz="36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 </a:t>
            </a:r>
            <a:r>
              <a:rPr lang="en-US" sz="36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 </a:t>
            </a:r>
            <a:r>
              <a:rPr lang="en-US" sz="36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UI</a:t>
            </a:r>
            <a:endParaRPr lang="en-US" altLang="en-US" sz="3600" b="1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 animBg="1"/>
      <p:bldP spid="33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2650" y="2223135"/>
            <a:ext cx="4173220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我们已经知道在不同用电器的电功率一般不相同，那么在不同电压下，用电器的电功率还是一样吗？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232400" y="1851660"/>
            <a:ext cx="6591935" cy="3209925"/>
            <a:chOff x="4789" y="2916"/>
            <a:chExt cx="13832" cy="65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9" y="2916"/>
              <a:ext cx="13833" cy="651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6" y="3941"/>
              <a:ext cx="4189" cy="516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5" y="3973"/>
              <a:ext cx="4189" cy="5166"/>
            </a:xfrm>
            <a:prstGeom prst="rect">
              <a:avLst/>
            </a:prstGeom>
          </p:spPr>
        </p:pic>
      </p:grpSp>
      <p:pic>
        <p:nvPicPr>
          <p:cNvPr id="13" name="图片 12" descr="32313535353135383b32313535353139383bcecabac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80000">
            <a:off x="8225790" y="4191635"/>
            <a:ext cx="1654810" cy="1654810"/>
          </a:xfrm>
          <a:prstGeom prst="rect">
            <a:avLst/>
          </a:prstGeom>
        </p:spPr>
      </p:pic>
      <p:pic>
        <p:nvPicPr>
          <p:cNvPr id="20" name="图片 19" descr="32313535353135383b32313535353139383bcecabac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10179050" y="4309745"/>
            <a:ext cx="1654810" cy="165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pic>
        <p:nvPicPr>
          <p:cNvPr id="6" name="实验18-2不同电压下的电功率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6060" y="2621915"/>
            <a:ext cx="6660515" cy="37280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2650" y="1841500"/>
            <a:ext cx="6583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演示：同一灯泡在不同电压下的发光程度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82650" y="1841500"/>
            <a:ext cx="6583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演示：同一灯泡在不同电压下的发光程度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420" y="2853690"/>
            <a:ext cx="6592570" cy="321056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82650" y="4640580"/>
            <a:ext cx="425577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用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电器的</a:t>
            </a:r>
            <a:r>
              <a:rPr lang="zh-CN" altLang="en-US" sz="2800" b="1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实际的电功率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随着它</a:t>
            </a:r>
            <a:r>
              <a:rPr lang="zh-CN" altLang="en-US" sz="2800" b="1" dirty="0">
                <a:solidFill>
                  <a:srgbClr val="036EB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两端的电压</a:t>
            </a:r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而改变。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82650" y="2539365"/>
            <a:ext cx="438975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实验表明：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不同电压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下，同一个用电器的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电功率不一样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34900" y="2779107"/>
            <a:ext cx="295322" cy="210471"/>
            <a:chOff x="435463" y="1226414"/>
            <a:chExt cx="295380" cy="210512"/>
          </a:xfrm>
        </p:grpSpPr>
        <p:sp>
          <p:nvSpPr>
            <p:cNvPr id="37" name="矩形 3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&amp;pky300_sjzg_VCG41N639030966_sjzg_VCG41N639030966&amp;"/>
          <p:cNvPicPr>
            <a:picLocks noChangeAspect="1"/>
          </p:cNvPicPr>
          <p:nvPr/>
        </p:nvPicPr>
        <p:blipFill>
          <a:blip r:embed="rId2">
            <a:alphaModFix amt="90000"/>
          </a:blip>
          <a:srcRect l="3563" t="19426"/>
          <a:stretch>
            <a:fillRect/>
          </a:stretch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4550" y="1804035"/>
            <a:ext cx="4740910" cy="1245345"/>
          </a:xfrm>
          <a:prstGeom prst="round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>
                <a:latin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latin typeface="Times New Roman" panose="02020603050405020304" charset="0"/>
                <a:cs typeface="Times New Roman" panose="02020603050405020304" charset="0"/>
              </a:rPr>
              <a:t>额定电压</a:t>
            </a:r>
            <a:r>
              <a:rPr lang="en-US" b="1" i="1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r>
              <a:rPr lang="zh-CN" altLang="en-US" b="1" baseline="-25000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  <a:r>
              <a:rPr lang="zh-CN" altLang="en-US" dirty="0"/>
              <a:t>：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用电器正常工作时的电压。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23595" y="2948940"/>
            <a:ext cx="6014085" cy="1341041"/>
          </a:xfrm>
          <a:prstGeom prst="round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>
                <a:latin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b="1" dirty="0"/>
              <a:t>额定功率</a:t>
            </a:r>
            <a:r>
              <a:rPr lang="en-US" b="1" i="1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</a:t>
            </a:r>
            <a:r>
              <a:rPr lang="zh-CN" altLang="en-US" b="1" baseline="-25000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  <a:r>
              <a:rPr lang="zh-CN" altLang="en-US" dirty="0"/>
              <a:t>：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用电器在额定电压下工作时的功率。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44550" y="4217670"/>
            <a:ext cx="6063615" cy="1436950"/>
          </a:xfrm>
          <a:prstGeom prst="round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>
                <a:latin typeface="+mn-ea"/>
              </a:defRPr>
            </a:lvl1pPr>
          </a:lstStyle>
          <a:p>
            <a:pPr>
              <a:lnSpc>
                <a:spcPct val="140000"/>
              </a:lnSpc>
            </a:pPr>
            <a:r>
              <a:rPr lang="zh-CN" altLang="en-US" b="1" dirty="0"/>
              <a:t>额定电流</a:t>
            </a:r>
            <a:r>
              <a:rPr lang="en-US" b="1" i="1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zh-CN" altLang="en-US" b="1" baseline="-25000" dirty="0">
                <a:solidFill>
                  <a:srgbClr val="00A0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额</a:t>
            </a:r>
            <a:r>
              <a:rPr lang="zh-CN" altLang="en-US" dirty="0"/>
              <a:t>：</a:t>
            </a:r>
          </a:p>
          <a:p>
            <a:pPr>
              <a:lnSpc>
                <a:spcPct val="140000"/>
              </a:lnSpc>
            </a:pPr>
            <a:r>
              <a:rPr lang="zh-CN" altLang="en-US" dirty="0"/>
              <a:t>用电器在额定电压下工作时的电流。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851392" y="5751298"/>
            <a:ext cx="2227745" cy="565149"/>
          </a:xfrm>
          <a:prstGeom prst="roundRect">
            <a:avLst>
              <a:gd name="adj" fmla="val 0"/>
            </a:avLst>
          </a:prstGeom>
          <a:solidFill>
            <a:srgbClr val="BDD7EE">
              <a:alpha val="37000"/>
            </a:srgbClr>
          </a:solidFill>
          <a:ln w="28575">
            <a:solidFill>
              <a:srgbClr val="00A0E9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额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= 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额</a:t>
            </a:r>
            <a:r>
              <a:rPr lang="en-US" altLang="zh-CN" sz="28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 sz="2800" b="1" baseline="-25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额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210219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900" y="3256627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4900" y="4571077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2"/>
          <a:srcRect l="38737" t="18452" r="6339" b="12000"/>
          <a:stretch>
            <a:fillRect/>
          </a:stretch>
        </p:blipFill>
        <p:spPr>
          <a:xfrm>
            <a:off x="1322070" y="1878965"/>
            <a:ext cx="1841500" cy="1981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20430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pic>
        <p:nvPicPr>
          <p:cNvPr id="102" name="图片 101"/>
          <p:cNvPicPr/>
          <p:nvPr/>
        </p:nvPicPr>
        <p:blipFill>
          <a:blip r:embed="rId3"/>
          <a:srcRect l="24469" t="23778" r="20122" b="33914"/>
          <a:stretch>
            <a:fillRect/>
          </a:stretch>
        </p:blipFill>
        <p:spPr>
          <a:xfrm>
            <a:off x="7733030" y="2091690"/>
            <a:ext cx="3090545" cy="1650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020475" y="1875197"/>
            <a:ext cx="2578952" cy="646986"/>
          </a:xfrm>
          <a:prstGeom prst="round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额定电压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zh-CN" altLang="en-US" sz="3200" b="1" baseline="-25000" dirty="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额</a:t>
            </a:r>
          </a:p>
        </p:txBody>
      </p:sp>
      <p:cxnSp>
        <p:nvCxnSpPr>
          <p:cNvPr id="33" name="直接箭头连接符 32"/>
          <p:cNvCxnSpPr>
            <a:stCxn id="30" idx="1"/>
          </p:cNvCxnSpPr>
          <p:nvPr/>
        </p:nvCxnSpPr>
        <p:spPr>
          <a:xfrm flipH="1">
            <a:off x="2733965" y="2198690"/>
            <a:ext cx="1286510" cy="3314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30" idx="3"/>
          </p:cNvCxnSpPr>
          <p:nvPr/>
        </p:nvCxnSpPr>
        <p:spPr>
          <a:xfrm>
            <a:off x="6598792" y="2198690"/>
            <a:ext cx="1474470" cy="9137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4005870" y="3021636"/>
            <a:ext cx="2607669" cy="646986"/>
          </a:xfrm>
          <a:prstGeom prst="round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额定功率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zh-CN" altLang="en-US" sz="3200" b="1" baseline="-2500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额</a:t>
            </a:r>
          </a:p>
        </p:txBody>
      </p:sp>
      <p:cxnSp>
        <p:nvCxnSpPr>
          <p:cNvPr id="41" name="直接箭头连接符 40"/>
          <p:cNvCxnSpPr>
            <a:stCxn id="40" idx="1"/>
          </p:cNvCxnSpPr>
          <p:nvPr/>
        </p:nvCxnSpPr>
        <p:spPr>
          <a:xfrm flipH="1" flipV="1">
            <a:off x="2566325" y="2895549"/>
            <a:ext cx="1439545" cy="44958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40" idx="3"/>
          </p:cNvCxnSpPr>
          <p:nvPr/>
        </p:nvCxnSpPr>
        <p:spPr>
          <a:xfrm flipV="1">
            <a:off x="6613539" y="3319729"/>
            <a:ext cx="1430020" cy="254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/>
        </p:nvPicPr>
        <p:blipFill>
          <a:blip r:embed="rId4"/>
          <a:srcRect l="16373" t="7370" r="12340" b="5261"/>
          <a:stretch>
            <a:fillRect/>
          </a:stretch>
        </p:blipFill>
        <p:spPr>
          <a:xfrm>
            <a:off x="2889250" y="4259580"/>
            <a:ext cx="2950845" cy="20828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5" name="图片 104"/>
          <p:cNvPicPr/>
          <p:nvPr/>
        </p:nvPicPr>
        <p:blipFill>
          <a:blip r:embed="rId5"/>
          <a:srcRect l="5522" t="7703" r="5533" b="5815"/>
          <a:stretch>
            <a:fillRect/>
          </a:stretch>
        </p:blipFill>
        <p:spPr>
          <a:xfrm>
            <a:off x="6399530" y="4259580"/>
            <a:ext cx="2950845" cy="20828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4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193512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999490"/>
            <a:ext cx="4006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额定电压  额定功率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2650" y="1762125"/>
            <a:ext cx="6330950" cy="2676524"/>
          </a:xfrm>
          <a:prstGeom prst="roundRect">
            <a:avLst>
              <a:gd name="adj" fmla="val 0"/>
            </a:avLst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2800">
                <a:latin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+mn-ea"/>
              </a:rPr>
              <a:t>实际电压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</a:t>
            </a:r>
            <a:r>
              <a:rPr lang="zh-CN" altLang="en-US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endParaRPr lang="zh-CN" altLang="en-US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实际加在用电器两端的电压。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ym typeface="+mn-ea"/>
              </a:rPr>
              <a:t>实际功率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</a:t>
            </a:r>
            <a:r>
              <a:rPr lang="zh-CN" altLang="en-US" b="1" baseline="-25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</a:t>
            </a:r>
            <a:r>
              <a:rPr lang="zh-CN" altLang="en-US" dirty="0">
                <a:sym typeface="+mn-ea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用电器在实际电压下工作时的电功率。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rcRect l="34136" t="3382" r="2100" b="3679"/>
          <a:stretch>
            <a:fillRect/>
          </a:stretch>
        </p:blipFill>
        <p:spPr>
          <a:xfrm>
            <a:off x="7322185" y="2047875"/>
            <a:ext cx="3937000" cy="27673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4900" y="210791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4900" y="3378547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82650" y="4438650"/>
            <a:ext cx="75565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，则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；用电器正常工作。</a:t>
            </a:r>
            <a:endParaRPr lang="zh-CN" altLang="en-US" sz="2800" dirty="0">
              <a:solidFill>
                <a:srgbClr val="036EB8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&gt;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，则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&gt;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；可能烧毁用电器。</a:t>
            </a:r>
            <a:endParaRPr lang="zh-CN" altLang="en-US" sz="2800" dirty="0">
              <a:solidFill>
                <a:srgbClr val="036EB8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&lt;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，则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实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&lt;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800" baseline="-250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额</a:t>
            </a:r>
            <a:r>
              <a:rPr lang="zh-CN" altLang="en-US" sz="2800" dirty="0">
                <a:solidFill>
                  <a:srgbClr val="036E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；用电器不能正常工作。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  <p:tag name="KSO_WPP_MARK_KEY" val="595b46f4-01d3-4b4d-aac5-d47ac10db39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声明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971</Words>
  <Application>Microsoft Office PowerPoint</Application>
  <PresentationFormat>自定义</PresentationFormat>
  <Paragraphs>146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宋体</vt:lpstr>
      <vt:lpstr>微软雅黑</vt:lpstr>
      <vt:lpstr>Arial</vt:lpstr>
      <vt:lpstr>Calibri</vt:lpstr>
      <vt:lpstr>Cambria Math</vt:lpstr>
      <vt:lpstr>Times New Roman</vt:lpstr>
      <vt:lpstr>Office 主题</vt:lpstr>
      <vt:lpstr>2_正文</vt:lpstr>
      <vt:lpstr>声明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2025-01-02T02:14:16Z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