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5" r:id="rId2"/>
  </p:sldMasterIdLst>
  <p:notesMasterIdLst>
    <p:notesMasterId r:id="rId22"/>
  </p:notesMasterIdLst>
  <p:handoutMasterIdLst>
    <p:handoutMasterId r:id="rId23"/>
  </p:handoutMasterIdLst>
  <p:sldIdLst>
    <p:sldId id="509" r:id="rId3"/>
    <p:sldId id="256" r:id="rId4"/>
    <p:sldId id="300" r:id="rId5"/>
    <p:sldId id="587" r:id="rId6"/>
    <p:sldId id="588" r:id="rId7"/>
    <p:sldId id="589" r:id="rId8"/>
    <p:sldId id="590" r:id="rId9"/>
    <p:sldId id="591" r:id="rId10"/>
    <p:sldId id="592" r:id="rId11"/>
    <p:sldId id="593" r:id="rId12"/>
    <p:sldId id="448" r:id="rId13"/>
    <p:sldId id="576" r:id="rId14"/>
    <p:sldId id="595" r:id="rId15"/>
    <p:sldId id="596" r:id="rId16"/>
    <p:sldId id="594" r:id="rId17"/>
    <p:sldId id="546" r:id="rId18"/>
    <p:sldId id="260" r:id="rId19"/>
    <p:sldId id="503" r:id="rId20"/>
    <p:sldId id="276" r:id="rId21"/>
  </p:sldIdLst>
  <p:sldSz cx="12188825" cy="6858000"/>
  <p:notesSz cx="6858000" cy="9144000"/>
  <p:custDataLst>
    <p:tags r:id="rId2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0" clrIdx="0"/>
  <p:cmAuthor id="2" name="作者" initials="作"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D7EE"/>
    <a:srgbClr val="036EB8"/>
    <a:srgbClr val="20220C"/>
    <a:srgbClr val="26200F"/>
    <a:srgbClr val="00B050"/>
    <a:srgbClr val="00A0E9"/>
    <a:srgbClr val="FE970E"/>
    <a:srgbClr val="F53009"/>
    <a:srgbClr val="FFBD68"/>
    <a:srgbClr val="0062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2" d="100"/>
          <a:sy n="82" d="100"/>
        </p:scale>
        <p:origin x="691"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handoutMaster" Target="handoutMasters/handoutMaster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2025/2/6</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36AD77-2964-42C8-8B05-1F47DAE11AA3}" type="datetimeFigureOut">
              <a:rPr lang="zh-CN" altLang="en-US" smtClean="0"/>
              <a:t>2025/2/6</a:t>
            </a:fld>
            <a:endParaRPr lang="zh-CN" altLang="en-US"/>
          </a:p>
        </p:txBody>
      </p:sp>
      <p:sp>
        <p:nvSpPr>
          <p:cNvPr id="4" name="幻灯片图像占位符 3"/>
          <p:cNvSpPr>
            <a:spLocks noGrp="1" noRot="1" noChangeAspect="1"/>
          </p:cNvSpPr>
          <p:nvPr>
            <p:ph type="sldImg" idx="2"/>
          </p:nvPr>
        </p:nvSpPr>
        <p:spPr>
          <a:xfrm>
            <a:off x="686340" y="1143000"/>
            <a:ext cx="548532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97A2C7-0F1F-4A60-843D-7C9D65C19D84}"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473" y="6356350"/>
            <a:ext cx="2844207" cy="365125"/>
          </a:xfrm>
        </p:spPr>
        <p:txBody>
          <a:bodyPr/>
          <a:lstStyle/>
          <a:p>
            <a:fld id="{38B71240-087C-45D6-A491-2BD6268CB41A}" type="datetimeFigureOut">
              <a:rPr lang="zh-CN" altLang="en-US" smtClean="0"/>
              <a:t>2025/2/6</a:t>
            </a:fld>
            <a:endParaRPr lang="zh-CN" altLang="en-US"/>
          </a:p>
        </p:txBody>
      </p:sp>
      <p:sp>
        <p:nvSpPr>
          <p:cNvPr id="3" name="页脚占位符 2"/>
          <p:cNvSpPr>
            <a:spLocks noGrp="1"/>
          </p:cNvSpPr>
          <p:nvPr>
            <p:ph type="ftr" sz="quarter" idx="11"/>
          </p:nvPr>
        </p:nvSpPr>
        <p:spPr>
          <a:xfrm>
            <a:off x="4164732" y="6356350"/>
            <a:ext cx="3859996" cy="365125"/>
          </a:xfrm>
        </p:spPr>
        <p:txBody>
          <a:bodyPr/>
          <a:lstStyle/>
          <a:p>
            <a:endParaRPr lang="zh-CN" altLang="en-US"/>
          </a:p>
        </p:txBody>
      </p:sp>
      <p:sp>
        <p:nvSpPr>
          <p:cNvPr id="4" name="灯片编号占位符 3"/>
          <p:cNvSpPr>
            <a:spLocks noGrp="1"/>
          </p:cNvSpPr>
          <p:nvPr>
            <p:ph type="sldNum" sz="quarter" idx="12"/>
          </p:nvPr>
        </p:nvSpPr>
        <p:spPr>
          <a:xfrm>
            <a:off x="8735780" y="6356350"/>
            <a:ext cx="2844207" cy="365125"/>
          </a:xfrm>
        </p:spPr>
        <p:txBody>
          <a:bodyPr/>
          <a:lstStyle/>
          <a:p>
            <a:fld id="{14AD1016-DCFF-4EE2-B658-BAFE6678EF16}" type="slidenum">
              <a:rPr lang="zh-CN" altLang="en-US" smtClean="0"/>
              <a:t>‹#›</a:t>
            </a:fld>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基础题">
    <p:spTree>
      <p:nvGrpSpPr>
        <p:cNvPr id="1" name=""/>
        <p:cNvGrpSpPr/>
        <p:nvPr/>
      </p:nvGrpSpPr>
      <p:grpSpPr>
        <a:xfrm>
          <a:off x="0" y="0"/>
          <a:ext cx="0" cy="0"/>
          <a:chOff x="0" y="0"/>
          <a:chExt cx="0" cy="0"/>
        </a:xfrm>
      </p:grpSpPr>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目录">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封面">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alphaModFix amt="14000"/>
            <a:lum/>
          </a:blip>
          <a:srcRect/>
          <a:tile tx="0" ty="0" sx="100000" sy="100000" flip="none" algn="tl"/>
        </a:blipFill>
        <a:effectLst/>
      </p:bgPr>
    </p:bg>
    <p:spTree>
      <p:nvGrpSpPr>
        <p:cNvPr id="1" name=""/>
        <p:cNvGrpSpPr/>
        <p:nvPr/>
      </p:nvGrpSpPr>
      <p:grpSpPr>
        <a:xfrm>
          <a:off x="0" y="0"/>
          <a:ext cx="0" cy="0"/>
          <a:chOff x="0" y="0"/>
          <a:chExt cx="0" cy="0"/>
        </a:xfrm>
      </p:grpSpPr>
      <p:sp>
        <p:nvSpPr>
          <p:cNvPr id="32" name="等腰三角形 31"/>
          <p:cNvSpPr/>
          <p:nvPr userDrawn="1"/>
        </p:nvSpPr>
        <p:spPr>
          <a:xfrm>
            <a:off x="11767121" y="6400332"/>
            <a:ext cx="177906" cy="388049"/>
          </a:xfrm>
          <a:custGeom>
            <a:avLst/>
            <a:gdLst>
              <a:gd name="connsiteX0" fmla="*/ 0 w 422561"/>
              <a:gd name="connsiteY0" fmla="*/ 385668 h 385668"/>
              <a:gd name="connsiteX1" fmla="*/ 211281 w 422561"/>
              <a:gd name="connsiteY1" fmla="*/ 0 h 385668"/>
              <a:gd name="connsiteX2" fmla="*/ 422561 w 422561"/>
              <a:gd name="connsiteY2" fmla="*/ 385668 h 385668"/>
              <a:gd name="connsiteX3" fmla="*/ 0 w 422561"/>
              <a:gd name="connsiteY3" fmla="*/ 385668 h 385668"/>
              <a:gd name="connsiteX0-1" fmla="*/ 14937 w 437498"/>
              <a:gd name="connsiteY0-2" fmla="*/ 388049 h 388049"/>
              <a:gd name="connsiteX1-3" fmla="*/ 0 w 437498"/>
              <a:gd name="connsiteY1-4" fmla="*/ 0 h 388049"/>
              <a:gd name="connsiteX2-5" fmla="*/ 437498 w 437498"/>
              <a:gd name="connsiteY2-6" fmla="*/ 388049 h 388049"/>
              <a:gd name="connsiteX3-7" fmla="*/ 14937 w 437498"/>
              <a:gd name="connsiteY3-8" fmla="*/ 388049 h 388049"/>
              <a:gd name="connsiteX0-9" fmla="*/ 649 w 423210"/>
              <a:gd name="connsiteY0-10" fmla="*/ 385668 h 385668"/>
              <a:gd name="connsiteX1-11" fmla="*/ 0 w 423210"/>
              <a:gd name="connsiteY1-12" fmla="*/ 0 h 385668"/>
              <a:gd name="connsiteX2-13" fmla="*/ 423210 w 423210"/>
              <a:gd name="connsiteY2-14" fmla="*/ 385668 h 385668"/>
              <a:gd name="connsiteX3-15" fmla="*/ 649 w 423210"/>
              <a:gd name="connsiteY3-16" fmla="*/ 385668 h 385668"/>
              <a:gd name="connsiteX0-17" fmla="*/ 649 w 177941"/>
              <a:gd name="connsiteY0-18" fmla="*/ 385668 h 388049"/>
              <a:gd name="connsiteX1-19" fmla="*/ 0 w 177941"/>
              <a:gd name="connsiteY1-20" fmla="*/ 0 h 388049"/>
              <a:gd name="connsiteX2-21" fmla="*/ 177941 w 177941"/>
              <a:gd name="connsiteY2-22" fmla="*/ 388049 h 388049"/>
              <a:gd name="connsiteX3-23" fmla="*/ 649 w 177941"/>
              <a:gd name="connsiteY3-24" fmla="*/ 385668 h 388049"/>
            </a:gdLst>
            <a:ahLst/>
            <a:cxnLst>
              <a:cxn ang="0">
                <a:pos x="connsiteX0-1" y="connsiteY0-2"/>
              </a:cxn>
              <a:cxn ang="0">
                <a:pos x="connsiteX1-3" y="connsiteY1-4"/>
              </a:cxn>
              <a:cxn ang="0">
                <a:pos x="connsiteX2-5" y="connsiteY2-6"/>
              </a:cxn>
              <a:cxn ang="0">
                <a:pos x="connsiteX3-7" y="connsiteY3-8"/>
              </a:cxn>
            </a:cxnLst>
            <a:rect l="l" t="t" r="r" b="b"/>
            <a:pathLst>
              <a:path w="177941" h="388049">
                <a:moveTo>
                  <a:pt x="649" y="385668"/>
                </a:moveTo>
                <a:cubicBezTo>
                  <a:pt x="433" y="257112"/>
                  <a:pt x="216" y="128556"/>
                  <a:pt x="0" y="0"/>
                </a:cubicBezTo>
                <a:lnTo>
                  <a:pt x="177941" y="388049"/>
                </a:lnTo>
                <a:lnTo>
                  <a:pt x="649" y="385668"/>
                </a:lnTo>
                <a:close/>
              </a:path>
            </a:pathLst>
          </a:custGeom>
          <a:solidFill>
            <a:srgbClr val="C77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flipV="1">
            <a:off x="617099" y="721269"/>
            <a:ext cx="11572502" cy="28800"/>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202859" y="138113"/>
            <a:ext cx="414239" cy="610686"/>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userDrawn="1"/>
        </p:nvSpPr>
        <p:spPr>
          <a:xfrm>
            <a:off x="0" y="138113"/>
            <a:ext cx="101580" cy="610686"/>
          </a:xfrm>
          <a:prstGeom prst="rect">
            <a:avLst/>
          </a:prstGeom>
          <a:solidFill>
            <a:srgbClr val="036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6" name="组合 25"/>
          <p:cNvGrpSpPr/>
          <p:nvPr userDrawn="1"/>
        </p:nvGrpSpPr>
        <p:grpSpPr>
          <a:xfrm>
            <a:off x="0" y="6714000"/>
            <a:ext cx="12189600" cy="144000"/>
            <a:chOff x="0" y="6678000"/>
            <a:chExt cx="9331895" cy="180000"/>
          </a:xfrm>
          <a:solidFill>
            <a:srgbClr val="00A0E9"/>
          </a:solidFill>
        </p:grpSpPr>
        <p:sp>
          <p:nvSpPr>
            <p:cNvPr id="9" name="矩形 8"/>
            <p:cNvSpPr/>
            <p:nvPr userDrawn="1"/>
          </p:nvSpPr>
          <p:spPr>
            <a:xfrm>
              <a:off x="0" y="6678000"/>
              <a:ext cx="3155950" cy="180000"/>
            </a:xfrm>
            <a:custGeom>
              <a:avLst/>
              <a:gdLst>
                <a:gd name="connsiteX0" fmla="*/ 0 w 3048000"/>
                <a:gd name="connsiteY0" fmla="*/ 0 h 108000"/>
                <a:gd name="connsiteX1" fmla="*/ 3048000 w 3048000"/>
                <a:gd name="connsiteY1" fmla="*/ 0 h 108000"/>
                <a:gd name="connsiteX2" fmla="*/ 3048000 w 3048000"/>
                <a:gd name="connsiteY2" fmla="*/ 108000 h 108000"/>
                <a:gd name="connsiteX3" fmla="*/ 0 w 3048000"/>
                <a:gd name="connsiteY3" fmla="*/ 108000 h 108000"/>
                <a:gd name="connsiteX4" fmla="*/ 0 w 3048000"/>
                <a:gd name="connsiteY4" fmla="*/ 0 h 108000"/>
                <a:gd name="connsiteX0-1" fmla="*/ 0 w 3155950"/>
                <a:gd name="connsiteY0-2" fmla="*/ 0 h 108000"/>
                <a:gd name="connsiteX1-3" fmla="*/ 3155950 w 3155950"/>
                <a:gd name="connsiteY1-4" fmla="*/ 0 h 108000"/>
                <a:gd name="connsiteX2-5" fmla="*/ 3048000 w 3155950"/>
                <a:gd name="connsiteY2-6" fmla="*/ 108000 h 108000"/>
                <a:gd name="connsiteX3-7" fmla="*/ 0 w 3155950"/>
                <a:gd name="connsiteY3-8" fmla="*/ 108000 h 108000"/>
                <a:gd name="connsiteX4-9" fmla="*/ 0 w 3155950"/>
                <a:gd name="connsiteY4-10" fmla="*/ 0 h 108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155950" h="108000">
                  <a:moveTo>
                    <a:pt x="0" y="0"/>
                  </a:moveTo>
                  <a:lnTo>
                    <a:pt x="3155950" y="0"/>
                  </a:lnTo>
                  <a:lnTo>
                    <a:pt x="3048000" y="108000"/>
                  </a:lnTo>
                  <a:lnTo>
                    <a:pt x="0" y="10800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8"/>
            <p:cNvSpPr/>
            <p:nvPr userDrawn="1"/>
          </p:nvSpPr>
          <p:spPr>
            <a:xfrm>
              <a:off x="3038069" y="6678000"/>
              <a:ext cx="3263900" cy="180000"/>
            </a:xfrm>
            <a:custGeom>
              <a:avLst/>
              <a:gdLst>
                <a:gd name="connsiteX0" fmla="*/ 0 w 3048000"/>
                <a:gd name="connsiteY0" fmla="*/ 0 h 108000"/>
                <a:gd name="connsiteX1" fmla="*/ 3048000 w 3048000"/>
                <a:gd name="connsiteY1" fmla="*/ 0 h 108000"/>
                <a:gd name="connsiteX2" fmla="*/ 3048000 w 3048000"/>
                <a:gd name="connsiteY2" fmla="*/ 108000 h 108000"/>
                <a:gd name="connsiteX3" fmla="*/ 0 w 3048000"/>
                <a:gd name="connsiteY3" fmla="*/ 108000 h 108000"/>
                <a:gd name="connsiteX4" fmla="*/ 0 w 3048000"/>
                <a:gd name="connsiteY4" fmla="*/ 0 h 108000"/>
                <a:gd name="connsiteX0-1" fmla="*/ 0 w 3155950"/>
                <a:gd name="connsiteY0-2" fmla="*/ 0 h 108000"/>
                <a:gd name="connsiteX1-3" fmla="*/ 3155950 w 3155950"/>
                <a:gd name="connsiteY1-4" fmla="*/ 0 h 108000"/>
                <a:gd name="connsiteX2-5" fmla="*/ 3048000 w 3155950"/>
                <a:gd name="connsiteY2-6" fmla="*/ 108000 h 108000"/>
                <a:gd name="connsiteX3-7" fmla="*/ 0 w 3155950"/>
                <a:gd name="connsiteY3-8" fmla="*/ 108000 h 108000"/>
                <a:gd name="connsiteX4-9" fmla="*/ 0 w 3155950"/>
                <a:gd name="connsiteY4-10" fmla="*/ 0 h 108000"/>
                <a:gd name="connsiteX0-11" fmla="*/ 107950 w 3263900"/>
                <a:gd name="connsiteY0-12" fmla="*/ 0 h 108000"/>
                <a:gd name="connsiteX1-13" fmla="*/ 3263900 w 3263900"/>
                <a:gd name="connsiteY1-14" fmla="*/ 0 h 108000"/>
                <a:gd name="connsiteX2-15" fmla="*/ 3155950 w 3263900"/>
                <a:gd name="connsiteY2-16" fmla="*/ 108000 h 108000"/>
                <a:gd name="connsiteX3-17" fmla="*/ 0 w 3263900"/>
                <a:gd name="connsiteY3-18" fmla="*/ 108000 h 108000"/>
                <a:gd name="connsiteX4-19" fmla="*/ 107950 w 3263900"/>
                <a:gd name="connsiteY4-20" fmla="*/ 0 h 108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263900" h="108000">
                  <a:moveTo>
                    <a:pt x="107950" y="0"/>
                  </a:moveTo>
                  <a:lnTo>
                    <a:pt x="3263900" y="0"/>
                  </a:lnTo>
                  <a:lnTo>
                    <a:pt x="3155950" y="108000"/>
                  </a:lnTo>
                  <a:lnTo>
                    <a:pt x="0" y="108000"/>
                  </a:lnTo>
                  <a:lnTo>
                    <a:pt x="107950" y="0"/>
                  </a:lnTo>
                  <a:close/>
                </a:path>
              </a:pathLst>
            </a:custGeom>
            <a:solidFill>
              <a:srgbClr val="036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8"/>
            <p:cNvSpPr/>
            <p:nvPr userDrawn="1"/>
          </p:nvSpPr>
          <p:spPr>
            <a:xfrm flipH="1" flipV="1">
              <a:off x="6175945" y="6678000"/>
              <a:ext cx="3155950" cy="180000"/>
            </a:xfrm>
            <a:custGeom>
              <a:avLst/>
              <a:gdLst>
                <a:gd name="connsiteX0" fmla="*/ 0 w 3048000"/>
                <a:gd name="connsiteY0" fmla="*/ 0 h 108000"/>
                <a:gd name="connsiteX1" fmla="*/ 3048000 w 3048000"/>
                <a:gd name="connsiteY1" fmla="*/ 0 h 108000"/>
                <a:gd name="connsiteX2" fmla="*/ 3048000 w 3048000"/>
                <a:gd name="connsiteY2" fmla="*/ 108000 h 108000"/>
                <a:gd name="connsiteX3" fmla="*/ 0 w 3048000"/>
                <a:gd name="connsiteY3" fmla="*/ 108000 h 108000"/>
                <a:gd name="connsiteX4" fmla="*/ 0 w 3048000"/>
                <a:gd name="connsiteY4" fmla="*/ 0 h 108000"/>
                <a:gd name="connsiteX0-1" fmla="*/ 0 w 3155950"/>
                <a:gd name="connsiteY0-2" fmla="*/ 0 h 108000"/>
                <a:gd name="connsiteX1-3" fmla="*/ 3155950 w 3155950"/>
                <a:gd name="connsiteY1-4" fmla="*/ 0 h 108000"/>
                <a:gd name="connsiteX2-5" fmla="*/ 3048000 w 3155950"/>
                <a:gd name="connsiteY2-6" fmla="*/ 108000 h 108000"/>
                <a:gd name="connsiteX3-7" fmla="*/ 0 w 3155950"/>
                <a:gd name="connsiteY3-8" fmla="*/ 108000 h 108000"/>
                <a:gd name="connsiteX4-9" fmla="*/ 0 w 3155950"/>
                <a:gd name="connsiteY4-10" fmla="*/ 0 h 108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155950" h="108000">
                  <a:moveTo>
                    <a:pt x="0" y="0"/>
                  </a:moveTo>
                  <a:lnTo>
                    <a:pt x="3155950" y="0"/>
                  </a:lnTo>
                  <a:lnTo>
                    <a:pt x="3048000" y="108000"/>
                  </a:lnTo>
                  <a:lnTo>
                    <a:pt x="0" y="108000"/>
                  </a:lnTo>
                  <a:lnTo>
                    <a:pt x="0" y="0"/>
                  </a:lnTo>
                  <a:close/>
                </a:path>
              </a:pathLst>
            </a:cu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7" name="矩形 26"/>
          <p:cNvSpPr/>
          <p:nvPr userDrawn="1"/>
        </p:nvSpPr>
        <p:spPr>
          <a:xfrm>
            <a:off x="10221488" y="6400332"/>
            <a:ext cx="1545635" cy="385668"/>
          </a:xfrm>
          <a:prstGeom prst="rect">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p:cNvSpPr txBox="1"/>
          <p:nvPr userDrawn="1"/>
        </p:nvSpPr>
        <p:spPr>
          <a:xfrm>
            <a:off x="10293931" y="6416668"/>
            <a:ext cx="1261884" cy="369332"/>
          </a:xfrm>
          <a:prstGeom prst="rect">
            <a:avLst/>
          </a:prstGeom>
          <a:noFill/>
        </p:spPr>
        <p:txBody>
          <a:bodyPr wrap="none" rtlCol="0">
            <a:spAutoFit/>
          </a:bodyPr>
          <a:lstStyle/>
          <a:p>
            <a:r>
              <a:rPr lang="zh-CN" altLang="en-US" b="1" spc="300" dirty="0">
                <a:solidFill>
                  <a:schemeClr val="bg1"/>
                </a:solidFill>
                <a:latin typeface="微软雅黑" panose="020B0503020204020204" pitchFamily="34" charset="-122"/>
                <a:ea typeface="微软雅黑" panose="020B0503020204020204" pitchFamily="34" charset="-122"/>
              </a:rPr>
              <a:t>名师课件</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alphaModFix amt="14000"/>
            <a:lum/>
          </a:blip>
          <a:srcRect/>
          <a:tile tx="0" ty="0" sx="100000" sy="100000" flip="none" algn="tl"/>
        </a:blipFill>
        <a:effectLst/>
      </p:bgPr>
    </p:bg>
    <p:spTree>
      <p:nvGrpSpPr>
        <p:cNvPr id="1" name=""/>
        <p:cNvGrpSpPr/>
        <p:nvPr/>
      </p:nvGrpSpPr>
      <p:grpSpPr>
        <a:xfrm>
          <a:off x="0" y="0"/>
          <a:ext cx="0" cy="0"/>
          <a:chOff x="0" y="0"/>
          <a:chExt cx="0" cy="0"/>
        </a:xfrm>
      </p:grpSpPr>
      <p:grpSp>
        <p:nvGrpSpPr>
          <p:cNvPr id="5" name="组合 4"/>
          <p:cNvGrpSpPr/>
          <p:nvPr userDrawn="1"/>
        </p:nvGrpSpPr>
        <p:grpSpPr>
          <a:xfrm>
            <a:off x="0" y="0"/>
            <a:ext cx="12189460" cy="6870701"/>
            <a:chOff x="0" y="-1"/>
            <a:chExt cx="11791950" cy="6870701"/>
          </a:xfrm>
        </p:grpSpPr>
        <p:sp>
          <p:nvSpPr>
            <p:cNvPr id="2" name="矩形 1"/>
            <p:cNvSpPr/>
            <p:nvPr userDrawn="1"/>
          </p:nvSpPr>
          <p:spPr>
            <a:xfrm>
              <a:off x="0" y="-1"/>
              <a:ext cx="5895975" cy="6858001"/>
            </a:xfrm>
            <a:custGeom>
              <a:avLst/>
              <a:gdLst>
                <a:gd name="connsiteX0" fmla="*/ 0 w 6096000"/>
                <a:gd name="connsiteY0" fmla="*/ 0 h 6858001"/>
                <a:gd name="connsiteX1" fmla="*/ 6096000 w 6096000"/>
                <a:gd name="connsiteY1" fmla="*/ 0 h 6858001"/>
                <a:gd name="connsiteX2" fmla="*/ 6096000 w 6096000"/>
                <a:gd name="connsiteY2" fmla="*/ 6858001 h 6858001"/>
                <a:gd name="connsiteX3" fmla="*/ 0 w 6096000"/>
                <a:gd name="connsiteY3" fmla="*/ 6858001 h 6858001"/>
                <a:gd name="connsiteX4" fmla="*/ 0 w 6096000"/>
                <a:gd name="connsiteY4" fmla="*/ 0 h 6858001"/>
                <a:gd name="connsiteX0-1" fmla="*/ 0 w 6096000"/>
                <a:gd name="connsiteY0-2" fmla="*/ 0 h 6858001"/>
                <a:gd name="connsiteX1-3" fmla="*/ 6096000 w 6096000"/>
                <a:gd name="connsiteY1-4" fmla="*/ 0 h 6858001"/>
                <a:gd name="connsiteX2-5" fmla="*/ 5321300 w 6096000"/>
                <a:gd name="connsiteY2-6" fmla="*/ 6858001 h 6858001"/>
                <a:gd name="connsiteX3-7" fmla="*/ 0 w 6096000"/>
                <a:gd name="connsiteY3-8" fmla="*/ 6858001 h 6858001"/>
                <a:gd name="connsiteX4-9" fmla="*/ 0 w 6096000"/>
                <a:gd name="connsiteY4-10" fmla="*/ 0 h 685800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096000" h="6858001">
                  <a:moveTo>
                    <a:pt x="0" y="0"/>
                  </a:moveTo>
                  <a:lnTo>
                    <a:pt x="6096000" y="0"/>
                  </a:lnTo>
                  <a:lnTo>
                    <a:pt x="5321300" y="6858001"/>
                  </a:lnTo>
                  <a:lnTo>
                    <a:pt x="0" y="6858001"/>
                  </a:lnTo>
                  <a:lnTo>
                    <a:pt x="0" y="0"/>
                  </a:lnTo>
                  <a:close/>
                </a:path>
              </a:pathLst>
            </a:cu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userDrawn="1"/>
          </p:nvSpPr>
          <p:spPr>
            <a:xfrm>
              <a:off x="5122128" y="-1"/>
              <a:ext cx="6669822" cy="6870701"/>
            </a:xfrm>
            <a:custGeom>
              <a:avLst/>
              <a:gdLst>
                <a:gd name="connsiteX0" fmla="*/ 0 w 6096000"/>
                <a:gd name="connsiteY0" fmla="*/ 0 h 6858001"/>
                <a:gd name="connsiteX1" fmla="*/ 6096000 w 6096000"/>
                <a:gd name="connsiteY1" fmla="*/ 0 h 6858001"/>
                <a:gd name="connsiteX2" fmla="*/ 6096000 w 6096000"/>
                <a:gd name="connsiteY2" fmla="*/ 6858001 h 6858001"/>
                <a:gd name="connsiteX3" fmla="*/ 0 w 6096000"/>
                <a:gd name="connsiteY3" fmla="*/ 6858001 h 6858001"/>
                <a:gd name="connsiteX4" fmla="*/ 0 w 6096000"/>
                <a:gd name="connsiteY4" fmla="*/ 0 h 6858001"/>
                <a:gd name="connsiteX0-1" fmla="*/ 800100 w 6896100"/>
                <a:gd name="connsiteY0-2" fmla="*/ 0 h 6870701"/>
                <a:gd name="connsiteX1-3" fmla="*/ 6896100 w 6896100"/>
                <a:gd name="connsiteY1-4" fmla="*/ 0 h 6870701"/>
                <a:gd name="connsiteX2-5" fmla="*/ 6896100 w 6896100"/>
                <a:gd name="connsiteY2-6" fmla="*/ 6858001 h 6870701"/>
                <a:gd name="connsiteX3-7" fmla="*/ 0 w 6896100"/>
                <a:gd name="connsiteY3-8" fmla="*/ 6870701 h 6870701"/>
                <a:gd name="connsiteX4-9" fmla="*/ 800100 w 6896100"/>
                <a:gd name="connsiteY4-10" fmla="*/ 0 h 687070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896100" h="6870701">
                  <a:moveTo>
                    <a:pt x="800100" y="0"/>
                  </a:moveTo>
                  <a:lnTo>
                    <a:pt x="6896100" y="0"/>
                  </a:lnTo>
                  <a:lnTo>
                    <a:pt x="6896100" y="6858001"/>
                  </a:lnTo>
                  <a:lnTo>
                    <a:pt x="0" y="6870701"/>
                  </a:lnTo>
                  <a:lnTo>
                    <a:pt x="80010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 name="圆角矩形 2"/>
          <p:cNvSpPr/>
          <p:nvPr userDrawn="1"/>
        </p:nvSpPr>
        <p:spPr>
          <a:xfrm>
            <a:off x="593978" y="546100"/>
            <a:ext cx="11021303" cy="5765800"/>
          </a:xfrm>
          <a:prstGeom prst="roundRect">
            <a:avLst>
              <a:gd name="adj" fmla="val 5953"/>
            </a:avLst>
          </a:prstGeom>
          <a:solidFill>
            <a:schemeClr val="bg1"/>
          </a:solidFill>
          <a:ln>
            <a:noFill/>
          </a:ln>
          <a:effectLst>
            <a:outerShdw blurRad="330200" sx="103000" sy="103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2" name="组合 11"/>
          <p:cNvGrpSpPr/>
          <p:nvPr userDrawn="1"/>
        </p:nvGrpSpPr>
        <p:grpSpPr>
          <a:xfrm>
            <a:off x="1138982" y="5995417"/>
            <a:ext cx="701441" cy="175929"/>
            <a:chOff x="2875007" y="1403846"/>
            <a:chExt cx="701587" cy="175929"/>
          </a:xfrm>
          <a:solidFill>
            <a:schemeClr val="bg1"/>
          </a:solidFill>
        </p:grpSpPr>
        <p:sp>
          <p:nvSpPr>
            <p:cNvPr id="9" name="等腰三角形 8"/>
            <p:cNvSpPr/>
            <p:nvPr userDrawn="1"/>
          </p:nvSpPr>
          <p:spPr>
            <a:xfrm rot="5400000">
              <a:off x="2862874" y="1415979"/>
              <a:ext cx="175929" cy="15166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10" name="等腰三角形 9"/>
            <p:cNvSpPr/>
            <p:nvPr userDrawn="1"/>
          </p:nvSpPr>
          <p:spPr>
            <a:xfrm rot="5400000">
              <a:off x="3137836" y="1415979"/>
              <a:ext cx="175929" cy="15166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11" name="等腰三角形 10"/>
            <p:cNvSpPr/>
            <p:nvPr userDrawn="1"/>
          </p:nvSpPr>
          <p:spPr>
            <a:xfrm rot="5400000">
              <a:off x="3412798" y="1415979"/>
              <a:ext cx="175929" cy="15166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 bg1="lt1" tx1="dk1" bg2="lt2" tx2="dk2" accent1="accent1" accent2="accent2" accent3="accent3" accent4="accent4" accent5="accent5" accent6="accent6" hlink="hlink" folHlink="folHlink"/>
  <p:sldLayoutIdLst>
    <p:sldLayoutId id="2147483656" r:id="rId1"/>
    <p:sldLayoutId id="214748365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9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165"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8.jpe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文本框 19"/>
          <p:cNvSpPr txBox="1"/>
          <p:nvPr/>
        </p:nvSpPr>
        <p:spPr>
          <a:xfrm>
            <a:off x="1885950" y="1515745"/>
            <a:ext cx="8416925" cy="829945"/>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4800" b="1" kern="100" dirty="0">
                <a:solidFill>
                  <a:srgbClr val="FF0000"/>
                </a:solidFill>
                <a:latin typeface="+mj-ea"/>
                <a:ea typeface="+mj-ea"/>
                <a:cs typeface="+mn-ea"/>
                <a:sym typeface="+mn-lt"/>
              </a:rPr>
              <a:t>18.3  </a:t>
            </a:r>
            <a:r>
              <a:rPr lang="zh-CN" altLang="en-US" sz="4800" b="1" kern="100" dirty="0">
                <a:solidFill>
                  <a:srgbClr val="FF0000"/>
                </a:solidFill>
                <a:latin typeface="+mj-ea"/>
                <a:ea typeface="+mj-ea"/>
                <a:cs typeface="+mn-ea"/>
                <a:sym typeface="+mn-lt"/>
              </a:rPr>
              <a:t>测量小灯泡的</a:t>
            </a:r>
            <a:r>
              <a:rPr lang="zh-CN" sz="4800" b="1" kern="100" dirty="0">
                <a:solidFill>
                  <a:srgbClr val="FF0000"/>
                </a:solidFill>
                <a:latin typeface="+mj-ea"/>
                <a:ea typeface="+mj-ea"/>
                <a:cs typeface="+mn-ea"/>
                <a:sym typeface="+mn-lt"/>
              </a:rPr>
              <a:t>电功率</a:t>
            </a:r>
          </a:p>
        </p:txBody>
      </p:sp>
      <p:sp>
        <p:nvSpPr>
          <p:cNvPr id="43" name="文本框 42"/>
          <p:cNvSpPr txBox="1"/>
          <p:nvPr/>
        </p:nvSpPr>
        <p:spPr>
          <a:xfrm>
            <a:off x="869680" y="131033"/>
            <a:ext cx="3612551" cy="344170"/>
          </a:xfrm>
          <a:prstGeom prst="rect">
            <a:avLst/>
          </a:prstGeom>
          <a:noFill/>
        </p:spPr>
        <p:txBody>
          <a:bodyPr wrap="square" lIns="68550" tIns="34274" rIns="68550" bIns="34274" rtlCol="0">
            <a:spAutoFit/>
          </a:bodyPr>
          <a:lstStyle/>
          <a:p>
            <a:pPr algn="dist"/>
            <a:r>
              <a:rPr lang="zh-CN" altLang="en-US"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人教版九年级下册  第十八章</a:t>
            </a:r>
          </a:p>
        </p:txBody>
      </p:sp>
      <p:grpSp>
        <p:nvGrpSpPr>
          <p:cNvPr id="49" name="组合 48"/>
          <p:cNvGrpSpPr/>
          <p:nvPr/>
        </p:nvGrpSpPr>
        <p:grpSpPr>
          <a:xfrm>
            <a:off x="6644363" y="3216656"/>
            <a:ext cx="3128454" cy="614045"/>
            <a:chOff x="6474413" y="3006593"/>
            <a:chExt cx="3129758" cy="614301"/>
          </a:xfrm>
        </p:grpSpPr>
        <p:sp>
          <p:nvSpPr>
            <p:cNvPr id="4" name="文本框 3"/>
            <p:cNvSpPr txBox="1"/>
            <p:nvPr/>
          </p:nvSpPr>
          <p:spPr>
            <a:xfrm>
              <a:off x="7394371" y="3006593"/>
              <a:ext cx="2209800" cy="614301"/>
            </a:xfrm>
            <a:prstGeom prst="rect">
              <a:avLst/>
            </a:prstGeom>
            <a:noFill/>
          </p:spPr>
          <p:txBody>
            <a:bodyPr wrap="square" rtlCol="0">
              <a:spAutoFit/>
            </a:bodyPr>
            <a:lstStyle/>
            <a:p>
              <a:r>
                <a:rPr lang="zh-CN" altLang="en-US" sz="3400" dirty="0">
                  <a:solidFill>
                    <a:srgbClr val="FF0000"/>
                  </a:solidFill>
                  <a:uFill>
                    <a:solidFill>
                      <a:srgbClr val="FE970E"/>
                    </a:solidFill>
                  </a:uFill>
                  <a:sym typeface="+mn-ea"/>
                </a:rPr>
                <a:t>课程讲授</a:t>
              </a:r>
              <a:endParaRPr lang="zh-CN" altLang="en-US" sz="3400" b="0" u="none" baseline="0" dirty="0">
                <a:solidFill>
                  <a:srgbClr val="FF0000"/>
                </a:solidFill>
                <a:uFill>
                  <a:solidFill>
                    <a:srgbClr val="FE970E"/>
                  </a:solidFill>
                </a:uFill>
                <a:sym typeface="+mn-ea"/>
              </a:endParaRPr>
            </a:p>
          </p:txBody>
        </p:sp>
        <p:grpSp>
          <p:nvGrpSpPr>
            <p:cNvPr id="23" name="组合 22"/>
            <p:cNvGrpSpPr/>
            <p:nvPr/>
          </p:nvGrpSpPr>
          <p:grpSpPr>
            <a:xfrm>
              <a:off x="6474413" y="3177377"/>
              <a:ext cx="670290" cy="273984"/>
              <a:chOff x="1775533" y="2742578"/>
              <a:chExt cx="898801" cy="367390"/>
            </a:xfrm>
          </p:grpSpPr>
          <p:sp>
            <p:nvSpPr>
              <p:cNvPr id="24" name="燕尾形 23"/>
              <p:cNvSpPr/>
              <p:nvPr userDrawn="1"/>
            </p:nvSpPr>
            <p:spPr>
              <a:xfrm>
                <a:off x="1775533" y="2742578"/>
                <a:ext cx="409487" cy="367390"/>
              </a:xfrm>
              <a:prstGeom prst="chevron">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5" name="燕尾形 24"/>
              <p:cNvSpPr/>
              <p:nvPr userDrawn="1"/>
            </p:nvSpPr>
            <p:spPr>
              <a:xfrm>
                <a:off x="2116165" y="2742578"/>
                <a:ext cx="558169" cy="367390"/>
              </a:xfrm>
              <a:prstGeom prst="chevron">
                <a:avLst/>
              </a:prstGeom>
              <a:solidFill>
                <a:srgbClr val="036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grpSp>
      </p:grpSp>
      <p:grpSp>
        <p:nvGrpSpPr>
          <p:cNvPr id="48" name="组合 47"/>
          <p:cNvGrpSpPr/>
          <p:nvPr/>
        </p:nvGrpSpPr>
        <p:grpSpPr>
          <a:xfrm>
            <a:off x="2564097" y="3216656"/>
            <a:ext cx="3128454" cy="614045"/>
            <a:chOff x="2392445" y="3006593"/>
            <a:chExt cx="3129758" cy="614301"/>
          </a:xfrm>
        </p:grpSpPr>
        <p:sp>
          <p:nvSpPr>
            <p:cNvPr id="2" name="文本框 1"/>
            <p:cNvSpPr txBox="1"/>
            <p:nvPr/>
          </p:nvSpPr>
          <p:spPr>
            <a:xfrm>
              <a:off x="3312403" y="3006593"/>
              <a:ext cx="2209800" cy="614301"/>
            </a:xfrm>
            <a:prstGeom prst="rect">
              <a:avLst/>
            </a:prstGeom>
            <a:noFill/>
          </p:spPr>
          <p:txBody>
            <a:bodyPr wrap="square" rtlCol="0">
              <a:spAutoFit/>
            </a:bodyPr>
            <a:lstStyle/>
            <a:p>
              <a:r>
                <a:rPr lang="zh-CN" altLang="en-US" sz="3400" b="0" u="none" baseline="0" dirty="0">
                  <a:solidFill>
                    <a:srgbClr val="FF0000"/>
                  </a:solidFill>
                  <a:uFill>
                    <a:solidFill>
                      <a:srgbClr val="FE970E"/>
                    </a:solidFill>
                  </a:uFill>
                </a:rPr>
                <a:t>课程导入</a:t>
              </a:r>
            </a:p>
          </p:txBody>
        </p:sp>
        <p:grpSp>
          <p:nvGrpSpPr>
            <p:cNvPr id="7" name="组合 6"/>
            <p:cNvGrpSpPr/>
            <p:nvPr/>
          </p:nvGrpSpPr>
          <p:grpSpPr>
            <a:xfrm>
              <a:off x="2392445" y="3177377"/>
              <a:ext cx="670290" cy="273984"/>
              <a:chOff x="1775533" y="2742578"/>
              <a:chExt cx="898801" cy="367390"/>
            </a:xfrm>
          </p:grpSpPr>
          <p:sp>
            <p:nvSpPr>
              <p:cNvPr id="8" name="燕尾形 7"/>
              <p:cNvSpPr/>
              <p:nvPr userDrawn="1"/>
            </p:nvSpPr>
            <p:spPr>
              <a:xfrm>
                <a:off x="1775533" y="2742578"/>
                <a:ext cx="409487" cy="367390"/>
              </a:xfrm>
              <a:prstGeom prst="chevron">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9" name="燕尾形 8"/>
              <p:cNvSpPr/>
              <p:nvPr userDrawn="1"/>
            </p:nvSpPr>
            <p:spPr>
              <a:xfrm>
                <a:off x="2116165" y="2742578"/>
                <a:ext cx="558169" cy="367390"/>
              </a:xfrm>
              <a:prstGeom prst="chevron">
                <a:avLst/>
              </a:prstGeom>
              <a:solidFill>
                <a:srgbClr val="036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grpSp>
      </p:grpSp>
      <p:grpSp>
        <p:nvGrpSpPr>
          <p:cNvPr id="50" name="组合 49"/>
          <p:cNvGrpSpPr/>
          <p:nvPr/>
        </p:nvGrpSpPr>
        <p:grpSpPr>
          <a:xfrm>
            <a:off x="2564231" y="4355272"/>
            <a:ext cx="3128628" cy="614045"/>
            <a:chOff x="2503744" y="4443137"/>
            <a:chExt cx="3129758" cy="614301"/>
          </a:xfrm>
        </p:grpSpPr>
        <p:sp>
          <p:nvSpPr>
            <p:cNvPr id="32" name="文本框 31"/>
            <p:cNvSpPr txBox="1"/>
            <p:nvPr/>
          </p:nvSpPr>
          <p:spPr>
            <a:xfrm>
              <a:off x="3423702" y="4443137"/>
              <a:ext cx="2209800" cy="614301"/>
            </a:xfrm>
            <a:prstGeom prst="rect">
              <a:avLst/>
            </a:prstGeom>
            <a:noFill/>
          </p:spPr>
          <p:txBody>
            <a:bodyPr wrap="square" rtlCol="0">
              <a:spAutoFit/>
            </a:bodyPr>
            <a:lstStyle/>
            <a:p>
              <a:r>
                <a:rPr lang="zh-CN" altLang="en-US" sz="3400" b="0" u="none" baseline="0" dirty="0">
                  <a:solidFill>
                    <a:srgbClr val="FF0000"/>
                  </a:solidFill>
                  <a:uFill>
                    <a:solidFill>
                      <a:srgbClr val="FE970E"/>
                    </a:solidFill>
                  </a:uFill>
                </a:rPr>
                <a:t>本课小结</a:t>
              </a:r>
            </a:p>
          </p:txBody>
        </p:sp>
        <p:grpSp>
          <p:nvGrpSpPr>
            <p:cNvPr id="34" name="组合 33"/>
            <p:cNvGrpSpPr/>
            <p:nvPr/>
          </p:nvGrpSpPr>
          <p:grpSpPr>
            <a:xfrm>
              <a:off x="2503744" y="4613921"/>
              <a:ext cx="670290" cy="273984"/>
              <a:chOff x="1775533" y="2742578"/>
              <a:chExt cx="898801" cy="367390"/>
            </a:xfrm>
          </p:grpSpPr>
          <p:sp>
            <p:nvSpPr>
              <p:cNvPr id="35" name="燕尾形 34"/>
              <p:cNvSpPr/>
              <p:nvPr userDrawn="1"/>
            </p:nvSpPr>
            <p:spPr>
              <a:xfrm>
                <a:off x="1775533" y="2742578"/>
                <a:ext cx="409487" cy="367390"/>
              </a:xfrm>
              <a:prstGeom prst="chevron">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36" name="燕尾形 35"/>
              <p:cNvSpPr/>
              <p:nvPr userDrawn="1"/>
            </p:nvSpPr>
            <p:spPr>
              <a:xfrm>
                <a:off x="2116165" y="2742578"/>
                <a:ext cx="558169" cy="367390"/>
              </a:xfrm>
              <a:prstGeom prst="chevron">
                <a:avLst/>
              </a:prstGeom>
              <a:solidFill>
                <a:srgbClr val="036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grpSp>
      </p:grpSp>
      <p:grpSp>
        <p:nvGrpSpPr>
          <p:cNvPr id="47" name="组合 46"/>
          <p:cNvGrpSpPr/>
          <p:nvPr/>
        </p:nvGrpSpPr>
        <p:grpSpPr>
          <a:xfrm>
            <a:off x="6647952" y="4355216"/>
            <a:ext cx="3128454" cy="614045"/>
            <a:chOff x="6478002" y="4443137"/>
            <a:chExt cx="3129758" cy="614301"/>
          </a:xfrm>
        </p:grpSpPr>
        <p:sp>
          <p:nvSpPr>
            <p:cNvPr id="33" name="文本框 32"/>
            <p:cNvSpPr txBox="1"/>
            <p:nvPr/>
          </p:nvSpPr>
          <p:spPr>
            <a:xfrm>
              <a:off x="7397960" y="4443137"/>
              <a:ext cx="2209800" cy="614301"/>
            </a:xfrm>
            <a:prstGeom prst="rect">
              <a:avLst/>
            </a:prstGeom>
            <a:noFill/>
          </p:spPr>
          <p:txBody>
            <a:bodyPr wrap="square" rtlCol="0">
              <a:spAutoFit/>
            </a:bodyPr>
            <a:lstStyle/>
            <a:p>
              <a:r>
                <a:rPr lang="zh-CN" altLang="en-US" sz="3400" b="0" u="none" baseline="0" dirty="0">
                  <a:solidFill>
                    <a:srgbClr val="FF0000"/>
                  </a:solidFill>
                  <a:uFill>
                    <a:solidFill>
                      <a:srgbClr val="FE970E"/>
                    </a:solidFill>
                  </a:uFill>
                </a:rPr>
                <a:t>习题练习</a:t>
              </a:r>
            </a:p>
          </p:txBody>
        </p:sp>
        <p:grpSp>
          <p:nvGrpSpPr>
            <p:cNvPr id="37" name="组合 36"/>
            <p:cNvGrpSpPr/>
            <p:nvPr/>
          </p:nvGrpSpPr>
          <p:grpSpPr>
            <a:xfrm>
              <a:off x="6478002" y="4613921"/>
              <a:ext cx="670290" cy="273984"/>
              <a:chOff x="1775533" y="2742578"/>
              <a:chExt cx="898801" cy="367390"/>
            </a:xfrm>
          </p:grpSpPr>
          <p:sp>
            <p:nvSpPr>
              <p:cNvPr id="38" name="燕尾形 37"/>
              <p:cNvSpPr/>
              <p:nvPr userDrawn="1"/>
            </p:nvSpPr>
            <p:spPr>
              <a:xfrm>
                <a:off x="1775533" y="2742578"/>
                <a:ext cx="409487" cy="367390"/>
              </a:xfrm>
              <a:prstGeom prst="chevron">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39" name="燕尾形 38"/>
              <p:cNvSpPr/>
              <p:nvPr userDrawn="1"/>
            </p:nvSpPr>
            <p:spPr>
              <a:xfrm>
                <a:off x="2116165" y="2742578"/>
                <a:ext cx="558169" cy="367390"/>
              </a:xfrm>
              <a:prstGeom prst="chevron">
                <a:avLst/>
              </a:prstGeom>
              <a:solidFill>
                <a:srgbClr val="036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gr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74289" y="159124"/>
            <a:ext cx="1757680" cy="521970"/>
          </a:xfrm>
          <a:prstGeom prst="rect">
            <a:avLst/>
          </a:prstGeom>
          <a:noFill/>
        </p:spPr>
        <p:txBody>
          <a:bodyPr wrap="none" rtlCol="0">
            <a:spAutoFit/>
          </a:bodyPr>
          <a:lstStyle/>
          <a:p>
            <a:r>
              <a:rPr lang="zh-CN" altLang="en-US" sz="2800" b="1" spc="300" dirty="0">
                <a:latin typeface="微软雅黑" panose="020B0503020204020204" pitchFamily="34" charset="-122"/>
                <a:ea typeface="微软雅黑" panose="020B0503020204020204" pitchFamily="34" charset="-122"/>
              </a:rPr>
              <a:t>课程讲授</a:t>
            </a:r>
          </a:p>
        </p:txBody>
      </p:sp>
      <p:grpSp>
        <p:nvGrpSpPr>
          <p:cNvPr id="25" name="组合 24"/>
          <p:cNvGrpSpPr/>
          <p:nvPr/>
        </p:nvGrpSpPr>
        <p:grpSpPr>
          <a:xfrm>
            <a:off x="2614295" y="444500"/>
            <a:ext cx="700405" cy="175260"/>
            <a:chOff x="4121" y="692"/>
            <a:chExt cx="1103" cy="276"/>
          </a:xfrm>
        </p:grpSpPr>
        <p:sp>
          <p:nvSpPr>
            <p:cNvPr id="26" name="等腰三角形 25"/>
            <p:cNvSpPr/>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2" name="矩形 31"/>
          <p:cNvSpPr/>
          <p:nvPr/>
        </p:nvSpPr>
        <p:spPr>
          <a:xfrm>
            <a:off x="3438849" y="221845"/>
            <a:ext cx="1554480" cy="460375"/>
          </a:xfrm>
          <a:prstGeom prst="rect">
            <a:avLst/>
          </a:prstGeom>
        </p:spPr>
        <p:txBody>
          <a:bodyPr wrap="none">
            <a:spAutoFit/>
          </a:bodyPr>
          <a:lstStyle/>
          <a:p>
            <a:pPr>
              <a:defRPr/>
            </a:pPr>
            <a:r>
              <a:rPr lang="zh-CN" altLang="en-US" sz="2400" b="1" spc="300" dirty="0">
                <a:solidFill>
                  <a:srgbClr val="00A0E9"/>
                </a:solidFill>
                <a:latin typeface="微软雅黑" panose="020B0503020204020204" pitchFamily="34" charset="-122"/>
                <a:ea typeface="微软雅黑" panose="020B0503020204020204" pitchFamily="34" charset="-122"/>
                <a:cs typeface="+mn-ea"/>
                <a:sym typeface="+mn-lt"/>
              </a:rPr>
              <a:t>初步认识</a:t>
            </a:r>
          </a:p>
        </p:txBody>
      </p:sp>
      <p:grpSp>
        <p:nvGrpSpPr>
          <p:cNvPr id="8" name="组合 7"/>
          <p:cNvGrpSpPr/>
          <p:nvPr/>
        </p:nvGrpSpPr>
        <p:grpSpPr>
          <a:xfrm>
            <a:off x="334900" y="1212562"/>
            <a:ext cx="295322" cy="210471"/>
            <a:chOff x="435463" y="1226414"/>
            <a:chExt cx="295380" cy="210512"/>
          </a:xfrm>
        </p:grpSpPr>
        <p:sp>
          <p:nvSpPr>
            <p:cNvPr id="10" name="矩形 9"/>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文本框 18"/>
          <p:cNvSpPr txBox="1"/>
          <p:nvPr/>
        </p:nvSpPr>
        <p:spPr>
          <a:xfrm>
            <a:off x="882650" y="999490"/>
            <a:ext cx="6220460" cy="583565"/>
          </a:xfrm>
          <a:prstGeom prst="rect">
            <a:avLst/>
          </a:prstGeom>
          <a:noFill/>
        </p:spPr>
        <p:txBody>
          <a:bodyPr wrap="square" rtlCol="0">
            <a:spAutoFit/>
          </a:bodyPr>
          <a:lstStyle/>
          <a:p>
            <a:pPr algn="dist"/>
            <a:r>
              <a:rPr lang="zh-CN" altLang="en-US" sz="3200" b="1" dirty="0">
                <a:latin typeface="+mn-ea"/>
                <a:sym typeface="+mn-ea"/>
              </a:rPr>
              <a:t>“伏安法” 测量小灯泡的电功率</a:t>
            </a:r>
            <a:endParaRPr lang="zh-CN" altLang="en-US" sz="32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4932" name="Text Box 4"/>
          <p:cNvSpPr txBox="1">
            <a:spLocks noChangeArrowheads="1"/>
          </p:cNvSpPr>
          <p:nvPr/>
        </p:nvSpPr>
        <p:spPr bwMode="auto">
          <a:xfrm>
            <a:off x="866695" y="1900750"/>
            <a:ext cx="1899285" cy="521970"/>
          </a:xfrm>
          <a:prstGeom prst="rect">
            <a:avLst/>
          </a:prstGeom>
          <a:noFill/>
        </p:spPr>
        <p:txBody>
          <a:bodyPr wrap="none" rtlCol="0" anchor="t">
            <a:spAutoFit/>
          </a:bodyPr>
          <a:lstStyle/>
          <a:p>
            <a:pPr lvl="0" algn="l">
              <a:buClrTx/>
              <a:buSzTx/>
              <a:buFontTx/>
            </a:pPr>
            <a:r>
              <a:rPr lang="en-US" altLang="zh-CN" sz="2800" dirty="0">
                <a:solidFill>
                  <a:srgbClr val="000000"/>
                </a:solidFill>
                <a:latin typeface="微软雅黑" panose="020B0503020204020204" pitchFamily="34" charset="-122"/>
                <a:ea typeface="微软雅黑" panose="020B0503020204020204" pitchFamily="34" charset="-122"/>
                <a:sym typeface="+mn-ea"/>
              </a:rPr>
              <a:t>7.实验总结</a:t>
            </a:r>
          </a:p>
        </p:txBody>
      </p:sp>
      <p:sp>
        <p:nvSpPr>
          <p:cNvPr id="16388" name="Text Box 16"/>
          <p:cNvSpPr txBox="1">
            <a:spLocks noChangeArrowheads="1"/>
          </p:cNvSpPr>
          <p:nvPr/>
        </p:nvSpPr>
        <p:spPr bwMode="grayWhite">
          <a:xfrm>
            <a:off x="2062480" y="2684780"/>
            <a:ext cx="551815" cy="1265555"/>
          </a:xfrm>
          <a:prstGeom prst="rect">
            <a:avLst/>
          </a:prstGeom>
          <a:noFill/>
          <a:ln w="9525" algn="ctr">
            <a:noFill/>
            <a:miter lim="800000"/>
          </a:ln>
          <a:effectLst/>
        </p:spPr>
        <p:txBody>
          <a:bodyPr vert="eaVert" wrap="square">
            <a:spAutoFit/>
          </a:bodyPr>
          <a:lstStyle/>
          <a:p>
            <a:pPr>
              <a:spcBef>
                <a:spcPct val="50000"/>
              </a:spcBef>
            </a:pPr>
            <a:r>
              <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结     论</a:t>
            </a:r>
          </a:p>
        </p:txBody>
      </p:sp>
      <p:sp>
        <p:nvSpPr>
          <p:cNvPr id="124946" name="Rectangle 18"/>
          <p:cNvSpPr>
            <a:spLocks noChangeArrowheads="1"/>
          </p:cNvSpPr>
          <p:nvPr/>
        </p:nvSpPr>
        <p:spPr bwMode="grayWhite">
          <a:xfrm>
            <a:off x="3439397" y="2407162"/>
            <a:ext cx="5485130" cy="460375"/>
          </a:xfrm>
          <a:prstGeom prst="rect">
            <a:avLst/>
          </a:prstGeom>
          <a:noFill/>
          <a:ln w="9525" algn="ctr">
            <a:noFill/>
            <a:miter lim="800000"/>
          </a:ln>
          <a:effectLst/>
        </p:spPr>
        <p:txBody>
          <a:bodyPr wrap="none">
            <a:spAutoFit/>
          </a:bodyPr>
          <a:lstStyle/>
          <a:p>
            <a:pPr algn="l"/>
            <a:r>
              <a:rPr kumimoji="1" lang="zh-CN" altLang="en-US" sz="2400">
                <a:solidFill>
                  <a:schemeClr val="tx1"/>
                </a:solidFill>
                <a:latin typeface="Times New Roman" panose="02020603050405020304" charset="0"/>
                <a:ea typeface="微软雅黑" panose="020B0503020204020204" pitchFamily="34" charset="-122"/>
                <a:cs typeface="Times New Roman" panose="02020603050405020304" charset="0"/>
              </a:rPr>
              <a:t>当小灯泡</a:t>
            </a:r>
            <a:r>
              <a:rPr kumimoji="1" lang="en-US" altLang="zh-CN" sz="2400" i="1">
                <a:solidFill>
                  <a:schemeClr val="tx1"/>
                </a:solidFill>
                <a:latin typeface="Times New Roman" panose="02020603050405020304" charset="0"/>
                <a:ea typeface="微软雅黑" panose="020B0503020204020204" pitchFamily="34" charset="-122"/>
                <a:cs typeface="Times New Roman" panose="02020603050405020304" charset="0"/>
              </a:rPr>
              <a:t>U</a:t>
            </a:r>
            <a:r>
              <a:rPr kumimoji="1" lang="zh-CN" altLang="en-US" sz="2400" baseline="-25000">
                <a:solidFill>
                  <a:schemeClr val="tx1"/>
                </a:solidFill>
                <a:latin typeface="Times New Roman" panose="02020603050405020304" charset="0"/>
                <a:ea typeface="微软雅黑" panose="020B0503020204020204" pitchFamily="34" charset="-122"/>
                <a:cs typeface="Times New Roman" panose="02020603050405020304" charset="0"/>
              </a:rPr>
              <a:t>实</a:t>
            </a:r>
            <a:r>
              <a:rPr kumimoji="1" lang="en-US" altLang="zh-CN" sz="2400">
                <a:solidFill>
                  <a:schemeClr val="tx1"/>
                </a:solidFill>
                <a:latin typeface="Times New Roman" panose="02020603050405020304" charset="0"/>
                <a:ea typeface="微软雅黑" panose="020B0503020204020204" pitchFamily="34" charset="-122"/>
                <a:cs typeface="Times New Roman" panose="02020603050405020304" charset="0"/>
              </a:rPr>
              <a:t>=</a:t>
            </a:r>
            <a:r>
              <a:rPr kumimoji="1" lang="en-US" altLang="zh-CN" sz="2400" i="1">
                <a:solidFill>
                  <a:schemeClr val="tx1"/>
                </a:solidFill>
                <a:latin typeface="Times New Roman" panose="02020603050405020304" charset="0"/>
                <a:ea typeface="微软雅黑" panose="020B0503020204020204" pitchFamily="34" charset="-122"/>
                <a:cs typeface="Times New Roman" panose="02020603050405020304" charset="0"/>
              </a:rPr>
              <a:t>U</a:t>
            </a:r>
            <a:r>
              <a:rPr kumimoji="1" lang="zh-CN" altLang="en-US" sz="2400" baseline="-25000">
                <a:solidFill>
                  <a:schemeClr val="tx1"/>
                </a:solidFill>
                <a:latin typeface="Times New Roman" panose="02020603050405020304" charset="0"/>
                <a:ea typeface="微软雅黑" panose="020B0503020204020204" pitchFamily="34" charset="-122"/>
                <a:cs typeface="Times New Roman" panose="02020603050405020304" charset="0"/>
              </a:rPr>
              <a:t>额</a:t>
            </a:r>
            <a:r>
              <a:rPr kumimoji="1" lang="zh-CN" altLang="en-US" sz="2400">
                <a:solidFill>
                  <a:schemeClr val="tx1"/>
                </a:solidFill>
                <a:latin typeface="Times New Roman" panose="02020603050405020304" charset="0"/>
                <a:ea typeface="微软雅黑" panose="020B0503020204020204" pitchFamily="34" charset="-122"/>
                <a:cs typeface="Times New Roman" panose="02020603050405020304" charset="0"/>
              </a:rPr>
              <a:t>时，</a:t>
            </a:r>
            <a:r>
              <a:rPr kumimoji="1" lang="en-US" altLang="zh-CN" sz="2400" i="1">
                <a:solidFill>
                  <a:schemeClr val="tx1"/>
                </a:solidFill>
                <a:latin typeface="Times New Roman" panose="02020603050405020304" charset="0"/>
                <a:ea typeface="微软雅黑" panose="020B0503020204020204" pitchFamily="34" charset="-122"/>
                <a:cs typeface="Times New Roman" panose="02020603050405020304" charset="0"/>
              </a:rPr>
              <a:t>P</a:t>
            </a:r>
            <a:r>
              <a:rPr kumimoji="1" lang="zh-CN" altLang="en-US" sz="2400" baseline="-25000">
                <a:solidFill>
                  <a:schemeClr val="tx1"/>
                </a:solidFill>
                <a:latin typeface="Times New Roman" panose="02020603050405020304" charset="0"/>
                <a:ea typeface="微软雅黑" panose="020B0503020204020204" pitchFamily="34" charset="-122"/>
                <a:cs typeface="Times New Roman" panose="02020603050405020304" charset="0"/>
              </a:rPr>
              <a:t>实</a:t>
            </a:r>
            <a:r>
              <a:rPr kumimoji="1" lang="en-US" altLang="zh-CN" sz="2400">
                <a:solidFill>
                  <a:schemeClr val="tx1"/>
                </a:solidFill>
                <a:latin typeface="Times New Roman" panose="02020603050405020304" charset="0"/>
                <a:ea typeface="微软雅黑" panose="020B0503020204020204" pitchFamily="34" charset="-122"/>
                <a:cs typeface="Times New Roman" panose="02020603050405020304" charset="0"/>
              </a:rPr>
              <a:t>=</a:t>
            </a:r>
            <a:r>
              <a:rPr kumimoji="1" lang="en-US" altLang="zh-CN" sz="2400" i="1">
                <a:solidFill>
                  <a:schemeClr val="tx1"/>
                </a:solidFill>
                <a:latin typeface="Times New Roman" panose="02020603050405020304" charset="0"/>
                <a:ea typeface="微软雅黑" panose="020B0503020204020204" pitchFamily="34" charset="-122"/>
                <a:cs typeface="Times New Roman" panose="02020603050405020304" charset="0"/>
              </a:rPr>
              <a:t>P</a:t>
            </a:r>
            <a:r>
              <a:rPr kumimoji="1" lang="zh-CN" altLang="en-US" sz="2400" baseline="-25000">
                <a:solidFill>
                  <a:schemeClr val="tx1"/>
                </a:solidFill>
                <a:latin typeface="Times New Roman" panose="02020603050405020304" charset="0"/>
                <a:ea typeface="微软雅黑" panose="020B0503020204020204" pitchFamily="34" charset="-122"/>
                <a:cs typeface="Times New Roman" panose="02020603050405020304" charset="0"/>
              </a:rPr>
              <a:t>额</a:t>
            </a:r>
            <a:r>
              <a:rPr kumimoji="1" lang="zh-CN" altLang="en-US" sz="2400">
                <a:solidFill>
                  <a:schemeClr val="tx1"/>
                </a:solidFill>
                <a:latin typeface="Times New Roman" panose="02020603050405020304" charset="0"/>
                <a:ea typeface="微软雅黑" panose="020B0503020204020204" pitchFamily="34" charset="-122"/>
                <a:cs typeface="Times New Roman" panose="02020603050405020304" charset="0"/>
                <a:sym typeface="+mn-ea"/>
              </a:rPr>
              <a:t>；</a:t>
            </a:r>
            <a:r>
              <a:rPr kumimoji="1" lang="zh-CN" altLang="en-US" sz="2400">
                <a:solidFill>
                  <a:schemeClr val="tx1"/>
                </a:solidFill>
                <a:latin typeface="Times New Roman" panose="02020603050405020304" charset="0"/>
                <a:ea typeface="微软雅黑" panose="020B0503020204020204" pitchFamily="34" charset="-122"/>
                <a:cs typeface="Times New Roman" panose="02020603050405020304" charset="0"/>
              </a:rPr>
              <a:t>正常发光</a:t>
            </a:r>
          </a:p>
        </p:txBody>
      </p:sp>
      <p:sp>
        <p:nvSpPr>
          <p:cNvPr id="124952" name="Rectangle 24"/>
          <p:cNvSpPr>
            <a:spLocks noChangeArrowheads="1"/>
          </p:cNvSpPr>
          <p:nvPr/>
        </p:nvSpPr>
        <p:spPr bwMode="grayWhite">
          <a:xfrm>
            <a:off x="3439397" y="3070737"/>
            <a:ext cx="4875530" cy="460375"/>
          </a:xfrm>
          <a:prstGeom prst="rect">
            <a:avLst/>
          </a:prstGeom>
          <a:noFill/>
          <a:ln w="9525" algn="ctr">
            <a:noFill/>
            <a:miter lim="800000"/>
          </a:ln>
          <a:effectLst/>
        </p:spPr>
        <p:txBody>
          <a:bodyPr wrap="none">
            <a:spAutoFit/>
          </a:bodyPr>
          <a:lstStyle/>
          <a:p>
            <a:pPr>
              <a:spcBef>
                <a:spcPct val="50000"/>
              </a:spcBef>
            </a:pPr>
            <a:r>
              <a:rPr kumimoji="1" lang="zh-CN" altLang="en-US" sz="2400">
                <a:solidFill>
                  <a:schemeClr val="tx1"/>
                </a:solidFill>
                <a:latin typeface="Times New Roman" panose="02020603050405020304" charset="0"/>
                <a:ea typeface="微软雅黑" panose="020B0503020204020204" pitchFamily="34" charset="-122"/>
                <a:cs typeface="Times New Roman" panose="02020603050405020304" charset="0"/>
              </a:rPr>
              <a:t>当小灯泡</a:t>
            </a:r>
            <a:r>
              <a:rPr kumimoji="1" lang="en-US" altLang="zh-CN" sz="2400" i="1">
                <a:solidFill>
                  <a:schemeClr val="tx1"/>
                </a:solidFill>
                <a:latin typeface="Times New Roman" panose="02020603050405020304" charset="0"/>
                <a:ea typeface="微软雅黑" panose="020B0503020204020204" pitchFamily="34" charset="-122"/>
                <a:cs typeface="Times New Roman" panose="02020603050405020304" charset="0"/>
              </a:rPr>
              <a:t>U</a:t>
            </a:r>
            <a:r>
              <a:rPr kumimoji="1" lang="zh-CN" altLang="en-US" sz="2400" baseline="-25000">
                <a:solidFill>
                  <a:schemeClr val="tx1"/>
                </a:solidFill>
                <a:latin typeface="Times New Roman" panose="02020603050405020304" charset="0"/>
                <a:ea typeface="微软雅黑" panose="020B0503020204020204" pitchFamily="34" charset="-122"/>
                <a:cs typeface="Times New Roman" panose="02020603050405020304" charset="0"/>
              </a:rPr>
              <a:t>实</a:t>
            </a:r>
            <a:r>
              <a:rPr kumimoji="1" lang="en-US" altLang="zh-CN" sz="2400">
                <a:solidFill>
                  <a:schemeClr val="tx1"/>
                </a:solidFill>
                <a:latin typeface="Times New Roman" panose="02020603050405020304" charset="0"/>
                <a:ea typeface="微软雅黑" panose="020B0503020204020204" pitchFamily="34" charset="-122"/>
                <a:cs typeface="Times New Roman" panose="02020603050405020304" charset="0"/>
              </a:rPr>
              <a:t>&gt;</a:t>
            </a:r>
            <a:r>
              <a:rPr kumimoji="1" lang="en-US" altLang="zh-CN" sz="2400" i="1">
                <a:solidFill>
                  <a:schemeClr val="tx1"/>
                </a:solidFill>
                <a:latin typeface="Times New Roman" panose="02020603050405020304" charset="0"/>
                <a:ea typeface="微软雅黑" panose="020B0503020204020204" pitchFamily="34" charset="-122"/>
                <a:cs typeface="Times New Roman" panose="02020603050405020304" charset="0"/>
              </a:rPr>
              <a:t>U</a:t>
            </a:r>
            <a:r>
              <a:rPr kumimoji="1" lang="zh-CN" altLang="en-US" sz="2400" baseline="-25000">
                <a:solidFill>
                  <a:schemeClr val="tx1"/>
                </a:solidFill>
                <a:latin typeface="Times New Roman" panose="02020603050405020304" charset="0"/>
                <a:ea typeface="微软雅黑" panose="020B0503020204020204" pitchFamily="34" charset="-122"/>
                <a:cs typeface="Times New Roman" panose="02020603050405020304" charset="0"/>
              </a:rPr>
              <a:t>额</a:t>
            </a:r>
            <a:r>
              <a:rPr kumimoji="1" lang="zh-CN" altLang="en-US" sz="2400">
                <a:solidFill>
                  <a:schemeClr val="tx1"/>
                </a:solidFill>
                <a:latin typeface="Times New Roman" panose="02020603050405020304" charset="0"/>
                <a:ea typeface="微软雅黑" panose="020B0503020204020204" pitchFamily="34" charset="-122"/>
                <a:cs typeface="Times New Roman" panose="02020603050405020304" charset="0"/>
              </a:rPr>
              <a:t>时，</a:t>
            </a:r>
            <a:r>
              <a:rPr kumimoji="1" lang="en-US" altLang="zh-CN" sz="2400" i="1">
                <a:solidFill>
                  <a:schemeClr val="tx1"/>
                </a:solidFill>
                <a:latin typeface="Times New Roman" panose="02020603050405020304" charset="0"/>
                <a:ea typeface="微软雅黑" panose="020B0503020204020204" pitchFamily="34" charset="-122"/>
                <a:cs typeface="Times New Roman" panose="02020603050405020304" charset="0"/>
              </a:rPr>
              <a:t>P</a:t>
            </a:r>
            <a:r>
              <a:rPr kumimoji="1" lang="zh-CN" altLang="en-US" sz="2400" baseline="-25000">
                <a:solidFill>
                  <a:schemeClr val="tx1"/>
                </a:solidFill>
                <a:latin typeface="Times New Roman" panose="02020603050405020304" charset="0"/>
                <a:ea typeface="微软雅黑" panose="020B0503020204020204" pitchFamily="34" charset="-122"/>
                <a:cs typeface="Times New Roman" panose="02020603050405020304" charset="0"/>
              </a:rPr>
              <a:t>实</a:t>
            </a:r>
            <a:r>
              <a:rPr kumimoji="1" lang="en-US" altLang="zh-CN" sz="2400">
                <a:solidFill>
                  <a:schemeClr val="tx1"/>
                </a:solidFill>
                <a:latin typeface="Times New Roman" panose="02020603050405020304" charset="0"/>
                <a:ea typeface="微软雅黑" panose="020B0503020204020204" pitchFamily="34" charset="-122"/>
                <a:cs typeface="Times New Roman" panose="02020603050405020304" charset="0"/>
              </a:rPr>
              <a:t>&gt;</a:t>
            </a:r>
            <a:r>
              <a:rPr kumimoji="1" lang="en-US" altLang="zh-CN" sz="2400" i="1">
                <a:solidFill>
                  <a:schemeClr val="tx1"/>
                </a:solidFill>
                <a:latin typeface="Times New Roman" panose="02020603050405020304" charset="0"/>
                <a:ea typeface="微软雅黑" panose="020B0503020204020204" pitchFamily="34" charset="-122"/>
                <a:cs typeface="Times New Roman" panose="02020603050405020304" charset="0"/>
              </a:rPr>
              <a:t>P</a:t>
            </a:r>
            <a:r>
              <a:rPr kumimoji="1" lang="zh-CN" altLang="en-US" sz="2400" baseline="-25000">
                <a:solidFill>
                  <a:schemeClr val="tx1"/>
                </a:solidFill>
                <a:latin typeface="Times New Roman" panose="02020603050405020304" charset="0"/>
                <a:ea typeface="微软雅黑" panose="020B0503020204020204" pitchFamily="34" charset="-122"/>
                <a:cs typeface="Times New Roman" panose="02020603050405020304" charset="0"/>
              </a:rPr>
              <a:t>额</a:t>
            </a:r>
            <a:r>
              <a:rPr kumimoji="1" lang="zh-CN" altLang="en-US" sz="2400">
                <a:solidFill>
                  <a:schemeClr val="tx1"/>
                </a:solidFill>
                <a:latin typeface="Times New Roman" panose="02020603050405020304" charset="0"/>
                <a:ea typeface="微软雅黑" panose="020B0503020204020204" pitchFamily="34" charset="-122"/>
                <a:cs typeface="Times New Roman" panose="02020603050405020304" charset="0"/>
              </a:rPr>
              <a:t>；较亮</a:t>
            </a:r>
          </a:p>
        </p:txBody>
      </p:sp>
      <p:sp>
        <p:nvSpPr>
          <p:cNvPr id="124953" name="Rectangle 25"/>
          <p:cNvSpPr>
            <a:spLocks noChangeArrowheads="1"/>
          </p:cNvSpPr>
          <p:nvPr/>
        </p:nvSpPr>
        <p:spPr bwMode="grayWhite">
          <a:xfrm>
            <a:off x="3439397" y="3734312"/>
            <a:ext cx="4875530" cy="460375"/>
          </a:xfrm>
          <a:prstGeom prst="rect">
            <a:avLst/>
          </a:prstGeom>
          <a:noFill/>
          <a:ln w="9525" algn="ctr">
            <a:noFill/>
            <a:miter lim="800000"/>
          </a:ln>
          <a:effectLst/>
        </p:spPr>
        <p:txBody>
          <a:bodyPr wrap="none">
            <a:spAutoFit/>
          </a:bodyPr>
          <a:lstStyle/>
          <a:p>
            <a:pPr>
              <a:spcBef>
                <a:spcPct val="50000"/>
              </a:spcBef>
            </a:pPr>
            <a:r>
              <a:rPr kumimoji="1" lang="zh-CN" altLang="en-US" sz="2400">
                <a:solidFill>
                  <a:schemeClr val="tx1"/>
                </a:solidFill>
                <a:latin typeface="Times New Roman" panose="02020603050405020304" charset="0"/>
                <a:ea typeface="微软雅黑" panose="020B0503020204020204" pitchFamily="34" charset="-122"/>
                <a:cs typeface="Times New Roman" panose="02020603050405020304" charset="0"/>
              </a:rPr>
              <a:t>当小灯泡</a:t>
            </a:r>
            <a:r>
              <a:rPr kumimoji="1" lang="en-US" altLang="zh-CN" sz="2400" i="1">
                <a:solidFill>
                  <a:schemeClr val="tx1"/>
                </a:solidFill>
                <a:latin typeface="Times New Roman" panose="02020603050405020304" charset="0"/>
                <a:ea typeface="微软雅黑" panose="020B0503020204020204" pitchFamily="34" charset="-122"/>
                <a:cs typeface="Times New Roman" panose="02020603050405020304" charset="0"/>
              </a:rPr>
              <a:t>U</a:t>
            </a:r>
            <a:r>
              <a:rPr kumimoji="1" lang="zh-CN" altLang="en-US" sz="2400" baseline="-25000">
                <a:solidFill>
                  <a:schemeClr val="tx1"/>
                </a:solidFill>
                <a:latin typeface="Times New Roman" panose="02020603050405020304" charset="0"/>
                <a:ea typeface="微软雅黑" panose="020B0503020204020204" pitchFamily="34" charset="-122"/>
                <a:cs typeface="Times New Roman" panose="02020603050405020304" charset="0"/>
              </a:rPr>
              <a:t>实</a:t>
            </a:r>
            <a:r>
              <a:rPr kumimoji="1" lang="en-US" altLang="zh-CN" sz="2400">
                <a:solidFill>
                  <a:schemeClr val="tx1"/>
                </a:solidFill>
                <a:latin typeface="Times New Roman" panose="02020603050405020304" charset="0"/>
                <a:ea typeface="微软雅黑" panose="020B0503020204020204" pitchFamily="34" charset="-122"/>
                <a:cs typeface="Times New Roman" panose="02020603050405020304" charset="0"/>
              </a:rPr>
              <a:t>&lt;</a:t>
            </a:r>
            <a:r>
              <a:rPr kumimoji="1" lang="en-US" altLang="zh-CN" sz="2400" i="1">
                <a:solidFill>
                  <a:schemeClr val="tx1"/>
                </a:solidFill>
                <a:latin typeface="Times New Roman" panose="02020603050405020304" charset="0"/>
                <a:ea typeface="微软雅黑" panose="020B0503020204020204" pitchFamily="34" charset="-122"/>
                <a:cs typeface="Times New Roman" panose="02020603050405020304" charset="0"/>
              </a:rPr>
              <a:t>U</a:t>
            </a:r>
            <a:r>
              <a:rPr kumimoji="1" lang="zh-CN" altLang="en-US" sz="2400" baseline="-25000">
                <a:solidFill>
                  <a:schemeClr val="tx1"/>
                </a:solidFill>
                <a:latin typeface="Times New Roman" panose="02020603050405020304" charset="0"/>
                <a:ea typeface="微软雅黑" panose="020B0503020204020204" pitchFamily="34" charset="-122"/>
                <a:cs typeface="Times New Roman" panose="02020603050405020304" charset="0"/>
              </a:rPr>
              <a:t>额</a:t>
            </a:r>
            <a:r>
              <a:rPr kumimoji="1" lang="zh-CN" altLang="en-US" sz="2400">
                <a:solidFill>
                  <a:schemeClr val="tx1"/>
                </a:solidFill>
                <a:latin typeface="Times New Roman" panose="02020603050405020304" charset="0"/>
                <a:ea typeface="微软雅黑" panose="020B0503020204020204" pitchFamily="34" charset="-122"/>
                <a:cs typeface="Times New Roman" panose="02020603050405020304" charset="0"/>
              </a:rPr>
              <a:t>时，</a:t>
            </a:r>
            <a:r>
              <a:rPr kumimoji="1" lang="en-US" altLang="zh-CN" sz="2400" i="1">
                <a:solidFill>
                  <a:schemeClr val="tx1"/>
                </a:solidFill>
                <a:latin typeface="Times New Roman" panose="02020603050405020304" charset="0"/>
                <a:ea typeface="微软雅黑" panose="020B0503020204020204" pitchFamily="34" charset="-122"/>
                <a:cs typeface="Times New Roman" panose="02020603050405020304" charset="0"/>
              </a:rPr>
              <a:t>P</a:t>
            </a:r>
            <a:r>
              <a:rPr kumimoji="1" lang="zh-CN" altLang="en-US" sz="2400" baseline="-25000">
                <a:solidFill>
                  <a:schemeClr val="tx1"/>
                </a:solidFill>
                <a:latin typeface="Times New Roman" panose="02020603050405020304" charset="0"/>
                <a:ea typeface="微软雅黑" panose="020B0503020204020204" pitchFamily="34" charset="-122"/>
                <a:cs typeface="Times New Roman" panose="02020603050405020304" charset="0"/>
              </a:rPr>
              <a:t>实</a:t>
            </a:r>
            <a:r>
              <a:rPr kumimoji="1" lang="en-US" altLang="zh-CN" sz="2400">
                <a:solidFill>
                  <a:schemeClr val="tx1"/>
                </a:solidFill>
                <a:latin typeface="Times New Roman" panose="02020603050405020304" charset="0"/>
                <a:ea typeface="微软雅黑" panose="020B0503020204020204" pitchFamily="34" charset="-122"/>
                <a:cs typeface="Times New Roman" panose="02020603050405020304" charset="0"/>
              </a:rPr>
              <a:t>&lt;</a:t>
            </a:r>
            <a:r>
              <a:rPr kumimoji="1" lang="en-US" altLang="zh-CN" sz="2400" i="1">
                <a:solidFill>
                  <a:schemeClr val="tx1"/>
                </a:solidFill>
                <a:latin typeface="Times New Roman" panose="02020603050405020304" charset="0"/>
                <a:ea typeface="微软雅黑" panose="020B0503020204020204" pitchFamily="34" charset="-122"/>
                <a:cs typeface="Times New Roman" panose="02020603050405020304" charset="0"/>
              </a:rPr>
              <a:t>P</a:t>
            </a:r>
            <a:r>
              <a:rPr kumimoji="1" lang="zh-CN" altLang="en-US" sz="2400" baseline="-25000">
                <a:solidFill>
                  <a:schemeClr val="tx1"/>
                </a:solidFill>
                <a:latin typeface="Times New Roman" panose="02020603050405020304" charset="0"/>
                <a:ea typeface="微软雅黑" panose="020B0503020204020204" pitchFamily="34" charset="-122"/>
                <a:cs typeface="Times New Roman" panose="02020603050405020304" charset="0"/>
              </a:rPr>
              <a:t>额</a:t>
            </a:r>
            <a:r>
              <a:rPr kumimoji="1" lang="zh-CN" altLang="en-US" sz="2400">
                <a:solidFill>
                  <a:schemeClr val="tx1"/>
                </a:solidFill>
                <a:latin typeface="Times New Roman" panose="02020603050405020304" charset="0"/>
                <a:ea typeface="微软雅黑" panose="020B0503020204020204" pitchFamily="34" charset="-122"/>
                <a:cs typeface="Times New Roman" panose="02020603050405020304" charset="0"/>
              </a:rPr>
              <a:t>；较暗</a:t>
            </a:r>
          </a:p>
        </p:txBody>
      </p:sp>
      <p:sp>
        <p:nvSpPr>
          <p:cNvPr id="124955" name="AutoShape 27"/>
          <p:cNvSpPr/>
          <p:nvPr/>
        </p:nvSpPr>
        <p:spPr bwMode="auto">
          <a:xfrm>
            <a:off x="2752090" y="2545080"/>
            <a:ext cx="687070" cy="1491615"/>
          </a:xfrm>
          <a:prstGeom prst="leftBrace">
            <a:avLst>
              <a:gd name="adj1" fmla="val 14602"/>
              <a:gd name="adj2" fmla="val 50000"/>
            </a:avLst>
          </a:prstGeom>
          <a:noFill/>
          <a:ln w="38100">
            <a:solidFill>
              <a:schemeClr val="tx1"/>
            </a:solidFill>
            <a:round/>
          </a:ln>
          <a:effectLst/>
        </p:spPr>
        <p:txBody>
          <a:bodyPr wrap="none" anchor="ctr"/>
          <a:lstStyle/>
          <a:p>
            <a:endParaRPr lang="zh-CN" altLang="en-US" sz="2400">
              <a:latin typeface="微软雅黑" panose="020B0503020204020204" pitchFamily="34" charset="-122"/>
              <a:ea typeface="微软雅黑" panose="020B0503020204020204" pitchFamily="34" charset="-122"/>
            </a:endParaRPr>
          </a:p>
        </p:txBody>
      </p:sp>
      <p:sp>
        <p:nvSpPr>
          <p:cNvPr id="3" name="文本框 2"/>
          <p:cNvSpPr txBox="1"/>
          <p:nvPr/>
        </p:nvSpPr>
        <p:spPr>
          <a:xfrm>
            <a:off x="882650" y="4212590"/>
            <a:ext cx="10443210" cy="2501900"/>
          </a:xfrm>
          <a:prstGeom prst="rect">
            <a:avLst/>
          </a:prstGeom>
          <a:noFill/>
        </p:spPr>
        <p:txBody>
          <a:bodyPr wrap="square" rtlCol="0" anchor="t">
            <a:spAutoFit/>
          </a:bodyPr>
          <a:lstStyle/>
          <a:p>
            <a:pPr eaLnBrk="1" hangingPunct="1">
              <a:lnSpc>
                <a:spcPct val="140000"/>
              </a:lnSpc>
            </a:pPr>
            <a:r>
              <a:rPr lang="en-US" altLang="zh-CN" sz="2800" err="1">
                <a:latin typeface="Calibri" panose="020F0502020204030204" charset="0"/>
                <a:ea typeface="微软雅黑" panose="020B0503020204020204" pitchFamily="34" charset="-122"/>
                <a:cs typeface="微软雅黑" panose="020B0503020204020204" pitchFamily="34" charset="-122"/>
                <a:sym typeface="+mn-ea"/>
              </a:rPr>
              <a:t>①</a:t>
            </a:r>
            <a:r>
              <a:rPr lang="en-US" altLang="zh-CN" sz="2800" err="1">
                <a:latin typeface="微软雅黑" panose="020B0503020204020204" pitchFamily="34" charset="-122"/>
                <a:ea typeface="微软雅黑" panose="020B0503020204020204" pitchFamily="34" charset="-122"/>
                <a:cs typeface="微软雅黑" panose="020B0503020204020204" pitchFamily="34" charset="-122"/>
                <a:sym typeface="+mn-ea"/>
              </a:rPr>
              <a:t>不同电压下，小灯泡的功率不同，实际电压越</a:t>
            </a:r>
            <a:r>
              <a:rPr lang="en-US" altLang="zh-CN" sz="2800" err="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大</a:t>
            </a:r>
            <a:r>
              <a:rPr lang="en-US" altLang="zh-CN" sz="2800" err="1">
                <a:latin typeface="微软雅黑" panose="020B0503020204020204" pitchFamily="34" charset="-122"/>
                <a:ea typeface="微软雅黑" panose="020B0503020204020204" pitchFamily="34" charset="-122"/>
                <a:cs typeface="微软雅黑" panose="020B0503020204020204" pitchFamily="34" charset="-122"/>
                <a:sym typeface="+mn-ea"/>
              </a:rPr>
              <a:t>，小灯泡功率越</a:t>
            </a:r>
            <a:r>
              <a:rPr lang="zh-CN" altLang="en-US" sz="280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大</a:t>
            </a:r>
            <a:r>
              <a:rPr lang="en-US" altLang="zh-CN" sz="2800">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en-US" altLang="zh-CN" sz="2800" b="0" u="none" spc="0">
              <a:latin typeface="微软雅黑" panose="020B0503020204020204" pitchFamily="34" charset="-122"/>
              <a:ea typeface="微软雅黑" panose="020B0503020204020204" pitchFamily="34" charset="-122"/>
              <a:cs typeface="微软雅黑" panose="020B0503020204020204" pitchFamily="34" charset="-122"/>
            </a:endParaRPr>
          </a:p>
          <a:p>
            <a:pPr eaLnBrk="1" hangingPunct="1">
              <a:lnSpc>
                <a:spcPct val="140000"/>
              </a:lnSpc>
            </a:pPr>
            <a:r>
              <a:rPr lang="en-US" altLang="zh-CN" sz="2800">
                <a:latin typeface="Calibri" panose="020F0502020204030204" charset="0"/>
                <a:ea typeface="微软雅黑" panose="020B0503020204020204" pitchFamily="34" charset="-122"/>
                <a:cs typeface="微软雅黑" panose="020B0503020204020204" pitchFamily="34" charset="-122"/>
                <a:sym typeface="+mn-ea"/>
              </a:rPr>
              <a:t>②</a:t>
            </a:r>
            <a:r>
              <a:rPr lang="en-US" altLang="zh-CN" sz="2800" err="1">
                <a:latin typeface="微软雅黑" panose="020B0503020204020204" pitchFamily="34" charset="-122"/>
                <a:ea typeface="微软雅黑" panose="020B0503020204020204" pitchFamily="34" charset="-122"/>
                <a:cs typeface="微软雅黑" panose="020B0503020204020204" pitchFamily="34" charset="-122"/>
                <a:sym typeface="+mn-ea"/>
              </a:rPr>
              <a:t>小灯泡的</a:t>
            </a:r>
            <a:r>
              <a:rPr lang="en-US" altLang="zh-CN" sz="2800" err="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亮度</a:t>
            </a:r>
            <a:r>
              <a:rPr lang="en-US" altLang="zh-CN" sz="2800" err="1">
                <a:latin typeface="微软雅黑" panose="020B0503020204020204" pitchFamily="34" charset="-122"/>
                <a:ea typeface="微软雅黑" panose="020B0503020204020204" pitchFamily="34" charset="-122"/>
                <a:cs typeface="微软雅黑" panose="020B0503020204020204" pitchFamily="34" charset="-122"/>
                <a:sym typeface="+mn-ea"/>
              </a:rPr>
              <a:t>由小灯泡的</a:t>
            </a:r>
            <a:r>
              <a:rPr lang="en-US" altLang="zh-CN" sz="2800" err="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实际功率</a:t>
            </a:r>
            <a:r>
              <a:rPr lang="en-US" altLang="zh-CN" sz="2800" err="1">
                <a:latin typeface="微软雅黑" panose="020B0503020204020204" pitchFamily="34" charset="-122"/>
                <a:ea typeface="微软雅黑" panose="020B0503020204020204" pitchFamily="34" charset="-122"/>
                <a:cs typeface="微软雅黑" panose="020B0503020204020204" pitchFamily="34" charset="-122"/>
                <a:sym typeface="+mn-ea"/>
              </a:rPr>
              <a:t>决定，实际功率越</a:t>
            </a:r>
            <a:r>
              <a:rPr lang="en-US" altLang="zh-CN" sz="2800" err="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大</a:t>
            </a:r>
            <a:r>
              <a:rPr lang="en-US" altLang="zh-CN" sz="2800" err="1">
                <a:latin typeface="微软雅黑" panose="020B0503020204020204" pitchFamily="34" charset="-122"/>
                <a:ea typeface="微软雅黑" panose="020B0503020204020204" pitchFamily="34" charset="-122"/>
                <a:cs typeface="微软雅黑" panose="020B0503020204020204" pitchFamily="34" charset="-122"/>
                <a:sym typeface="+mn-ea"/>
              </a:rPr>
              <a:t>，小灯泡越</a:t>
            </a:r>
            <a:r>
              <a:rPr lang="en-US" altLang="zh-CN" sz="2800" err="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亮</a:t>
            </a:r>
            <a:r>
              <a:rPr lang="en-US" altLang="zh-CN" sz="2800">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en-US" altLang="zh-CN" sz="28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24955"/>
                                        </p:tgtEl>
                                        <p:attrNameLst>
                                          <p:attrName>style.visibility</p:attrName>
                                        </p:attrNameLst>
                                      </p:cBhvr>
                                      <p:to>
                                        <p:strVal val="visible"/>
                                      </p:to>
                                    </p:set>
                                    <p:anim calcmode="lin" valueType="num">
                                      <p:cBhvr additive="base">
                                        <p:cTn id="7" dur="500" fill="hold"/>
                                        <p:tgtEl>
                                          <p:spTgt spid="124955"/>
                                        </p:tgtEl>
                                        <p:attrNameLst>
                                          <p:attrName>ppt_x</p:attrName>
                                        </p:attrNameLst>
                                      </p:cBhvr>
                                      <p:tavLst>
                                        <p:tav tm="0">
                                          <p:val>
                                            <p:strVal val="0-#ppt_w/2"/>
                                          </p:val>
                                        </p:tav>
                                        <p:tav tm="100000">
                                          <p:val>
                                            <p:strVal val="#ppt_x"/>
                                          </p:val>
                                        </p:tav>
                                      </p:tavLst>
                                    </p:anim>
                                    <p:anim calcmode="lin" valueType="num">
                                      <p:cBhvr additive="base">
                                        <p:cTn id="8" dur="500" fill="hold"/>
                                        <p:tgtEl>
                                          <p:spTgt spid="12495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b0003.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2" fill="hold" grpId="0" nodeType="clickEffect">
                                  <p:stCondLst>
                                    <p:cond delay="0"/>
                                  </p:stCondLst>
                                  <p:childTnLst>
                                    <p:set>
                                      <p:cBhvr>
                                        <p:cTn id="12" dur="1" fill="hold">
                                          <p:stCondLst>
                                            <p:cond delay="0"/>
                                          </p:stCondLst>
                                        </p:cTn>
                                        <p:tgtEl>
                                          <p:spTgt spid="124946"/>
                                        </p:tgtEl>
                                        <p:attrNameLst>
                                          <p:attrName>style.visibility</p:attrName>
                                        </p:attrNameLst>
                                      </p:cBhvr>
                                      <p:to>
                                        <p:strVal val="visible"/>
                                      </p:to>
                                    </p:set>
                                    <p:animEffect transition="in" filter="wipe(right)">
                                      <p:cBhvr>
                                        <p:cTn id="13" dur="500"/>
                                        <p:tgtEl>
                                          <p:spTgt spid="12494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124952"/>
                                        </p:tgtEl>
                                        <p:attrNameLst>
                                          <p:attrName>style.visibility</p:attrName>
                                        </p:attrNameLst>
                                      </p:cBhvr>
                                      <p:to>
                                        <p:strVal val="visible"/>
                                      </p:to>
                                    </p:set>
                                    <p:animEffect transition="in" filter="wipe(right)">
                                      <p:cBhvr>
                                        <p:cTn id="18" dur="500"/>
                                        <p:tgtEl>
                                          <p:spTgt spid="12495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124953"/>
                                        </p:tgtEl>
                                        <p:attrNameLst>
                                          <p:attrName>style.visibility</p:attrName>
                                        </p:attrNameLst>
                                      </p:cBhvr>
                                      <p:to>
                                        <p:strVal val="visible"/>
                                      </p:to>
                                    </p:set>
                                    <p:animEffect transition="in" filter="wipe(right)">
                                      <p:cBhvr>
                                        <p:cTn id="23" dur="500"/>
                                        <p:tgtEl>
                                          <p:spTgt spid="1249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46" grpId="0" bldLvl="0" animBg="1"/>
      <p:bldP spid="124952" grpId="0" bldLvl="0" animBg="1"/>
      <p:bldP spid="124953" grpId="0" bldLvl="0" animBg="1"/>
      <p:bldP spid="124955"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74289" y="159124"/>
            <a:ext cx="1757680" cy="521970"/>
          </a:xfrm>
          <a:prstGeom prst="rect">
            <a:avLst/>
          </a:prstGeom>
          <a:noFill/>
        </p:spPr>
        <p:txBody>
          <a:bodyPr wrap="none" rtlCol="0">
            <a:spAutoFit/>
          </a:bodyPr>
          <a:lstStyle/>
          <a:p>
            <a:r>
              <a:rPr lang="zh-CN" altLang="en-US" sz="2800" b="1" spc="300" dirty="0">
                <a:latin typeface="微软雅黑" panose="020B0503020204020204" pitchFamily="34" charset="-122"/>
                <a:ea typeface="微软雅黑" panose="020B0503020204020204" pitchFamily="34" charset="-122"/>
              </a:rPr>
              <a:t>课程讲授</a:t>
            </a:r>
          </a:p>
        </p:txBody>
      </p:sp>
      <p:grpSp>
        <p:nvGrpSpPr>
          <p:cNvPr id="25" name="组合 24"/>
          <p:cNvGrpSpPr/>
          <p:nvPr/>
        </p:nvGrpSpPr>
        <p:grpSpPr>
          <a:xfrm>
            <a:off x="2614295" y="444500"/>
            <a:ext cx="700405" cy="175260"/>
            <a:chOff x="4121" y="692"/>
            <a:chExt cx="1103" cy="276"/>
          </a:xfrm>
        </p:grpSpPr>
        <p:sp>
          <p:nvSpPr>
            <p:cNvPr id="26" name="等腰三角形 25"/>
            <p:cNvSpPr/>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矩形 14"/>
          <p:cNvSpPr/>
          <p:nvPr/>
        </p:nvSpPr>
        <p:spPr>
          <a:xfrm>
            <a:off x="3438849" y="221845"/>
            <a:ext cx="1554480" cy="460375"/>
          </a:xfrm>
          <a:prstGeom prst="rect">
            <a:avLst/>
          </a:prstGeom>
        </p:spPr>
        <p:txBody>
          <a:bodyPr wrap="none">
            <a:spAutoFit/>
          </a:bodyPr>
          <a:lstStyle/>
          <a:p>
            <a:pPr>
              <a:defRPr/>
            </a:pPr>
            <a:r>
              <a:rPr lang="zh-CN" altLang="en-US" sz="2400" b="1" spc="300" dirty="0">
                <a:solidFill>
                  <a:srgbClr val="00A0E9"/>
                </a:solidFill>
                <a:latin typeface="微软雅黑" panose="020B0503020204020204" pitchFamily="34" charset="-122"/>
                <a:ea typeface="微软雅黑" panose="020B0503020204020204" pitchFamily="34" charset="-122"/>
                <a:cs typeface="+mn-ea"/>
                <a:sym typeface="+mn-lt"/>
              </a:rPr>
              <a:t>新课推进</a:t>
            </a:r>
            <a:endParaRPr lang="zh-CN" altLang="en-US" sz="3200" b="1" spc="300" dirty="0">
              <a:solidFill>
                <a:srgbClr val="00A0E9"/>
              </a:solidFill>
              <a:latin typeface="微软雅黑" panose="020B0503020204020204" pitchFamily="34" charset="-122"/>
              <a:ea typeface="微软雅黑" panose="020B0503020204020204" pitchFamily="34" charset="-122"/>
              <a:cs typeface="+mn-ea"/>
              <a:sym typeface="+mn-lt"/>
            </a:endParaRPr>
          </a:p>
        </p:txBody>
      </p:sp>
      <p:graphicFrame>
        <p:nvGraphicFramePr>
          <p:cNvPr id="29" name="表格 28"/>
          <p:cNvGraphicFramePr>
            <a:graphicFrameLocks noGrp="1"/>
          </p:cNvGraphicFramePr>
          <p:nvPr>
            <p:custDataLst>
              <p:tags r:id="rId1"/>
            </p:custDataLst>
          </p:nvPr>
        </p:nvGraphicFramePr>
        <p:xfrm>
          <a:off x="688555" y="1728410"/>
          <a:ext cx="10673989" cy="4877435"/>
        </p:xfrm>
        <a:graphic>
          <a:graphicData uri="http://schemas.openxmlformats.org/drawingml/2006/table">
            <a:tbl>
              <a:tblPr firstRow="1" bandRow="1">
                <a:tableStyleId>{7DF18680-E054-41AD-8BC1-D1AEF772440D}</a:tableStyleId>
              </a:tblPr>
              <a:tblGrid>
                <a:gridCol w="683045">
                  <a:extLst>
                    <a:ext uri="{9D8B030D-6E8A-4147-A177-3AD203B41FA5}">
                      <a16:colId xmlns:a16="http://schemas.microsoft.com/office/drawing/2014/main" val="20000"/>
                    </a:ext>
                  </a:extLst>
                </a:gridCol>
                <a:gridCol w="1402080">
                  <a:extLst>
                    <a:ext uri="{9D8B030D-6E8A-4147-A177-3AD203B41FA5}">
                      <a16:colId xmlns:a16="http://schemas.microsoft.com/office/drawing/2014/main" val="20001"/>
                    </a:ext>
                  </a:extLst>
                </a:gridCol>
                <a:gridCol w="3987632">
                  <a:extLst>
                    <a:ext uri="{9D8B030D-6E8A-4147-A177-3AD203B41FA5}">
                      <a16:colId xmlns:a16="http://schemas.microsoft.com/office/drawing/2014/main" val="20002"/>
                    </a:ext>
                  </a:extLst>
                </a:gridCol>
                <a:gridCol w="4601232">
                  <a:extLst>
                    <a:ext uri="{9D8B030D-6E8A-4147-A177-3AD203B41FA5}">
                      <a16:colId xmlns:a16="http://schemas.microsoft.com/office/drawing/2014/main" val="20003"/>
                    </a:ext>
                  </a:extLst>
                </a:gridCol>
              </a:tblGrid>
              <a:tr h="596265">
                <a:tc gridSpan="2">
                  <a:txBody>
                    <a:bodyPr/>
                    <a:lstStyle/>
                    <a:p>
                      <a:pPr algn="ctr"/>
                      <a:endParaRPr lang="zh-CN" altLang="en-US" sz="2400" dirty="0">
                        <a:solidFill>
                          <a:schemeClr val="bg1"/>
                        </a:solidFill>
                      </a:endParaRPr>
                    </a:p>
                  </a:txBody>
                  <a:tcPr marL="91443" marR="91443" marT="45717" marB="45717"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solidFill>
                      <a:srgbClr val="036EB8"/>
                    </a:solidFill>
                  </a:tcPr>
                </a:tc>
                <a:tc hMerge="1">
                  <a:txBody>
                    <a:bodyPr/>
                    <a:lstStyle/>
                    <a:p>
                      <a:endParaRPr lang="zh-CN"/>
                    </a:p>
                  </a:txBody>
                  <a:tcPr>
                    <a:lnR w="12700">
                      <a:solidFill>
                        <a:schemeClr val="bg1"/>
                      </a:solidFill>
                      <a:prstDash val="solid"/>
                    </a:lnR>
                    <a:lnT w="12700">
                      <a:solidFill>
                        <a:schemeClr val="bg1"/>
                      </a:solidFill>
                      <a:prstDash val="solid"/>
                    </a:lnT>
                    <a:lnB w="12700">
                      <a:solidFill>
                        <a:schemeClr val="bg1"/>
                      </a:solidFill>
                      <a:prstDash val="solid"/>
                    </a:lnB>
                  </a:tcPr>
                </a:tc>
                <a:tc>
                  <a:txBody>
                    <a:bodyPr/>
                    <a:lstStyle/>
                    <a:p>
                      <a:pPr algn="ctr"/>
                      <a:r>
                        <a:rPr lang="zh-CN" altLang="en-US" sz="2400" dirty="0">
                          <a:latin typeface="+mn-ea"/>
                          <a:sym typeface="+mn-ea"/>
                        </a:rPr>
                        <a:t>测电阻</a:t>
                      </a:r>
                      <a:endParaRPr lang="zh-CN" altLang="en-US" sz="2400" dirty="0">
                        <a:latin typeface="+mn-ea"/>
                      </a:endParaRPr>
                    </a:p>
                  </a:txBody>
                  <a:tcPr marL="91443" marR="91443" marT="45717" marB="45717"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solidFill>
                      <a:srgbClr val="036EB8"/>
                    </a:solidFill>
                  </a:tcPr>
                </a:tc>
                <a:tc>
                  <a:txBody>
                    <a:bodyPr/>
                    <a:lstStyle/>
                    <a:p>
                      <a:pPr algn="ctr"/>
                      <a:r>
                        <a:rPr lang="zh-CN" altLang="en-US" sz="2400" dirty="0">
                          <a:latin typeface="+mn-ea"/>
                          <a:sym typeface="+mn-ea"/>
                        </a:rPr>
                        <a:t>测电功率</a:t>
                      </a:r>
                      <a:endParaRPr lang="zh-CN" altLang="en-US" sz="2400" dirty="0">
                        <a:solidFill>
                          <a:schemeClr val="bg1"/>
                        </a:solidFill>
                      </a:endParaRPr>
                    </a:p>
                  </a:txBody>
                  <a:tcPr marL="91443" marR="91443" marT="45717" marB="45717"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solidFill>
                      <a:srgbClr val="036EB8"/>
                    </a:solidFill>
                  </a:tcPr>
                </a:tc>
                <a:extLst>
                  <a:ext uri="{0D108BD9-81ED-4DB2-BD59-A6C34878D82A}">
                    <a16:rowId xmlns:a16="http://schemas.microsoft.com/office/drawing/2014/main" val="10000"/>
                  </a:ext>
                </a:extLst>
              </a:tr>
              <a:tr h="2406015">
                <a:tc gridSpan="2">
                  <a:txBody>
                    <a:bodyPr/>
                    <a:lstStyle/>
                    <a:p>
                      <a:pPr algn="ctr"/>
                      <a:endParaRPr lang="zh-CN" altLang="en-US" sz="2400" dirty="0">
                        <a:solidFill>
                          <a:schemeClr val="tx1"/>
                        </a:solidFill>
                      </a:endParaRPr>
                    </a:p>
                  </a:txBody>
                  <a:tcPr marL="91443" marR="91443" marT="45717" marB="45717"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solidFill>
                      <a:srgbClr val="BDD7EE"/>
                    </a:solidFill>
                  </a:tcPr>
                </a:tc>
                <a:tc hMerge="1">
                  <a:txBody>
                    <a:bodyPr/>
                    <a:lstStyle/>
                    <a:p>
                      <a:endParaRPr lang="zh-CN"/>
                    </a:p>
                  </a:txBody>
                  <a:tcPr>
                    <a:lnR w="12700">
                      <a:solidFill>
                        <a:schemeClr val="bg1"/>
                      </a:solidFill>
                      <a:prstDash val="solid"/>
                    </a:lnR>
                    <a:lnT w="12700">
                      <a:solidFill>
                        <a:schemeClr val="bg1"/>
                      </a:solidFill>
                      <a:prstDash val="solid"/>
                    </a:lnT>
                    <a:lnB w="12700">
                      <a:solidFill>
                        <a:schemeClr val="bg1"/>
                      </a:solidFill>
                      <a:prstDash val="solid"/>
                    </a:lnB>
                  </a:tcPr>
                </a:tc>
                <a:tc gridSpan="2">
                  <a:txBody>
                    <a:bodyPr/>
                    <a:lstStyle/>
                    <a:p>
                      <a:pPr algn="ctr"/>
                      <a:endParaRPr lang="zh-CN" altLang="en-US" sz="2400" dirty="0"/>
                    </a:p>
                  </a:txBody>
                  <a:tcPr marL="91443" marR="91443" marT="45717" marB="45717"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solidFill>
                      <a:srgbClr val="BDD7EE"/>
                    </a:solidFill>
                  </a:tcPr>
                </a:tc>
                <a:tc hMerge="1">
                  <a:txBody>
                    <a:bodyPr/>
                    <a:lstStyle/>
                    <a:p>
                      <a:endParaRPr lang="zh-CN"/>
                    </a:p>
                  </a:txBody>
                  <a:tcPr marL="91443" marR="91443" marT="45717" marB="45717">
                    <a:lnL w="12700" cap="flat" cmpd="sng" algn="ctr">
                      <a:solidFill>
                        <a:schemeClr val="tx1"/>
                      </a:solidFill>
                      <a:prstDash val="solid"/>
                      <a:round/>
                      <a:headEnd type="none" w="med" len="med"/>
                      <a:tailEnd type="none" w="med" len="med"/>
                    </a:lnL>
                    <a:lnR w="12700">
                      <a:solidFill>
                        <a:schemeClr val="bg1"/>
                      </a:solidFill>
                      <a:prstDash val="solid"/>
                    </a:lnR>
                    <a:lnT w="12700">
                      <a:solidFill>
                        <a:schemeClr val="bg1"/>
                      </a:solidFill>
                      <a:prstDash val="solid"/>
                    </a:lnT>
                    <a:lnB w="12700">
                      <a:solidFill>
                        <a:schemeClr val="bg1"/>
                      </a:solidFill>
                      <a:prstDash val="solid"/>
                    </a:lnB>
                    <a:solidFill>
                      <a:schemeClr val="accent1">
                        <a:lumMod val="20000"/>
                        <a:lumOff val="80000"/>
                      </a:schemeClr>
                    </a:solidFill>
                  </a:tcPr>
                </a:tc>
                <a:extLst>
                  <a:ext uri="{0D108BD9-81ED-4DB2-BD59-A6C34878D82A}">
                    <a16:rowId xmlns:a16="http://schemas.microsoft.com/office/drawing/2014/main" val="10001"/>
                  </a:ext>
                </a:extLst>
              </a:tr>
              <a:tr h="1107440">
                <a:tc rowSpan="2">
                  <a:txBody>
                    <a:bodyPr/>
                    <a:lstStyle/>
                    <a:p>
                      <a:pPr algn="ctr"/>
                      <a:r>
                        <a:rPr lang="zh-CN" altLang="en-US" sz="2400" dirty="0">
                          <a:solidFill>
                            <a:srgbClr val="FF0000"/>
                          </a:solidFill>
                          <a:latin typeface="+mn-ea"/>
                          <a:sym typeface="+mn-ea"/>
                        </a:rPr>
                        <a:t>不</a:t>
                      </a:r>
                      <a:endParaRPr lang="en-US" altLang="zh-CN" sz="2400" dirty="0">
                        <a:solidFill>
                          <a:srgbClr val="FF0000"/>
                        </a:solidFill>
                        <a:latin typeface="+mn-ea"/>
                      </a:endParaRPr>
                    </a:p>
                    <a:p>
                      <a:pPr algn="ctr"/>
                      <a:r>
                        <a:rPr lang="zh-CN" altLang="en-US" sz="2400" dirty="0">
                          <a:solidFill>
                            <a:srgbClr val="FF0000"/>
                          </a:solidFill>
                          <a:latin typeface="+mn-ea"/>
                          <a:sym typeface="+mn-ea"/>
                        </a:rPr>
                        <a:t>同</a:t>
                      </a:r>
                      <a:endParaRPr lang="en-US" altLang="zh-CN" sz="2400" dirty="0">
                        <a:solidFill>
                          <a:srgbClr val="FF0000"/>
                        </a:solidFill>
                        <a:latin typeface="+mn-ea"/>
                      </a:endParaRPr>
                    </a:p>
                    <a:p>
                      <a:pPr algn="ctr"/>
                      <a:r>
                        <a:rPr lang="zh-CN" altLang="en-US" sz="2400" dirty="0">
                          <a:solidFill>
                            <a:srgbClr val="FF0000"/>
                          </a:solidFill>
                          <a:latin typeface="+mn-ea"/>
                          <a:sym typeface="+mn-ea"/>
                        </a:rPr>
                        <a:t>点</a:t>
                      </a:r>
                      <a:endParaRPr lang="zh-CN" altLang="en-US" sz="2400" dirty="0">
                        <a:solidFill>
                          <a:schemeClr val="tx1"/>
                        </a:solidFill>
                      </a:endParaRPr>
                    </a:p>
                  </a:txBody>
                  <a:tcPr marL="91443" marR="91443" marT="45717" marB="45717"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solidFill>
                      <a:schemeClr val="bg1">
                        <a:lumMod val="85000"/>
                      </a:schemeClr>
                    </a:solidFill>
                  </a:tcPr>
                </a:tc>
                <a:tc>
                  <a:txBody>
                    <a:bodyPr/>
                    <a:lstStyle/>
                    <a:p>
                      <a:pPr algn="ctr"/>
                      <a:r>
                        <a:rPr lang="zh-CN" altLang="en-US" sz="2400" dirty="0">
                          <a:sym typeface="+mn-ea"/>
                        </a:rPr>
                        <a:t>实验目的</a:t>
                      </a:r>
                      <a:endParaRPr lang="en-US" altLang="zh-CN" sz="2400" dirty="0">
                        <a:solidFill>
                          <a:schemeClr val="tx1"/>
                        </a:solidFill>
                      </a:endParaRPr>
                    </a:p>
                  </a:txBody>
                  <a:tcPr marL="91443" marR="91443" marT="45717" marB="45717"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solidFill>
                      <a:schemeClr val="bg1">
                        <a:lumMod val="85000"/>
                      </a:schemeClr>
                    </a:solidFill>
                  </a:tcPr>
                </a:tc>
                <a:tc>
                  <a:txBody>
                    <a:bodyPr/>
                    <a:lstStyle/>
                    <a:p>
                      <a:pPr algn="ctr"/>
                      <a:endParaRPr lang="zh-CN" altLang="en-US" sz="2400" dirty="0"/>
                    </a:p>
                  </a:txBody>
                  <a:tcPr marL="91443" marR="91443" marT="45717" marB="45717"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solidFill>
                      <a:schemeClr val="bg1">
                        <a:lumMod val="85000"/>
                      </a:schemeClr>
                    </a:solidFill>
                  </a:tcPr>
                </a:tc>
                <a:tc>
                  <a:txBody>
                    <a:bodyPr/>
                    <a:lstStyle/>
                    <a:p>
                      <a:pPr algn="ctr"/>
                      <a:endParaRPr lang="zh-CN" altLang="en-US" sz="2400" dirty="0"/>
                    </a:p>
                  </a:txBody>
                  <a:tcPr marL="91443" marR="91443" marT="45717" marB="45717"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solidFill>
                      <a:schemeClr val="bg1">
                        <a:lumMod val="85000"/>
                      </a:schemeClr>
                    </a:solidFill>
                  </a:tcPr>
                </a:tc>
                <a:extLst>
                  <a:ext uri="{0D108BD9-81ED-4DB2-BD59-A6C34878D82A}">
                    <a16:rowId xmlns:a16="http://schemas.microsoft.com/office/drawing/2014/main" val="10002"/>
                  </a:ext>
                </a:extLst>
              </a:tr>
              <a:tr h="767715">
                <a:tc vMerge="1">
                  <a:txBody>
                    <a:bodyPr/>
                    <a:lstStyle/>
                    <a:p>
                      <a:endParaRPr lang="zh-CN"/>
                    </a:p>
                  </a:txBody>
                  <a:tcPr marL="91443" marR="91443" marT="45717" marB="45717">
                    <a:lnL w="12700">
                      <a:solidFill>
                        <a:schemeClr val="bg1"/>
                      </a:solidFill>
                      <a:prstDash val="solid"/>
                    </a:lnL>
                    <a:lnR w="12700">
                      <a:solidFill>
                        <a:schemeClr val="bg1"/>
                      </a:solidFill>
                      <a:prstDash val="solid"/>
                    </a:lnR>
                    <a:lnT w="12700" cap="flat" cmpd="sng" algn="ctr">
                      <a:solidFill>
                        <a:schemeClr val="tx1"/>
                      </a:solidFill>
                      <a:prstDash val="solid"/>
                      <a:round/>
                      <a:headEnd type="none" w="med" len="med"/>
                      <a:tailEnd type="none" w="med" len="med"/>
                    </a:lnT>
                    <a:lnB w="12700">
                      <a:solidFill>
                        <a:schemeClr val="bg1"/>
                      </a:solidFill>
                      <a:prstDash val="solid"/>
                    </a:lnB>
                    <a:solidFill>
                      <a:schemeClr val="accent1">
                        <a:lumMod val="20000"/>
                        <a:lumOff val="80000"/>
                      </a:schemeClr>
                    </a:solidFill>
                  </a:tcPr>
                </a:tc>
                <a:tc>
                  <a:txBody>
                    <a:bodyPr/>
                    <a:lstStyle/>
                    <a:p>
                      <a:pPr algn="ctr"/>
                      <a:r>
                        <a:rPr lang="zh-CN" altLang="en-US" sz="2400" dirty="0">
                          <a:sym typeface="+mn-ea"/>
                        </a:rPr>
                        <a:t>实验原理</a:t>
                      </a:r>
                      <a:endParaRPr lang="en-US" altLang="zh-CN" sz="2400" dirty="0">
                        <a:solidFill>
                          <a:schemeClr val="tx1"/>
                        </a:solidFill>
                      </a:endParaRPr>
                    </a:p>
                  </a:txBody>
                  <a:tcPr marL="91443" marR="91443" marT="45717" marB="45717"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solidFill>
                      <a:srgbClr val="BDD7EE"/>
                    </a:solidFill>
                  </a:tcPr>
                </a:tc>
                <a:tc>
                  <a:txBody>
                    <a:bodyPr/>
                    <a:lstStyle/>
                    <a:p>
                      <a:pPr algn="ctr"/>
                      <a:endParaRPr lang="zh-CN" altLang="en-US" sz="2400" dirty="0"/>
                    </a:p>
                  </a:txBody>
                  <a:tcPr marL="91443" marR="91443" marT="45717" marB="45717"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solidFill>
                      <a:srgbClr val="BDD7EE"/>
                    </a:solidFill>
                  </a:tcPr>
                </a:tc>
                <a:tc>
                  <a:txBody>
                    <a:bodyPr/>
                    <a:lstStyle/>
                    <a:p>
                      <a:pPr algn="ctr"/>
                      <a:endParaRPr lang="zh-CN" altLang="en-US" sz="2400" dirty="0"/>
                    </a:p>
                  </a:txBody>
                  <a:tcPr marL="91443" marR="91443" marT="45717" marB="45717"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solidFill>
                      <a:srgbClr val="BDD7EE"/>
                    </a:solidFill>
                  </a:tcPr>
                </a:tc>
                <a:extLst>
                  <a:ext uri="{0D108BD9-81ED-4DB2-BD59-A6C34878D82A}">
                    <a16:rowId xmlns:a16="http://schemas.microsoft.com/office/drawing/2014/main" val="10003"/>
                  </a:ext>
                </a:extLst>
              </a:tr>
            </a:tbl>
          </a:graphicData>
        </a:graphic>
      </p:graphicFrame>
      <p:sp>
        <p:nvSpPr>
          <p:cNvPr id="35" name="Text Box 174"/>
          <p:cNvSpPr txBox="1">
            <a:spLocks noChangeArrowheads="1"/>
          </p:cNvSpPr>
          <p:nvPr/>
        </p:nvSpPr>
        <p:spPr bwMode="auto">
          <a:xfrm>
            <a:off x="925721" y="3184791"/>
            <a:ext cx="1542649" cy="556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9024" tIns="94512" rIns="189024" bIns="94512">
            <a:spAutoFit/>
          </a:bodyPr>
          <a:lstStyle/>
          <a:p>
            <a:r>
              <a:rPr lang="zh-CN" altLang="en-US" sz="2400" dirty="0">
                <a:latin typeface="+mn-ea"/>
              </a:rPr>
              <a:t>相同点</a:t>
            </a:r>
          </a:p>
        </p:txBody>
      </p:sp>
      <p:sp>
        <p:nvSpPr>
          <p:cNvPr id="38" name="Text Box 176"/>
          <p:cNvSpPr txBox="1">
            <a:spLocks noChangeArrowheads="1"/>
          </p:cNvSpPr>
          <p:nvPr/>
        </p:nvSpPr>
        <p:spPr bwMode="auto">
          <a:xfrm>
            <a:off x="2792095" y="2336800"/>
            <a:ext cx="5257800" cy="2403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89024" tIns="94512" rIns="189024" bIns="94512">
            <a:spAutoFit/>
          </a:bodyPr>
          <a:lstStyle>
            <a:lvl1pPr defTabSz="1440180">
              <a:spcBef>
                <a:spcPct val="20000"/>
              </a:spcBef>
              <a:buClr>
                <a:schemeClr val="hlink"/>
              </a:buClr>
              <a:buSzPct val="75000"/>
              <a:buFont typeface="Wingdings" panose="05000000000000000000" pitchFamily="2" charset="2"/>
              <a:buChar char="v"/>
              <a:defRPr sz="3200">
                <a:solidFill>
                  <a:schemeClr val="tx1"/>
                </a:solidFill>
                <a:latin typeface="Arial" panose="020B0604020202020204" pitchFamily="34" charset="0"/>
                <a:ea typeface="宋体" panose="02010600030101010101" pitchFamily="2" charset="-122"/>
              </a:defRPr>
            </a:lvl1pPr>
            <a:lvl2pPr marL="742950" indent="-285750" defTabSz="1440180">
              <a:spcBef>
                <a:spcPct val="20000"/>
              </a:spcBef>
              <a:buClr>
                <a:schemeClr val="hlink"/>
              </a:buClr>
              <a:buSzPct val="75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defTabSz="1440180">
              <a:spcBef>
                <a:spcPct val="20000"/>
              </a:spcBef>
              <a:buClr>
                <a:schemeClr val="hlink"/>
              </a:buClr>
              <a:buSzPct val="75000"/>
              <a:buFont typeface="Wingdings" panose="05000000000000000000" pitchFamily="2" charset="2"/>
              <a:buChar char="v"/>
              <a:defRPr sz="2400">
                <a:solidFill>
                  <a:schemeClr val="tx1"/>
                </a:solidFill>
                <a:latin typeface="Arial" panose="020B0604020202020204" pitchFamily="34" charset="0"/>
                <a:ea typeface="宋体" panose="02010600030101010101" pitchFamily="2" charset="-122"/>
              </a:defRPr>
            </a:lvl3pPr>
            <a:lvl4pPr marL="1600200" indent="-228600" defTabSz="1440180">
              <a:spcBef>
                <a:spcPct val="20000"/>
              </a:spcBef>
              <a:buClr>
                <a:schemeClr val="hlink"/>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defTabSz="1440180">
              <a:spcBef>
                <a:spcPct val="20000"/>
              </a:spcBef>
              <a:buClr>
                <a:schemeClr val="hlink"/>
              </a:buClr>
              <a:buSzPct val="7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5pPr>
            <a:lvl6pPr marL="2514600" indent="-228600" defTabSz="1440180" eaLnBrk="0" fontAlgn="base" hangingPunct="0">
              <a:spcBef>
                <a:spcPct val="20000"/>
              </a:spcBef>
              <a:spcAft>
                <a:spcPct val="0"/>
              </a:spcAft>
              <a:buClr>
                <a:schemeClr val="hlink"/>
              </a:buClr>
              <a:buSzPct val="7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6pPr>
            <a:lvl7pPr marL="2971800" indent="-228600" defTabSz="1440180" eaLnBrk="0" fontAlgn="base" hangingPunct="0">
              <a:spcBef>
                <a:spcPct val="20000"/>
              </a:spcBef>
              <a:spcAft>
                <a:spcPct val="0"/>
              </a:spcAft>
              <a:buClr>
                <a:schemeClr val="hlink"/>
              </a:buClr>
              <a:buSzPct val="7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7pPr>
            <a:lvl8pPr marL="3429000" indent="-228600" defTabSz="1440180" eaLnBrk="0" fontAlgn="base" hangingPunct="0">
              <a:spcBef>
                <a:spcPct val="20000"/>
              </a:spcBef>
              <a:spcAft>
                <a:spcPct val="0"/>
              </a:spcAft>
              <a:buClr>
                <a:schemeClr val="hlink"/>
              </a:buClr>
              <a:buSzPct val="7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8pPr>
            <a:lvl9pPr marL="3886200" indent="-228600" defTabSz="1440180" eaLnBrk="0" fontAlgn="base" hangingPunct="0">
              <a:spcBef>
                <a:spcPct val="20000"/>
              </a:spcBef>
              <a:spcAft>
                <a:spcPct val="0"/>
              </a:spcAft>
              <a:buClr>
                <a:schemeClr val="hlink"/>
              </a:buClr>
              <a:buSzPct val="7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9pPr>
          </a:lstStyle>
          <a:p>
            <a:pPr eaLnBrk="0" hangingPunct="0">
              <a:spcBef>
                <a:spcPts val="0"/>
              </a:spcBef>
              <a:buClrTx/>
              <a:buSzTx/>
              <a:buFontTx/>
              <a:buNone/>
              <a:defRPr/>
            </a:pPr>
            <a:r>
              <a:rPr lang="en-US" altLang="zh-CN" sz="2400" dirty="0">
                <a:solidFill>
                  <a:schemeClr val="tx1"/>
                </a:solidFill>
                <a:latin typeface="Times New Roman" panose="02020603050405020304" charset="0"/>
                <a:ea typeface="+mn-ea"/>
                <a:cs typeface="Times New Roman" panose="02020603050405020304" charset="0"/>
              </a:rPr>
              <a:t>①</a:t>
            </a:r>
            <a:r>
              <a:rPr lang="zh-CN" altLang="en-US" sz="2400" dirty="0">
                <a:solidFill>
                  <a:schemeClr val="tx1"/>
                </a:solidFill>
                <a:latin typeface="Times New Roman" panose="02020603050405020304" charset="0"/>
                <a:ea typeface="+mn-ea"/>
                <a:cs typeface="Times New Roman" panose="02020603050405020304" charset="0"/>
              </a:rPr>
              <a:t>实验器材、电路图、电路的连接形式相同；</a:t>
            </a:r>
            <a:endParaRPr lang="en-US" altLang="zh-CN" sz="2400" dirty="0">
              <a:solidFill>
                <a:schemeClr val="tx1"/>
              </a:solidFill>
              <a:latin typeface="Times New Roman" panose="02020603050405020304" charset="0"/>
              <a:ea typeface="+mn-ea"/>
              <a:cs typeface="Times New Roman" panose="02020603050405020304" charset="0"/>
            </a:endParaRPr>
          </a:p>
          <a:p>
            <a:pPr eaLnBrk="0" hangingPunct="0">
              <a:spcBef>
                <a:spcPts val="0"/>
              </a:spcBef>
              <a:buClrTx/>
              <a:buSzTx/>
              <a:buFontTx/>
              <a:buNone/>
              <a:defRPr/>
            </a:pPr>
            <a:r>
              <a:rPr lang="en-US" altLang="zh-CN" sz="2400" dirty="0">
                <a:solidFill>
                  <a:schemeClr val="tx1"/>
                </a:solidFill>
                <a:latin typeface="Times New Roman" panose="02020603050405020304" charset="0"/>
                <a:ea typeface="+mn-ea"/>
                <a:cs typeface="Times New Roman" panose="02020603050405020304" charset="0"/>
              </a:rPr>
              <a:t>②</a:t>
            </a:r>
            <a:r>
              <a:rPr lang="zh-CN" altLang="en-US" sz="2400" dirty="0">
                <a:solidFill>
                  <a:schemeClr val="tx1"/>
                </a:solidFill>
                <a:latin typeface="Times New Roman" panose="02020603050405020304" charset="0"/>
                <a:ea typeface="+mn-ea"/>
                <a:cs typeface="Times New Roman" panose="02020603050405020304" charset="0"/>
              </a:rPr>
              <a:t>记录的数据（电压表和电流表的示数）相同；</a:t>
            </a:r>
            <a:endParaRPr lang="en-US" altLang="zh-CN" sz="2400" dirty="0">
              <a:solidFill>
                <a:schemeClr val="tx1"/>
              </a:solidFill>
              <a:latin typeface="Times New Roman" panose="02020603050405020304" charset="0"/>
              <a:ea typeface="+mn-ea"/>
              <a:cs typeface="Times New Roman" panose="02020603050405020304" charset="0"/>
            </a:endParaRPr>
          </a:p>
          <a:p>
            <a:pPr eaLnBrk="0" hangingPunct="0">
              <a:spcBef>
                <a:spcPts val="0"/>
              </a:spcBef>
              <a:buClrTx/>
              <a:buSzTx/>
              <a:buFontTx/>
              <a:buNone/>
              <a:defRPr/>
            </a:pPr>
            <a:r>
              <a:rPr lang="en-US" altLang="zh-CN" sz="2400" dirty="0">
                <a:solidFill>
                  <a:schemeClr val="tx1"/>
                </a:solidFill>
                <a:latin typeface="Times New Roman" panose="02020603050405020304" charset="0"/>
                <a:ea typeface="+mn-ea"/>
                <a:cs typeface="Times New Roman" panose="02020603050405020304" charset="0"/>
              </a:rPr>
              <a:t>③</a:t>
            </a:r>
            <a:r>
              <a:rPr lang="zh-CN" altLang="en-US" sz="2400" dirty="0">
                <a:solidFill>
                  <a:schemeClr val="tx1"/>
                </a:solidFill>
                <a:latin typeface="Times New Roman" panose="02020603050405020304" charset="0"/>
                <a:ea typeface="+mn-ea"/>
                <a:cs typeface="Times New Roman" panose="02020603050405020304" charset="0"/>
              </a:rPr>
              <a:t>使用滑动变阻器的目的相同（改变灯泡两端的电压和它的电流）。</a:t>
            </a:r>
          </a:p>
        </p:txBody>
      </p:sp>
      <p:sp>
        <p:nvSpPr>
          <p:cNvPr id="39" name="文本框 38"/>
          <p:cNvSpPr txBox="1"/>
          <p:nvPr/>
        </p:nvSpPr>
        <p:spPr>
          <a:xfrm>
            <a:off x="922998" y="1046128"/>
            <a:ext cx="5669280" cy="460375"/>
          </a:xfrm>
          <a:prstGeom prst="rect">
            <a:avLst/>
          </a:prstGeom>
          <a:noFill/>
        </p:spPr>
        <p:txBody>
          <a:bodyPr wrap="none" rtlCol="0">
            <a:spAutoFit/>
          </a:bodyPr>
          <a:lstStyle/>
          <a:p>
            <a:r>
              <a:rPr lang="zh-CN" altLang="en-US" sz="2400" b="1" dirty="0"/>
              <a:t>伏安法测量小灯泡的电阻与电功率的对比</a:t>
            </a:r>
          </a:p>
        </p:txBody>
      </p:sp>
      <p:sp>
        <p:nvSpPr>
          <p:cNvPr id="43" name="矩形 42"/>
          <p:cNvSpPr/>
          <p:nvPr/>
        </p:nvSpPr>
        <p:spPr>
          <a:xfrm>
            <a:off x="8453252" y="6043702"/>
            <a:ext cx="1012825" cy="460375"/>
          </a:xfrm>
          <a:prstGeom prst="rect">
            <a:avLst/>
          </a:prstGeom>
        </p:spPr>
        <p:txBody>
          <a:bodyPr wrap="none">
            <a:spAutoFit/>
          </a:bodyPr>
          <a:lstStyle/>
          <a:p>
            <a:r>
              <a:rPr lang="en-US" altLang="zh-CN" sz="2400" b="1" i="1" dirty="0">
                <a:solidFill>
                  <a:srgbClr val="FF0000"/>
                </a:solidFill>
                <a:latin typeface="Times New Roman" panose="02020603050405020304" charset="0"/>
                <a:cs typeface="Times New Roman" panose="02020603050405020304" charset="0"/>
              </a:rPr>
              <a:t>P</a:t>
            </a:r>
            <a:r>
              <a:rPr lang="zh-CN" altLang="en-US" sz="2400" b="1" dirty="0">
                <a:solidFill>
                  <a:srgbClr val="FF0000"/>
                </a:solidFill>
                <a:latin typeface="Times New Roman" panose="02020603050405020304" charset="0"/>
                <a:cs typeface="Times New Roman" panose="02020603050405020304" charset="0"/>
              </a:rPr>
              <a:t>＝</a:t>
            </a:r>
            <a:r>
              <a:rPr lang="en-US" altLang="zh-CN" sz="2400" b="1" i="1" dirty="0">
                <a:solidFill>
                  <a:srgbClr val="FF0000"/>
                </a:solidFill>
                <a:latin typeface="Times New Roman" panose="02020603050405020304" charset="0"/>
                <a:cs typeface="Times New Roman" panose="02020603050405020304" charset="0"/>
              </a:rPr>
              <a:t>UI</a:t>
            </a:r>
            <a:endParaRPr lang="zh-CN" altLang="en-US" sz="2400" b="1" i="1" dirty="0">
              <a:solidFill>
                <a:srgbClr val="FF0000"/>
              </a:solidFill>
              <a:latin typeface="Times New Roman" panose="02020603050405020304" charset="0"/>
              <a:cs typeface="Times New Roman" panose="02020603050405020304" charset="0"/>
            </a:endParaRPr>
          </a:p>
        </p:txBody>
      </p:sp>
      <p:sp>
        <p:nvSpPr>
          <p:cNvPr id="44" name="矩形 43"/>
          <p:cNvSpPr/>
          <p:nvPr/>
        </p:nvSpPr>
        <p:spPr>
          <a:xfrm>
            <a:off x="2889362" y="4887616"/>
            <a:ext cx="3515302" cy="829945"/>
          </a:xfrm>
          <a:prstGeom prst="rect">
            <a:avLst/>
          </a:prstGeom>
        </p:spPr>
        <p:txBody>
          <a:bodyPr wrap="square">
            <a:spAutoFit/>
          </a:bodyPr>
          <a:lstStyle/>
          <a:p>
            <a:r>
              <a:rPr lang="zh-CN" altLang="en-US" sz="2400" dirty="0">
                <a:solidFill>
                  <a:srgbClr val="FF0000"/>
                </a:solidFill>
              </a:rPr>
              <a:t>测小灯泡的电阻，认识温度对电阻的影响</a:t>
            </a:r>
          </a:p>
        </p:txBody>
      </p:sp>
      <p:sp>
        <p:nvSpPr>
          <p:cNvPr id="45" name="矩形 44"/>
          <p:cNvSpPr/>
          <p:nvPr/>
        </p:nvSpPr>
        <p:spPr>
          <a:xfrm>
            <a:off x="6894317" y="4899267"/>
            <a:ext cx="4261533" cy="829945"/>
          </a:xfrm>
          <a:prstGeom prst="rect">
            <a:avLst/>
          </a:prstGeom>
        </p:spPr>
        <p:txBody>
          <a:bodyPr wrap="square">
            <a:spAutoFit/>
          </a:bodyPr>
          <a:lstStyle/>
          <a:p>
            <a:r>
              <a:rPr lang="zh-CN" altLang="en-US" sz="2400" dirty="0">
                <a:solidFill>
                  <a:srgbClr val="FF0000"/>
                </a:solidFill>
              </a:rPr>
              <a:t>测小灯泡的电功率，加深对额定功率和实际功率的理解</a:t>
            </a:r>
          </a:p>
        </p:txBody>
      </p:sp>
      <p:grpSp>
        <p:nvGrpSpPr>
          <p:cNvPr id="46" name="组合 45"/>
          <p:cNvGrpSpPr/>
          <p:nvPr/>
        </p:nvGrpSpPr>
        <p:grpSpPr>
          <a:xfrm>
            <a:off x="4300475" y="5865723"/>
            <a:ext cx="1069080" cy="829945"/>
            <a:chOff x="3611772" y="4006322"/>
            <a:chExt cx="1069080" cy="829945"/>
          </a:xfrm>
        </p:grpSpPr>
        <p:sp>
          <p:nvSpPr>
            <p:cNvPr id="47" name="矩形 46"/>
            <p:cNvSpPr/>
            <p:nvPr/>
          </p:nvSpPr>
          <p:spPr>
            <a:xfrm>
              <a:off x="3611772" y="4221766"/>
              <a:ext cx="690880" cy="460375"/>
            </a:xfrm>
            <a:prstGeom prst="rect">
              <a:avLst/>
            </a:prstGeom>
          </p:spPr>
          <p:txBody>
            <a:bodyPr wrap="none">
              <a:spAutoFit/>
            </a:bodyPr>
            <a:lstStyle/>
            <a:p>
              <a:r>
                <a:rPr lang="en-US" altLang="zh-CN" sz="2400" b="1" i="1" dirty="0">
                  <a:solidFill>
                    <a:srgbClr val="FF0000"/>
                  </a:solidFill>
                  <a:latin typeface="Times New Roman" panose="02020603050405020304" charset="0"/>
                  <a:cs typeface="Times New Roman" panose="02020603050405020304" charset="0"/>
                </a:rPr>
                <a:t>R</a:t>
              </a:r>
              <a:r>
                <a:rPr lang="zh-CN" altLang="en-US" sz="2400" b="1" dirty="0">
                  <a:solidFill>
                    <a:srgbClr val="FF0000"/>
                  </a:solidFill>
                  <a:latin typeface="Times New Roman" panose="02020603050405020304" charset="0"/>
                  <a:cs typeface="Times New Roman" panose="02020603050405020304" charset="0"/>
                </a:rPr>
                <a:t>＝</a:t>
              </a:r>
            </a:p>
          </p:txBody>
        </p:sp>
        <p:sp>
          <p:nvSpPr>
            <p:cNvPr id="48" name="矩形 47"/>
            <p:cNvSpPr/>
            <p:nvPr/>
          </p:nvSpPr>
          <p:spPr>
            <a:xfrm>
              <a:off x="4277627" y="4006322"/>
              <a:ext cx="403225" cy="829945"/>
            </a:xfrm>
            <a:prstGeom prst="rect">
              <a:avLst/>
            </a:prstGeom>
          </p:spPr>
          <p:txBody>
            <a:bodyPr wrap="none">
              <a:spAutoFit/>
            </a:bodyPr>
            <a:lstStyle/>
            <a:p>
              <a:r>
                <a:rPr lang="en-US" altLang="zh-CN" sz="2400" b="1" i="1" dirty="0">
                  <a:solidFill>
                    <a:srgbClr val="FF0000"/>
                  </a:solidFill>
                  <a:latin typeface="Times New Roman" panose="02020603050405020304" charset="0"/>
                  <a:cs typeface="Times New Roman" panose="02020603050405020304" charset="0"/>
                </a:rPr>
                <a:t>U</a:t>
              </a:r>
            </a:p>
            <a:p>
              <a:r>
                <a:rPr lang="en-US" altLang="zh-CN" sz="2400" b="1" i="1" dirty="0">
                  <a:solidFill>
                    <a:srgbClr val="FF0000"/>
                  </a:solidFill>
                  <a:latin typeface="Times New Roman" panose="02020603050405020304" charset="0"/>
                  <a:cs typeface="Times New Roman" panose="02020603050405020304" charset="0"/>
                </a:rPr>
                <a:t>I</a:t>
              </a:r>
              <a:endParaRPr lang="zh-CN" altLang="en-US" sz="2400" b="1" i="1" dirty="0">
                <a:solidFill>
                  <a:srgbClr val="FF0000"/>
                </a:solidFill>
                <a:latin typeface="Times New Roman" panose="02020603050405020304" charset="0"/>
                <a:cs typeface="Times New Roman" panose="02020603050405020304" charset="0"/>
              </a:endParaRPr>
            </a:p>
          </p:txBody>
        </p:sp>
      </p:grpSp>
      <p:cxnSp>
        <p:nvCxnSpPr>
          <p:cNvPr id="49" name="直接连接符 48"/>
          <p:cNvCxnSpPr/>
          <p:nvPr/>
        </p:nvCxnSpPr>
        <p:spPr>
          <a:xfrm>
            <a:off x="4966330" y="6280547"/>
            <a:ext cx="403225"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pic>
        <p:nvPicPr>
          <p:cNvPr id="50" name="图片 49"/>
          <p:cNvPicPr>
            <a:picLocks noChangeAspect="1"/>
          </p:cNvPicPr>
          <p:nvPr/>
        </p:nvPicPr>
        <p:blipFill>
          <a:blip r:embed="rId3">
            <a:clrChange>
              <a:clrFrom>
                <a:srgbClr val="FFFFFF"/>
              </a:clrFrom>
              <a:clrTo>
                <a:srgbClr val="FFFFFF">
                  <a:alpha val="0"/>
                </a:srgbClr>
              </a:clrTo>
            </a:clrChange>
          </a:blip>
          <a:stretch>
            <a:fillRect/>
          </a:stretch>
        </p:blipFill>
        <p:spPr>
          <a:xfrm>
            <a:off x="7856875" y="2589662"/>
            <a:ext cx="3415038" cy="2038224"/>
          </a:xfrm>
          <a:prstGeom prst="rect">
            <a:avLst/>
          </a:prstGeom>
        </p:spPr>
      </p:pic>
      <p:grpSp>
        <p:nvGrpSpPr>
          <p:cNvPr id="51" name="组合 50"/>
          <p:cNvGrpSpPr/>
          <p:nvPr/>
        </p:nvGrpSpPr>
        <p:grpSpPr>
          <a:xfrm>
            <a:off x="334900" y="1212562"/>
            <a:ext cx="295322" cy="210471"/>
            <a:chOff x="435463" y="1226414"/>
            <a:chExt cx="295380" cy="210512"/>
          </a:xfrm>
        </p:grpSpPr>
        <p:sp>
          <p:nvSpPr>
            <p:cNvPr id="52" name="矩形 51"/>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矩形 52"/>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74289" y="159124"/>
            <a:ext cx="1757680" cy="521970"/>
          </a:xfrm>
          <a:prstGeom prst="rect">
            <a:avLst/>
          </a:prstGeom>
          <a:noFill/>
        </p:spPr>
        <p:txBody>
          <a:bodyPr wrap="none" rtlCol="0">
            <a:spAutoFit/>
          </a:bodyPr>
          <a:lstStyle/>
          <a:p>
            <a:r>
              <a:rPr lang="zh-CN" altLang="en-US" sz="2800" b="1" spc="300" dirty="0">
                <a:latin typeface="微软雅黑" panose="020B0503020204020204" pitchFamily="34" charset="-122"/>
                <a:ea typeface="微软雅黑" panose="020B0503020204020204" pitchFamily="34" charset="-122"/>
              </a:rPr>
              <a:t>课程讲授</a:t>
            </a:r>
          </a:p>
        </p:txBody>
      </p:sp>
      <p:grpSp>
        <p:nvGrpSpPr>
          <p:cNvPr id="25" name="组合 24"/>
          <p:cNvGrpSpPr/>
          <p:nvPr/>
        </p:nvGrpSpPr>
        <p:grpSpPr>
          <a:xfrm>
            <a:off x="2614295" y="444500"/>
            <a:ext cx="700405" cy="175260"/>
            <a:chOff x="4121" y="692"/>
            <a:chExt cx="1103" cy="276"/>
          </a:xfrm>
        </p:grpSpPr>
        <p:sp>
          <p:nvSpPr>
            <p:cNvPr id="26" name="等腰三角形 25"/>
            <p:cNvSpPr/>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334900" y="1185892"/>
            <a:ext cx="295322" cy="210471"/>
            <a:chOff x="435463" y="1226414"/>
            <a:chExt cx="295380" cy="210512"/>
          </a:xfrm>
        </p:grpSpPr>
        <p:sp>
          <p:nvSpPr>
            <p:cNvPr id="10" name="矩形 9"/>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矩形 14"/>
          <p:cNvSpPr/>
          <p:nvPr/>
        </p:nvSpPr>
        <p:spPr>
          <a:xfrm>
            <a:off x="3438849" y="221845"/>
            <a:ext cx="1554480" cy="460375"/>
          </a:xfrm>
          <a:prstGeom prst="rect">
            <a:avLst/>
          </a:prstGeom>
        </p:spPr>
        <p:txBody>
          <a:bodyPr wrap="none">
            <a:spAutoFit/>
          </a:bodyPr>
          <a:lstStyle/>
          <a:p>
            <a:pPr>
              <a:defRPr/>
            </a:pPr>
            <a:r>
              <a:rPr lang="zh-CN" altLang="en-US" sz="2400" b="1" spc="300" dirty="0">
                <a:solidFill>
                  <a:srgbClr val="00A0E9"/>
                </a:solidFill>
                <a:latin typeface="微软雅黑" panose="020B0503020204020204" pitchFamily="34" charset="-122"/>
                <a:ea typeface="微软雅黑" panose="020B0503020204020204" pitchFamily="34" charset="-122"/>
                <a:cs typeface="+mn-ea"/>
                <a:sym typeface="+mn-lt"/>
              </a:rPr>
              <a:t>新课推进</a:t>
            </a:r>
            <a:endParaRPr lang="zh-CN" altLang="en-US" sz="3200" b="1" spc="300" dirty="0">
              <a:solidFill>
                <a:srgbClr val="00A0E9"/>
              </a:solidFill>
              <a:latin typeface="微软雅黑" panose="020B0503020204020204" pitchFamily="34" charset="-122"/>
              <a:ea typeface="微软雅黑" panose="020B0503020204020204" pitchFamily="34" charset="-122"/>
              <a:cs typeface="+mn-ea"/>
              <a:sym typeface="+mn-lt"/>
            </a:endParaRPr>
          </a:p>
        </p:txBody>
      </p:sp>
      <p:sp>
        <p:nvSpPr>
          <p:cNvPr id="4" name="文本框 3"/>
          <p:cNvSpPr txBox="1"/>
          <p:nvPr/>
        </p:nvSpPr>
        <p:spPr>
          <a:xfrm>
            <a:off x="882650" y="999490"/>
            <a:ext cx="6220460" cy="583565"/>
          </a:xfrm>
          <a:prstGeom prst="rect">
            <a:avLst/>
          </a:prstGeom>
          <a:noFill/>
        </p:spPr>
        <p:txBody>
          <a:bodyPr wrap="square" rtlCol="0">
            <a:spAutoFit/>
          </a:bodyPr>
          <a:lstStyle/>
          <a:p>
            <a:pPr algn="dist"/>
            <a:r>
              <a:rPr lang="zh-CN" altLang="en-US" sz="3200" b="1" dirty="0">
                <a:latin typeface="+mn-ea"/>
                <a:sym typeface="+mn-ea"/>
              </a:rPr>
              <a:t>“伏安法” 测量小灯泡的电功率</a:t>
            </a:r>
            <a:endParaRPr lang="zh-CN" altLang="en-US" sz="32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文本框 4"/>
          <p:cNvSpPr txBox="1"/>
          <p:nvPr/>
        </p:nvSpPr>
        <p:spPr>
          <a:xfrm>
            <a:off x="882650" y="1900555"/>
            <a:ext cx="3383280" cy="521970"/>
          </a:xfrm>
          <a:prstGeom prst="rect">
            <a:avLst/>
          </a:prstGeom>
          <a:noFill/>
        </p:spPr>
        <p:txBody>
          <a:bodyPr wrap="none" rtlCol="0" anchor="t">
            <a:spAutoFit/>
          </a:bodyPr>
          <a:lstStyle/>
          <a:p>
            <a:r>
              <a:rPr lang="zh-CN" altLang="en-US" sz="2800" dirty="0">
                <a:solidFill>
                  <a:srgbClr val="000000"/>
                </a:solidFill>
                <a:latin typeface="微软雅黑" panose="020B0503020204020204" pitchFamily="34" charset="-122"/>
                <a:ea typeface="微软雅黑" panose="020B0503020204020204" pitchFamily="34" charset="-122"/>
                <a:sym typeface="+mn-ea"/>
              </a:rPr>
              <a:t>实验常见故障及分析</a:t>
            </a:r>
          </a:p>
        </p:txBody>
      </p:sp>
      <p:sp>
        <p:nvSpPr>
          <p:cNvPr id="15383" name="矩形 1"/>
          <p:cNvSpPr>
            <a:spLocks noChangeArrowheads="1"/>
          </p:cNvSpPr>
          <p:nvPr/>
        </p:nvSpPr>
        <p:spPr bwMode="auto">
          <a:xfrm>
            <a:off x="882650" y="2783205"/>
            <a:ext cx="4525645"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fontAlgn="auto" hangingPunct="1">
              <a:spcBef>
                <a:spcPts val="0"/>
              </a:spcBef>
              <a:spcAft>
                <a:spcPts val="0"/>
              </a:spcAft>
              <a:defRPr/>
            </a:pPr>
            <a:r>
              <a:rPr lang="en-US" altLang="zh-CN" sz="2400" dirty="0">
                <a:latin typeface="宋体" panose="02010600030101010101" pitchFamily="2" charset="-122"/>
                <a:cs typeface="宋体" panose="02010600030101010101" pitchFamily="2" charset="-122"/>
              </a:rPr>
              <a:t>1.</a:t>
            </a:r>
            <a:r>
              <a:rPr lang="zh-CN" altLang="en-US" sz="2400" dirty="0">
                <a:latin typeface="宋体" panose="02010600030101010101" pitchFamily="2" charset="-122"/>
                <a:cs typeface="宋体" panose="02010600030101010101" pitchFamily="2" charset="-122"/>
              </a:rPr>
              <a:t>闭合开关，灯泡不亮，电流表、电压表无示数</a:t>
            </a:r>
          </a:p>
        </p:txBody>
      </p:sp>
      <p:sp>
        <p:nvSpPr>
          <p:cNvPr id="15384" name="矩形 3"/>
          <p:cNvSpPr>
            <a:spLocks noChangeArrowheads="1"/>
          </p:cNvSpPr>
          <p:nvPr/>
        </p:nvSpPr>
        <p:spPr bwMode="auto">
          <a:xfrm>
            <a:off x="5755005" y="2422525"/>
            <a:ext cx="5471160" cy="1529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auto" hangingPunct="1">
              <a:lnSpc>
                <a:spcPct val="130000"/>
              </a:lnSpc>
              <a:spcBef>
                <a:spcPts val="0"/>
              </a:spcBef>
              <a:spcAft>
                <a:spcPts val="0"/>
              </a:spcAft>
              <a:defRPr/>
            </a:pPr>
            <a:r>
              <a:rPr lang="zh-CN" altLang="en-US" sz="2400" dirty="0">
                <a:latin typeface="+mn-ea"/>
                <a:ea typeface="+mn-ea"/>
              </a:rPr>
              <a:t>①电源、电流表、导线、开关或滑动变阻器损坏；</a:t>
            </a:r>
          </a:p>
          <a:p>
            <a:pPr eaLnBrk="1" fontAlgn="auto" hangingPunct="1">
              <a:lnSpc>
                <a:spcPct val="130000"/>
              </a:lnSpc>
              <a:spcBef>
                <a:spcPts val="0"/>
              </a:spcBef>
              <a:spcAft>
                <a:spcPts val="0"/>
              </a:spcAft>
              <a:defRPr/>
            </a:pPr>
            <a:r>
              <a:rPr lang="zh-CN" altLang="en-US" sz="2400" dirty="0">
                <a:latin typeface="+mn-ea"/>
                <a:ea typeface="+mn-ea"/>
              </a:rPr>
              <a:t>②接线柱接触不良</a:t>
            </a:r>
          </a:p>
        </p:txBody>
      </p:sp>
      <p:sp>
        <p:nvSpPr>
          <p:cNvPr id="15385" name="矩形 4"/>
          <p:cNvSpPr>
            <a:spLocks noChangeArrowheads="1"/>
          </p:cNvSpPr>
          <p:nvPr/>
        </p:nvSpPr>
        <p:spPr bwMode="auto">
          <a:xfrm>
            <a:off x="882650" y="3952240"/>
            <a:ext cx="4451350" cy="1420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auto" hangingPunct="1">
              <a:lnSpc>
                <a:spcPct val="120000"/>
              </a:lnSpc>
              <a:spcBef>
                <a:spcPts val="0"/>
              </a:spcBef>
              <a:spcAft>
                <a:spcPts val="0"/>
              </a:spcAft>
              <a:defRPr/>
            </a:pPr>
            <a:r>
              <a:rPr lang="en-US" altLang="zh-CN" sz="2400" dirty="0">
                <a:latin typeface="宋体" panose="02010600030101010101" pitchFamily="2" charset="-122"/>
                <a:cs typeface="宋体" panose="02010600030101010101" pitchFamily="2" charset="-122"/>
              </a:rPr>
              <a:t>2.</a:t>
            </a:r>
            <a:r>
              <a:rPr lang="zh-CN" altLang="en-US" sz="2400" dirty="0">
                <a:latin typeface="宋体" panose="02010600030101010101" pitchFamily="2" charset="-122"/>
                <a:cs typeface="宋体" panose="02010600030101010101" pitchFamily="2" charset="-122"/>
              </a:rPr>
              <a:t>闭合开关，灯泡不亮，电流表几乎无示数，电压表示数很大，等于电源电压</a:t>
            </a:r>
          </a:p>
        </p:txBody>
      </p:sp>
      <p:sp>
        <p:nvSpPr>
          <p:cNvPr id="15386" name="矩形 5"/>
          <p:cNvSpPr>
            <a:spLocks noChangeArrowheads="1"/>
          </p:cNvSpPr>
          <p:nvPr/>
        </p:nvSpPr>
        <p:spPr bwMode="auto">
          <a:xfrm>
            <a:off x="5755005" y="4137660"/>
            <a:ext cx="5471160" cy="105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auto" hangingPunct="1">
              <a:lnSpc>
                <a:spcPct val="130000"/>
              </a:lnSpc>
              <a:spcBef>
                <a:spcPts val="0"/>
              </a:spcBef>
              <a:spcAft>
                <a:spcPts val="0"/>
              </a:spcAft>
              <a:defRPr/>
            </a:pPr>
            <a:r>
              <a:rPr lang="zh-CN" altLang="en-US" sz="2400" dirty="0">
                <a:latin typeface="+mn-ea"/>
                <a:ea typeface="+mn-ea"/>
              </a:rPr>
              <a:t>①灯泡断路；</a:t>
            </a:r>
          </a:p>
          <a:p>
            <a:pPr eaLnBrk="1" fontAlgn="auto" hangingPunct="1">
              <a:lnSpc>
                <a:spcPct val="130000"/>
              </a:lnSpc>
              <a:spcBef>
                <a:spcPts val="0"/>
              </a:spcBef>
              <a:spcAft>
                <a:spcPts val="0"/>
              </a:spcAft>
              <a:defRPr/>
            </a:pPr>
            <a:r>
              <a:rPr lang="zh-CN" altLang="en-US" sz="2400" dirty="0">
                <a:latin typeface="+mn-ea"/>
                <a:ea typeface="+mn-ea"/>
              </a:rPr>
              <a:t>②电流表、电压表位置接反</a:t>
            </a:r>
          </a:p>
        </p:txBody>
      </p:sp>
      <p:sp>
        <p:nvSpPr>
          <p:cNvPr id="6" name="矩形 5"/>
          <p:cNvSpPr/>
          <p:nvPr/>
        </p:nvSpPr>
        <p:spPr bwMode="auto">
          <a:xfrm>
            <a:off x="882650" y="5711825"/>
            <a:ext cx="4526280" cy="534035"/>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rtlCol="0" anchor="t">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l">
              <a:lnSpc>
                <a:spcPct val="120000"/>
              </a:lnSpc>
              <a:spcBef>
                <a:spcPts val="0"/>
              </a:spcBef>
              <a:spcAft>
                <a:spcPts val="0"/>
              </a:spcAft>
              <a:buClrTx/>
              <a:buSzTx/>
              <a:buFontTx/>
              <a:defRPr/>
            </a:pPr>
            <a:r>
              <a:rPr lang="en-US" altLang="zh-CN" sz="2400" dirty="0">
                <a:latin typeface="宋体" panose="02010600030101010101" pitchFamily="2" charset="-122"/>
                <a:cs typeface="宋体" panose="02010600030101010101" pitchFamily="2" charset="-122"/>
                <a:sym typeface="+mn-ea"/>
              </a:rPr>
              <a:t>3.电流表有示数，电压表无示数</a:t>
            </a:r>
          </a:p>
        </p:txBody>
      </p:sp>
      <p:sp>
        <p:nvSpPr>
          <p:cNvPr id="7" name="文本框 6"/>
          <p:cNvSpPr txBox="1"/>
          <p:nvPr/>
        </p:nvSpPr>
        <p:spPr>
          <a:xfrm>
            <a:off x="5755005" y="5723890"/>
            <a:ext cx="1605280" cy="521970"/>
          </a:xfrm>
          <a:prstGeom prst="rect">
            <a:avLst/>
          </a:prstGeom>
          <a:noFill/>
        </p:spPr>
        <p:txBody>
          <a:bodyPr wrap="none" rtlCol="0" anchor="t">
            <a:spAutoFit/>
          </a:bodyPr>
          <a:lstStyle/>
          <a:p>
            <a:r>
              <a:rPr lang="zh-CN" altLang="en-US" sz="2800" dirty="0">
                <a:latin typeface="Times New Roman" panose="02020603050405020304" charset="0"/>
                <a:cs typeface="Times New Roman" panose="02020603050405020304" charset="0"/>
                <a:sym typeface="+mn-ea"/>
              </a:rPr>
              <a:t>灯泡短路</a:t>
            </a:r>
            <a:endParaRPr lang="zh-CN" altLang="en-US" sz="2800" dirty="0">
              <a:solidFill>
                <a:srgbClr val="000000"/>
              </a:solidFill>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384"/>
                                        </p:tgtEl>
                                        <p:attrNameLst>
                                          <p:attrName>style.visibility</p:attrName>
                                        </p:attrNameLst>
                                      </p:cBhvr>
                                      <p:to>
                                        <p:strVal val="visible"/>
                                      </p:to>
                                    </p:set>
                                    <p:animEffect transition="in" filter="wipe(down)">
                                      <p:cBhvr>
                                        <p:cTn id="7" dur="500"/>
                                        <p:tgtEl>
                                          <p:spTgt spid="1538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386"/>
                                        </p:tgtEl>
                                        <p:attrNameLst>
                                          <p:attrName>style.visibility</p:attrName>
                                        </p:attrNameLst>
                                      </p:cBhvr>
                                      <p:to>
                                        <p:strVal val="visible"/>
                                      </p:to>
                                    </p:set>
                                    <p:animEffect transition="in" filter="wipe(down)">
                                      <p:cBhvr>
                                        <p:cTn id="12" dur="500"/>
                                        <p:tgtEl>
                                          <p:spTgt spid="1538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84" grpId="0"/>
      <p:bldP spid="1538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74289" y="159124"/>
            <a:ext cx="1757680" cy="521970"/>
          </a:xfrm>
          <a:prstGeom prst="rect">
            <a:avLst/>
          </a:prstGeom>
          <a:noFill/>
        </p:spPr>
        <p:txBody>
          <a:bodyPr wrap="none" rtlCol="0">
            <a:spAutoFit/>
          </a:bodyPr>
          <a:lstStyle/>
          <a:p>
            <a:r>
              <a:rPr lang="zh-CN" altLang="en-US" sz="2800" b="1" spc="300" dirty="0">
                <a:latin typeface="微软雅黑" panose="020B0503020204020204" pitchFamily="34" charset="-122"/>
                <a:ea typeface="微软雅黑" panose="020B0503020204020204" pitchFamily="34" charset="-122"/>
              </a:rPr>
              <a:t>课程讲授</a:t>
            </a:r>
          </a:p>
        </p:txBody>
      </p:sp>
      <p:grpSp>
        <p:nvGrpSpPr>
          <p:cNvPr id="25" name="组合 24"/>
          <p:cNvGrpSpPr/>
          <p:nvPr/>
        </p:nvGrpSpPr>
        <p:grpSpPr>
          <a:xfrm>
            <a:off x="2614295" y="444500"/>
            <a:ext cx="700405" cy="175260"/>
            <a:chOff x="4121" y="692"/>
            <a:chExt cx="1103" cy="276"/>
          </a:xfrm>
        </p:grpSpPr>
        <p:sp>
          <p:nvSpPr>
            <p:cNvPr id="26" name="等腰三角形 25"/>
            <p:cNvSpPr/>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334900" y="1185892"/>
            <a:ext cx="295322" cy="210471"/>
            <a:chOff x="435463" y="1226414"/>
            <a:chExt cx="295380" cy="210512"/>
          </a:xfrm>
        </p:grpSpPr>
        <p:sp>
          <p:nvSpPr>
            <p:cNvPr id="10" name="矩形 9"/>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矩形 14"/>
          <p:cNvSpPr/>
          <p:nvPr/>
        </p:nvSpPr>
        <p:spPr>
          <a:xfrm>
            <a:off x="3438849" y="221845"/>
            <a:ext cx="1554480" cy="460375"/>
          </a:xfrm>
          <a:prstGeom prst="rect">
            <a:avLst/>
          </a:prstGeom>
        </p:spPr>
        <p:txBody>
          <a:bodyPr wrap="none">
            <a:spAutoFit/>
          </a:bodyPr>
          <a:lstStyle/>
          <a:p>
            <a:pPr>
              <a:defRPr/>
            </a:pPr>
            <a:r>
              <a:rPr lang="zh-CN" altLang="en-US" sz="2400" b="1" spc="300" dirty="0">
                <a:solidFill>
                  <a:srgbClr val="00A0E9"/>
                </a:solidFill>
                <a:latin typeface="微软雅黑" panose="020B0503020204020204" pitchFamily="34" charset="-122"/>
                <a:ea typeface="微软雅黑" panose="020B0503020204020204" pitchFamily="34" charset="-122"/>
                <a:cs typeface="+mn-ea"/>
                <a:sym typeface="+mn-lt"/>
              </a:rPr>
              <a:t>新课推进</a:t>
            </a:r>
            <a:endParaRPr lang="zh-CN" altLang="en-US" sz="3200" b="1" spc="300" dirty="0">
              <a:solidFill>
                <a:srgbClr val="00A0E9"/>
              </a:solidFill>
              <a:latin typeface="微软雅黑" panose="020B0503020204020204" pitchFamily="34" charset="-122"/>
              <a:ea typeface="微软雅黑" panose="020B0503020204020204" pitchFamily="34" charset="-122"/>
              <a:cs typeface="+mn-ea"/>
              <a:sym typeface="+mn-lt"/>
            </a:endParaRPr>
          </a:p>
        </p:txBody>
      </p:sp>
      <p:sp>
        <p:nvSpPr>
          <p:cNvPr id="4" name="文本框 3"/>
          <p:cNvSpPr txBox="1"/>
          <p:nvPr/>
        </p:nvSpPr>
        <p:spPr>
          <a:xfrm>
            <a:off x="882650" y="999490"/>
            <a:ext cx="6220460" cy="583565"/>
          </a:xfrm>
          <a:prstGeom prst="rect">
            <a:avLst/>
          </a:prstGeom>
          <a:noFill/>
        </p:spPr>
        <p:txBody>
          <a:bodyPr wrap="square" rtlCol="0">
            <a:spAutoFit/>
          </a:bodyPr>
          <a:lstStyle/>
          <a:p>
            <a:pPr algn="dist"/>
            <a:r>
              <a:rPr lang="zh-CN" altLang="en-US" sz="3200" b="1" dirty="0">
                <a:latin typeface="+mn-ea"/>
                <a:sym typeface="+mn-ea"/>
              </a:rPr>
              <a:t>“伏安法” 测量小灯泡的电功率</a:t>
            </a:r>
            <a:endParaRPr lang="zh-CN" altLang="en-US" sz="32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文本框 4"/>
          <p:cNvSpPr txBox="1"/>
          <p:nvPr/>
        </p:nvSpPr>
        <p:spPr>
          <a:xfrm>
            <a:off x="882650" y="1900555"/>
            <a:ext cx="3383280" cy="521970"/>
          </a:xfrm>
          <a:prstGeom prst="rect">
            <a:avLst/>
          </a:prstGeom>
          <a:noFill/>
        </p:spPr>
        <p:txBody>
          <a:bodyPr wrap="none" rtlCol="0" anchor="t">
            <a:spAutoFit/>
          </a:bodyPr>
          <a:lstStyle/>
          <a:p>
            <a:r>
              <a:rPr lang="zh-CN" altLang="en-US" sz="2800" dirty="0">
                <a:solidFill>
                  <a:srgbClr val="000000"/>
                </a:solidFill>
                <a:latin typeface="微软雅黑" panose="020B0503020204020204" pitchFamily="34" charset="-122"/>
                <a:ea typeface="微软雅黑" panose="020B0503020204020204" pitchFamily="34" charset="-122"/>
                <a:sym typeface="+mn-ea"/>
              </a:rPr>
              <a:t>实验常见故障及分析</a:t>
            </a:r>
          </a:p>
        </p:txBody>
      </p:sp>
      <p:sp>
        <p:nvSpPr>
          <p:cNvPr id="15383" name="矩形 1"/>
          <p:cNvSpPr>
            <a:spLocks noChangeArrowheads="1"/>
          </p:cNvSpPr>
          <p:nvPr/>
        </p:nvSpPr>
        <p:spPr bwMode="auto">
          <a:xfrm>
            <a:off x="882650" y="2916555"/>
            <a:ext cx="4525645"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fontAlgn="auto" hangingPunct="1">
              <a:spcBef>
                <a:spcPts val="0"/>
              </a:spcBef>
              <a:spcAft>
                <a:spcPts val="0"/>
              </a:spcAft>
              <a:defRPr/>
            </a:pPr>
            <a:r>
              <a:rPr lang="en-US" altLang="zh-CN" sz="2400" dirty="0">
                <a:latin typeface="宋体" panose="02010600030101010101" pitchFamily="2" charset="-122"/>
                <a:cs typeface="宋体" panose="02010600030101010101" pitchFamily="2" charset="-122"/>
              </a:rPr>
              <a:t>4.</a:t>
            </a:r>
            <a:r>
              <a:rPr lang="zh-CN" altLang="en-US" sz="2400" dirty="0">
                <a:latin typeface="宋体" panose="02010600030101010101" pitchFamily="2" charset="-122"/>
                <a:cs typeface="宋体" panose="02010600030101010101" pitchFamily="2" charset="-122"/>
              </a:rPr>
              <a:t>电流表与电压表的指针向零刻度左侧的方向偏转</a:t>
            </a:r>
          </a:p>
        </p:txBody>
      </p:sp>
      <p:sp>
        <p:nvSpPr>
          <p:cNvPr id="15384" name="矩形 3"/>
          <p:cNvSpPr>
            <a:spLocks noChangeArrowheads="1"/>
          </p:cNvSpPr>
          <p:nvPr/>
        </p:nvSpPr>
        <p:spPr bwMode="auto">
          <a:xfrm>
            <a:off x="5755005" y="2436495"/>
            <a:ext cx="4634230" cy="105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auto" hangingPunct="1">
              <a:lnSpc>
                <a:spcPct val="130000"/>
              </a:lnSpc>
              <a:spcBef>
                <a:spcPts val="0"/>
              </a:spcBef>
              <a:spcAft>
                <a:spcPts val="0"/>
              </a:spcAft>
              <a:defRPr/>
            </a:pPr>
            <a:r>
              <a:rPr lang="zh-CN" altLang="en-US" sz="2400" dirty="0">
                <a:latin typeface="+mn-ea"/>
                <a:ea typeface="+mn-ea"/>
              </a:rPr>
              <a:t>电流表或电压表的“+”“-” 接线柱接反</a:t>
            </a:r>
          </a:p>
        </p:txBody>
      </p:sp>
      <p:sp>
        <p:nvSpPr>
          <p:cNvPr id="15385" name="矩形 4"/>
          <p:cNvSpPr>
            <a:spLocks noChangeArrowheads="1"/>
          </p:cNvSpPr>
          <p:nvPr/>
        </p:nvSpPr>
        <p:spPr bwMode="auto">
          <a:xfrm>
            <a:off x="882650" y="4460240"/>
            <a:ext cx="4451350" cy="977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auto" hangingPunct="1">
              <a:lnSpc>
                <a:spcPct val="120000"/>
              </a:lnSpc>
              <a:spcBef>
                <a:spcPts val="0"/>
              </a:spcBef>
              <a:spcAft>
                <a:spcPts val="0"/>
              </a:spcAft>
              <a:defRPr/>
            </a:pPr>
            <a:r>
              <a:rPr lang="en-US" altLang="zh-CN" sz="2400" dirty="0">
                <a:latin typeface="宋体" panose="02010600030101010101" pitchFamily="2" charset="-122"/>
                <a:cs typeface="宋体" panose="02010600030101010101" pitchFamily="2" charset="-122"/>
              </a:rPr>
              <a:t>5.</a:t>
            </a:r>
            <a:r>
              <a:rPr lang="zh-CN" altLang="en-US" sz="2400" dirty="0">
                <a:latin typeface="宋体" panose="02010600030101010101" pitchFamily="2" charset="-122"/>
                <a:cs typeface="宋体" panose="02010600030101010101" pitchFamily="2" charset="-122"/>
              </a:rPr>
              <a:t>电流表与电压表的指针偏转角度很小</a:t>
            </a:r>
          </a:p>
        </p:txBody>
      </p:sp>
      <p:sp>
        <p:nvSpPr>
          <p:cNvPr id="15386" name="矩形 5"/>
          <p:cNvSpPr>
            <a:spLocks noChangeArrowheads="1"/>
          </p:cNvSpPr>
          <p:nvPr/>
        </p:nvSpPr>
        <p:spPr bwMode="auto">
          <a:xfrm>
            <a:off x="5755005" y="4184015"/>
            <a:ext cx="5471160" cy="1529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auto" hangingPunct="1">
              <a:lnSpc>
                <a:spcPct val="130000"/>
              </a:lnSpc>
              <a:spcBef>
                <a:spcPts val="0"/>
              </a:spcBef>
              <a:spcAft>
                <a:spcPts val="0"/>
              </a:spcAft>
              <a:defRPr/>
            </a:pPr>
            <a:r>
              <a:rPr lang="zh-CN" altLang="en-US" sz="2400" dirty="0">
                <a:latin typeface="+mn-ea"/>
                <a:ea typeface="+mn-ea"/>
              </a:rPr>
              <a:t>①电流表或电压表的量程选择过大；</a:t>
            </a:r>
          </a:p>
          <a:p>
            <a:pPr eaLnBrk="1" fontAlgn="auto" hangingPunct="1">
              <a:lnSpc>
                <a:spcPct val="130000"/>
              </a:lnSpc>
              <a:spcBef>
                <a:spcPts val="0"/>
              </a:spcBef>
              <a:spcAft>
                <a:spcPts val="0"/>
              </a:spcAft>
              <a:defRPr/>
            </a:pPr>
            <a:r>
              <a:rPr lang="zh-CN" altLang="en-US" sz="2400" dirty="0">
                <a:latin typeface="+mn-ea"/>
                <a:ea typeface="+mn-ea"/>
              </a:rPr>
              <a:t>②电源电压过低；</a:t>
            </a:r>
          </a:p>
          <a:p>
            <a:pPr eaLnBrk="1" fontAlgn="auto" hangingPunct="1">
              <a:lnSpc>
                <a:spcPct val="130000"/>
              </a:lnSpc>
              <a:spcBef>
                <a:spcPts val="0"/>
              </a:spcBef>
              <a:spcAft>
                <a:spcPts val="0"/>
              </a:spcAft>
              <a:defRPr/>
            </a:pPr>
            <a:r>
              <a:rPr lang="zh-CN" altLang="en-US" sz="2400" dirty="0">
                <a:latin typeface="+mn-ea"/>
                <a:ea typeface="+mn-ea"/>
              </a:rPr>
              <a:t>③滑动变阻器接入阻值过大</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384"/>
                                        </p:tgtEl>
                                        <p:attrNameLst>
                                          <p:attrName>style.visibility</p:attrName>
                                        </p:attrNameLst>
                                      </p:cBhvr>
                                      <p:to>
                                        <p:strVal val="visible"/>
                                      </p:to>
                                    </p:set>
                                    <p:animEffect transition="in" filter="fade">
                                      <p:cBhvr>
                                        <p:cTn id="7" dur="500"/>
                                        <p:tgtEl>
                                          <p:spTgt spid="1538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386"/>
                                        </p:tgtEl>
                                        <p:attrNameLst>
                                          <p:attrName>style.visibility</p:attrName>
                                        </p:attrNameLst>
                                      </p:cBhvr>
                                      <p:to>
                                        <p:strVal val="visible"/>
                                      </p:to>
                                    </p:set>
                                    <p:animEffect transition="in" filter="fade">
                                      <p:cBhvr>
                                        <p:cTn id="12" dur="500"/>
                                        <p:tgtEl>
                                          <p:spTgt spid="15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84" grpId="0"/>
      <p:bldP spid="1538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74289" y="159124"/>
            <a:ext cx="1757680" cy="521970"/>
          </a:xfrm>
          <a:prstGeom prst="rect">
            <a:avLst/>
          </a:prstGeom>
          <a:noFill/>
        </p:spPr>
        <p:txBody>
          <a:bodyPr wrap="none" rtlCol="0">
            <a:spAutoFit/>
          </a:bodyPr>
          <a:lstStyle/>
          <a:p>
            <a:r>
              <a:rPr lang="zh-CN" altLang="en-US" sz="2800" b="1" spc="300" dirty="0">
                <a:latin typeface="微软雅黑" panose="020B0503020204020204" pitchFamily="34" charset="-122"/>
                <a:ea typeface="微软雅黑" panose="020B0503020204020204" pitchFamily="34" charset="-122"/>
              </a:rPr>
              <a:t>课程讲授</a:t>
            </a:r>
          </a:p>
        </p:txBody>
      </p:sp>
      <p:grpSp>
        <p:nvGrpSpPr>
          <p:cNvPr id="25" name="组合 24"/>
          <p:cNvGrpSpPr/>
          <p:nvPr/>
        </p:nvGrpSpPr>
        <p:grpSpPr>
          <a:xfrm>
            <a:off x="2614295" y="444500"/>
            <a:ext cx="700405" cy="175260"/>
            <a:chOff x="4121" y="692"/>
            <a:chExt cx="1103" cy="276"/>
          </a:xfrm>
        </p:grpSpPr>
        <p:sp>
          <p:nvSpPr>
            <p:cNvPr id="26" name="等腰三角形 25"/>
            <p:cNvSpPr/>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334900" y="1185892"/>
            <a:ext cx="295322" cy="210471"/>
            <a:chOff x="435463" y="1226414"/>
            <a:chExt cx="295380" cy="210512"/>
          </a:xfrm>
        </p:grpSpPr>
        <p:sp>
          <p:nvSpPr>
            <p:cNvPr id="10" name="矩形 9"/>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矩形 14"/>
          <p:cNvSpPr/>
          <p:nvPr/>
        </p:nvSpPr>
        <p:spPr>
          <a:xfrm>
            <a:off x="3438849" y="221845"/>
            <a:ext cx="1554480" cy="460375"/>
          </a:xfrm>
          <a:prstGeom prst="rect">
            <a:avLst/>
          </a:prstGeom>
        </p:spPr>
        <p:txBody>
          <a:bodyPr wrap="none">
            <a:spAutoFit/>
          </a:bodyPr>
          <a:lstStyle/>
          <a:p>
            <a:pPr>
              <a:defRPr/>
            </a:pPr>
            <a:r>
              <a:rPr lang="zh-CN" altLang="en-US" sz="2400" b="1" spc="300" dirty="0">
                <a:solidFill>
                  <a:srgbClr val="00A0E9"/>
                </a:solidFill>
                <a:latin typeface="微软雅黑" panose="020B0503020204020204" pitchFamily="34" charset="-122"/>
                <a:ea typeface="微软雅黑" panose="020B0503020204020204" pitchFamily="34" charset="-122"/>
                <a:cs typeface="+mn-ea"/>
                <a:sym typeface="+mn-lt"/>
              </a:rPr>
              <a:t>新课推进</a:t>
            </a:r>
            <a:endParaRPr lang="zh-CN" altLang="en-US" sz="3200" b="1" spc="300" dirty="0">
              <a:solidFill>
                <a:srgbClr val="00A0E9"/>
              </a:solidFill>
              <a:latin typeface="微软雅黑" panose="020B0503020204020204" pitchFamily="34" charset="-122"/>
              <a:ea typeface="微软雅黑" panose="020B0503020204020204" pitchFamily="34" charset="-122"/>
              <a:cs typeface="+mn-ea"/>
              <a:sym typeface="+mn-lt"/>
            </a:endParaRPr>
          </a:p>
        </p:txBody>
      </p:sp>
      <p:sp>
        <p:nvSpPr>
          <p:cNvPr id="4" name="文本框 3"/>
          <p:cNvSpPr txBox="1"/>
          <p:nvPr/>
        </p:nvSpPr>
        <p:spPr>
          <a:xfrm>
            <a:off x="882650" y="999490"/>
            <a:ext cx="6220460" cy="583565"/>
          </a:xfrm>
          <a:prstGeom prst="rect">
            <a:avLst/>
          </a:prstGeom>
          <a:noFill/>
        </p:spPr>
        <p:txBody>
          <a:bodyPr wrap="square" rtlCol="0">
            <a:spAutoFit/>
          </a:bodyPr>
          <a:lstStyle/>
          <a:p>
            <a:pPr algn="dist"/>
            <a:r>
              <a:rPr lang="zh-CN" altLang="en-US" sz="3200" b="1" dirty="0">
                <a:latin typeface="+mn-ea"/>
                <a:sym typeface="+mn-ea"/>
              </a:rPr>
              <a:t>“伏安法” 测量小灯泡的电功率</a:t>
            </a:r>
            <a:endParaRPr lang="zh-CN" altLang="en-US" sz="32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文本框 4"/>
          <p:cNvSpPr txBox="1"/>
          <p:nvPr/>
        </p:nvSpPr>
        <p:spPr>
          <a:xfrm>
            <a:off x="882650" y="1900555"/>
            <a:ext cx="3383280" cy="521970"/>
          </a:xfrm>
          <a:prstGeom prst="rect">
            <a:avLst/>
          </a:prstGeom>
          <a:noFill/>
        </p:spPr>
        <p:txBody>
          <a:bodyPr wrap="none" rtlCol="0" anchor="t">
            <a:spAutoFit/>
          </a:bodyPr>
          <a:lstStyle/>
          <a:p>
            <a:r>
              <a:rPr lang="zh-CN" altLang="en-US" sz="2800" dirty="0">
                <a:solidFill>
                  <a:srgbClr val="000000"/>
                </a:solidFill>
                <a:latin typeface="微软雅黑" panose="020B0503020204020204" pitchFamily="34" charset="-122"/>
                <a:ea typeface="微软雅黑" panose="020B0503020204020204" pitchFamily="34" charset="-122"/>
                <a:sym typeface="+mn-ea"/>
              </a:rPr>
              <a:t>实验常见故障及分析</a:t>
            </a:r>
          </a:p>
        </p:txBody>
      </p:sp>
      <p:sp>
        <p:nvSpPr>
          <p:cNvPr id="15383" name="矩形 1"/>
          <p:cNvSpPr>
            <a:spLocks noChangeArrowheads="1"/>
          </p:cNvSpPr>
          <p:nvPr/>
        </p:nvSpPr>
        <p:spPr bwMode="auto">
          <a:xfrm>
            <a:off x="882650" y="2916555"/>
            <a:ext cx="452564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fontAlgn="auto" hangingPunct="1">
              <a:spcBef>
                <a:spcPts val="0"/>
              </a:spcBef>
              <a:spcAft>
                <a:spcPts val="0"/>
              </a:spcAft>
              <a:defRPr/>
            </a:pPr>
            <a:r>
              <a:rPr lang="en-US" altLang="zh-CN" sz="2400" dirty="0">
                <a:latin typeface="宋体" panose="02010600030101010101" pitchFamily="2" charset="-122"/>
                <a:cs typeface="宋体" panose="02010600030101010101" pitchFamily="2" charset="-122"/>
              </a:rPr>
              <a:t>6.</a:t>
            </a:r>
            <a:r>
              <a:rPr lang="zh-CN" altLang="en-US" sz="2400" dirty="0">
                <a:latin typeface="宋体" panose="02010600030101010101" pitchFamily="2" charset="-122"/>
                <a:cs typeface="宋体" panose="02010600030101010101" pitchFamily="2" charset="-122"/>
              </a:rPr>
              <a:t>电流表指针超过最大刻度</a:t>
            </a:r>
          </a:p>
        </p:txBody>
      </p:sp>
      <p:sp>
        <p:nvSpPr>
          <p:cNvPr id="15384" name="矩形 3"/>
          <p:cNvSpPr>
            <a:spLocks noChangeArrowheads="1"/>
          </p:cNvSpPr>
          <p:nvPr/>
        </p:nvSpPr>
        <p:spPr bwMode="auto">
          <a:xfrm>
            <a:off x="5755005" y="2436495"/>
            <a:ext cx="4634230" cy="1529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auto" hangingPunct="1">
              <a:lnSpc>
                <a:spcPct val="130000"/>
              </a:lnSpc>
              <a:spcBef>
                <a:spcPts val="0"/>
              </a:spcBef>
              <a:spcAft>
                <a:spcPts val="0"/>
              </a:spcAft>
              <a:defRPr/>
            </a:pPr>
            <a:r>
              <a:rPr lang="zh-CN" altLang="en-US" sz="2400" dirty="0">
                <a:latin typeface="+mn-ea"/>
                <a:ea typeface="+mn-ea"/>
              </a:rPr>
              <a:t>①电流表或电压表量程选择过小；</a:t>
            </a:r>
            <a:endParaRPr lang="en-US" altLang="zh-CN" sz="2400" dirty="0">
              <a:latin typeface="+mn-ea"/>
              <a:ea typeface="+mn-ea"/>
            </a:endParaRPr>
          </a:p>
          <a:p>
            <a:pPr eaLnBrk="1" fontAlgn="auto" hangingPunct="1">
              <a:lnSpc>
                <a:spcPct val="130000"/>
              </a:lnSpc>
              <a:spcBef>
                <a:spcPts val="0"/>
              </a:spcBef>
              <a:spcAft>
                <a:spcPts val="0"/>
              </a:spcAft>
              <a:defRPr/>
            </a:pPr>
            <a:r>
              <a:rPr lang="zh-CN" altLang="en-US" sz="2400" dirty="0">
                <a:latin typeface="+mn-ea"/>
                <a:ea typeface="+mn-ea"/>
              </a:rPr>
              <a:t>②电路中出现短路；</a:t>
            </a:r>
            <a:endParaRPr lang="en-US" altLang="zh-CN" sz="2400" dirty="0">
              <a:latin typeface="+mn-ea"/>
              <a:ea typeface="+mn-ea"/>
            </a:endParaRPr>
          </a:p>
          <a:p>
            <a:pPr eaLnBrk="1" fontAlgn="auto" hangingPunct="1">
              <a:lnSpc>
                <a:spcPct val="130000"/>
              </a:lnSpc>
              <a:spcBef>
                <a:spcPts val="0"/>
              </a:spcBef>
              <a:spcAft>
                <a:spcPts val="0"/>
              </a:spcAft>
              <a:defRPr/>
            </a:pPr>
            <a:r>
              <a:rPr lang="zh-CN" altLang="en-US" sz="2400" dirty="0">
                <a:latin typeface="+mn-ea"/>
                <a:ea typeface="+mn-ea"/>
              </a:rPr>
              <a:t>③滑动变阻器接入电路阻值太小</a:t>
            </a:r>
          </a:p>
        </p:txBody>
      </p:sp>
      <p:sp>
        <p:nvSpPr>
          <p:cNvPr id="15385" name="矩形 4"/>
          <p:cNvSpPr>
            <a:spLocks noChangeArrowheads="1"/>
          </p:cNvSpPr>
          <p:nvPr/>
        </p:nvSpPr>
        <p:spPr bwMode="auto">
          <a:xfrm>
            <a:off x="882650" y="4460240"/>
            <a:ext cx="4451350" cy="977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auto" hangingPunct="1">
              <a:lnSpc>
                <a:spcPct val="120000"/>
              </a:lnSpc>
              <a:spcBef>
                <a:spcPts val="0"/>
              </a:spcBef>
              <a:spcAft>
                <a:spcPts val="0"/>
              </a:spcAft>
              <a:defRPr/>
            </a:pPr>
            <a:r>
              <a:rPr lang="en-US" altLang="zh-CN" sz="2400" dirty="0">
                <a:latin typeface="宋体" panose="02010600030101010101" pitchFamily="2" charset="-122"/>
                <a:cs typeface="宋体" panose="02010600030101010101" pitchFamily="2" charset="-122"/>
              </a:rPr>
              <a:t>7.</a:t>
            </a:r>
            <a:r>
              <a:rPr lang="zh-CN" altLang="en-US" sz="2400" dirty="0">
                <a:latin typeface="宋体" panose="02010600030101010101" pitchFamily="2" charset="-122"/>
                <a:cs typeface="宋体" panose="02010600030101010101" pitchFamily="2" charset="-122"/>
              </a:rPr>
              <a:t>移动滑动变阻器滑片时，电表示数及灯泡亮度无变化</a:t>
            </a:r>
          </a:p>
        </p:txBody>
      </p:sp>
      <p:sp>
        <p:nvSpPr>
          <p:cNvPr id="15386" name="矩形 5"/>
          <p:cNvSpPr>
            <a:spLocks noChangeArrowheads="1"/>
          </p:cNvSpPr>
          <p:nvPr/>
        </p:nvSpPr>
        <p:spPr bwMode="auto">
          <a:xfrm>
            <a:off x="5755005" y="4278630"/>
            <a:ext cx="5471160" cy="1529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auto" hangingPunct="1">
              <a:lnSpc>
                <a:spcPct val="130000"/>
              </a:lnSpc>
              <a:spcBef>
                <a:spcPts val="0"/>
              </a:spcBef>
              <a:spcAft>
                <a:spcPts val="0"/>
              </a:spcAft>
              <a:defRPr/>
            </a:pPr>
            <a:r>
              <a:rPr lang="zh-CN" altLang="en-US" sz="2400" dirty="0">
                <a:latin typeface="+mn-ea"/>
                <a:ea typeface="+mn-ea"/>
              </a:rPr>
              <a:t>滑动变阻器连接时，没有遵循“一上一下”的接线原则，滑动变阻器相当于定值电阻或导线</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384"/>
                                        </p:tgtEl>
                                        <p:attrNameLst>
                                          <p:attrName>style.visibility</p:attrName>
                                        </p:attrNameLst>
                                      </p:cBhvr>
                                      <p:to>
                                        <p:strVal val="visible"/>
                                      </p:to>
                                    </p:set>
                                    <p:animEffect transition="in" filter="fade">
                                      <p:cBhvr>
                                        <p:cTn id="7" dur="500"/>
                                        <p:tgtEl>
                                          <p:spTgt spid="1538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386"/>
                                        </p:tgtEl>
                                        <p:attrNameLst>
                                          <p:attrName>style.visibility</p:attrName>
                                        </p:attrNameLst>
                                      </p:cBhvr>
                                      <p:to>
                                        <p:strVal val="visible"/>
                                      </p:to>
                                    </p:set>
                                    <p:animEffect transition="in" filter="fade">
                                      <p:cBhvr>
                                        <p:cTn id="12" dur="500"/>
                                        <p:tgtEl>
                                          <p:spTgt spid="15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84" grpId="0"/>
      <p:bldP spid="1538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74289" y="159124"/>
            <a:ext cx="1757680" cy="521970"/>
          </a:xfrm>
          <a:prstGeom prst="rect">
            <a:avLst/>
          </a:prstGeom>
          <a:noFill/>
        </p:spPr>
        <p:txBody>
          <a:bodyPr wrap="none" rtlCol="0">
            <a:spAutoFit/>
          </a:bodyPr>
          <a:lstStyle/>
          <a:p>
            <a:r>
              <a:rPr lang="zh-CN" altLang="en-US" sz="2800" b="1" spc="300" dirty="0">
                <a:latin typeface="微软雅黑" panose="020B0503020204020204" pitchFamily="34" charset="-122"/>
                <a:ea typeface="微软雅黑" panose="020B0503020204020204" pitchFamily="34" charset="-122"/>
              </a:rPr>
              <a:t>课程讲授</a:t>
            </a:r>
          </a:p>
        </p:txBody>
      </p:sp>
      <p:grpSp>
        <p:nvGrpSpPr>
          <p:cNvPr id="25" name="组合 24"/>
          <p:cNvGrpSpPr/>
          <p:nvPr/>
        </p:nvGrpSpPr>
        <p:grpSpPr>
          <a:xfrm>
            <a:off x="2614295" y="444500"/>
            <a:ext cx="700405" cy="175260"/>
            <a:chOff x="4121" y="692"/>
            <a:chExt cx="1103" cy="276"/>
          </a:xfrm>
        </p:grpSpPr>
        <p:sp>
          <p:nvSpPr>
            <p:cNvPr id="26" name="等腰三角形 25"/>
            <p:cNvSpPr/>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334900" y="1185892"/>
            <a:ext cx="295322" cy="210471"/>
            <a:chOff x="435463" y="1226414"/>
            <a:chExt cx="295380" cy="210512"/>
          </a:xfrm>
        </p:grpSpPr>
        <p:sp>
          <p:nvSpPr>
            <p:cNvPr id="10" name="矩形 9"/>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矩形 14"/>
          <p:cNvSpPr/>
          <p:nvPr/>
        </p:nvSpPr>
        <p:spPr>
          <a:xfrm>
            <a:off x="3438849" y="221845"/>
            <a:ext cx="1554480" cy="460375"/>
          </a:xfrm>
          <a:prstGeom prst="rect">
            <a:avLst/>
          </a:prstGeom>
        </p:spPr>
        <p:txBody>
          <a:bodyPr wrap="none">
            <a:spAutoFit/>
          </a:bodyPr>
          <a:lstStyle/>
          <a:p>
            <a:pPr>
              <a:defRPr/>
            </a:pPr>
            <a:r>
              <a:rPr lang="zh-CN" altLang="en-US" sz="2400" b="1" spc="300" dirty="0">
                <a:solidFill>
                  <a:srgbClr val="00A0E9"/>
                </a:solidFill>
                <a:latin typeface="微软雅黑" panose="020B0503020204020204" pitchFamily="34" charset="-122"/>
                <a:ea typeface="微软雅黑" panose="020B0503020204020204" pitchFamily="34" charset="-122"/>
                <a:cs typeface="+mn-ea"/>
                <a:sym typeface="+mn-lt"/>
              </a:rPr>
              <a:t>新课推进</a:t>
            </a:r>
            <a:endParaRPr lang="zh-CN" altLang="en-US" sz="3200" b="1" spc="300" dirty="0">
              <a:solidFill>
                <a:srgbClr val="00A0E9"/>
              </a:solidFill>
              <a:latin typeface="微软雅黑" panose="020B0503020204020204" pitchFamily="34" charset="-122"/>
              <a:ea typeface="微软雅黑" panose="020B0503020204020204" pitchFamily="34" charset="-122"/>
              <a:cs typeface="+mn-ea"/>
              <a:sym typeface="+mn-lt"/>
            </a:endParaRPr>
          </a:p>
        </p:txBody>
      </p:sp>
      <p:sp>
        <p:nvSpPr>
          <p:cNvPr id="4" name="文本框 3"/>
          <p:cNvSpPr txBox="1"/>
          <p:nvPr/>
        </p:nvSpPr>
        <p:spPr>
          <a:xfrm>
            <a:off x="882650" y="999490"/>
            <a:ext cx="6220460" cy="583565"/>
          </a:xfrm>
          <a:prstGeom prst="rect">
            <a:avLst/>
          </a:prstGeom>
          <a:noFill/>
        </p:spPr>
        <p:txBody>
          <a:bodyPr wrap="square" rtlCol="0">
            <a:spAutoFit/>
          </a:bodyPr>
          <a:lstStyle/>
          <a:p>
            <a:pPr algn="dist"/>
            <a:r>
              <a:rPr lang="zh-CN" altLang="en-US" sz="3200" b="1" dirty="0">
                <a:latin typeface="+mn-ea"/>
                <a:sym typeface="+mn-ea"/>
              </a:rPr>
              <a:t>“伏安法” 测量小灯泡的电功率</a:t>
            </a:r>
            <a:endParaRPr lang="zh-CN" altLang="en-US" sz="32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文本框 4"/>
          <p:cNvSpPr txBox="1"/>
          <p:nvPr/>
        </p:nvSpPr>
        <p:spPr>
          <a:xfrm>
            <a:off x="882650" y="1900555"/>
            <a:ext cx="3383280" cy="521970"/>
          </a:xfrm>
          <a:prstGeom prst="rect">
            <a:avLst/>
          </a:prstGeom>
          <a:noFill/>
        </p:spPr>
        <p:txBody>
          <a:bodyPr wrap="none" rtlCol="0" anchor="t">
            <a:spAutoFit/>
          </a:bodyPr>
          <a:lstStyle/>
          <a:p>
            <a:r>
              <a:rPr lang="zh-CN" altLang="en-US" sz="2800" dirty="0">
                <a:solidFill>
                  <a:srgbClr val="000000"/>
                </a:solidFill>
                <a:latin typeface="微软雅黑" panose="020B0503020204020204" pitchFamily="34" charset="-122"/>
                <a:ea typeface="微软雅黑" panose="020B0503020204020204" pitchFamily="34" charset="-122"/>
                <a:sym typeface="+mn-ea"/>
              </a:rPr>
              <a:t>实验常见故障及分析</a:t>
            </a:r>
          </a:p>
        </p:txBody>
      </p:sp>
      <p:sp>
        <p:nvSpPr>
          <p:cNvPr id="15387" name="矩形 6"/>
          <p:cNvSpPr>
            <a:spLocks noChangeArrowheads="1"/>
          </p:cNvSpPr>
          <p:nvPr/>
        </p:nvSpPr>
        <p:spPr bwMode="auto">
          <a:xfrm>
            <a:off x="882650" y="2853055"/>
            <a:ext cx="4871720" cy="829945"/>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just">
              <a:spcBef>
                <a:spcPts val="0"/>
              </a:spcBef>
              <a:spcAft>
                <a:spcPts val="0"/>
              </a:spcAft>
              <a:buClrTx/>
              <a:buSzTx/>
              <a:buFontTx/>
              <a:defRPr/>
            </a:pPr>
            <a:r>
              <a:rPr lang="en-US" altLang="zh-CN" sz="2400" dirty="0">
                <a:latin typeface="宋体" panose="02010600030101010101" pitchFamily="2" charset="-122"/>
                <a:cs typeface="宋体" panose="02010600030101010101" pitchFamily="2" charset="-122"/>
                <a:sym typeface="+mn-ea"/>
              </a:rPr>
              <a:t>8.无论怎样调节滑动变阻器，电压表的示数总小于灯泡的额定电压</a:t>
            </a:r>
          </a:p>
        </p:txBody>
      </p:sp>
      <p:sp>
        <p:nvSpPr>
          <p:cNvPr id="15388" name="矩形 7"/>
          <p:cNvSpPr>
            <a:spLocks noChangeArrowheads="1"/>
          </p:cNvSpPr>
          <p:nvPr/>
        </p:nvSpPr>
        <p:spPr bwMode="auto">
          <a:xfrm>
            <a:off x="6362637" y="3001129"/>
            <a:ext cx="2011680" cy="534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auto" hangingPunct="1">
              <a:lnSpc>
                <a:spcPct val="120000"/>
              </a:lnSpc>
              <a:spcBef>
                <a:spcPts val="0"/>
              </a:spcBef>
              <a:spcAft>
                <a:spcPts val="0"/>
              </a:spcAft>
              <a:defRPr/>
            </a:pPr>
            <a:r>
              <a:rPr lang="zh-CN" altLang="en-US" sz="2400" dirty="0">
                <a:latin typeface="+mn-ea"/>
                <a:ea typeface="+mn-ea"/>
              </a:rPr>
              <a:t>电源电压过低</a:t>
            </a:r>
          </a:p>
        </p:txBody>
      </p:sp>
      <p:sp>
        <p:nvSpPr>
          <p:cNvPr id="15389" name="矩形 8"/>
          <p:cNvSpPr>
            <a:spLocks noChangeArrowheads="1"/>
          </p:cNvSpPr>
          <p:nvPr/>
        </p:nvSpPr>
        <p:spPr bwMode="auto">
          <a:xfrm>
            <a:off x="882650" y="4655185"/>
            <a:ext cx="4871720" cy="829945"/>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just">
              <a:spcBef>
                <a:spcPts val="0"/>
              </a:spcBef>
              <a:spcAft>
                <a:spcPts val="0"/>
              </a:spcAft>
              <a:buClrTx/>
              <a:buSzTx/>
              <a:buFontTx/>
              <a:defRPr/>
            </a:pPr>
            <a:r>
              <a:rPr lang="en-US" altLang="zh-CN" sz="2400" dirty="0">
                <a:latin typeface="宋体" panose="02010600030101010101" pitchFamily="2" charset="-122"/>
                <a:cs typeface="宋体" panose="02010600030101010101" pitchFamily="2" charset="-122"/>
                <a:sym typeface="+mn-ea"/>
              </a:rPr>
              <a:t>9.灯不亮，电流表与电压表稍有偏转</a:t>
            </a:r>
          </a:p>
        </p:txBody>
      </p:sp>
      <p:sp>
        <p:nvSpPr>
          <p:cNvPr id="15390" name="矩形 9"/>
          <p:cNvSpPr>
            <a:spLocks noChangeArrowheads="1"/>
          </p:cNvSpPr>
          <p:nvPr/>
        </p:nvSpPr>
        <p:spPr bwMode="auto">
          <a:xfrm>
            <a:off x="6362700" y="4417060"/>
            <a:ext cx="4324985" cy="977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auto" hangingPunct="1">
              <a:lnSpc>
                <a:spcPct val="120000"/>
              </a:lnSpc>
              <a:spcBef>
                <a:spcPts val="0"/>
              </a:spcBef>
              <a:spcAft>
                <a:spcPts val="0"/>
              </a:spcAft>
              <a:defRPr/>
            </a:pPr>
            <a:r>
              <a:rPr lang="zh-CN" altLang="en-US" sz="2400" dirty="0">
                <a:latin typeface="+mn-ea"/>
                <a:ea typeface="+mn-ea"/>
              </a:rPr>
              <a:t>①电源电压过低；</a:t>
            </a:r>
            <a:endParaRPr lang="en-US" altLang="zh-CN" sz="2400" dirty="0">
              <a:latin typeface="+mn-ea"/>
              <a:ea typeface="+mn-ea"/>
            </a:endParaRPr>
          </a:p>
          <a:p>
            <a:pPr eaLnBrk="1" fontAlgn="auto" hangingPunct="1">
              <a:lnSpc>
                <a:spcPct val="120000"/>
              </a:lnSpc>
              <a:spcBef>
                <a:spcPts val="0"/>
              </a:spcBef>
              <a:spcAft>
                <a:spcPts val="0"/>
              </a:spcAft>
              <a:defRPr/>
            </a:pPr>
            <a:r>
              <a:rPr lang="zh-CN" altLang="en-US" sz="2400" dirty="0">
                <a:latin typeface="+mn-ea"/>
                <a:ea typeface="+mn-ea"/>
              </a:rPr>
              <a:t>②变阻器连入电路的电阻过大</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388"/>
                                        </p:tgtEl>
                                        <p:attrNameLst>
                                          <p:attrName>style.visibility</p:attrName>
                                        </p:attrNameLst>
                                      </p:cBhvr>
                                      <p:to>
                                        <p:strVal val="visible"/>
                                      </p:to>
                                    </p:set>
                                    <p:animEffect transition="in" filter="fade">
                                      <p:cBhvr>
                                        <p:cTn id="7" dur="500"/>
                                        <p:tgtEl>
                                          <p:spTgt spid="1538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390"/>
                                        </p:tgtEl>
                                        <p:attrNameLst>
                                          <p:attrName>style.visibility</p:attrName>
                                        </p:attrNameLst>
                                      </p:cBhvr>
                                      <p:to>
                                        <p:strVal val="visible"/>
                                      </p:to>
                                    </p:set>
                                    <p:animEffect transition="in" filter="fade">
                                      <p:cBhvr>
                                        <p:cTn id="12" dur="500"/>
                                        <p:tgtEl>
                                          <p:spTgt spid="153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88" grpId="0"/>
      <p:bldP spid="1539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74289" y="159124"/>
            <a:ext cx="1757680" cy="521970"/>
          </a:xfrm>
          <a:prstGeom prst="rect">
            <a:avLst/>
          </a:prstGeom>
          <a:noFill/>
        </p:spPr>
        <p:txBody>
          <a:bodyPr wrap="none" rtlCol="0">
            <a:spAutoFit/>
          </a:bodyPr>
          <a:lstStyle/>
          <a:p>
            <a:r>
              <a:rPr lang="zh-CN" altLang="en-US" sz="2800" b="1" spc="300" dirty="0">
                <a:latin typeface="微软雅黑" panose="020B0503020204020204" pitchFamily="34" charset="-122"/>
                <a:ea typeface="微软雅黑" panose="020B0503020204020204" pitchFamily="34" charset="-122"/>
              </a:rPr>
              <a:t>课程讲授</a:t>
            </a:r>
          </a:p>
        </p:txBody>
      </p:sp>
      <p:grpSp>
        <p:nvGrpSpPr>
          <p:cNvPr id="25" name="组合 24"/>
          <p:cNvGrpSpPr/>
          <p:nvPr/>
        </p:nvGrpSpPr>
        <p:grpSpPr>
          <a:xfrm>
            <a:off x="2614295" y="444500"/>
            <a:ext cx="700405" cy="175260"/>
            <a:chOff x="4121" y="692"/>
            <a:chExt cx="1103" cy="276"/>
          </a:xfrm>
        </p:grpSpPr>
        <p:sp>
          <p:nvSpPr>
            <p:cNvPr id="26" name="等腰三角形 25"/>
            <p:cNvSpPr/>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334900" y="1185892"/>
            <a:ext cx="295322" cy="210471"/>
            <a:chOff x="435463" y="1226414"/>
            <a:chExt cx="295380" cy="210512"/>
          </a:xfrm>
        </p:grpSpPr>
        <p:sp>
          <p:nvSpPr>
            <p:cNvPr id="10" name="矩形 9"/>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矩形 14"/>
          <p:cNvSpPr/>
          <p:nvPr/>
        </p:nvSpPr>
        <p:spPr>
          <a:xfrm>
            <a:off x="3438849" y="221845"/>
            <a:ext cx="1554480" cy="460375"/>
          </a:xfrm>
          <a:prstGeom prst="rect">
            <a:avLst/>
          </a:prstGeom>
        </p:spPr>
        <p:txBody>
          <a:bodyPr wrap="none">
            <a:spAutoFit/>
          </a:bodyPr>
          <a:lstStyle/>
          <a:p>
            <a:pPr>
              <a:defRPr/>
            </a:pPr>
            <a:r>
              <a:rPr lang="zh-CN" altLang="en-US" sz="2400" b="1" spc="300" dirty="0">
                <a:solidFill>
                  <a:srgbClr val="00A0E9"/>
                </a:solidFill>
                <a:latin typeface="微软雅黑" panose="020B0503020204020204" pitchFamily="34" charset="-122"/>
                <a:ea typeface="微软雅黑" panose="020B0503020204020204" pitchFamily="34" charset="-122"/>
                <a:cs typeface="+mn-ea"/>
                <a:sym typeface="+mn-lt"/>
              </a:rPr>
              <a:t>新课推进</a:t>
            </a:r>
            <a:endParaRPr lang="zh-CN" altLang="en-US" sz="3200" b="1" spc="300" dirty="0">
              <a:solidFill>
                <a:srgbClr val="00A0E9"/>
              </a:solidFill>
              <a:latin typeface="微软雅黑" panose="020B0503020204020204" pitchFamily="34" charset="-122"/>
              <a:ea typeface="微软雅黑" panose="020B0503020204020204" pitchFamily="34" charset="-122"/>
              <a:cs typeface="+mn-ea"/>
              <a:sym typeface="+mn-lt"/>
            </a:endParaRPr>
          </a:p>
        </p:txBody>
      </p:sp>
      <p:sp>
        <p:nvSpPr>
          <p:cNvPr id="3" name="文本框 2"/>
          <p:cNvSpPr txBox="1"/>
          <p:nvPr/>
        </p:nvSpPr>
        <p:spPr>
          <a:xfrm>
            <a:off x="882650" y="999490"/>
            <a:ext cx="7256145" cy="583565"/>
          </a:xfrm>
          <a:prstGeom prst="rect">
            <a:avLst/>
          </a:prstGeom>
          <a:noFill/>
        </p:spPr>
        <p:txBody>
          <a:bodyPr wrap="square" rtlCol="0">
            <a:spAutoFit/>
          </a:bodyPr>
          <a:lstStyle/>
          <a:p>
            <a:pPr algn="dist"/>
            <a:r>
              <a:rPr lang="zh-CN" sz="3200" b="1">
                <a:latin typeface="微软雅黑" panose="020B0503020204020204" pitchFamily="34" charset="-122"/>
                <a:ea typeface="微软雅黑" panose="020B0503020204020204" pitchFamily="34" charset="-122"/>
                <a:sym typeface="微软雅黑" panose="020B0503020204020204" pitchFamily="34" charset="-122"/>
              </a:rPr>
              <a:t>想想做做：测量发光二极管的电功率</a:t>
            </a:r>
            <a:endParaRPr lang="zh-CN" sz="3200" b="1" dirty="0">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4" name="实验18-4测量发光二极管的电功率">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2258695" y="1962150"/>
            <a:ext cx="7423150" cy="416369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video>
              <p:cMediaNode>
                <p:cTn id="2" fill="hold" display="1">
                  <p:stCondLst>
                    <p:cond delay="indefinite"/>
                  </p:st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等腰三角形 75"/>
          <p:cNvSpPr/>
          <p:nvPr/>
        </p:nvSpPr>
        <p:spPr>
          <a:xfrm rot="5400000">
            <a:off x="2604535" y="451365"/>
            <a:ext cx="175894" cy="151633"/>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77" name="等腰三角形 76"/>
          <p:cNvSpPr/>
          <p:nvPr/>
        </p:nvSpPr>
        <p:spPr>
          <a:xfrm rot="5400000">
            <a:off x="2879443" y="451365"/>
            <a:ext cx="175894" cy="151633"/>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78" name="等腰三角形 77"/>
          <p:cNvSpPr/>
          <p:nvPr/>
        </p:nvSpPr>
        <p:spPr>
          <a:xfrm rot="5400000">
            <a:off x="3154351" y="451365"/>
            <a:ext cx="175894" cy="151633"/>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矩形 78"/>
          <p:cNvSpPr/>
          <p:nvPr/>
        </p:nvSpPr>
        <p:spPr>
          <a:xfrm>
            <a:off x="3441389" y="216765"/>
            <a:ext cx="868680" cy="460375"/>
          </a:xfrm>
          <a:prstGeom prst="rect">
            <a:avLst/>
          </a:prstGeom>
        </p:spPr>
        <p:txBody>
          <a:bodyPr wrap="none">
            <a:spAutoFit/>
          </a:bodyPr>
          <a:lstStyle/>
          <a:p>
            <a:pPr>
              <a:defRPr/>
            </a:pPr>
            <a:r>
              <a:rPr lang="zh-CN" altLang="en-US" sz="2400" b="1" spc="300" dirty="0">
                <a:solidFill>
                  <a:srgbClr val="00A0E9"/>
                </a:solidFill>
                <a:latin typeface="微软雅黑" panose="020B0503020204020204" pitchFamily="34" charset="-122"/>
                <a:ea typeface="微软雅黑" panose="020B0503020204020204" pitchFamily="34" charset="-122"/>
                <a:cs typeface="+mn-ea"/>
                <a:sym typeface="+mn-lt"/>
              </a:rPr>
              <a:t>小结</a:t>
            </a:r>
            <a:endParaRPr lang="zh-CN" altLang="en-US" sz="3200" b="1" spc="300" dirty="0">
              <a:solidFill>
                <a:srgbClr val="00A0E9"/>
              </a:solidFill>
              <a:latin typeface="微软雅黑" panose="020B0503020204020204" pitchFamily="34" charset="-122"/>
              <a:ea typeface="微软雅黑" panose="020B0503020204020204" pitchFamily="34" charset="-122"/>
              <a:cs typeface="+mn-ea"/>
              <a:sym typeface="+mn-lt"/>
            </a:endParaRPr>
          </a:p>
        </p:txBody>
      </p:sp>
      <p:sp>
        <p:nvSpPr>
          <p:cNvPr id="80" name="文本框 79"/>
          <p:cNvSpPr txBox="1"/>
          <p:nvPr/>
        </p:nvSpPr>
        <p:spPr>
          <a:xfrm>
            <a:off x="774289" y="159124"/>
            <a:ext cx="1757680" cy="521970"/>
          </a:xfrm>
          <a:prstGeom prst="rect">
            <a:avLst/>
          </a:prstGeom>
          <a:noFill/>
        </p:spPr>
        <p:txBody>
          <a:bodyPr wrap="none" rtlCol="0">
            <a:spAutoFit/>
          </a:bodyPr>
          <a:lstStyle/>
          <a:p>
            <a:r>
              <a:rPr lang="zh-CN" altLang="en-US" sz="2800" b="1" spc="300" dirty="0">
                <a:latin typeface="微软雅黑" panose="020B0503020204020204" pitchFamily="34" charset="-122"/>
                <a:ea typeface="微软雅黑" panose="020B0503020204020204" pitchFamily="34" charset="-122"/>
              </a:rPr>
              <a:t>课程讲授</a:t>
            </a:r>
          </a:p>
        </p:txBody>
      </p:sp>
      <p:sp>
        <p:nvSpPr>
          <p:cNvPr id="5" name="文本框 4"/>
          <p:cNvSpPr txBox="1"/>
          <p:nvPr/>
        </p:nvSpPr>
        <p:spPr>
          <a:xfrm>
            <a:off x="2985135" y="1963420"/>
            <a:ext cx="3136265" cy="1056263"/>
          </a:xfrm>
          <a:prstGeom prst="roundRect">
            <a:avLst/>
          </a:prstGeom>
          <a:noFill/>
          <a:ln>
            <a:solidFill>
              <a:srgbClr val="036EB8"/>
            </a:solidFill>
          </a:ln>
        </p:spPr>
        <p:txBody>
          <a:bodyPr wrap="square" rtlCol="0">
            <a:spAutoFit/>
          </a:bodyPr>
          <a:lstStyle/>
          <a:p>
            <a:pPr algn="ctr"/>
            <a:r>
              <a:rPr lang="zh-CN" altLang="en-US" sz="2800" dirty="0">
                <a:latin typeface="+mn-ea"/>
                <a:sym typeface="+mn-ea"/>
              </a:rPr>
              <a:t> 测量小灯泡的电功率</a:t>
            </a:r>
            <a:endParaRPr lang="zh-CN" altLang="en-US" sz="2800" dirty="0">
              <a:latin typeface="微软雅黑" panose="020B0503020204020204" pitchFamily="34" charset="-122"/>
              <a:ea typeface="微软雅黑" panose="020B0503020204020204" pitchFamily="34" charset="-122"/>
              <a:sym typeface="+mn-ea"/>
            </a:endParaRPr>
          </a:p>
        </p:txBody>
      </p:sp>
      <p:sp>
        <p:nvSpPr>
          <p:cNvPr id="25" name="文本框 24"/>
          <p:cNvSpPr txBox="1"/>
          <p:nvPr/>
        </p:nvSpPr>
        <p:spPr>
          <a:xfrm>
            <a:off x="7012940" y="1441450"/>
            <a:ext cx="1730375" cy="521970"/>
          </a:xfrm>
          <a:prstGeom prst="rect">
            <a:avLst/>
          </a:prstGeom>
          <a:noFill/>
          <a:ln>
            <a:solidFill>
              <a:srgbClr val="036EB8"/>
            </a:solidFill>
          </a:ln>
        </p:spPr>
        <p:txBody>
          <a:bodyPr wrap="square" rtlCol="0">
            <a:spAutoFit/>
          </a:bodyPr>
          <a:lstStyle/>
          <a:p>
            <a:pPr lvl="0" algn="l">
              <a:buClrTx/>
              <a:buSzTx/>
              <a:buFontTx/>
            </a:pPr>
            <a:r>
              <a:rPr lang="zh-CN" altLang="en-US" sz="2800" dirty="0">
                <a:latin typeface="微软雅黑" panose="020B0503020204020204" pitchFamily="34" charset="-122"/>
                <a:ea typeface="微软雅黑" panose="020B0503020204020204" pitchFamily="34" charset="-122"/>
                <a:sym typeface="+mn-ea"/>
              </a:rPr>
              <a:t>实验步骤</a:t>
            </a:r>
          </a:p>
        </p:txBody>
      </p:sp>
      <p:sp>
        <p:nvSpPr>
          <p:cNvPr id="4" name="圆角矩形 3"/>
          <p:cNvSpPr/>
          <p:nvPr/>
        </p:nvSpPr>
        <p:spPr>
          <a:xfrm>
            <a:off x="1039495" y="2268855"/>
            <a:ext cx="716280" cy="3013075"/>
          </a:xfrm>
          <a:prstGeom prst="roundRect">
            <a:avLst/>
          </a:prstGeom>
          <a:solidFill>
            <a:srgbClr val="036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3600"/>
              <a:t>电功率</a:t>
            </a:r>
          </a:p>
        </p:txBody>
      </p:sp>
      <p:sp>
        <p:nvSpPr>
          <p:cNvPr id="6" name="左大括号 5"/>
          <p:cNvSpPr/>
          <p:nvPr/>
        </p:nvSpPr>
        <p:spPr>
          <a:xfrm>
            <a:off x="1985645" y="2482215"/>
            <a:ext cx="906145" cy="2586355"/>
          </a:xfrm>
          <a:prstGeom prst="leftBrace">
            <a:avLst/>
          </a:prstGeom>
          <a:ln w="28575">
            <a:solidFill>
              <a:srgbClr val="036EB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9" name="左大括号 8"/>
          <p:cNvSpPr/>
          <p:nvPr/>
        </p:nvSpPr>
        <p:spPr>
          <a:xfrm>
            <a:off x="6258560" y="1717040"/>
            <a:ext cx="675005" cy="1386840"/>
          </a:xfrm>
          <a:prstGeom prst="leftBrace">
            <a:avLst/>
          </a:prstGeom>
          <a:noFill/>
          <a:ln w="28575">
            <a:solidFill>
              <a:srgbClr val="036EB8"/>
            </a:solidFill>
          </a:ln>
          <a:extLst>
            <a:ext uri="{909E8E84-426E-40DD-AFC4-6F175D3DCCD1}">
              <a14:hiddenFill xmlns:a14="http://schemas.microsoft.com/office/drawing/2010/main">
                <a:solidFill>
                  <a:srgbClr val="BDD7EE"/>
                </a:solidFill>
              </a14:hiddenFill>
            </a:ext>
          </a:extLst>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zh-CN"/>
              <a:t>                                         </a:t>
            </a:r>
          </a:p>
        </p:txBody>
      </p:sp>
      <p:sp>
        <p:nvSpPr>
          <p:cNvPr id="10" name="文本框 9"/>
          <p:cNvSpPr txBox="1"/>
          <p:nvPr/>
        </p:nvSpPr>
        <p:spPr>
          <a:xfrm>
            <a:off x="2985135" y="4760595"/>
            <a:ext cx="4582160" cy="578486"/>
          </a:xfrm>
          <a:prstGeom prst="roundRect">
            <a:avLst/>
          </a:prstGeom>
          <a:noFill/>
          <a:ln>
            <a:solidFill>
              <a:srgbClr val="036EB8"/>
            </a:solidFill>
          </a:ln>
        </p:spPr>
        <p:txBody>
          <a:bodyPr wrap="square" rtlCol="0">
            <a:spAutoFit/>
          </a:bodyPr>
          <a:lstStyle/>
          <a:p>
            <a:pPr algn="ctr"/>
            <a:r>
              <a:rPr lang="zh-CN" sz="2800" dirty="0">
                <a:latin typeface="微软雅黑" panose="020B0503020204020204" pitchFamily="34" charset="-122"/>
                <a:ea typeface="微软雅黑" panose="020B0503020204020204" pitchFamily="34" charset="-122"/>
                <a:sym typeface="+mn-ea"/>
              </a:rPr>
              <a:t>测量发光二极管的电功率</a:t>
            </a:r>
          </a:p>
        </p:txBody>
      </p:sp>
      <p:sp>
        <p:nvSpPr>
          <p:cNvPr id="12" name="文本框 11"/>
          <p:cNvSpPr txBox="1"/>
          <p:nvPr/>
        </p:nvSpPr>
        <p:spPr>
          <a:xfrm>
            <a:off x="7012940" y="2824480"/>
            <a:ext cx="2340610" cy="521970"/>
          </a:xfrm>
          <a:prstGeom prst="rect">
            <a:avLst/>
          </a:prstGeom>
          <a:noFill/>
          <a:ln>
            <a:solidFill>
              <a:srgbClr val="036EB8"/>
            </a:solidFill>
          </a:ln>
        </p:spPr>
        <p:txBody>
          <a:bodyPr wrap="square" rtlCol="0">
            <a:spAutoFit/>
          </a:bodyPr>
          <a:lstStyle/>
          <a:p>
            <a:pPr lvl="0" algn="l">
              <a:buClrTx/>
              <a:buSzTx/>
              <a:buFontTx/>
            </a:pPr>
            <a:r>
              <a:rPr lang="zh-CN" altLang="en-US" sz="2800" dirty="0">
                <a:latin typeface="微软雅黑" panose="020B0503020204020204" pitchFamily="34" charset="-122"/>
                <a:ea typeface="微软雅黑" panose="020B0503020204020204" pitchFamily="34" charset="-122"/>
                <a:sym typeface="+mn-ea"/>
              </a:rPr>
              <a:t>实验故障分析</a:t>
            </a:r>
          </a:p>
        </p:txBody>
      </p:sp>
      <p:sp>
        <p:nvSpPr>
          <p:cNvPr id="2" name="文本框 1"/>
          <p:cNvSpPr txBox="1"/>
          <p:nvPr/>
        </p:nvSpPr>
        <p:spPr>
          <a:xfrm>
            <a:off x="7012940" y="2149475"/>
            <a:ext cx="3241675" cy="521970"/>
          </a:xfrm>
          <a:prstGeom prst="rect">
            <a:avLst/>
          </a:prstGeom>
          <a:noFill/>
          <a:ln>
            <a:solidFill>
              <a:srgbClr val="036EB8"/>
            </a:solidFill>
          </a:ln>
        </p:spPr>
        <p:txBody>
          <a:bodyPr wrap="square" rtlCol="0">
            <a:spAutoFit/>
          </a:bodyPr>
          <a:lstStyle/>
          <a:p>
            <a:pPr lvl="0" algn="l">
              <a:buClrTx/>
              <a:buSzTx/>
              <a:buFontTx/>
            </a:pPr>
            <a:r>
              <a:rPr lang="zh-CN" altLang="en-US" sz="2800" dirty="0">
                <a:latin typeface="微软雅黑" panose="020B0503020204020204" pitchFamily="34" charset="-122"/>
                <a:ea typeface="微软雅黑" panose="020B0503020204020204" pitchFamily="34" charset="-122"/>
                <a:sym typeface="+mn-ea"/>
              </a:rPr>
              <a:t>滑动变阻器的使用</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randombar(horizontal)">
                                      <p:cBhvr>
                                        <p:cTn id="15" dur="500"/>
                                        <p:tgtEl>
                                          <p:spTgt spid="25"/>
                                        </p:tgtEl>
                                      </p:cBhvr>
                                    </p:animEffect>
                                  </p:childTnLst>
                                </p:cTn>
                              </p:par>
                            </p:childTnLst>
                          </p:cTn>
                        </p:par>
                        <p:par>
                          <p:cTn id="16" fill="hold">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par>
                          <p:cTn id="20" fill="hold">
                            <p:stCondLst>
                              <p:cond delay="2000"/>
                            </p:stCondLst>
                            <p:childTnLst>
                              <p:par>
                                <p:cTn id="21" presetID="14" presetClass="entr" presetSubtype="1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randombar(horizont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25" grpId="0" bldLvl="0" animBg="1"/>
      <p:bldP spid="9" grpId="0" bldLvl="0" animBg="1"/>
      <p:bldP spid="10" grpId="0" bldLvl="0" animBg="1"/>
      <p:bldP spid="12" grpId="0" bldLvl="0" animBg="1"/>
      <p:bldP spid="2"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74289" y="159124"/>
            <a:ext cx="1757680" cy="521970"/>
          </a:xfrm>
          <a:prstGeom prst="rect">
            <a:avLst/>
          </a:prstGeom>
          <a:noFill/>
        </p:spPr>
        <p:txBody>
          <a:bodyPr wrap="none" rtlCol="0">
            <a:spAutoFit/>
          </a:bodyPr>
          <a:lstStyle/>
          <a:p>
            <a:r>
              <a:rPr lang="zh-CN" altLang="en-US" sz="2800" b="1" spc="300" dirty="0">
                <a:latin typeface="微软雅黑" panose="020B0503020204020204" pitchFamily="34" charset="-122"/>
                <a:ea typeface="微软雅黑" panose="020B0503020204020204" pitchFamily="34" charset="-122"/>
              </a:rPr>
              <a:t>习题练习</a:t>
            </a:r>
          </a:p>
        </p:txBody>
      </p:sp>
      <p:sp>
        <p:nvSpPr>
          <p:cNvPr id="12" name="Text Box 3"/>
          <p:cNvSpPr txBox="1">
            <a:spLocks noChangeArrowheads="1"/>
          </p:cNvSpPr>
          <p:nvPr/>
        </p:nvSpPr>
        <p:spPr bwMode="auto">
          <a:xfrm>
            <a:off x="893352" y="1998810"/>
            <a:ext cx="10800173" cy="2959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4018" tIns="72009" rIns="144018" bIns="72009">
            <a:spAutoFit/>
          </a:bodyPr>
          <a:lstStyle/>
          <a:p>
            <a:pPr fontAlgn="base">
              <a:lnSpc>
                <a:spcPct val="150000"/>
              </a:lnSpc>
              <a:spcBef>
                <a:spcPct val="0"/>
              </a:spcBef>
              <a:spcAft>
                <a:spcPct val="0"/>
              </a:spcAft>
            </a:pPr>
            <a:r>
              <a:rPr lang="en-US" altLang="zh-CN" sz="2800" dirty="0">
                <a:solidFill>
                  <a:srgbClr val="000000"/>
                </a:solidFill>
                <a:latin typeface="Times New Roman" panose="02020603050405020304" charset="0"/>
                <a:cs typeface="Times New Roman" panose="02020603050405020304" charset="0"/>
              </a:rPr>
              <a:t>1.</a:t>
            </a:r>
            <a:r>
              <a:rPr lang="zh-CN" altLang="en-US" sz="2800" dirty="0">
                <a:solidFill>
                  <a:srgbClr val="000000"/>
                </a:solidFill>
                <a:latin typeface="Times New Roman" panose="02020603050405020304" charset="0"/>
                <a:cs typeface="Times New Roman" panose="02020603050405020304" charset="0"/>
              </a:rPr>
              <a:t>在“测定小灯泡额定功率”的实验中，当手一动变阻器滑片时，眼睛应观察（ </a:t>
            </a:r>
            <a:r>
              <a:rPr lang="en-US" altLang="zh-CN" sz="2800" dirty="0">
                <a:solidFill>
                  <a:srgbClr val="000000"/>
                </a:solidFill>
                <a:latin typeface="Times New Roman" panose="02020603050405020304" charset="0"/>
                <a:cs typeface="Times New Roman" panose="02020603050405020304" charset="0"/>
              </a:rPr>
              <a:t>   </a:t>
            </a:r>
            <a:r>
              <a:rPr lang="zh-CN" altLang="en-US" sz="2800" dirty="0">
                <a:solidFill>
                  <a:srgbClr val="000000"/>
                </a:solidFill>
                <a:latin typeface="Times New Roman" panose="02020603050405020304" charset="0"/>
                <a:cs typeface="Times New Roman" panose="02020603050405020304" charset="0"/>
              </a:rPr>
              <a:t>   ）</a:t>
            </a:r>
            <a:endParaRPr lang="en-US" altLang="zh-CN" sz="2800" dirty="0">
              <a:solidFill>
                <a:srgbClr val="000000"/>
              </a:solidFill>
              <a:latin typeface="Times New Roman" panose="02020603050405020304" charset="0"/>
              <a:cs typeface="Times New Roman" panose="02020603050405020304" charset="0"/>
            </a:endParaRPr>
          </a:p>
          <a:p>
            <a:pPr fontAlgn="base">
              <a:lnSpc>
                <a:spcPct val="150000"/>
              </a:lnSpc>
              <a:spcBef>
                <a:spcPts val="1800"/>
              </a:spcBef>
              <a:spcAft>
                <a:spcPct val="0"/>
              </a:spcAft>
            </a:pPr>
            <a:r>
              <a:rPr lang="en-US" altLang="zh-CN" sz="2800" dirty="0">
                <a:solidFill>
                  <a:srgbClr val="000000"/>
                </a:solidFill>
                <a:latin typeface="Times New Roman" panose="02020603050405020304" charset="0"/>
                <a:cs typeface="Times New Roman" panose="02020603050405020304" charset="0"/>
              </a:rPr>
              <a:t>A.</a:t>
            </a:r>
            <a:r>
              <a:rPr lang="zh-CN" altLang="en-US" sz="2800" dirty="0">
                <a:solidFill>
                  <a:srgbClr val="000000"/>
                </a:solidFill>
                <a:latin typeface="Times New Roman" panose="02020603050405020304" charset="0"/>
                <a:cs typeface="Times New Roman" panose="02020603050405020304" charset="0"/>
              </a:rPr>
              <a:t>灯泡的发光情况</a:t>
            </a:r>
            <a:r>
              <a:rPr lang="en-US" altLang="zh-CN" sz="2800" dirty="0">
                <a:solidFill>
                  <a:srgbClr val="000000"/>
                </a:solidFill>
                <a:latin typeface="Times New Roman" panose="02020603050405020304" charset="0"/>
                <a:cs typeface="Times New Roman" panose="02020603050405020304" charset="0"/>
              </a:rPr>
              <a:t>		B.</a:t>
            </a:r>
            <a:r>
              <a:rPr lang="zh-CN" altLang="en-US" sz="2800" dirty="0">
                <a:solidFill>
                  <a:srgbClr val="000000"/>
                </a:solidFill>
                <a:latin typeface="Times New Roman" panose="02020603050405020304" charset="0"/>
                <a:cs typeface="Times New Roman" panose="02020603050405020304" charset="0"/>
              </a:rPr>
              <a:t>变阻器滑片的位置</a:t>
            </a:r>
            <a:endParaRPr lang="en-US" altLang="zh-CN" sz="2800" dirty="0">
              <a:solidFill>
                <a:srgbClr val="000000"/>
              </a:solidFill>
              <a:latin typeface="Times New Roman" panose="02020603050405020304" charset="0"/>
              <a:cs typeface="Times New Roman" panose="02020603050405020304" charset="0"/>
            </a:endParaRPr>
          </a:p>
          <a:p>
            <a:pPr fontAlgn="base">
              <a:lnSpc>
                <a:spcPct val="150000"/>
              </a:lnSpc>
              <a:spcBef>
                <a:spcPct val="0"/>
              </a:spcBef>
              <a:spcAft>
                <a:spcPct val="0"/>
              </a:spcAft>
            </a:pPr>
            <a:r>
              <a:rPr lang="en-US" altLang="zh-CN" sz="2800" dirty="0">
                <a:solidFill>
                  <a:srgbClr val="000000"/>
                </a:solidFill>
                <a:latin typeface="Times New Roman" panose="02020603050405020304" charset="0"/>
                <a:cs typeface="Times New Roman" panose="02020603050405020304" charset="0"/>
              </a:rPr>
              <a:t>C.</a:t>
            </a:r>
            <a:r>
              <a:rPr lang="zh-CN" altLang="en-US" sz="2800" dirty="0">
                <a:solidFill>
                  <a:srgbClr val="000000"/>
                </a:solidFill>
                <a:latin typeface="Times New Roman" panose="02020603050405020304" charset="0"/>
                <a:cs typeface="Times New Roman" panose="02020603050405020304" charset="0"/>
              </a:rPr>
              <a:t>电压表的示数</a:t>
            </a:r>
            <a:r>
              <a:rPr lang="en-US" altLang="zh-CN" sz="2800" dirty="0">
                <a:solidFill>
                  <a:srgbClr val="000000"/>
                </a:solidFill>
                <a:latin typeface="Times New Roman" panose="02020603050405020304" charset="0"/>
                <a:cs typeface="Times New Roman" panose="02020603050405020304" charset="0"/>
              </a:rPr>
              <a:t>		          D.</a:t>
            </a:r>
            <a:r>
              <a:rPr lang="zh-CN" altLang="en-US" sz="2800" dirty="0">
                <a:solidFill>
                  <a:srgbClr val="000000"/>
                </a:solidFill>
                <a:latin typeface="Times New Roman" panose="02020603050405020304" charset="0"/>
                <a:cs typeface="Times New Roman" panose="02020603050405020304" charset="0"/>
              </a:rPr>
              <a:t>电流表的示数</a:t>
            </a:r>
          </a:p>
        </p:txBody>
      </p:sp>
      <p:sp>
        <p:nvSpPr>
          <p:cNvPr id="8" name="Text Box 8"/>
          <p:cNvSpPr txBox="1">
            <a:spLocks noChangeArrowheads="1"/>
          </p:cNvSpPr>
          <p:nvPr/>
        </p:nvSpPr>
        <p:spPr bwMode="auto">
          <a:xfrm>
            <a:off x="3258920" y="2793966"/>
            <a:ext cx="426085" cy="637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4018" tIns="72009" rIns="144018" bIns="72009">
            <a:spAutoFit/>
          </a:bodyPr>
          <a:lstStyle/>
          <a:p>
            <a:pPr fontAlgn="base">
              <a:spcBef>
                <a:spcPct val="50000"/>
              </a:spcBef>
              <a:spcAft>
                <a:spcPct val="0"/>
              </a:spcAft>
            </a:pPr>
            <a:r>
              <a:rPr lang="en-US" altLang="zh-CN" sz="3200" dirty="0">
                <a:solidFill>
                  <a:srgbClr val="FF0000"/>
                </a:solidFill>
                <a:latin typeface="Times New Roman" panose="02020603050405020304" charset="0"/>
                <a:ea typeface="微软雅黑" panose="020B0503020204020204" pitchFamily="34" charset="-122"/>
                <a:cs typeface="Times New Roman" panose="02020603050405020304" charset="0"/>
              </a:rPr>
              <a:t>C</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74289" y="159124"/>
            <a:ext cx="1757680" cy="521970"/>
          </a:xfrm>
          <a:prstGeom prst="rect">
            <a:avLst/>
          </a:prstGeom>
          <a:noFill/>
        </p:spPr>
        <p:txBody>
          <a:bodyPr wrap="none" rtlCol="0">
            <a:spAutoFit/>
          </a:bodyPr>
          <a:lstStyle/>
          <a:p>
            <a:r>
              <a:rPr lang="zh-CN" altLang="en-US" sz="2800" b="1" spc="300" dirty="0">
                <a:latin typeface="微软雅黑" panose="020B0503020204020204" pitchFamily="34" charset="-122"/>
                <a:ea typeface="微软雅黑" panose="020B0503020204020204" pitchFamily="34" charset="-122"/>
              </a:rPr>
              <a:t>习题练习</a:t>
            </a:r>
          </a:p>
        </p:txBody>
      </p:sp>
      <p:sp>
        <p:nvSpPr>
          <p:cNvPr id="11" name="矩形 10"/>
          <p:cNvSpPr/>
          <p:nvPr/>
        </p:nvSpPr>
        <p:spPr>
          <a:xfrm>
            <a:off x="702945" y="1428750"/>
            <a:ext cx="10427970" cy="4123055"/>
          </a:xfrm>
          <a:prstGeom prst="rect">
            <a:avLst/>
          </a:prstGeom>
        </p:spPr>
        <p:txBody>
          <a:bodyPr wrap="square">
            <a:spAutoFit/>
          </a:bodyPr>
          <a:lstStyle/>
          <a:p>
            <a:pPr>
              <a:lnSpc>
                <a:spcPct val="150000"/>
              </a:lnSpc>
            </a:pPr>
            <a:r>
              <a:rPr lang="en-US" altLang="zh-CN" sz="2800" dirty="0">
                <a:latin typeface="Times New Roman" panose="02020603050405020304" charset="0"/>
                <a:cs typeface="Times New Roman" panose="02020603050405020304" charset="0"/>
              </a:rPr>
              <a:t>2.</a:t>
            </a:r>
            <a:r>
              <a:rPr lang="zh-CN" altLang="en-US" sz="2800" dirty="0">
                <a:latin typeface="Times New Roman" panose="02020603050405020304" charset="0"/>
                <a:cs typeface="Times New Roman" panose="02020603050405020304" charset="0"/>
              </a:rPr>
              <a:t>如图所示是测定小灯泡电功率的实验电</a:t>
            </a:r>
            <a:endParaRPr lang="en-US" altLang="zh-CN" sz="2800" dirty="0">
              <a:latin typeface="Times New Roman" panose="02020603050405020304" charset="0"/>
              <a:cs typeface="Times New Roman" panose="02020603050405020304" charset="0"/>
            </a:endParaRPr>
          </a:p>
          <a:p>
            <a:pPr>
              <a:lnSpc>
                <a:spcPct val="150000"/>
              </a:lnSpc>
            </a:pPr>
            <a:r>
              <a:rPr lang="zh-CN" altLang="en-US" sz="2800" dirty="0">
                <a:latin typeface="Times New Roman" panose="02020603050405020304" charset="0"/>
                <a:cs typeface="Times New Roman" panose="02020603050405020304" charset="0"/>
              </a:rPr>
              <a:t>路，电路连接正确后闭合开关，发现灯不亮，</a:t>
            </a:r>
            <a:endParaRPr lang="en-US" altLang="zh-CN" sz="2800" dirty="0">
              <a:latin typeface="Times New Roman" panose="02020603050405020304" charset="0"/>
              <a:cs typeface="Times New Roman" panose="02020603050405020304" charset="0"/>
            </a:endParaRPr>
          </a:p>
          <a:p>
            <a:pPr>
              <a:lnSpc>
                <a:spcPct val="150000"/>
              </a:lnSpc>
            </a:pPr>
            <a:r>
              <a:rPr lang="zh-CN" altLang="en-US" sz="2800" dirty="0">
                <a:latin typeface="Times New Roman" panose="02020603050405020304" charset="0"/>
                <a:cs typeface="Times New Roman" panose="02020603050405020304" charset="0"/>
              </a:rPr>
              <a:t>电流表指针稍有偏转，电压表指针几乎不动，</a:t>
            </a:r>
            <a:endParaRPr lang="en-US" altLang="zh-CN" sz="2800" dirty="0">
              <a:latin typeface="Times New Roman" panose="02020603050405020304" charset="0"/>
              <a:cs typeface="Times New Roman" panose="02020603050405020304" charset="0"/>
            </a:endParaRPr>
          </a:p>
          <a:p>
            <a:pPr>
              <a:lnSpc>
                <a:spcPct val="150000"/>
              </a:lnSpc>
            </a:pPr>
            <a:r>
              <a:rPr lang="zh-CN" altLang="en-US" sz="2800" dirty="0">
                <a:latin typeface="Times New Roman" panose="02020603050405020304" charset="0"/>
                <a:cs typeface="Times New Roman" panose="02020603050405020304" charset="0"/>
              </a:rPr>
              <a:t>产生这一现象的原因可能是（</a:t>
            </a:r>
            <a:r>
              <a:rPr lang="en-US" altLang="zh-CN" sz="2800" dirty="0">
                <a:latin typeface="Times New Roman" panose="02020603050405020304" charset="0"/>
                <a:cs typeface="Times New Roman" panose="02020603050405020304" charset="0"/>
              </a:rPr>
              <a:t>  </a:t>
            </a:r>
            <a:r>
              <a:rPr lang="zh-CN" altLang="en-US" sz="2800" dirty="0">
                <a:latin typeface="Times New Roman" panose="02020603050405020304" charset="0"/>
                <a:cs typeface="Times New Roman" panose="02020603050405020304" charset="0"/>
              </a:rPr>
              <a:t>      ）</a:t>
            </a:r>
            <a:endParaRPr lang="en-US" altLang="zh-CN" sz="2800" dirty="0">
              <a:latin typeface="Times New Roman" panose="02020603050405020304" charset="0"/>
              <a:cs typeface="Times New Roman" panose="02020603050405020304" charset="0"/>
            </a:endParaRPr>
          </a:p>
          <a:p>
            <a:pPr>
              <a:lnSpc>
                <a:spcPct val="150000"/>
              </a:lnSpc>
              <a:spcBef>
                <a:spcPts val="1200"/>
              </a:spcBef>
            </a:pPr>
            <a:r>
              <a:rPr lang="en-US" altLang="zh-CN" sz="2800" dirty="0">
                <a:latin typeface="Times New Roman" panose="02020603050405020304" charset="0"/>
                <a:cs typeface="Times New Roman" panose="02020603050405020304" charset="0"/>
              </a:rPr>
              <a:t>A.</a:t>
            </a:r>
            <a:r>
              <a:rPr lang="zh-CN" altLang="en-US" sz="2800" dirty="0">
                <a:latin typeface="Times New Roman" panose="02020603050405020304" charset="0"/>
                <a:cs typeface="Times New Roman" panose="02020603050405020304" charset="0"/>
              </a:rPr>
              <a:t>灯泡断路</a:t>
            </a:r>
            <a:r>
              <a:rPr lang="en-US" altLang="zh-CN" sz="2800" dirty="0">
                <a:latin typeface="Times New Roman" panose="02020603050405020304" charset="0"/>
                <a:cs typeface="Times New Roman" panose="02020603050405020304" charset="0"/>
              </a:rPr>
              <a:t>			          B.</a:t>
            </a:r>
            <a:r>
              <a:rPr lang="zh-CN" altLang="en-US" sz="2800" dirty="0">
                <a:latin typeface="Times New Roman" panose="02020603050405020304" charset="0"/>
                <a:cs typeface="Times New Roman" panose="02020603050405020304" charset="0"/>
              </a:rPr>
              <a:t>滑动变阻器短路</a:t>
            </a:r>
          </a:p>
          <a:p>
            <a:pPr>
              <a:lnSpc>
                <a:spcPct val="150000"/>
              </a:lnSpc>
            </a:pPr>
            <a:r>
              <a:rPr lang="en-US" altLang="zh-CN" sz="2800" dirty="0">
                <a:latin typeface="Times New Roman" panose="02020603050405020304" charset="0"/>
                <a:cs typeface="Times New Roman" panose="02020603050405020304" charset="0"/>
              </a:rPr>
              <a:t>C.</a:t>
            </a:r>
            <a:r>
              <a:rPr lang="zh-CN" altLang="en-US" sz="2800" dirty="0">
                <a:latin typeface="Times New Roman" panose="02020603050405020304" charset="0"/>
                <a:cs typeface="Times New Roman" panose="02020603050405020304" charset="0"/>
              </a:rPr>
              <a:t>灯丝电阻值过大</a:t>
            </a:r>
            <a:r>
              <a:rPr lang="en-US" altLang="zh-CN" sz="2800" dirty="0">
                <a:latin typeface="Times New Roman" panose="02020603050405020304" charset="0"/>
                <a:cs typeface="Times New Roman" panose="02020603050405020304" charset="0"/>
              </a:rPr>
              <a:t>		D.</a:t>
            </a:r>
            <a:r>
              <a:rPr lang="zh-CN" altLang="en-US" sz="2800" dirty="0">
                <a:latin typeface="Times New Roman" panose="02020603050405020304" charset="0"/>
                <a:cs typeface="Times New Roman" panose="02020603050405020304" charset="0"/>
              </a:rPr>
              <a:t>滑动变阻器连入电路阻值过大</a:t>
            </a:r>
          </a:p>
        </p:txBody>
      </p:sp>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919388" y="1730276"/>
            <a:ext cx="3696156" cy="2439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24"/>
          <p:cNvSpPr txBox="1">
            <a:spLocks noChangeArrowheads="1"/>
          </p:cNvSpPr>
          <p:nvPr/>
        </p:nvSpPr>
        <p:spPr bwMode="auto">
          <a:xfrm>
            <a:off x="5588000" y="3570605"/>
            <a:ext cx="441325"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800" dirty="0">
                <a:solidFill>
                  <a:srgbClr val="FF0000"/>
                </a:solidFill>
                <a:latin typeface="Times New Roman" panose="02020603050405020304" charset="0"/>
                <a:ea typeface="+mn-ea"/>
                <a:cs typeface="Times New Roman" panose="02020603050405020304" charset="0"/>
              </a:rPr>
              <a:t>D</a:t>
            </a:r>
            <a:endParaRPr lang="zh-CN" altLang="en-US" sz="2800" dirty="0">
              <a:solidFill>
                <a:srgbClr val="FF0000"/>
              </a:solidFill>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774289" y="159124"/>
            <a:ext cx="1757680" cy="521970"/>
          </a:xfrm>
          <a:prstGeom prst="rect">
            <a:avLst/>
          </a:prstGeom>
          <a:noFill/>
        </p:spPr>
        <p:txBody>
          <a:bodyPr wrap="none" rtlCol="0">
            <a:spAutoFit/>
          </a:bodyPr>
          <a:lstStyle/>
          <a:p>
            <a:r>
              <a:rPr lang="zh-CN" altLang="en-US" sz="2800" b="1" spc="300" dirty="0">
                <a:latin typeface="微软雅黑" panose="020B0503020204020204" pitchFamily="34" charset="-122"/>
                <a:ea typeface="微软雅黑" panose="020B0503020204020204" pitchFamily="34" charset="-122"/>
              </a:rPr>
              <a:t>课程导入</a:t>
            </a:r>
          </a:p>
        </p:txBody>
      </p:sp>
      <p:pic>
        <p:nvPicPr>
          <p:cNvPr id="2" name="图片 1" descr="&amp;pky9654396077_sjzg_VCG41N639030966&amp;"/>
          <p:cNvPicPr>
            <a:picLocks noChangeAspect="1"/>
          </p:cNvPicPr>
          <p:nvPr/>
        </p:nvPicPr>
        <p:blipFill>
          <a:blip r:embed="rId2">
            <a:alphaModFix amt="80000"/>
          </a:blip>
          <a:srcRect t="17407" r="8374"/>
          <a:stretch>
            <a:fillRect/>
          </a:stretch>
        </p:blipFill>
        <p:spPr>
          <a:xfrm>
            <a:off x="0" y="0"/>
            <a:ext cx="12189460" cy="6848475"/>
          </a:xfrm>
          <a:prstGeom prst="rect">
            <a:avLst/>
          </a:prstGeom>
        </p:spPr>
      </p:pic>
      <p:sp>
        <p:nvSpPr>
          <p:cNvPr id="5" name="文本框 4"/>
          <p:cNvSpPr txBox="1"/>
          <p:nvPr/>
        </p:nvSpPr>
        <p:spPr>
          <a:xfrm>
            <a:off x="3691890" y="1186815"/>
            <a:ext cx="4805680" cy="521970"/>
          </a:xfrm>
          <a:prstGeom prst="rect">
            <a:avLst/>
          </a:prstGeom>
          <a:noFill/>
        </p:spPr>
        <p:txBody>
          <a:bodyPr wrap="none" rtlCol="0" anchor="t">
            <a:spAutoFit/>
          </a:bodyPr>
          <a:lstStyle/>
          <a:p>
            <a:r>
              <a:rPr lang="zh-CN" altLang="en-US" sz="2800" dirty="0">
                <a:solidFill>
                  <a:srgbClr val="BDD7EE"/>
                </a:solidFill>
                <a:latin typeface="微软雅黑" panose="020B0503020204020204" pitchFamily="34" charset="-122"/>
                <a:ea typeface="微软雅黑" panose="020B0503020204020204" pitchFamily="34" charset="-122"/>
                <a:sym typeface="+mn-ea"/>
              </a:rPr>
              <a:t>如何测量小灯泡的电功率呢？</a:t>
            </a:r>
          </a:p>
        </p:txBody>
      </p:sp>
      <p:sp>
        <p:nvSpPr>
          <p:cNvPr id="13" name="TextBox 1"/>
          <p:cNvSpPr txBox="1">
            <a:spLocks noChangeArrowheads="1"/>
          </p:cNvSpPr>
          <p:nvPr/>
        </p:nvSpPr>
        <p:spPr bwMode="auto">
          <a:xfrm>
            <a:off x="4148455" y="2958465"/>
            <a:ext cx="467169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eaLnBrk="1" hangingPunct="1">
              <a:lnSpc>
                <a:spcPct val="100000"/>
              </a:lnSpc>
              <a:spcBef>
                <a:spcPct val="0"/>
              </a:spcBef>
              <a:buFontTx/>
              <a:buNone/>
            </a:pPr>
            <a:r>
              <a:rPr lang="zh-CN" altLang="en-US" sz="2400" dirty="0">
                <a:latin typeface="+mn-ea"/>
                <a:ea typeface="+mn-ea"/>
              </a:rPr>
              <a:t>小灯泡两端的电压</a:t>
            </a:r>
            <a:r>
              <a:rPr lang="zh-CN" altLang="en-US" sz="2400" dirty="0">
                <a:solidFill>
                  <a:srgbClr val="BDD7EE"/>
                </a:solidFill>
                <a:latin typeface="+mn-ea"/>
                <a:ea typeface="+mn-ea"/>
              </a:rPr>
              <a:t>等于</a:t>
            </a:r>
            <a:r>
              <a:rPr lang="zh-CN" altLang="en-US" sz="2400" dirty="0">
                <a:latin typeface="+mn-ea"/>
                <a:ea typeface="+mn-ea"/>
              </a:rPr>
              <a:t>额定电压</a:t>
            </a:r>
          </a:p>
        </p:txBody>
      </p:sp>
      <p:sp>
        <p:nvSpPr>
          <p:cNvPr id="14" name="TextBox 8"/>
          <p:cNvSpPr txBox="1">
            <a:spLocks noChangeArrowheads="1"/>
          </p:cNvSpPr>
          <p:nvPr/>
        </p:nvSpPr>
        <p:spPr bwMode="auto">
          <a:xfrm>
            <a:off x="4149725" y="4063365"/>
            <a:ext cx="4673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eaLnBrk="1" hangingPunct="1">
              <a:lnSpc>
                <a:spcPct val="100000"/>
              </a:lnSpc>
              <a:spcBef>
                <a:spcPct val="0"/>
              </a:spcBef>
              <a:buFontTx/>
              <a:buNone/>
            </a:pPr>
            <a:r>
              <a:rPr lang="zh-CN" altLang="en-US" sz="2400" dirty="0">
                <a:latin typeface="+mn-ea"/>
                <a:ea typeface="+mn-ea"/>
              </a:rPr>
              <a:t>小灯泡两端的电压</a:t>
            </a:r>
            <a:r>
              <a:rPr lang="zh-CN" altLang="en-US" sz="2400" dirty="0">
                <a:solidFill>
                  <a:srgbClr val="BDD7EE"/>
                </a:solidFill>
                <a:latin typeface="+mn-ea"/>
                <a:ea typeface="+mn-ea"/>
              </a:rPr>
              <a:t>小于</a:t>
            </a:r>
            <a:r>
              <a:rPr lang="zh-CN" altLang="en-US" sz="2400" dirty="0">
                <a:latin typeface="+mn-ea"/>
                <a:ea typeface="+mn-ea"/>
              </a:rPr>
              <a:t>额定电压</a:t>
            </a:r>
          </a:p>
        </p:txBody>
      </p:sp>
      <p:sp>
        <p:nvSpPr>
          <p:cNvPr id="15" name="TextBox 10"/>
          <p:cNvSpPr txBox="1">
            <a:spLocks noChangeArrowheads="1"/>
          </p:cNvSpPr>
          <p:nvPr/>
        </p:nvSpPr>
        <p:spPr bwMode="auto">
          <a:xfrm>
            <a:off x="4130040" y="5214620"/>
            <a:ext cx="469011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eaLnBrk="1" hangingPunct="1">
              <a:lnSpc>
                <a:spcPct val="100000"/>
              </a:lnSpc>
              <a:spcBef>
                <a:spcPct val="0"/>
              </a:spcBef>
              <a:buFontTx/>
              <a:buNone/>
            </a:pPr>
            <a:r>
              <a:rPr lang="zh-CN" altLang="en-US" sz="2400" dirty="0">
                <a:latin typeface="+mn-ea"/>
                <a:ea typeface="+mn-ea"/>
              </a:rPr>
              <a:t>小灯泡两端的电压</a:t>
            </a:r>
            <a:r>
              <a:rPr lang="zh-CN" altLang="en-US" sz="2400" dirty="0">
                <a:solidFill>
                  <a:srgbClr val="BDD7EE"/>
                </a:solidFill>
                <a:latin typeface="+mn-ea"/>
                <a:ea typeface="+mn-ea"/>
              </a:rPr>
              <a:t>大于</a:t>
            </a:r>
            <a:r>
              <a:rPr lang="zh-CN" altLang="en-US" sz="2400" dirty="0">
                <a:latin typeface="+mn-ea"/>
                <a:ea typeface="+mn-ea"/>
              </a:rPr>
              <a:t>额定电压</a:t>
            </a:r>
          </a:p>
        </p:txBody>
      </p:sp>
      <p:sp>
        <p:nvSpPr>
          <p:cNvPr id="16" name="TextBox 2"/>
          <p:cNvSpPr txBox="1"/>
          <p:nvPr/>
        </p:nvSpPr>
        <p:spPr>
          <a:xfrm>
            <a:off x="9807575" y="2958465"/>
            <a:ext cx="1884045" cy="510193"/>
          </a:xfrm>
          <a:prstGeom prst="roundRect">
            <a:avLst/>
          </a:prstGeom>
          <a:ln>
            <a:solidFill>
              <a:schemeClr val="accent1"/>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eaLnBrk="1" fontAlgn="auto" hangingPunct="1">
              <a:spcBef>
                <a:spcPts val="0"/>
              </a:spcBef>
              <a:spcAft>
                <a:spcPts val="0"/>
              </a:spcAft>
              <a:defRPr/>
            </a:pPr>
            <a:r>
              <a:rPr lang="zh-CN" altLang="en-US" sz="2400" b="1" dirty="0">
                <a:latin typeface="+mn-ea"/>
              </a:rPr>
              <a:t>额定功率</a:t>
            </a:r>
          </a:p>
        </p:txBody>
      </p:sp>
      <p:sp>
        <p:nvSpPr>
          <p:cNvPr id="17" name="TextBox 11"/>
          <p:cNvSpPr txBox="1"/>
          <p:nvPr/>
        </p:nvSpPr>
        <p:spPr>
          <a:xfrm>
            <a:off x="9807575" y="4063365"/>
            <a:ext cx="1884045" cy="510193"/>
          </a:xfrm>
          <a:prstGeom prst="roundRect">
            <a:avLst/>
          </a:prstGeom>
          <a:ln>
            <a:solidFill>
              <a:schemeClr val="accent1"/>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eaLnBrk="1" fontAlgn="auto" hangingPunct="1">
              <a:spcBef>
                <a:spcPts val="0"/>
              </a:spcBef>
              <a:spcAft>
                <a:spcPts val="0"/>
              </a:spcAft>
              <a:defRPr/>
            </a:pPr>
            <a:r>
              <a:rPr lang="zh-CN" altLang="en-US" sz="2400" b="1" dirty="0">
                <a:latin typeface="+mn-ea"/>
              </a:rPr>
              <a:t>实际功率</a:t>
            </a:r>
          </a:p>
        </p:txBody>
      </p:sp>
      <p:sp>
        <p:nvSpPr>
          <p:cNvPr id="18" name="TextBox 12"/>
          <p:cNvSpPr txBox="1"/>
          <p:nvPr/>
        </p:nvSpPr>
        <p:spPr>
          <a:xfrm>
            <a:off x="9822180" y="5214620"/>
            <a:ext cx="1868805" cy="510193"/>
          </a:xfrm>
          <a:prstGeom prst="roundRect">
            <a:avLst/>
          </a:prstGeom>
          <a:ln>
            <a:solidFill>
              <a:schemeClr val="accent1"/>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eaLnBrk="1" fontAlgn="auto" hangingPunct="1">
              <a:spcBef>
                <a:spcPts val="0"/>
              </a:spcBef>
              <a:spcAft>
                <a:spcPts val="0"/>
              </a:spcAft>
              <a:defRPr/>
            </a:pPr>
            <a:r>
              <a:rPr lang="zh-CN" altLang="en-US" sz="2400" b="1" dirty="0">
                <a:latin typeface="+mn-ea"/>
              </a:rPr>
              <a:t>实际功率</a:t>
            </a:r>
          </a:p>
        </p:txBody>
      </p:sp>
      <p:sp>
        <p:nvSpPr>
          <p:cNvPr id="19" name="右箭头 13"/>
          <p:cNvSpPr>
            <a:spLocks noChangeArrowheads="1"/>
          </p:cNvSpPr>
          <p:nvPr/>
        </p:nvSpPr>
        <p:spPr bwMode="auto">
          <a:xfrm>
            <a:off x="8929799" y="3033700"/>
            <a:ext cx="728663" cy="306387"/>
          </a:xfrm>
          <a:prstGeom prst="rightArrow">
            <a:avLst>
              <a:gd name="adj1" fmla="val 50000"/>
              <a:gd name="adj2" fmla="val 50185"/>
            </a:avLst>
          </a:prstGeom>
          <a:solidFill>
            <a:schemeClr val="accent1"/>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rou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endParaRPr lang="zh-CN" altLang="en-US" sz="2400">
              <a:latin typeface="+mn-ea"/>
              <a:ea typeface="+mn-ea"/>
            </a:endParaRPr>
          </a:p>
        </p:txBody>
      </p:sp>
      <p:sp>
        <p:nvSpPr>
          <p:cNvPr id="20" name="右箭头 14"/>
          <p:cNvSpPr>
            <a:spLocks noChangeArrowheads="1"/>
          </p:cNvSpPr>
          <p:nvPr/>
        </p:nvSpPr>
        <p:spPr bwMode="auto">
          <a:xfrm>
            <a:off x="8929799" y="4140187"/>
            <a:ext cx="728663" cy="306388"/>
          </a:xfrm>
          <a:prstGeom prst="rightArrow">
            <a:avLst>
              <a:gd name="adj1" fmla="val 50000"/>
              <a:gd name="adj2" fmla="val 50185"/>
            </a:avLst>
          </a:prstGeom>
          <a:solidFill>
            <a:schemeClr val="accent1"/>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rou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endParaRPr lang="zh-CN" altLang="en-US" sz="2400">
              <a:latin typeface="+mn-ea"/>
              <a:ea typeface="+mn-ea"/>
            </a:endParaRPr>
          </a:p>
        </p:txBody>
      </p:sp>
      <p:sp>
        <p:nvSpPr>
          <p:cNvPr id="21" name="右箭头 15"/>
          <p:cNvSpPr>
            <a:spLocks noChangeArrowheads="1"/>
          </p:cNvSpPr>
          <p:nvPr/>
        </p:nvSpPr>
        <p:spPr bwMode="auto">
          <a:xfrm>
            <a:off x="8956787" y="5289537"/>
            <a:ext cx="728662" cy="309563"/>
          </a:xfrm>
          <a:prstGeom prst="rightArrow">
            <a:avLst>
              <a:gd name="adj1" fmla="val 50000"/>
              <a:gd name="adj2" fmla="val 49670"/>
            </a:avLst>
          </a:prstGeom>
          <a:solidFill>
            <a:schemeClr val="accent1"/>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rou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endParaRPr lang="zh-CN" altLang="en-US" sz="2400">
              <a:latin typeface="+mn-ea"/>
              <a:ea typeface="+mn-ea"/>
            </a:endParaRPr>
          </a:p>
        </p:txBody>
      </p:sp>
      <p:sp>
        <p:nvSpPr>
          <p:cNvPr id="6" name="文本框 5"/>
          <p:cNvSpPr txBox="1"/>
          <p:nvPr/>
        </p:nvSpPr>
        <p:spPr>
          <a:xfrm>
            <a:off x="6104255" y="2110105"/>
            <a:ext cx="4450080" cy="521970"/>
          </a:xfrm>
          <a:prstGeom prst="rect">
            <a:avLst/>
          </a:prstGeom>
          <a:noFill/>
        </p:spPr>
        <p:txBody>
          <a:bodyPr wrap="none" rtlCol="0" anchor="t">
            <a:spAutoFit/>
          </a:bodyPr>
          <a:lstStyle/>
          <a:p>
            <a:r>
              <a:rPr lang="zh-CN" altLang="en-US" sz="2800" b="1" dirty="0">
                <a:solidFill>
                  <a:schemeClr val="tx1"/>
                </a:solidFill>
                <a:sym typeface="+mn-ea"/>
              </a:rPr>
              <a:t>不同情况</a:t>
            </a:r>
            <a:r>
              <a:rPr lang="zh-CN" altLang="en-US" sz="2800" dirty="0">
                <a:solidFill>
                  <a:schemeClr val="tx1"/>
                </a:solidFill>
                <a:sym typeface="+mn-ea"/>
              </a:rPr>
              <a:t>下小灯泡的电功率</a:t>
            </a:r>
            <a:endParaRPr lang="zh-CN" altLang="en-US" sz="2800" dirty="0">
              <a:solidFill>
                <a:schemeClr val="tx1"/>
              </a:solidFill>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9"/>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0"/>
                                  </p:stCondLst>
                                  <p:childTnLst>
                                    <p:set>
                                      <p:cBhvr>
                                        <p:cTn id="29" dur="1" fill="hold">
                                          <p:stCondLst>
                                            <p:cond delay="0"/>
                                          </p:stCondLst>
                                        </p:cTn>
                                        <p:tgtEl>
                                          <p:spTgt spid="18"/>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bldLvl="0" animBg="1"/>
      <p:bldP spid="17" grpId="0" bldLvl="0" animBg="1"/>
      <p:bldP spid="18" grpId="0" bldLvl="0" animBg="1"/>
      <p:bldP spid="19" grpId="0" bldLvl="0" animBg="1"/>
      <p:bldP spid="20" grpId="0" bldLvl="0" animBg="1"/>
      <p:bldP spid="21"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74289" y="159124"/>
            <a:ext cx="1757680" cy="521970"/>
          </a:xfrm>
          <a:prstGeom prst="rect">
            <a:avLst/>
          </a:prstGeom>
          <a:noFill/>
        </p:spPr>
        <p:txBody>
          <a:bodyPr wrap="none" rtlCol="0">
            <a:spAutoFit/>
          </a:bodyPr>
          <a:lstStyle/>
          <a:p>
            <a:r>
              <a:rPr lang="zh-CN" altLang="en-US" sz="2800" b="1" spc="300" dirty="0">
                <a:latin typeface="微软雅黑" panose="020B0503020204020204" pitchFamily="34" charset="-122"/>
                <a:ea typeface="微软雅黑" panose="020B0503020204020204" pitchFamily="34" charset="-122"/>
              </a:rPr>
              <a:t>课程讲授</a:t>
            </a:r>
          </a:p>
        </p:txBody>
      </p:sp>
      <p:grpSp>
        <p:nvGrpSpPr>
          <p:cNvPr id="25" name="组合 24"/>
          <p:cNvGrpSpPr/>
          <p:nvPr/>
        </p:nvGrpSpPr>
        <p:grpSpPr>
          <a:xfrm>
            <a:off x="2614295" y="444500"/>
            <a:ext cx="700405" cy="175260"/>
            <a:chOff x="4121" y="692"/>
            <a:chExt cx="1103" cy="276"/>
          </a:xfrm>
        </p:grpSpPr>
        <p:sp>
          <p:nvSpPr>
            <p:cNvPr id="26" name="等腰三角形 25"/>
            <p:cNvSpPr/>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2" name="矩形 31"/>
          <p:cNvSpPr/>
          <p:nvPr/>
        </p:nvSpPr>
        <p:spPr>
          <a:xfrm>
            <a:off x="3438849" y="221845"/>
            <a:ext cx="1554480" cy="460375"/>
          </a:xfrm>
          <a:prstGeom prst="rect">
            <a:avLst/>
          </a:prstGeom>
        </p:spPr>
        <p:txBody>
          <a:bodyPr wrap="none">
            <a:spAutoFit/>
          </a:bodyPr>
          <a:lstStyle/>
          <a:p>
            <a:pPr>
              <a:defRPr/>
            </a:pPr>
            <a:r>
              <a:rPr lang="zh-CN" altLang="en-US" sz="2400" b="1" spc="300" dirty="0">
                <a:solidFill>
                  <a:srgbClr val="00A0E9"/>
                </a:solidFill>
                <a:latin typeface="微软雅黑" panose="020B0503020204020204" pitchFamily="34" charset="-122"/>
                <a:ea typeface="微软雅黑" panose="020B0503020204020204" pitchFamily="34" charset="-122"/>
                <a:cs typeface="+mn-ea"/>
                <a:sym typeface="+mn-lt"/>
              </a:rPr>
              <a:t>初步认识</a:t>
            </a:r>
          </a:p>
        </p:txBody>
      </p:sp>
      <p:grpSp>
        <p:nvGrpSpPr>
          <p:cNvPr id="8" name="组合 7"/>
          <p:cNvGrpSpPr/>
          <p:nvPr/>
        </p:nvGrpSpPr>
        <p:grpSpPr>
          <a:xfrm>
            <a:off x="334900" y="1212562"/>
            <a:ext cx="295322" cy="210471"/>
            <a:chOff x="435463" y="1226414"/>
            <a:chExt cx="295380" cy="210512"/>
          </a:xfrm>
        </p:grpSpPr>
        <p:sp>
          <p:nvSpPr>
            <p:cNvPr id="10" name="矩形 9"/>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文本框 18"/>
          <p:cNvSpPr txBox="1"/>
          <p:nvPr/>
        </p:nvSpPr>
        <p:spPr>
          <a:xfrm>
            <a:off x="882650" y="999490"/>
            <a:ext cx="6220460" cy="583565"/>
          </a:xfrm>
          <a:prstGeom prst="rect">
            <a:avLst/>
          </a:prstGeom>
          <a:noFill/>
        </p:spPr>
        <p:txBody>
          <a:bodyPr wrap="square" rtlCol="0">
            <a:spAutoFit/>
          </a:bodyPr>
          <a:lstStyle/>
          <a:p>
            <a:pPr algn="dist"/>
            <a:r>
              <a:rPr lang="zh-CN" altLang="en-US" sz="3200" b="1" dirty="0">
                <a:latin typeface="+mn-ea"/>
                <a:sym typeface="+mn-ea"/>
              </a:rPr>
              <a:t>“伏安法” 测量小灯泡的电功率</a:t>
            </a:r>
            <a:endParaRPr lang="zh-CN" altLang="en-US" sz="32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文本框 5"/>
          <p:cNvSpPr txBox="1"/>
          <p:nvPr/>
        </p:nvSpPr>
        <p:spPr>
          <a:xfrm>
            <a:off x="882650" y="1962150"/>
            <a:ext cx="7249160" cy="1210945"/>
          </a:xfrm>
          <a:prstGeom prst="rect">
            <a:avLst/>
          </a:prstGeom>
          <a:noFill/>
        </p:spPr>
        <p:txBody>
          <a:bodyPr wrap="square" rtlCol="0" anchor="t">
            <a:spAutoFit/>
          </a:bodyPr>
          <a:lstStyle/>
          <a:p>
            <a:pPr>
              <a:lnSpc>
                <a:spcPct val="130000"/>
              </a:lnSpc>
            </a:pPr>
            <a:r>
              <a:rPr lang="zh-CN" altLang="en-US" sz="2800" dirty="0">
                <a:latin typeface="Times New Roman" panose="02020603050405020304" charset="0"/>
                <a:ea typeface="微软雅黑" panose="020B0503020204020204" pitchFamily="34" charset="-122"/>
                <a:cs typeface="Times New Roman" panose="02020603050405020304" charset="0"/>
                <a:sym typeface="+mn-ea"/>
              </a:rPr>
              <a:t>根据公式 </a:t>
            </a:r>
            <a:r>
              <a:rPr lang="zh-CN" altLang="en-US" sz="2800" i="1" dirty="0">
                <a:solidFill>
                  <a:srgbClr val="E95A67"/>
                </a:solidFill>
                <a:latin typeface="Times New Roman" panose="02020603050405020304" charset="0"/>
                <a:ea typeface="微软雅黑" panose="020B0503020204020204" pitchFamily="34" charset="-122"/>
                <a:cs typeface="Times New Roman" panose="02020603050405020304" charset="0"/>
                <a:sym typeface="+mn-ea"/>
              </a:rPr>
              <a:t>P</a:t>
            </a:r>
            <a:r>
              <a:rPr lang="zh-CN" altLang="en-US" sz="2800" dirty="0">
                <a:solidFill>
                  <a:srgbClr val="E95A67"/>
                </a:solidFill>
                <a:latin typeface="Times New Roman" panose="02020603050405020304" charset="0"/>
                <a:ea typeface="微软雅黑" panose="020B0503020204020204" pitchFamily="34" charset="-122"/>
                <a:cs typeface="Times New Roman" panose="02020603050405020304" charset="0"/>
                <a:sym typeface="+mn-ea"/>
              </a:rPr>
              <a:t>=</a:t>
            </a:r>
            <a:r>
              <a:rPr lang="zh-CN" altLang="en-US" sz="2800" i="1" dirty="0">
                <a:solidFill>
                  <a:srgbClr val="E95A67"/>
                </a:solidFill>
                <a:latin typeface="Times New Roman" panose="02020603050405020304" charset="0"/>
                <a:ea typeface="微软雅黑" panose="020B0503020204020204" pitchFamily="34" charset="-122"/>
                <a:cs typeface="Times New Roman" panose="02020603050405020304" charset="0"/>
                <a:sym typeface="+mn-ea"/>
              </a:rPr>
              <a:t>UI</a:t>
            </a:r>
            <a:r>
              <a:rPr lang="zh-CN" altLang="en-US" sz="2800" dirty="0">
                <a:latin typeface="Times New Roman" panose="02020603050405020304" charset="0"/>
                <a:ea typeface="微软雅黑" panose="020B0503020204020204" pitchFamily="34" charset="-122"/>
                <a:cs typeface="Times New Roman" panose="02020603050405020304" charset="0"/>
                <a:sym typeface="+mn-ea"/>
              </a:rPr>
              <a:t>,测量出小灯泡两端的电压和流过灯泡的电流,就能求出电功率。</a:t>
            </a:r>
            <a:endParaRPr lang="zh-CN" altLang="en-US" sz="2800" dirty="0">
              <a:solidFill>
                <a:srgbClr val="000000"/>
              </a:solidFill>
              <a:latin typeface="Times New Roman" panose="02020603050405020304" charset="0"/>
              <a:ea typeface="微软雅黑" panose="020B0503020204020204" pitchFamily="34" charset="-122"/>
              <a:cs typeface="Times New Roman" panose="02020603050405020304" charset="0"/>
              <a:sym typeface="+mn-ea"/>
            </a:endParaRPr>
          </a:p>
        </p:txBody>
      </p:sp>
      <p:sp>
        <p:nvSpPr>
          <p:cNvPr id="7" name="矩形 6"/>
          <p:cNvSpPr/>
          <p:nvPr/>
        </p:nvSpPr>
        <p:spPr>
          <a:xfrm>
            <a:off x="672783" y="3400743"/>
            <a:ext cx="7680325" cy="1753235"/>
          </a:xfrm>
          <a:prstGeom prst="rect">
            <a:avLst/>
          </a:prstGeom>
        </p:spPr>
        <p:txBody>
          <a:bodyPr>
            <a:spAutoFit/>
          </a:bodyPr>
          <a:lstStyle/>
          <a:p>
            <a:pPr marL="0" marR="0" lvl="0" indent="0" algn="l" defTabSz="914400" rtl="0">
              <a:lnSpc>
                <a:spcPct val="150000"/>
              </a:lnSpc>
              <a:spcBef>
                <a:spcPct val="0"/>
              </a:spcBef>
              <a:spcAft>
                <a:spcPct val="0"/>
              </a:spcAft>
              <a:buClrTx/>
              <a:buSzTx/>
              <a:buFontTx/>
              <a:buNone/>
              <a:defRPr/>
            </a:pPr>
            <a:r>
              <a:rPr kumimoji="0" lang="zh-CN" altLang="en-US" sz="2400" i="0" u="none" strike="noStrike" kern="1200" cap="none" spc="0" normalizeH="0" baseline="0" noProof="0" dirty="0">
                <a:ln>
                  <a:noFill/>
                </a:ln>
                <a:solidFill>
                  <a:schemeClr val="tx1"/>
                </a:solidFill>
                <a:effectLst/>
                <a:uLnTx/>
                <a:uFillTx/>
                <a:latin typeface="Times New Roman" panose="02020603050405020304" charset="0"/>
                <a:ea typeface="微软雅黑" panose="020B0503020204020204" pitchFamily="34" charset="-122"/>
                <a:cs typeface="Times New Roman" panose="02020603050405020304" charset="0"/>
              </a:rPr>
              <a:t>         用</a:t>
            </a:r>
            <a:r>
              <a:rPr kumimoji="0" lang="en-US" altLang="zh-CN" sz="2400" i="0" u="none" strike="noStrike" kern="1200" cap="none" spc="0" normalizeH="0" baseline="0" noProof="0" dirty="0">
                <a:ln>
                  <a:noFill/>
                </a:ln>
                <a:solidFill>
                  <a:schemeClr val="tx1"/>
                </a:solidFill>
                <a:effectLst/>
                <a:uLnTx/>
                <a:uFillTx/>
                <a:latin typeface="Times New Roman" panose="02020603050405020304" charset="0"/>
                <a:ea typeface="微软雅黑" panose="020B0503020204020204" pitchFamily="34" charset="-122"/>
                <a:cs typeface="Times New Roman" panose="02020603050405020304" charset="0"/>
              </a:rPr>
              <a:t>_____</a:t>
            </a:r>
            <a:r>
              <a:rPr kumimoji="0" lang="zh-CN" altLang="en-US" sz="2400" i="0" u="none" strike="noStrike" kern="1200" cap="none" spc="0" normalizeH="0" baseline="0" noProof="0" dirty="0">
                <a:ln>
                  <a:noFill/>
                </a:ln>
                <a:solidFill>
                  <a:schemeClr val="tx1"/>
                </a:solidFill>
                <a:effectLst/>
                <a:uLnTx/>
                <a:uFillTx/>
                <a:latin typeface="Times New Roman" panose="02020603050405020304" charset="0"/>
                <a:ea typeface="微软雅黑" panose="020B0503020204020204" pitchFamily="34" charset="-122"/>
                <a:cs typeface="Times New Roman" panose="02020603050405020304" charset="0"/>
              </a:rPr>
              <a:t>表测出小灯泡两端的</a:t>
            </a:r>
            <a:r>
              <a:rPr kumimoji="0" lang="en-US" altLang="zh-CN" sz="2400" i="0" u="none" strike="noStrike" kern="1200" cap="none" spc="0" normalizeH="0" baseline="0" noProof="0" dirty="0">
                <a:ln>
                  <a:noFill/>
                </a:ln>
                <a:solidFill>
                  <a:schemeClr val="tx1"/>
                </a:solidFill>
                <a:effectLst/>
                <a:uLnTx/>
                <a:uFillTx/>
                <a:latin typeface="Times New Roman" panose="02020603050405020304" charset="0"/>
                <a:ea typeface="微软雅黑" panose="020B0503020204020204" pitchFamily="34" charset="-122"/>
                <a:cs typeface="Times New Roman" panose="02020603050405020304" charset="0"/>
              </a:rPr>
              <a:t>_____</a:t>
            </a:r>
            <a:r>
              <a:rPr kumimoji="0" lang="zh-CN" altLang="en-US" sz="2400" i="0" u="none" strike="noStrike" kern="1200" cap="none" spc="0" normalizeH="0" baseline="0" noProof="0" dirty="0">
                <a:ln>
                  <a:noFill/>
                </a:ln>
                <a:solidFill>
                  <a:schemeClr val="tx1"/>
                </a:solidFill>
                <a:effectLst/>
                <a:uLnTx/>
                <a:uFillTx/>
                <a:latin typeface="Times New Roman" panose="02020603050405020304" charset="0"/>
                <a:ea typeface="微软雅黑" panose="020B0503020204020204" pitchFamily="34" charset="-122"/>
                <a:cs typeface="Times New Roman" panose="02020603050405020304" charset="0"/>
              </a:rPr>
              <a:t>；用</a:t>
            </a:r>
            <a:r>
              <a:rPr kumimoji="0" lang="en-US" altLang="zh-CN" sz="2400" i="0" u="none" strike="noStrike" kern="1200" cap="none" spc="0" normalizeH="0" baseline="0" noProof="0" dirty="0">
                <a:ln>
                  <a:noFill/>
                </a:ln>
                <a:solidFill>
                  <a:schemeClr val="tx1"/>
                </a:solidFill>
                <a:effectLst/>
                <a:uLnTx/>
                <a:uFillTx/>
                <a:latin typeface="Times New Roman" panose="02020603050405020304" charset="0"/>
                <a:ea typeface="微软雅黑" panose="020B0503020204020204" pitchFamily="34" charset="-122"/>
                <a:cs typeface="Times New Roman" panose="02020603050405020304" charset="0"/>
              </a:rPr>
              <a:t>_____</a:t>
            </a:r>
            <a:r>
              <a:rPr kumimoji="0" lang="zh-CN" altLang="en-US" sz="2400" i="0" u="none" strike="noStrike" kern="1200" cap="none" spc="0" normalizeH="0" baseline="0" noProof="0" dirty="0">
                <a:ln>
                  <a:noFill/>
                </a:ln>
                <a:solidFill>
                  <a:schemeClr val="tx1"/>
                </a:solidFill>
                <a:effectLst/>
                <a:uLnTx/>
                <a:uFillTx/>
                <a:latin typeface="Times New Roman" panose="02020603050405020304" charset="0"/>
                <a:ea typeface="微软雅黑" panose="020B0503020204020204" pitchFamily="34" charset="-122"/>
                <a:cs typeface="Times New Roman" panose="02020603050405020304" charset="0"/>
              </a:rPr>
              <a:t>表测出通过小灯泡的</a:t>
            </a:r>
            <a:r>
              <a:rPr kumimoji="0" lang="en-US" altLang="zh-CN" sz="2400" i="0" u="none" strike="noStrike" kern="1200" cap="none" spc="0" normalizeH="0" baseline="0" noProof="0" dirty="0">
                <a:ln>
                  <a:noFill/>
                </a:ln>
                <a:solidFill>
                  <a:schemeClr val="tx1"/>
                </a:solidFill>
                <a:effectLst/>
                <a:uLnTx/>
                <a:uFillTx/>
                <a:latin typeface="Times New Roman" panose="02020603050405020304" charset="0"/>
                <a:ea typeface="微软雅黑" panose="020B0503020204020204" pitchFamily="34" charset="-122"/>
                <a:cs typeface="Times New Roman" panose="02020603050405020304" charset="0"/>
              </a:rPr>
              <a:t>_____</a:t>
            </a:r>
            <a:r>
              <a:rPr kumimoji="0" lang="zh-CN" altLang="en-US" sz="2400" i="0" u="none" strike="noStrike" kern="1200" cap="none" spc="0" normalizeH="0" baseline="0" noProof="0" dirty="0">
                <a:ln>
                  <a:noFill/>
                </a:ln>
                <a:solidFill>
                  <a:schemeClr val="tx1"/>
                </a:solidFill>
                <a:effectLst/>
                <a:uLnTx/>
                <a:uFillTx/>
                <a:latin typeface="Times New Roman" panose="02020603050405020304" charset="0"/>
                <a:ea typeface="微软雅黑" panose="020B0503020204020204" pitchFamily="34" charset="-122"/>
                <a:cs typeface="Times New Roman" panose="02020603050405020304" charset="0"/>
              </a:rPr>
              <a:t>，就可以根据公式</a:t>
            </a:r>
            <a:r>
              <a:rPr kumimoji="0" lang="en-US" altLang="zh-CN" sz="2400" i="1" u="none" strike="noStrike" kern="1200" cap="none" spc="0" normalizeH="0" baseline="0" noProof="0" dirty="0">
                <a:ln>
                  <a:noFill/>
                </a:ln>
                <a:solidFill>
                  <a:schemeClr val="tx1"/>
                </a:solidFill>
                <a:effectLst/>
                <a:uLnTx/>
                <a:uFillTx/>
                <a:latin typeface="Times New Roman" panose="02020603050405020304" charset="0"/>
                <a:ea typeface="微软雅黑" panose="020B0503020204020204" pitchFamily="34" charset="-122"/>
                <a:cs typeface="Times New Roman" panose="02020603050405020304" charset="0"/>
              </a:rPr>
              <a:t>P</a:t>
            </a:r>
            <a:r>
              <a:rPr kumimoji="0" lang="en-US" altLang="zh-CN" sz="2400" i="0" u="none" strike="noStrike" kern="1200" cap="none" spc="0" normalizeH="0" baseline="0" noProof="0" dirty="0">
                <a:ln>
                  <a:noFill/>
                </a:ln>
                <a:solidFill>
                  <a:schemeClr val="tx1"/>
                </a:solidFill>
                <a:effectLst/>
                <a:uLnTx/>
                <a:uFillTx/>
                <a:latin typeface="Times New Roman" panose="02020603050405020304" charset="0"/>
                <a:ea typeface="微软雅黑" panose="020B0503020204020204" pitchFamily="34" charset="-122"/>
                <a:cs typeface="Times New Roman" panose="02020603050405020304" charset="0"/>
              </a:rPr>
              <a:t>=____</a:t>
            </a:r>
            <a:r>
              <a:rPr kumimoji="0" lang="zh-CN" altLang="en-US" sz="2400" i="0" u="none" strike="noStrike" kern="1200" cap="none" spc="0" normalizeH="0" baseline="0" noProof="0" dirty="0">
                <a:ln>
                  <a:noFill/>
                </a:ln>
                <a:solidFill>
                  <a:schemeClr val="tx1"/>
                </a:solidFill>
                <a:effectLst/>
                <a:uLnTx/>
                <a:uFillTx/>
                <a:latin typeface="Times New Roman" panose="02020603050405020304" charset="0"/>
                <a:ea typeface="微软雅黑" panose="020B0503020204020204" pitchFamily="34" charset="-122"/>
                <a:cs typeface="Times New Roman" panose="02020603050405020304" charset="0"/>
              </a:rPr>
              <a:t>求出小灯泡的电功率。</a:t>
            </a:r>
          </a:p>
        </p:txBody>
      </p:sp>
      <p:sp>
        <p:nvSpPr>
          <p:cNvPr id="9" name="矩形 8"/>
          <p:cNvSpPr/>
          <p:nvPr/>
        </p:nvSpPr>
        <p:spPr>
          <a:xfrm>
            <a:off x="1739583" y="3382010"/>
            <a:ext cx="803275" cy="645160"/>
          </a:xfrm>
          <a:prstGeom prst="rect">
            <a:avLst/>
          </a:prstGeom>
        </p:spPr>
        <p:txBody>
          <a:bodyPr>
            <a:spAutoFit/>
          </a:bodyPr>
          <a:lstStyle/>
          <a:p>
            <a:pPr marL="0" marR="0" lvl="0" indent="0" algn="l" defTabSz="914400" rtl="0">
              <a:lnSpc>
                <a:spcPct val="150000"/>
              </a:lnSpc>
              <a:spcBef>
                <a:spcPct val="0"/>
              </a:spcBef>
              <a:spcAft>
                <a:spcPct val="0"/>
              </a:spcAft>
              <a:buClrTx/>
              <a:buSzTx/>
              <a:buFontTx/>
              <a:buNone/>
              <a:defRPr/>
            </a:pPr>
            <a:r>
              <a:rPr kumimoji="0" lang="zh-CN" altLang="en-US" sz="240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电压</a:t>
            </a:r>
          </a:p>
        </p:txBody>
      </p:sp>
      <p:sp>
        <p:nvSpPr>
          <p:cNvPr id="11" name="矩形 10"/>
          <p:cNvSpPr/>
          <p:nvPr/>
        </p:nvSpPr>
        <p:spPr>
          <a:xfrm>
            <a:off x="2915285" y="3895725"/>
            <a:ext cx="804863" cy="645160"/>
          </a:xfrm>
          <a:prstGeom prst="rect">
            <a:avLst/>
          </a:prstGeom>
        </p:spPr>
        <p:txBody>
          <a:bodyPr>
            <a:spAutoFit/>
          </a:bodyPr>
          <a:lstStyle/>
          <a:p>
            <a:pPr marL="0" marR="0" lvl="0" indent="0" algn="l" defTabSz="914400" rtl="0">
              <a:lnSpc>
                <a:spcPct val="150000"/>
              </a:lnSpc>
              <a:spcBef>
                <a:spcPct val="0"/>
              </a:spcBef>
              <a:spcAft>
                <a:spcPct val="0"/>
              </a:spcAft>
              <a:buClrTx/>
              <a:buSzTx/>
              <a:buFontTx/>
              <a:buNone/>
              <a:defRPr/>
            </a:pPr>
            <a:r>
              <a:rPr kumimoji="0" lang="zh-CN" altLang="en-US" sz="240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电流</a:t>
            </a:r>
          </a:p>
        </p:txBody>
      </p:sp>
      <p:sp>
        <p:nvSpPr>
          <p:cNvPr id="13" name="矩形 12"/>
          <p:cNvSpPr/>
          <p:nvPr/>
        </p:nvSpPr>
        <p:spPr>
          <a:xfrm>
            <a:off x="6458268" y="3902075"/>
            <a:ext cx="527050" cy="645160"/>
          </a:xfrm>
          <a:prstGeom prst="rect">
            <a:avLst/>
          </a:prstGeom>
        </p:spPr>
        <p:txBody>
          <a:bodyPr>
            <a:spAutoFit/>
          </a:bodyPr>
          <a:lstStyle/>
          <a:p>
            <a:pPr marL="0" marR="0" lvl="0" indent="0" algn="l" defTabSz="914400" rtl="0">
              <a:lnSpc>
                <a:spcPct val="150000"/>
              </a:lnSpc>
              <a:spcBef>
                <a:spcPct val="0"/>
              </a:spcBef>
              <a:spcAft>
                <a:spcPct val="0"/>
              </a:spcAft>
              <a:buClrTx/>
              <a:buSzTx/>
              <a:buFontTx/>
              <a:buNone/>
              <a:defRPr/>
            </a:pPr>
            <a:r>
              <a:rPr kumimoji="0" lang="en-US" altLang="zh-CN" sz="2400" i="1"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UI</a:t>
            </a:r>
          </a:p>
        </p:txBody>
      </p:sp>
      <p:sp>
        <p:nvSpPr>
          <p:cNvPr id="14" name="矩形 13"/>
          <p:cNvSpPr/>
          <p:nvPr/>
        </p:nvSpPr>
        <p:spPr>
          <a:xfrm>
            <a:off x="5267008" y="3366135"/>
            <a:ext cx="803275" cy="645160"/>
          </a:xfrm>
          <a:prstGeom prst="rect">
            <a:avLst/>
          </a:prstGeom>
        </p:spPr>
        <p:txBody>
          <a:bodyPr>
            <a:spAutoFit/>
          </a:bodyPr>
          <a:lstStyle/>
          <a:p>
            <a:pPr marL="0" marR="0" lvl="0" indent="0" algn="l" defTabSz="914400" rtl="0">
              <a:lnSpc>
                <a:spcPct val="150000"/>
              </a:lnSpc>
              <a:spcBef>
                <a:spcPct val="0"/>
              </a:spcBef>
              <a:spcAft>
                <a:spcPct val="0"/>
              </a:spcAft>
              <a:buClrTx/>
              <a:buSzTx/>
              <a:buFontTx/>
              <a:buNone/>
              <a:defRPr/>
            </a:pPr>
            <a:r>
              <a:rPr kumimoji="0" lang="zh-CN" altLang="en-US" sz="240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电压</a:t>
            </a:r>
          </a:p>
        </p:txBody>
      </p:sp>
      <p:sp>
        <p:nvSpPr>
          <p:cNvPr id="15" name="矩形 14"/>
          <p:cNvSpPr/>
          <p:nvPr/>
        </p:nvSpPr>
        <p:spPr>
          <a:xfrm>
            <a:off x="6632258" y="3364548"/>
            <a:ext cx="803275" cy="645160"/>
          </a:xfrm>
          <a:prstGeom prst="rect">
            <a:avLst/>
          </a:prstGeom>
        </p:spPr>
        <p:txBody>
          <a:bodyPr>
            <a:spAutoFit/>
          </a:bodyPr>
          <a:lstStyle/>
          <a:p>
            <a:pPr marL="0" marR="0" lvl="0" indent="0" algn="l" defTabSz="914400" rtl="0">
              <a:lnSpc>
                <a:spcPct val="150000"/>
              </a:lnSpc>
              <a:spcBef>
                <a:spcPct val="0"/>
              </a:spcBef>
              <a:spcAft>
                <a:spcPct val="0"/>
              </a:spcAft>
              <a:buClrTx/>
              <a:buSzTx/>
              <a:buFontTx/>
              <a:buNone/>
              <a:defRPr/>
            </a:pPr>
            <a:r>
              <a:rPr kumimoji="0" lang="zh-CN" altLang="en-US" sz="240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电流</a:t>
            </a:r>
          </a:p>
        </p:txBody>
      </p:sp>
      <p:grpSp>
        <p:nvGrpSpPr>
          <p:cNvPr id="36" name="组合 35"/>
          <p:cNvGrpSpPr/>
          <p:nvPr/>
        </p:nvGrpSpPr>
        <p:grpSpPr>
          <a:xfrm>
            <a:off x="9436697" y="2867045"/>
            <a:ext cx="1314450" cy="1761243"/>
            <a:chOff x="5675692" y="4946071"/>
            <a:chExt cx="1314450" cy="1761243"/>
          </a:xfrm>
        </p:grpSpPr>
        <p:pic>
          <p:nvPicPr>
            <p:cNvPr id="24" name="图片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5692" y="4946071"/>
              <a:ext cx="1314450" cy="1028700"/>
            </a:xfrm>
            <a:prstGeom prst="roundRect">
              <a:avLst>
                <a:gd name="adj" fmla="val 16667"/>
              </a:avLst>
            </a:prstGeom>
            <a:ln>
              <a:noFill/>
            </a:ln>
            <a:effectLst/>
          </p:spPr>
        </p:pic>
        <p:sp>
          <p:nvSpPr>
            <p:cNvPr id="35" name="矩形 34"/>
            <p:cNvSpPr/>
            <p:nvPr/>
          </p:nvSpPr>
          <p:spPr>
            <a:xfrm>
              <a:off x="5717483" y="6184094"/>
              <a:ext cx="1261884" cy="523220"/>
            </a:xfrm>
            <a:prstGeom prst="rect">
              <a:avLst/>
            </a:prstGeom>
          </p:spPr>
          <p:txBody>
            <a:bodyPr wrap="none">
              <a:spAutoFit/>
            </a:bodyPr>
            <a:lstStyle/>
            <a:p>
              <a:r>
                <a:rPr lang="zh-CN" altLang="en-US" sz="2800" dirty="0">
                  <a:latin typeface="Times New Roman" panose="02020603050405020304" charset="0"/>
                  <a:cs typeface="Times New Roman" panose="02020603050405020304" charset="0"/>
                  <a:sym typeface="+mn-ea"/>
                </a:rPr>
                <a:t>小灯泡</a:t>
              </a:r>
              <a:endParaRPr lang="zh-CN" altLang="en-US" sz="2800" dirty="0"/>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3" grpId="0"/>
      <p:bldP spid="14"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74289" y="159124"/>
            <a:ext cx="1757680" cy="521970"/>
          </a:xfrm>
          <a:prstGeom prst="rect">
            <a:avLst/>
          </a:prstGeom>
          <a:noFill/>
        </p:spPr>
        <p:txBody>
          <a:bodyPr wrap="none" rtlCol="0">
            <a:spAutoFit/>
          </a:bodyPr>
          <a:lstStyle/>
          <a:p>
            <a:r>
              <a:rPr lang="zh-CN" altLang="en-US" sz="2800" b="1" spc="300" dirty="0">
                <a:latin typeface="微软雅黑" panose="020B0503020204020204" pitchFamily="34" charset="-122"/>
                <a:ea typeface="微软雅黑" panose="020B0503020204020204" pitchFamily="34" charset="-122"/>
              </a:rPr>
              <a:t>课程讲授</a:t>
            </a:r>
          </a:p>
        </p:txBody>
      </p:sp>
      <p:grpSp>
        <p:nvGrpSpPr>
          <p:cNvPr id="25" name="组合 24"/>
          <p:cNvGrpSpPr/>
          <p:nvPr/>
        </p:nvGrpSpPr>
        <p:grpSpPr>
          <a:xfrm>
            <a:off x="2614295" y="444500"/>
            <a:ext cx="700405" cy="175260"/>
            <a:chOff x="4121" y="692"/>
            <a:chExt cx="1103" cy="276"/>
          </a:xfrm>
        </p:grpSpPr>
        <p:sp>
          <p:nvSpPr>
            <p:cNvPr id="26" name="等腰三角形 25"/>
            <p:cNvSpPr/>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2" name="矩形 31"/>
          <p:cNvSpPr/>
          <p:nvPr/>
        </p:nvSpPr>
        <p:spPr>
          <a:xfrm>
            <a:off x="3438849" y="221845"/>
            <a:ext cx="1554480" cy="460375"/>
          </a:xfrm>
          <a:prstGeom prst="rect">
            <a:avLst/>
          </a:prstGeom>
        </p:spPr>
        <p:txBody>
          <a:bodyPr wrap="none">
            <a:spAutoFit/>
          </a:bodyPr>
          <a:lstStyle/>
          <a:p>
            <a:pPr>
              <a:defRPr/>
            </a:pPr>
            <a:r>
              <a:rPr lang="zh-CN" altLang="en-US" sz="2400" b="1" spc="300" dirty="0">
                <a:solidFill>
                  <a:srgbClr val="00A0E9"/>
                </a:solidFill>
                <a:latin typeface="微软雅黑" panose="020B0503020204020204" pitchFamily="34" charset="-122"/>
                <a:ea typeface="微软雅黑" panose="020B0503020204020204" pitchFamily="34" charset="-122"/>
                <a:cs typeface="+mn-ea"/>
                <a:sym typeface="+mn-lt"/>
              </a:rPr>
              <a:t>初步认识</a:t>
            </a:r>
          </a:p>
        </p:txBody>
      </p:sp>
      <p:grpSp>
        <p:nvGrpSpPr>
          <p:cNvPr id="8" name="组合 7"/>
          <p:cNvGrpSpPr/>
          <p:nvPr/>
        </p:nvGrpSpPr>
        <p:grpSpPr>
          <a:xfrm>
            <a:off x="334900" y="1212562"/>
            <a:ext cx="295322" cy="210471"/>
            <a:chOff x="435463" y="1226414"/>
            <a:chExt cx="295380" cy="210512"/>
          </a:xfrm>
        </p:grpSpPr>
        <p:sp>
          <p:nvSpPr>
            <p:cNvPr id="10" name="矩形 9"/>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文本框 18"/>
          <p:cNvSpPr txBox="1"/>
          <p:nvPr/>
        </p:nvSpPr>
        <p:spPr>
          <a:xfrm>
            <a:off x="882650" y="999490"/>
            <a:ext cx="6220460" cy="583565"/>
          </a:xfrm>
          <a:prstGeom prst="rect">
            <a:avLst/>
          </a:prstGeom>
          <a:noFill/>
        </p:spPr>
        <p:txBody>
          <a:bodyPr wrap="square" rtlCol="0">
            <a:spAutoFit/>
          </a:bodyPr>
          <a:lstStyle/>
          <a:p>
            <a:pPr algn="dist"/>
            <a:r>
              <a:rPr lang="zh-CN" altLang="en-US" sz="3200" b="1" dirty="0">
                <a:latin typeface="+mn-ea"/>
                <a:sym typeface="+mn-ea"/>
              </a:rPr>
              <a:t>“伏安法” 测量小灯泡的电功率</a:t>
            </a:r>
            <a:endParaRPr lang="zh-CN" altLang="en-US" sz="32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 name="文本框 2"/>
          <p:cNvSpPr txBox="1"/>
          <p:nvPr/>
        </p:nvSpPr>
        <p:spPr>
          <a:xfrm>
            <a:off x="1009015" y="2033270"/>
            <a:ext cx="1871980" cy="521970"/>
          </a:xfrm>
          <a:prstGeom prst="rect">
            <a:avLst/>
          </a:prstGeom>
          <a:noFill/>
        </p:spPr>
        <p:txBody>
          <a:bodyPr wrap="none" rtlCol="0" anchor="t">
            <a:spAutoFit/>
          </a:bodyPr>
          <a:lstStyle/>
          <a:p>
            <a:r>
              <a:rPr lang="en-US" altLang="zh-CN" sz="2800" dirty="0">
                <a:sym typeface="+mn-ea"/>
              </a:rPr>
              <a:t>1.</a:t>
            </a:r>
            <a:r>
              <a:rPr lang="zh-CN" altLang="en-US" sz="2800" dirty="0">
                <a:sym typeface="+mn-ea"/>
              </a:rPr>
              <a:t>实验目的</a:t>
            </a:r>
            <a:endParaRPr lang="zh-CN" altLang="en-US" sz="2800" dirty="0">
              <a:solidFill>
                <a:srgbClr val="000000"/>
              </a:solidFill>
              <a:latin typeface="微软雅黑" panose="020B0503020204020204" pitchFamily="34" charset="-122"/>
              <a:ea typeface="微软雅黑" panose="020B0503020204020204" pitchFamily="34" charset="-122"/>
              <a:sym typeface="+mn-ea"/>
            </a:endParaRPr>
          </a:p>
        </p:txBody>
      </p:sp>
      <p:sp>
        <p:nvSpPr>
          <p:cNvPr id="4" name="文本框 3"/>
          <p:cNvSpPr txBox="1"/>
          <p:nvPr/>
        </p:nvSpPr>
        <p:spPr>
          <a:xfrm>
            <a:off x="1009015" y="3195955"/>
            <a:ext cx="1871980" cy="521970"/>
          </a:xfrm>
          <a:prstGeom prst="rect">
            <a:avLst/>
          </a:prstGeom>
          <a:noFill/>
        </p:spPr>
        <p:txBody>
          <a:bodyPr wrap="none" rtlCol="0" anchor="t">
            <a:spAutoFit/>
          </a:bodyPr>
          <a:lstStyle/>
          <a:p>
            <a:r>
              <a:rPr lang="en-US" altLang="zh-CN" sz="2800" dirty="0">
                <a:sym typeface="+mn-ea"/>
              </a:rPr>
              <a:t>2.</a:t>
            </a:r>
            <a:r>
              <a:rPr lang="zh-CN" altLang="en-US" sz="2800" dirty="0">
                <a:sym typeface="+mn-ea"/>
              </a:rPr>
              <a:t>实验原理</a:t>
            </a:r>
            <a:endParaRPr lang="zh-CN" altLang="en-US" sz="2800" dirty="0">
              <a:solidFill>
                <a:srgbClr val="000000"/>
              </a:solidFill>
              <a:latin typeface="微软雅黑" panose="020B0503020204020204" pitchFamily="34" charset="-122"/>
              <a:ea typeface="微软雅黑" panose="020B0503020204020204" pitchFamily="34" charset="-122"/>
              <a:sym typeface="+mn-ea"/>
            </a:endParaRPr>
          </a:p>
        </p:txBody>
      </p:sp>
      <p:sp>
        <p:nvSpPr>
          <p:cNvPr id="5" name="文本框 4"/>
          <p:cNvSpPr txBox="1"/>
          <p:nvPr/>
        </p:nvSpPr>
        <p:spPr>
          <a:xfrm>
            <a:off x="2889250" y="2033270"/>
            <a:ext cx="8717280" cy="521970"/>
          </a:xfrm>
          <a:prstGeom prst="rect">
            <a:avLst/>
          </a:prstGeom>
          <a:noFill/>
        </p:spPr>
        <p:txBody>
          <a:bodyPr wrap="none" rtlCol="0" anchor="t">
            <a:spAutoFit/>
          </a:bodyPr>
          <a:lstStyle/>
          <a:p>
            <a:pPr algn="ctr">
              <a:defRPr/>
            </a:pPr>
            <a:r>
              <a:rPr lang="zh-CN" altLang="en-US" sz="2800" dirty="0">
                <a:sym typeface="+mn-ea"/>
              </a:rPr>
              <a:t>用电流表和电压表测量小灯泡的额定功率和实际功率。</a:t>
            </a:r>
            <a:endParaRPr lang="zh-CN" altLang="en-US" sz="2800" dirty="0">
              <a:solidFill>
                <a:srgbClr val="000000"/>
              </a:solidFill>
              <a:latin typeface="微软雅黑" panose="020B0503020204020204" pitchFamily="34" charset="-122"/>
              <a:ea typeface="微软雅黑" panose="020B0503020204020204" pitchFamily="34" charset="-122"/>
              <a:sym typeface="+mn-ea"/>
            </a:endParaRPr>
          </a:p>
        </p:txBody>
      </p:sp>
      <p:sp>
        <p:nvSpPr>
          <p:cNvPr id="16" name="Rectangle 4"/>
          <p:cNvSpPr>
            <a:spLocks noChangeArrowheads="1"/>
          </p:cNvSpPr>
          <p:nvPr/>
        </p:nvSpPr>
        <p:spPr bwMode="auto">
          <a:xfrm>
            <a:off x="3041157" y="3175635"/>
            <a:ext cx="1647445" cy="521970"/>
          </a:xfrm>
          <a:prstGeom prst="rect">
            <a:avLst/>
          </a:prstGeom>
          <a:noFill/>
          <a:ln w="12700">
            <a:solidFill>
              <a:srgbClr val="036EB8"/>
            </a:solidFill>
            <a:prstDash val="lgDash"/>
            <a:miter lim="800000"/>
          </a:ln>
        </p:spPr>
        <p:txBody>
          <a:bodyPr wrap="square">
            <a:spAutoFit/>
          </a:bodyPr>
          <a:lstStyle/>
          <a:p>
            <a:pPr algn="ctr"/>
            <a:r>
              <a:rPr lang="en-US" sz="2800" b="1" i="1" dirty="0">
                <a:solidFill>
                  <a:schemeClr val="tx1"/>
                </a:solidFill>
                <a:latin typeface="Times New Roman" panose="02020603050405020304" charset="0"/>
                <a:cs typeface="Times New Roman" panose="02020603050405020304" charset="0"/>
              </a:rPr>
              <a:t>P </a:t>
            </a:r>
            <a:r>
              <a:rPr lang="en-US" altLang="zh-CN" sz="2800" b="1" dirty="0">
                <a:solidFill>
                  <a:schemeClr val="tx1"/>
                </a:solidFill>
                <a:latin typeface="Times New Roman" panose="02020603050405020304" charset="0"/>
                <a:cs typeface="Times New Roman" panose="02020603050405020304" charset="0"/>
              </a:rPr>
              <a:t>= </a:t>
            </a:r>
            <a:r>
              <a:rPr lang="en-US" altLang="zh-CN" sz="2800" b="1" i="1" dirty="0">
                <a:solidFill>
                  <a:schemeClr val="tx1"/>
                </a:solidFill>
                <a:latin typeface="Times New Roman" panose="02020603050405020304" charset="0"/>
                <a:cs typeface="Times New Roman" panose="02020603050405020304" charset="0"/>
              </a:rPr>
              <a:t>U</a:t>
            </a:r>
            <a:r>
              <a:rPr lang="zh-CN" altLang="en-US" sz="2800" b="1" baseline="-25000" dirty="0">
                <a:solidFill>
                  <a:schemeClr val="tx1"/>
                </a:solidFill>
                <a:latin typeface="Times New Roman" panose="02020603050405020304" charset="0"/>
                <a:cs typeface="Times New Roman" panose="02020603050405020304" charset="0"/>
              </a:rPr>
              <a:t>  </a:t>
            </a:r>
            <a:r>
              <a:rPr lang="en-US" altLang="zh-CN" sz="2800" b="1" i="1" dirty="0">
                <a:solidFill>
                  <a:schemeClr val="tx1"/>
                </a:solidFill>
                <a:latin typeface="Times New Roman" panose="02020603050405020304" charset="0"/>
                <a:cs typeface="Times New Roman" panose="02020603050405020304" charset="0"/>
              </a:rPr>
              <a:t>I</a:t>
            </a:r>
            <a:r>
              <a:rPr lang="zh-CN" altLang="en-US" sz="2800" b="1" baseline="-25000" dirty="0">
                <a:solidFill>
                  <a:schemeClr val="tx1"/>
                </a:solidFill>
                <a:latin typeface="Times New Roman" panose="02020603050405020304" charset="0"/>
                <a:cs typeface="Times New Roman" panose="02020603050405020304" charset="0"/>
              </a:rPr>
              <a:t> </a:t>
            </a:r>
          </a:p>
        </p:txBody>
      </p:sp>
      <p:sp>
        <p:nvSpPr>
          <p:cNvPr id="38" name="文本框 37"/>
          <p:cNvSpPr txBox="1"/>
          <p:nvPr/>
        </p:nvSpPr>
        <p:spPr>
          <a:xfrm>
            <a:off x="5611588" y="3143943"/>
            <a:ext cx="1640938" cy="579096"/>
          </a:xfrm>
          <a:prstGeom prst="roundRect">
            <a:avLst/>
          </a:prstGeom>
          <a:solidFill>
            <a:srgbClr val="BDD7EE"/>
          </a:solidFill>
          <a:ln w="19050">
            <a:solidFill>
              <a:srgbClr val="036EB8"/>
            </a:solidFill>
          </a:ln>
        </p:spPr>
        <p:txBody>
          <a:bodyPr wrap="square" rtlCol="0" anchor="t">
            <a:spAutoFit/>
          </a:bodyPr>
          <a:lstStyle/>
          <a:p>
            <a:pPr lvl="0" algn="ctr">
              <a:buClrTx/>
              <a:buSzTx/>
              <a:buFontTx/>
            </a:pPr>
            <a:r>
              <a:rPr lang="zh-CN" altLang="en-US" sz="2800" dirty="0">
                <a:solidFill>
                  <a:schemeClr val="tx1"/>
                </a:solidFill>
                <a:latin typeface="Times New Roman" panose="02020603050405020304" charset="0"/>
                <a:cs typeface="Times New Roman" panose="02020603050405020304" charset="0"/>
                <a:sym typeface="+mn-ea"/>
              </a:rPr>
              <a:t>伏安法</a:t>
            </a:r>
          </a:p>
        </p:txBody>
      </p:sp>
      <p:sp>
        <p:nvSpPr>
          <p:cNvPr id="18" name="文本框 17"/>
          <p:cNvSpPr txBox="1"/>
          <p:nvPr/>
        </p:nvSpPr>
        <p:spPr>
          <a:xfrm>
            <a:off x="1009015" y="4358640"/>
            <a:ext cx="1871980" cy="521970"/>
          </a:xfrm>
          <a:prstGeom prst="rect">
            <a:avLst/>
          </a:prstGeom>
          <a:noFill/>
        </p:spPr>
        <p:txBody>
          <a:bodyPr wrap="none" rtlCol="0" anchor="t">
            <a:spAutoFit/>
          </a:bodyPr>
          <a:lstStyle/>
          <a:p>
            <a:r>
              <a:rPr lang="en-US" sz="2800">
                <a:solidFill>
                  <a:schemeClr val="tx1"/>
                </a:solidFill>
                <a:latin typeface="Times New Roman" panose="02020603050405020304" charset="0"/>
                <a:ea typeface="微软雅黑" panose="020B0503020204020204" pitchFamily="34" charset="-122"/>
                <a:cs typeface="Times New Roman" panose="02020603050405020304" charset="0"/>
                <a:sym typeface="+mn-ea"/>
              </a:rPr>
              <a:t>3.实验器材</a:t>
            </a:r>
            <a:endParaRPr lang="en-US" altLang="en-US" sz="2800" dirty="0">
              <a:solidFill>
                <a:schemeClr val="tx1"/>
              </a:solidFill>
              <a:latin typeface="Times New Roman" panose="02020603050405020304" charset="0"/>
              <a:ea typeface="微软雅黑" panose="020B0503020204020204" pitchFamily="34" charset="-122"/>
              <a:cs typeface="Times New Roman" panose="02020603050405020304" charset="0"/>
              <a:sym typeface="+mn-ea"/>
            </a:endParaRPr>
          </a:p>
        </p:txBody>
      </p:sp>
      <p:sp>
        <p:nvSpPr>
          <p:cNvPr id="20" name="文本框 19"/>
          <p:cNvSpPr txBox="1"/>
          <p:nvPr/>
        </p:nvSpPr>
        <p:spPr>
          <a:xfrm>
            <a:off x="2880995" y="3952240"/>
            <a:ext cx="8841105" cy="1383665"/>
          </a:xfrm>
          <a:prstGeom prst="rect">
            <a:avLst/>
          </a:prstGeom>
          <a:noFill/>
        </p:spPr>
        <p:txBody>
          <a:bodyPr wrap="square" rtlCol="0" anchor="t">
            <a:spAutoFit/>
          </a:bodyPr>
          <a:lstStyle/>
          <a:p>
            <a:pPr lvl="0">
              <a:lnSpc>
                <a:spcPct val="150000"/>
              </a:lnSpc>
            </a:pPr>
            <a:r>
              <a:rPr lang="en-US" sz="2800">
                <a:latin typeface="Times New Roman" panose="02020603050405020304" charset="0"/>
                <a:ea typeface="微软雅黑" panose="020B0503020204020204" pitchFamily="34" charset="-122"/>
                <a:cs typeface="Times New Roman" panose="02020603050405020304" charset="0"/>
                <a:sym typeface="+mn-ea"/>
              </a:rPr>
              <a:t>额定电压为 2.5V 的小灯泡一个，3 V 电源，开关，滑动变阻器，</a:t>
            </a:r>
            <a:r>
              <a:rPr lang="zh-CN" altLang="en-US" sz="2800">
                <a:solidFill>
                  <a:schemeClr val="tx1"/>
                </a:solidFill>
                <a:latin typeface="Times New Roman" panose="02020603050405020304" charset="0"/>
                <a:ea typeface="微软雅黑" panose="020B0503020204020204" pitchFamily="34" charset="-122"/>
                <a:cs typeface="Times New Roman" panose="02020603050405020304" charset="0"/>
                <a:sym typeface="+mn-ea"/>
              </a:rPr>
              <a:t>电压表、电流表</a:t>
            </a:r>
            <a:r>
              <a:rPr lang="en-US" sz="2800">
                <a:solidFill>
                  <a:schemeClr val="tx1"/>
                </a:solidFill>
                <a:latin typeface="Times New Roman" panose="02020603050405020304" charset="0"/>
                <a:ea typeface="微软雅黑" panose="020B0503020204020204" pitchFamily="34" charset="-122"/>
                <a:cs typeface="Times New Roman" panose="02020603050405020304" charset="0"/>
                <a:sym typeface="+mn-ea"/>
              </a:rPr>
              <a:t>，</a:t>
            </a:r>
            <a:r>
              <a:rPr lang="en-US" sz="2800">
                <a:latin typeface="Times New Roman" panose="02020603050405020304" charset="0"/>
                <a:ea typeface="微软雅黑" panose="020B0503020204020204" pitchFamily="34" charset="-122"/>
                <a:cs typeface="Times New Roman" panose="02020603050405020304" charset="0"/>
                <a:sym typeface="+mn-ea"/>
              </a:rPr>
              <a:t>导线若干。</a:t>
            </a:r>
            <a:endParaRPr lang="zh-CN" altLang="en-US" sz="2800" dirty="0">
              <a:solidFill>
                <a:srgbClr val="000000"/>
              </a:solidFill>
              <a:latin typeface="微软雅黑" panose="020B0503020204020204" pitchFamily="34" charset="-122"/>
              <a:ea typeface="微软雅黑" panose="020B0503020204020204" pitchFamily="34" charset="-122"/>
              <a:sym typeface="+mn-ea"/>
            </a:endParaRPr>
          </a:p>
        </p:txBody>
      </p:sp>
      <p:pic>
        <p:nvPicPr>
          <p:cNvPr id="21" name="图片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0460" y="5687060"/>
            <a:ext cx="967105" cy="624840"/>
          </a:xfrm>
          <a:prstGeom prst="roundRect">
            <a:avLst>
              <a:gd name="adj" fmla="val 16667"/>
            </a:avLst>
          </a:prstGeom>
          <a:ln>
            <a:noFill/>
          </a:ln>
          <a:effectLst/>
        </p:spPr>
      </p:pic>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6100" y="5759450"/>
            <a:ext cx="1518285" cy="476885"/>
          </a:xfrm>
          <a:prstGeom prst="roundRect">
            <a:avLst>
              <a:gd name="adj" fmla="val 16667"/>
            </a:avLst>
          </a:prstGeom>
          <a:ln>
            <a:noFill/>
          </a:ln>
          <a:effectLst/>
        </p:spPr>
      </p:pic>
      <p:pic>
        <p:nvPicPr>
          <p:cNvPr id="29" name="图片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93640" y="5347970"/>
            <a:ext cx="921385" cy="1300480"/>
          </a:xfrm>
          <a:prstGeom prst="roundRect">
            <a:avLst>
              <a:gd name="adj" fmla="val 16667"/>
            </a:avLst>
          </a:prstGeom>
          <a:ln>
            <a:noFill/>
          </a:ln>
          <a:effectLst/>
        </p:spPr>
      </p:pic>
      <p:pic>
        <p:nvPicPr>
          <p:cNvPr id="34" name="图片 33"/>
          <p:cNvPicPr>
            <a:picLocks noChangeAspect="1"/>
          </p:cNvPicPr>
          <p:nvPr/>
        </p:nvPicPr>
        <p:blipFill>
          <a:blip r:embed="rId5" cstate="print">
            <a:clrChange>
              <a:clrFrom>
                <a:srgbClr val="FFFDEA"/>
              </a:clrFrom>
              <a:clrTo>
                <a:srgbClr val="FFFDEA">
                  <a:alpha val="0"/>
                </a:srgbClr>
              </a:clrTo>
            </a:clrChange>
            <a:extLst>
              <a:ext uri="{28A0092B-C50C-407E-A947-70E740481C1C}">
                <a14:useLocalDpi xmlns:a14="http://schemas.microsoft.com/office/drawing/2010/main" val="0"/>
              </a:ext>
            </a:extLst>
          </a:blip>
          <a:stretch>
            <a:fillRect/>
          </a:stretch>
        </p:blipFill>
        <p:spPr>
          <a:xfrm>
            <a:off x="6260465" y="5341620"/>
            <a:ext cx="991870" cy="1315085"/>
          </a:xfrm>
          <a:prstGeom prst="roundRect">
            <a:avLst>
              <a:gd name="adj" fmla="val 16667"/>
            </a:avLst>
          </a:prstGeom>
          <a:ln>
            <a:noFill/>
          </a:ln>
          <a:effectLst/>
        </p:spPr>
      </p:pic>
      <p:pic>
        <p:nvPicPr>
          <p:cNvPr id="39" name="图片 3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97775" y="5504180"/>
            <a:ext cx="1026160" cy="803275"/>
          </a:xfrm>
          <a:prstGeom prst="roundRect">
            <a:avLst>
              <a:gd name="adj" fmla="val 16667"/>
            </a:avLst>
          </a:prstGeom>
          <a:ln>
            <a:noFill/>
          </a:ln>
          <a:effectLst/>
        </p:spPr>
      </p:pic>
      <p:pic>
        <p:nvPicPr>
          <p:cNvPr id="42" name="图片 4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69375" y="5565140"/>
            <a:ext cx="1746885" cy="889000"/>
          </a:xfrm>
          <a:prstGeom prst="roundRect">
            <a:avLst>
              <a:gd name="adj" fmla="val 16667"/>
            </a:avLst>
          </a:prstGeom>
          <a:ln>
            <a:noFill/>
          </a:ln>
          <a:effec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74289" y="159124"/>
            <a:ext cx="1757680" cy="521970"/>
          </a:xfrm>
          <a:prstGeom prst="rect">
            <a:avLst/>
          </a:prstGeom>
          <a:noFill/>
        </p:spPr>
        <p:txBody>
          <a:bodyPr wrap="none" rtlCol="0">
            <a:spAutoFit/>
          </a:bodyPr>
          <a:lstStyle/>
          <a:p>
            <a:r>
              <a:rPr lang="zh-CN" altLang="en-US" sz="2800" b="1" spc="300" dirty="0">
                <a:latin typeface="微软雅黑" panose="020B0503020204020204" pitchFamily="34" charset="-122"/>
                <a:ea typeface="微软雅黑" panose="020B0503020204020204" pitchFamily="34" charset="-122"/>
              </a:rPr>
              <a:t>课程讲授</a:t>
            </a:r>
          </a:p>
        </p:txBody>
      </p:sp>
      <p:grpSp>
        <p:nvGrpSpPr>
          <p:cNvPr id="25" name="组合 24"/>
          <p:cNvGrpSpPr/>
          <p:nvPr/>
        </p:nvGrpSpPr>
        <p:grpSpPr>
          <a:xfrm>
            <a:off x="2614295" y="444500"/>
            <a:ext cx="700405" cy="175260"/>
            <a:chOff x="4121" y="692"/>
            <a:chExt cx="1103" cy="276"/>
          </a:xfrm>
        </p:grpSpPr>
        <p:sp>
          <p:nvSpPr>
            <p:cNvPr id="26" name="等腰三角形 25"/>
            <p:cNvSpPr/>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2" name="矩形 31"/>
          <p:cNvSpPr/>
          <p:nvPr/>
        </p:nvSpPr>
        <p:spPr>
          <a:xfrm>
            <a:off x="3438849" y="221845"/>
            <a:ext cx="1554480" cy="460375"/>
          </a:xfrm>
          <a:prstGeom prst="rect">
            <a:avLst/>
          </a:prstGeom>
        </p:spPr>
        <p:txBody>
          <a:bodyPr wrap="none">
            <a:spAutoFit/>
          </a:bodyPr>
          <a:lstStyle/>
          <a:p>
            <a:pPr>
              <a:defRPr/>
            </a:pPr>
            <a:r>
              <a:rPr lang="zh-CN" altLang="en-US" sz="2400" b="1" spc="300" dirty="0">
                <a:solidFill>
                  <a:srgbClr val="00A0E9"/>
                </a:solidFill>
                <a:latin typeface="微软雅黑" panose="020B0503020204020204" pitchFamily="34" charset="-122"/>
                <a:ea typeface="微软雅黑" panose="020B0503020204020204" pitchFamily="34" charset="-122"/>
                <a:cs typeface="+mn-ea"/>
                <a:sym typeface="+mn-lt"/>
              </a:rPr>
              <a:t>初步认识</a:t>
            </a:r>
          </a:p>
        </p:txBody>
      </p:sp>
      <p:grpSp>
        <p:nvGrpSpPr>
          <p:cNvPr id="8" name="组合 7"/>
          <p:cNvGrpSpPr/>
          <p:nvPr/>
        </p:nvGrpSpPr>
        <p:grpSpPr>
          <a:xfrm>
            <a:off x="334900" y="1212562"/>
            <a:ext cx="295322" cy="210471"/>
            <a:chOff x="435463" y="1226414"/>
            <a:chExt cx="295380" cy="210512"/>
          </a:xfrm>
        </p:grpSpPr>
        <p:sp>
          <p:nvSpPr>
            <p:cNvPr id="10" name="矩形 9"/>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文本框 18"/>
          <p:cNvSpPr txBox="1"/>
          <p:nvPr/>
        </p:nvSpPr>
        <p:spPr>
          <a:xfrm>
            <a:off x="882650" y="999490"/>
            <a:ext cx="6220460" cy="583565"/>
          </a:xfrm>
          <a:prstGeom prst="rect">
            <a:avLst/>
          </a:prstGeom>
          <a:noFill/>
        </p:spPr>
        <p:txBody>
          <a:bodyPr wrap="square" rtlCol="0">
            <a:spAutoFit/>
          </a:bodyPr>
          <a:lstStyle/>
          <a:p>
            <a:pPr algn="dist"/>
            <a:r>
              <a:rPr lang="zh-CN" altLang="en-US" sz="3200" b="1" dirty="0">
                <a:latin typeface="+mn-ea"/>
                <a:sym typeface="+mn-ea"/>
              </a:rPr>
              <a:t>“伏安法” 测量小灯泡的电功率</a:t>
            </a:r>
            <a:endParaRPr lang="zh-CN" altLang="en-US" sz="32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文本框 5"/>
          <p:cNvSpPr txBox="1"/>
          <p:nvPr/>
        </p:nvSpPr>
        <p:spPr>
          <a:xfrm>
            <a:off x="882650" y="2127885"/>
            <a:ext cx="2938780" cy="521970"/>
          </a:xfrm>
          <a:prstGeom prst="rect">
            <a:avLst/>
          </a:prstGeom>
          <a:noFill/>
        </p:spPr>
        <p:txBody>
          <a:bodyPr wrap="none" rtlCol="0" anchor="t">
            <a:spAutoFit/>
          </a:bodyPr>
          <a:lstStyle/>
          <a:p>
            <a:r>
              <a:rPr lang="en-US" altLang="zh-CN" sz="2800" dirty="0">
                <a:sym typeface="+mn-ea"/>
              </a:rPr>
              <a:t>4.</a:t>
            </a:r>
            <a:r>
              <a:rPr lang="zh-CN" altLang="en-US" sz="2800" dirty="0">
                <a:sym typeface="+mn-ea"/>
              </a:rPr>
              <a:t>画出实验电路图</a:t>
            </a:r>
            <a:endParaRPr lang="zh-CN" altLang="en-US" sz="2800" dirty="0">
              <a:solidFill>
                <a:srgbClr val="000000"/>
              </a:solidFill>
              <a:latin typeface="微软雅黑" panose="020B0503020204020204" pitchFamily="34" charset="-122"/>
              <a:ea typeface="微软雅黑" panose="020B0503020204020204" pitchFamily="34" charset="-122"/>
              <a:sym typeface="+mn-ea"/>
            </a:endParaRPr>
          </a:p>
        </p:txBody>
      </p:sp>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22701" t="35344" r="26996" b="33201"/>
          <a:stretch>
            <a:fillRect/>
          </a:stretch>
        </p:blipFill>
        <p:spPr>
          <a:xfrm>
            <a:off x="791210" y="2978150"/>
            <a:ext cx="3797935" cy="2374900"/>
          </a:xfrm>
          <a:prstGeom prst="rect">
            <a:avLst/>
          </a:prstGeom>
        </p:spPr>
      </p:pic>
      <p:sp>
        <p:nvSpPr>
          <p:cNvPr id="7" name="文本框 6"/>
          <p:cNvSpPr txBox="1"/>
          <p:nvPr/>
        </p:nvSpPr>
        <p:spPr>
          <a:xfrm>
            <a:off x="6661150" y="2127885"/>
            <a:ext cx="1960880" cy="521970"/>
          </a:xfrm>
          <a:prstGeom prst="rect">
            <a:avLst/>
          </a:prstGeom>
          <a:noFill/>
        </p:spPr>
        <p:txBody>
          <a:bodyPr wrap="none" rtlCol="0" anchor="t">
            <a:spAutoFit/>
          </a:bodyPr>
          <a:lstStyle/>
          <a:p>
            <a:r>
              <a:rPr lang="zh-CN" altLang="en-US" sz="2800" dirty="0">
                <a:sym typeface="+mn-ea"/>
              </a:rPr>
              <a:t>实验实物图</a:t>
            </a:r>
            <a:endParaRPr lang="zh-CN" altLang="en-US" sz="2800" dirty="0">
              <a:solidFill>
                <a:srgbClr val="000000"/>
              </a:solidFill>
              <a:latin typeface="微软雅黑" panose="020B0503020204020204" pitchFamily="34" charset="-122"/>
              <a:ea typeface="微软雅黑" panose="020B0503020204020204" pitchFamily="34" charset="-122"/>
              <a:sym typeface="+mn-ea"/>
            </a:endParaRPr>
          </a:p>
        </p:txBody>
      </p:sp>
      <p:pic>
        <p:nvPicPr>
          <p:cNvPr id="97" name="图片 96"/>
          <p:cNvPicPr>
            <a:picLocks noChangeAspect="1"/>
          </p:cNvPicPr>
          <p:nvPr/>
        </p:nvPicPr>
        <p:blipFill>
          <a:blip r:embed="rId3">
            <a:clrChange>
              <a:clrFrom>
                <a:srgbClr val="FFFFFF">
                  <a:alpha val="100000"/>
                </a:srgbClr>
              </a:clrFrom>
              <a:clrTo>
                <a:srgbClr val="FFFFFF">
                  <a:alpha val="100000"/>
                  <a:alpha val="0"/>
                </a:srgbClr>
              </a:clrTo>
            </a:clrChange>
            <a:extLst>
              <a:ext uri="{28A0092B-C50C-407E-A947-70E740481C1C}">
                <a14:useLocalDpi xmlns:a14="http://schemas.microsoft.com/office/drawing/2010/main" val="0"/>
              </a:ext>
            </a:extLst>
          </a:blip>
          <a:stretch>
            <a:fillRect/>
          </a:stretch>
        </p:blipFill>
        <p:spPr>
          <a:xfrm>
            <a:off x="6530975" y="2978150"/>
            <a:ext cx="4404360" cy="2804160"/>
          </a:xfrm>
          <a:prstGeom prst="roundRect">
            <a:avLst>
              <a:gd name="adj" fmla="val 16667"/>
            </a:avLst>
          </a:prstGeom>
          <a:ln>
            <a:noFill/>
          </a:ln>
          <a:effec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74289" y="159124"/>
            <a:ext cx="1757680" cy="521970"/>
          </a:xfrm>
          <a:prstGeom prst="rect">
            <a:avLst/>
          </a:prstGeom>
          <a:noFill/>
        </p:spPr>
        <p:txBody>
          <a:bodyPr wrap="none" rtlCol="0">
            <a:spAutoFit/>
          </a:bodyPr>
          <a:lstStyle/>
          <a:p>
            <a:r>
              <a:rPr lang="zh-CN" altLang="en-US" sz="2800" b="1" spc="300" dirty="0">
                <a:latin typeface="微软雅黑" panose="020B0503020204020204" pitchFamily="34" charset="-122"/>
                <a:ea typeface="微软雅黑" panose="020B0503020204020204" pitchFamily="34" charset="-122"/>
              </a:rPr>
              <a:t>课程讲授</a:t>
            </a:r>
          </a:p>
        </p:txBody>
      </p:sp>
      <p:grpSp>
        <p:nvGrpSpPr>
          <p:cNvPr id="25" name="组合 24"/>
          <p:cNvGrpSpPr/>
          <p:nvPr/>
        </p:nvGrpSpPr>
        <p:grpSpPr>
          <a:xfrm>
            <a:off x="2614295" y="444500"/>
            <a:ext cx="700405" cy="175260"/>
            <a:chOff x="4121" y="692"/>
            <a:chExt cx="1103" cy="276"/>
          </a:xfrm>
        </p:grpSpPr>
        <p:sp>
          <p:nvSpPr>
            <p:cNvPr id="26" name="等腰三角形 25"/>
            <p:cNvSpPr/>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2" name="矩形 31"/>
          <p:cNvSpPr/>
          <p:nvPr/>
        </p:nvSpPr>
        <p:spPr>
          <a:xfrm>
            <a:off x="3438849" y="221845"/>
            <a:ext cx="1554480" cy="460375"/>
          </a:xfrm>
          <a:prstGeom prst="rect">
            <a:avLst/>
          </a:prstGeom>
        </p:spPr>
        <p:txBody>
          <a:bodyPr wrap="none">
            <a:spAutoFit/>
          </a:bodyPr>
          <a:lstStyle/>
          <a:p>
            <a:pPr>
              <a:defRPr/>
            </a:pPr>
            <a:r>
              <a:rPr lang="zh-CN" altLang="en-US" sz="2400" b="1" spc="300" dirty="0">
                <a:solidFill>
                  <a:srgbClr val="00A0E9"/>
                </a:solidFill>
                <a:latin typeface="微软雅黑" panose="020B0503020204020204" pitchFamily="34" charset="-122"/>
                <a:ea typeface="微软雅黑" panose="020B0503020204020204" pitchFamily="34" charset="-122"/>
                <a:cs typeface="+mn-ea"/>
                <a:sym typeface="+mn-lt"/>
              </a:rPr>
              <a:t>初步认识</a:t>
            </a:r>
          </a:p>
        </p:txBody>
      </p:sp>
      <p:grpSp>
        <p:nvGrpSpPr>
          <p:cNvPr id="8" name="组合 7"/>
          <p:cNvGrpSpPr/>
          <p:nvPr/>
        </p:nvGrpSpPr>
        <p:grpSpPr>
          <a:xfrm>
            <a:off x="334900" y="1212562"/>
            <a:ext cx="295322" cy="210471"/>
            <a:chOff x="435463" y="1226414"/>
            <a:chExt cx="295380" cy="210512"/>
          </a:xfrm>
        </p:grpSpPr>
        <p:sp>
          <p:nvSpPr>
            <p:cNvPr id="10" name="矩形 9"/>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文本框 18"/>
          <p:cNvSpPr txBox="1"/>
          <p:nvPr/>
        </p:nvSpPr>
        <p:spPr>
          <a:xfrm>
            <a:off x="882650" y="999490"/>
            <a:ext cx="6220460" cy="583565"/>
          </a:xfrm>
          <a:prstGeom prst="rect">
            <a:avLst/>
          </a:prstGeom>
          <a:noFill/>
        </p:spPr>
        <p:txBody>
          <a:bodyPr wrap="square" rtlCol="0">
            <a:spAutoFit/>
          </a:bodyPr>
          <a:lstStyle/>
          <a:p>
            <a:pPr algn="dist"/>
            <a:r>
              <a:rPr lang="zh-CN" altLang="en-US" sz="3200" b="1" dirty="0">
                <a:latin typeface="+mn-ea"/>
                <a:sym typeface="+mn-ea"/>
              </a:rPr>
              <a:t>“伏安法” 测量小灯泡的电功率</a:t>
            </a:r>
            <a:endParaRPr lang="zh-CN" altLang="en-US" sz="3200" b="1" dirty="0">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4" name="图片 3"/>
          <p:cNvPicPr>
            <a:picLocks noChangeAspect="1"/>
          </p:cNvPicPr>
          <p:nvPr/>
        </p:nvPicPr>
        <p:blipFill>
          <a:blip r:embed="rId2">
            <a:clrChange>
              <a:clrFrom>
                <a:srgbClr val="FFFFFF">
                  <a:alpha val="100000"/>
                </a:srgbClr>
              </a:clrFrom>
              <a:clrTo>
                <a:srgbClr val="FFFFFF">
                  <a:alpha val="100000"/>
                  <a:alpha val="0"/>
                </a:srgbClr>
              </a:clrTo>
            </a:clrChange>
            <a:extLst>
              <a:ext uri="{28A0092B-C50C-407E-A947-70E740481C1C}">
                <a14:useLocalDpi xmlns:a14="http://schemas.microsoft.com/office/drawing/2010/main" val="0"/>
              </a:ext>
            </a:extLst>
          </a:blip>
          <a:stretch>
            <a:fillRect/>
          </a:stretch>
        </p:blipFill>
        <p:spPr>
          <a:xfrm>
            <a:off x="7565167" y="3663969"/>
            <a:ext cx="3204383" cy="1549013"/>
          </a:xfrm>
          <a:prstGeom prst="roundRect">
            <a:avLst>
              <a:gd name="adj" fmla="val 16667"/>
            </a:avLst>
          </a:prstGeom>
          <a:ln>
            <a:noFill/>
          </a:ln>
          <a:effectLst/>
        </p:spPr>
      </p:pic>
      <p:sp>
        <p:nvSpPr>
          <p:cNvPr id="46" name="矩形 45"/>
          <p:cNvSpPr/>
          <p:nvPr/>
        </p:nvSpPr>
        <p:spPr>
          <a:xfrm>
            <a:off x="1106072" y="2776481"/>
            <a:ext cx="5683348" cy="3323987"/>
          </a:xfrm>
          <a:prstGeom prst="rect">
            <a:avLst/>
          </a:prstGeom>
        </p:spPr>
        <p:txBody>
          <a:bodyPr wrap="square">
            <a:spAutoFit/>
          </a:bodyPr>
          <a:lstStyle/>
          <a:p>
            <a:pPr algn="just">
              <a:lnSpc>
                <a:spcPct val="150000"/>
              </a:lnSpc>
              <a:defRPr/>
            </a:pPr>
            <a:r>
              <a:rPr lang="en-US" altLang="zh-CN" sz="2800" dirty="0">
                <a:latin typeface="Times New Roman" panose="02020603050405020304" charset="0"/>
                <a:cs typeface="Times New Roman" panose="02020603050405020304" charset="0"/>
              </a:rPr>
              <a:t>1.</a:t>
            </a:r>
            <a:r>
              <a:rPr lang="zh-CN" altLang="en-US" sz="2800" dirty="0">
                <a:latin typeface="Times New Roman" panose="02020603050405020304" charset="0"/>
                <a:cs typeface="Times New Roman" panose="02020603050405020304" charset="0"/>
              </a:rPr>
              <a:t>保护电路；</a:t>
            </a:r>
            <a:endParaRPr lang="en-US" altLang="zh-CN" sz="2800" dirty="0">
              <a:latin typeface="Times New Roman" panose="02020603050405020304" charset="0"/>
              <a:cs typeface="Times New Roman" panose="02020603050405020304" charset="0"/>
            </a:endParaRPr>
          </a:p>
          <a:p>
            <a:pPr algn="just">
              <a:lnSpc>
                <a:spcPct val="150000"/>
              </a:lnSpc>
              <a:defRPr/>
            </a:pPr>
            <a:r>
              <a:rPr lang="en-US" altLang="zh-CN" sz="2800" dirty="0">
                <a:latin typeface="Times New Roman" panose="02020603050405020304" charset="0"/>
                <a:cs typeface="Times New Roman" panose="02020603050405020304" charset="0"/>
              </a:rPr>
              <a:t>2.</a:t>
            </a:r>
            <a:r>
              <a:rPr lang="zh-CN" altLang="en-US" sz="2800" dirty="0">
                <a:latin typeface="Times New Roman" panose="02020603050405020304" charset="0"/>
                <a:cs typeface="Times New Roman" panose="02020603050405020304" charset="0"/>
              </a:rPr>
              <a:t>改变小灯泡两端的电压，使其分别</a:t>
            </a:r>
            <a:r>
              <a:rPr lang="zh-CN" altLang="en-US" sz="2800" dirty="0">
                <a:solidFill>
                  <a:srgbClr val="00B050"/>
                </a:solidFill>
                <a:latin typeface="Times New Roman" panose="02020603050405020304" charset="0"/>
                <a:cs typeface="Times New Roman" panose="02020603050405020304" charset="0"/>
              </a:rPr>
              <a:t>等于</a:t>
            </a:r>
            <a:r>
              <a:rPr lang="zh-CN" altLang="en-US" sz="2800" dirty="0">
                <a:latin typeface="Times New Roman" panose="02020603050405020304" charset="0"/>
                <a:cs typeface="Times New Roman" panose="02020603050405020304" charset="0"/>
              </a:rPr>
              <a:t>、</a:t>
            </a:r>
            <a:r>
              <a:rPr lang="zh-CN" altLang="en-US" sz="2800" dirty="0">
                <a:solidFill>
                  <a:srgbClr val="00B0F0"/>
                </a:solidFill>
                <a:latin typeface="Times New Roman" panose="02020603050405020304" charset="0"/>
                <a:cs typeface="Times New Roman" panose="02020603050405020304" charset="0"/>
              </a:rPr>
              <a:t>低于</a:t>
            </a:r>
            <a:r>
              <a:rPr lang="zh-CN" altLang="en-US" sz="2800" dirty="0">
                <a:latin typeface="Times New Roman" panose="02020603050405020304" charset="0"/>
                <a:cs typeface="Times New Roman" panose="02020603050405020304" charset="0"/>
              </a:rPr>
              <a:t>或</a:t>
            </a:r>
            <a:r>
              <a:rPr lang="zh-CN" altLang="en-US" sz="2800" dirty="0">
                <a:solidFill>
                  <a:srgbClr val="FF0000"/>
                </a:solidFill>
                <a:latin typeface="Times New Roman" panose="02020603050405020304" charset="0"/>
                <a:cs typeface="Times New Roman" panose="02020603050405020304" charset="0"/>
              </a:rPr>
              <a:t>高于</a:t>
            </a:r>
            <a:r>
              <a:rPr lang="zh-CN" altLang="en-US" sz="2800" dirty="0">
                <a:latin typeface="Times New Roman" panose="02020603050405020304" charset="0"/>
                <a:cs typeface="Times New Roman" panose="02020603050405020304" charset="0"/>
              </a:rPr>
              <a:t>额定电压，以便测得小灯泡在不同电压下的不同电功率并比较小灯泡的发光情况。</a:t>
            </a:r>
          </a:p>
        </p:txBody>
      </p:sp>
      <p:sp>
        <p:nvSpPr>
          <p:cNvPr id="5" name="文本框 4"/>
          <p:cNvSpPr txBox="1"/>
          <p:nvPr/>
        </p:nvSpPr>
        <p:spPr>
          <a:xfrm>
            <a:off x="1106170" y="2059940"/>
            <a:ext cx="3027680" cy="521970"/>
          </a:xfrm>
          <a:prstGeom prst="rect">
            <a:avLst/>
          </a:prstGeom>
          <a:noFill/>
        </p:spPr>
        <p:txBody>
          <a:bodyPr wrap="none" rtlCol="0">
            <a:spAutoFit/>
          </a:bodyPr>
          <a:lstStyle/>
          <a:p>
            <a:pPr algn="l"/>
            <a:r>
              <a:rPr lang="zh-CN" altLang="en-US" sz="2800" dirty="0">
                <a:sym typeface="+mn-ea"/>
              </a:rPr>
              <a:t>滑动变阻器的作用</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74289" y="159124"/>
            <a:ext cx="1757680" cy="521970"/>
          </a:xfrm>
          <a:prstGeom prst="rect">
            <a:avLst/>
          </a:prstGeom>
          <a:noFill/>
        </p:spPr>
        <p:txBody>
          <a:bodyPr wrap="none" rtlCol="0">
            <a:spAutoFit/>
          </a:bodyPr>
          <a:lstStyle/>
          <a:p>
            <a:r>
              <a:rPr lang="zh-CN" altLang="en-US" sz="2800" b="1" spc="300" dirty="0">
                <a:latin typeface="微软雅黑" panose="020B0503020204020204" pitchFamily="34" charset="-122"/>
                <a:ea typeface="微软雅黑" panose="020B0503020204020204" pitchFamily="34" charset="-122"/>
              </a:rPr>
              <a:t>课程讲授</a:t>
            </a:r>
          </a:p>
        </p:txBody>
      </p:sp>
      <p:grpSp>
        <p:nvGrpSpPr>
          <p:cNvPr id="25" name="组合 24"/>
          <p:cNvGrpSpPr/>
          <p:nvPr/>
        </p:nvGrpSpPr>
        <p:grpSpPr>
          <a:xfrm>
            <a:off x="2614295" y="444500"/>
            <a:ext cx="700405" cy="175260"/>
            <a:chOff x="4121" y="692"/>
            <a:chExt cx="1103" cy="276"/>
          </a:xfrm>
        </p:grpSpPr>
        <p:sp>
          <p:nvSpPr>
            <p:cNvPr id="26" name="等腰三角形 25"/>
            <p:cNvSpPr/>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2" name="矩形 31"/>
          <p:cNvSpPr/>
          <p:nvPr/>
        </p:nvSpPr>
        <p:spPr>
          <a:xfrm>
            <a:off x="3438849" y="221845"/>
            <a:ext cx="1554480" cy="460375"/>
          </a:xfrm>
          <a:prstGeom prst="rect">
            <a:avLst/>
          </a:prstGeom>
        </p:spPr>
        <p:txBody>
          <a:bodyPr wrap="none">
            <a:spAutoFit/>
          </a:bodyPr>
          <a:lstStyle/>
          <a:p>
            <a:pPr>
              <a:defRPr/>
            </a:pPr>
            <a:r>
              <a:rPr lang="zh-CN" altLang="en-US" sz="2400" b="1" spc="300" dirty="0">
                <a:solidFill>
                  <a:srgbClr val="00A0E9"/>
                </a:solidFill>
                <a:latin typeface="微软雅黑" panose="020B0503020204020204" pitchFamily="34" charset="-122"/>
                <a:ea typeface="微软雅黑" panose="020B0503020204020204" pitchFamily="34" charset="-122"/>
                <a:cs typeface="+mn-ea"/>
                <a:sym typeface="+mn-lt"/>
              </a:rPr>
              <a:t>初步认识</a:t>
            </a:r>
          </a:p>
        </p:txBody>
      </p:sp>
      <p:grpSp>
        <p:nvGrpSpPr>
          <p:cNvPr id="8" name="组合 7"/>
          <p:cNvGrpSpPr/>
          <p:nvPr/>
        </p:nvGrpSpPr>
        <p:grpSpPr>
          <a:xfrm>
            <a:off x="334900" y="1212562"/>
            <a:ext cx="295322" cy="210471"/>
            <a:chOff x="435463" y="1226414"/>
            <a:chExt cx="295380" cy="210512"/>
          </a:xfrm>
        </p:grpSpPr>
        <p:sp>
          <p:nvSpPr>
            <p:cNvPr id="10" name="矩形 9"/>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文本框 18"/>
          <p:cNvSpPr txBox="1"/>
          <p:nvPr/>
        </p:nvSpPr>
        <p:spPr>
          <a:xfrm>
            <a:off x="882650" y="999490"/>
            <a:ext cx="6220460" cy="583565"/>
          </a:xfrm>
          <a:prstGeom prst="rect">
            <a:avLst/>
          </a:prstGeom>
          <a:noFill/>
        </p:spPr>
        <p:txBody>
          <a:bodyPr wrap="square" rtlCol="0">
            <a:spAutoFit/>
          </a:bodyPr>
          <a:lstStyle/>
          <a:p>
            <a:pPr algn="dist"/>
            <a:r>
              <a:rPr lang="zh-CN" altLang="en-US" sz="3200" b="1" dirty="0">
                <a:latin typeface="+mn-ea"/>
                <a:sym typeface="+mn-ea"/>
              </a:rPr>
              <a:t>“伏安法” 测量小灯泡的电功率</a:t>
            </a:r>
            <a:endParaRPr lang="zh-CN" altLang="en-US" sz="32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 name="文本框 2"/>
          <p:cNvSpPr txBox="1"/>
          <p:nvPr/>
        </p:nvSpPr>
        <p:spPr>
          <a:xfrm>
            <a:off x="882650" y="1962150"/>
            <a:ext cx="1899285" cy="521970"/>
          </a:xfrm>
          <a:prstGeom prst="rect">
            <a:avLst/>
          </a:prstGeom>
          <a:noFill/>
        </p:spPr>
        <p:txBody>
          <a:bodyPr wrap="none" rtlCol="0" anchor="t">
            <a:spAutoFit/>
          </a:bodyPr>
          <a:lstStyle/>
          <a:p>
            <a:r>
              <a:rPr lang="en-US" altLang="zh-CN" sz="2800" dirty="0">
                <a:solidFill>
                  <a:srgbClr val="000000"/>
                </a:solidFill>
                <a:latin typeface="微软雅黑" panose="020B0503020204020204" pitchFamily="34" charset="-122"/>
                <a:ea typeface="微软雅黑" panose="020B0503020204020204" pitchFamily="34" charset="-122"/>
                <a:sym typeface="+mn-ea"/>
              </a:rPr>
              <a:t>5.</a:t>
            </a:r>
            <a:r>
              <a:rPr lang="zh-CN" altLang="en-US" sz="2800" dirty="0">
                <a:solidFill>
                  <a:srgbClr val="000000"/>
                </a:solidFill>
                <a:latin typeface="微软雅黑" panose="020B0503020204020204" pitchFamily="34" charset="-122"/>
                <a:ea typeface="微软雅黑" panose="020B0503020204020204" pitchFamily="34" charset="-122"/>
                <a:sym typeface="+mn-ea"/>
              </a:rPr>
              <a:t>进行试验</a:t>
            </a:r>
          </a:p>
        </p:txBody>
      </p:sp>
      <p:sp>
        <p:nvSpPr>
          <p:cNvPr id="24" name="文本框 23"/>
          <p:cNvSpPr txBox="1"/>
          <p:nvPr/>
        </p:nvSpPr>
        <p:spPr>
          <a:xfrm>
            <a:off x="882546" y="2678470"/>
            <a:ext cx="4109114" cy="489173"/>
          </a:xfrm>
          <a:prstGeom prst="rect">
            <a:avLst/>
          </a:prstGeom>
          <a:noFill/>
        </p:spPr>
        <p:txBody>
          <a:bodyPr wrap="square" lIns="0" tIns="0" rIns="0" bIns="0" rtlCol="0">
            <a:spAutoFit/>
          </a:bodyPr>
          <a:lstStyle/>
          <a:p>
            <a:pPr marL="0" marR="0" lvl="0" indent="0" algn="l" fontAlgn="base">
              <a:lnSpc>
                <a:spcPct val="125000"/>
              </a:lnSpc>
            </a:pPr>
            <a:r>
              <a:rPr lang="en-US" sz="2800" b="0" u="none" spc="0" err="1">
                <a:solidFill>
                  <a:schemeClr val="tx1"/>
                </a:solidFill>
                <a:latin typeface="Times New Roman" panose="02020603050405020304" charset="0"/>
                <a:ea typeface="微软雅黑" panose="020B0503020204020204" pitchFamily="34" charset="-122"/>
                <a:cs typeface="Times New Roman" panose="02020603050405020304" charset="0"/>
              </a:rPr>
              <a:t>连接电路时，应注意</a:t>
            </a:r>
            <a:r>
              <a:rPr lang="en-US" sz="2800" b="0" u="none" spc="0">
                <a:solidFill>
                  <a:schemeClr val="tx1"/>
                </a:solidFill>
                <a:latin typeface="Times New Roman" panose="02020603050405020304" charset="0"/>
                <a:ea typeface="微软雅黑" panose="020B0503020204020204" pitchFamily="34" charset="-122"/>
                <a:cs typeface="Times New Roman" panose="02020603050405020304" charset="0"/>
              </a:rPr>
              <a:t>： </a:t>
            </a:r>
          </a:p>
        </p:txBody>
      </p:sp>
      <p:sp>
        <p:nvSpPr>
          <p:cNvPr id="6" name="文本框 5"/>
          <p:cNvSpPr txBox="1"/>
          <p:nvPr/>
        </p:nvSpPr>
        <p:spPr>
          <a:xfrm>
            <a:off x="882546" y="5497687"/>
            <a:ext cx="8058150" cy="538480"/>
          </a:xfrm>
          <a:prstGeom prst="rect">
            <a:avLst/>
          </a:prstGeom>
          <a:noFill/>
        </p:spPr>
        <p:txBody>
          <a:bodyPr lIns="0" tIns="0" rIns="0" bIns="0" rtlCol="0">
            <a:spAutoFit/>
          </a:bodyPr>
          <a:lstStyle/>
          <a:p>
            <a:pPr>
              <a:lnSpc>
                <a:spcPct val="125000"/>
              </a:lnSpc>
            </a:pPr>
            <a:r>
              <a:rPr lang="en-US" sz="2800" b="0" u="none" spc="0">
                <a:solidFill>
                  <a:schemeClr val="tx1"/>
                </a:solidFill>
                <a:latin typeface="Calibri" panose="020F0502020204030204" charset="0"/>
                <a:ea typeface="微软雅黑" panose="020B0503020204020204" pitchFamily="34" charset="-122"/>
                <a:cs typeface="Times New Roman" panose="02020603050405020304" charset="0"/>
              </a:rPr>
              <a:t>③</a:t>
            </a:r>
            <a:r>
              <a:rPr lang="en-US" sz="2800" b="0" u="none" spc="0">
                <a:solidFill>
                  <a:schemeClr val="tx1"/>
                </a:solidFill>
                <a:latin typeface="Times New Roman" panose="02020603050405020304" charset="0"/>
                <a:ea typeface="微软雅黑" panose="020B0503020204020204" pitchFamily="34" charset="-122"/>
                <a:cs typeface="Times New Roman" panose="02020603050405020304" charset="0"/>
              </a:rPr>
              <a:t>闭合开关前，滑动变阻器应调到</a:t>
            </a:r>
            <a:r>
              <a:rPr lang="en-US" altLang="zh-CN" sz="2800" b="0">
                <a:solidFill>
                  <a:schemeClr val="tx1"/>
                </a:solidFill>
                <a:latin typeface="Times New Roman" panose="02020603050405020304" charset="0"/>
                <a:ea typeface="微软雅黑" panose="020B0503020204020204" pitchFamily="34" charset="-122"/>
                <a:cs typeface="Times New Roman" panose="02020603050405020304" charset="0"/>
              </a:rPr>
              <a:t>阻值</a:t>
            </a:r>
            <a:r>
              <a:rPr lang="en-US" altLang="zh-CN" sz="2800" b="1">
                <a:solidFill>
                  <a:schemeClr val="tx1"/>
                </a:solidFill>
                <a:latin typeface="Times New Roman" panose="02020603050405020304" charset="0"/>
                <a:ea typeface="微软雅黑" panose="020B0503020204020204" pitchFamily="34" charset="-122"/>
                <a:cs typeface="Times New Roman" panose="02020603050405020304" charset="0"/>
              </a:rPr>
              <a:t>最大</a:t>
            </a:r>
            <a:r>
              <a:rPr lang="en-US" sz="2800" b="0" u="none" spc="0">
                <a:solidFill>
                  <a:schemeClr val="tx1"/>
                </a:solidFill>
                <a:latin typeface="Times New Roman" panose="02020603050405020304" charset="0"/>
                <a:ea typeface="微软雅黑" panose="020B0503020204020204" pitchFamily="34" charset="-122"/>
                <a:cs typeface="Times New Roman" panose="02020603050405020304" charset="0"/>
              </a:rPr>
              <a:t>。</a:t>
            </a:r>
          </a:p>
        </p:txBody>
      </p:sp>
      <p:sp>
        <p:nvSpPr>
          <p:cNvPr id="29" name="文本框 28"/>
          <p:cNvSpPr txBox="1"/>
          <p:nvPr/>
        </p:nvSpPr>
        <p:spPr>
          <a:xfrm>
            <a:off x="882650" y="3987800"/>
            <a:ext cx="9753600" cy="1292225"/>
          </a:xfrm>
          <a:prstGeom prst="rect">
            <a:avLst/>
          </a:prstGeom>
          <a:noFill/>
        </p:spPr>
        <p:txBody>
          <a:bodyPr wrap="square" lIns="0" tIns="0" rIns="0" bIns="0" rtlCol="0">
            <a:spAutoFit/>
          </a:bodyPr>
          <a:lstStyle/>
          <a:p>
            <a:pPr>
              <a:lnSpc>
                <a:spcPct val="150000"/>
              </a:lnSpc>
            </a:pPr>
            <a:r>
              <a:rPr lang="en-US" sz="2800" b="0" u="none" spc="0">
                <a:solidFill>
                  <a:schemeClr val="tx1"/>
                </a:solidFill>
                <a:latin typeface="Calibri" panose="020F0502020204030204" charset="0"/>
                <a:ea typeface="微软雅黑" panose="020B0503020204020204" pitchFamily="34" charset="-122"/>
                <a:cs typeface="Times New Roman" panose="02020603050405020304" charset="0"/>
              </a:rPr>
              <a:t>②</a:t>
            </a:r>
            <a:r>
              <a:rPr lang="en-US" sz="2800" b="0" u="none" spc="0">
                <a:solidFill>
                  <a:schemeClr val="tx1"/>
                </a:solidFill>
                <a:latin typeface="Times New Roman" panose="02020603050405020304" charset="0"/>
                <a:ea typeface="微软雅黑" panose="020B0503020204020204" pitchFamily="34" charset="-122"/>
                <a:cs typeface="Times New Roman" panose="02020603050405020304" charset="0"/>
              </a:rPr>
              <a:t>小灯泡的额定电压为2.5V，电阻约10Ω，则电压表、电流表应选择的量程分别是</a:t>
            </a:r>
            <a:r>
              <a:rPr lang="en-US" altLang="zh-CN" sz="2800" b="1">
                <a:solidFill>
                  <a:schemeClr val="tx1"/>
                </a:solidFill>
                <a:latin typeface="Times New Roman" panose="02020603050405020304" charset="0"/>
                <a:ea typeface="微软雅黑" panose="020B0503020204020204" pitchFamily="34" charset="-122"/>
                <a:cs typeface="Times New Roman" panose="02020603050405020304" charset="0"/>
              </a:rPr>
              <a:t>0~3V</a:t>
            </a:r>
            <a:r>
              <a:rPr lang="zh-CN" altLang="en-US" sz="2800" b="1">
                <a:solidFill>
                  <a:schemeClr val="tx1"/>
                </a:solidFill>
                <a:latin typeface="Times New Roman" panose="02020603050405020304" charset="0"/>
                <a:ea typeface="微软雅黑" panose="020B0503020204020204" pitchFamily="34" charset="-122"/>
                <a:cs typeface="Times New Roman" panose="02020603050405020304" charset="0"/>
              </a:rPr>
              <a:t>、</a:t>
            </a:r>
            <a:r>
              <a:rPr lang="en-US" altLang="zh-CN" sz="2800" b="1">
                <a:solidFill>
                  <a:schemeClr val="tx1"/>
                </a:solidFill>
                <a:latin typeface="Times New Roman" panose="02020603050405020304" charset="0"/>
                <a:ea typeface="微软雅黑" panose="020B0503020204020204" pitchFamily="34" charset="-122"/>
                <a:cs typeface="Times New Roman" panose="02020603050405020304" charset="0"/>
              </a:rPr>
              <a:t>0~0.6A</a:t>
            </a:r>
            <a:r>
              <a:rPr lang="zh-CN" altLang="en-US" sz="2800" b="0">
                <a:solidFill>
                  <a:schemeClr val="tx1"/>
                </a:solidFill>
                <a:latin typeface="Times New Roman" panose="02020603050405020304" charset="0"/>
                <a:ea typeface="微软雅黑" panose="020B0503020204020204" pitchFamily="34" charset="-122"/>
                <a:cs typeface="Times New Roman" panose="02020603050405020304" charset="0"/>
              </a:rPr>
              <a:t>。</a:t>
            </a:r>
          </a:p>
        </p:txBody>
      </p:sp>
      <p:sp>
        <p:nvSpPr>
          <p:cNvPr id="30" name="文本框 29"/>
          <p:cNvSpPr txBox="1"/>
          <p:nvPr/>
        </p:nvSpPr>
        <p:spPr>
          <a:xfrm>
            <a:off x="882546" y="3371414"/>
            <a:ext cx="8058150" cy="538480"/>
          </a:xfrm>
          <a:prstGeom prst="rect">
            <a:avLst/>
          </a:prstGeom>
          <a:noFill/>
        </p:spPr>
        <p:txBody>
          <a:bodyPr lIns="0" tIns="0" rIns="0" bIns="0" rtlCol="0">
            <a:spAutoFit/>
          </a:bodyPr>
          <a:lstStyle/>
          <a:p>
            <a:pPr marL="0" marR="0" lvl="0" indent="0" algn="l" fontAlgn="base">
              <a:lnSpc>
                <a:spcPct val="125000"/>
              </a:lnSpc>
            </a:pPr>
            <a:r>
              <a:rPr lang="en-US" sz="2800" b="0" u="none" spc="0">
                <a:solidFill>
                  <a:schemeClr val="tx1"/>
                </a:solidFill>
                <a:latin typeface="Calibri" panose="020F0502020204030204" charset="0"/>
                <a:ea typeface="微软雅黑" panose="020B0503020204020204" pitchFamily="34" charset="-122"/>
                <a:cs typeface="Times New Roman" panose="02020603050405020304" charset="0"/>
              </a:rPr>
              <a:t>①</a:t>
            </a:r>
            <a:r>
              <a:rPr lang="en-US" sz="2800" b="0" u="none" spc="0" err="1">
                <a:solidFill>
                  <a:schemeClr val="tx1"/>
                </a:solidFill>
                <a:latin typeface="Times New Roman" panose="02020603050405020304" charset="0"/>
                <a:ea typeface="微软雅黑" panose="020B0503020204020204" pitchFamily="34" charset="-122"/>
                <a:cs typeface="Times New Roman" panose="02020603050405020304" charset="0"/>
              </a:rPr>
              <a:t>开关应</a:t>
            </a:r>
            <a:r>
              <a:rPr lang="zh-CN" altLang="en-US" sz="2800" b="1" u="none" spc="0">
                <a:solidFill>
                  <a:schemeClr val="tx1"/>
                </a:solidFill>
                <a:latin typeface="Times New Roman" panose="02020603050405020304" charset="0"/>
                <a:ea typeface="微软雅黑" panose="020B0503020204020204" pitchFamily="34" charset="-122"/>
                <a:cs typeface="Times New Roman" panose="02020603050405020304" charset="0"/>
              </a:rPr>
              <a:t>断开</a:t>
            </a:r>
            <a:r>
              <a:rPr lang="zh-CN" altLang="en-US" sz="2800" b="0" u="none" spc="0">
                <a:solidFill>
                  <a:schemeClr val="tx1"/>
                </a:solidFill>
                <a:latin typeface="Times New Roman" panose="02020603050405020304" charset="0"/>
                <a:ea typeface="微软雅黑" panose="020B0503020204020204" pitchFamily="34" charset="-122"/>
                <a:cs typeface="Times New Roman" panose="02020603050405020304" charset="0"/>
              </a:rPr>
              <a: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6" grpId="0"/>
      <p:bldP spid="29" grpId="0"/>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74289" y="159124"/>
            <a:ext cx="1757680" cy="521970"/>
          </a:xfrm>
          <a:prstGeom prst="rect">
            <a:avLst/>
          </a:prstGeom>
          <a:noFill/>
        </p:spPr>
        <p:txBody>
          <a:bodyPr wrap="none" rtlCol="0">
            <a:spAutoFit/>
          </a:bodyPr>
          <a:lstStyle/>
          <a:p>
            <a:r>
              <a:rPr lang="zh-CN" altLang="en-US" sz="2800" b="1" spc="300" dirty="0">
                <a:latin typeface="微软雅黑" panose="020B0503020204020204" pitchFamily="34" charset="-122"/>
                <a:ea typeface="微软雅黑" panose="020B0503020204020204" pitchFamily="34" charset="-122"/>
              </a:rPr>
              <a:t>课程讲授</a:t>
            </a:r>
          </a:p>
        </p:txBody>
      </p:sp>
      <p:grpSp>
        <p:nvGrpSpPr>
          <p:cNvPr id="25" name="组合 24"/>
          <p:cNvGrpSpPr/>
          <p:nvPr/>
        </p:nvGrpSpPr>
        <p:grpSpPr>
          <a:xfrm>
            <a:off x="2614295" y="444500"/>
            <a:ext cx="700405" cy="175260"/>
            <a:chOff x="4121" y="692"/>
            <a:chExt cx="1103" cy="276"/>
          </a:xfrm>
        </p:grpSpPr>
        <p:sp>
          <p:nvSpPr>
            <p:cNvPr id="26" name="等腰三角形 25"/>
            <p:cNvSpPr/>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2" name="矩形 31"/>
          <p:cNvSpPr/>
          <p:nvPr/>
        </p:nvSpPr>
        <p:spPr>
          <a:xfrm>
            <a:off x="3438849" y="221845"/>
            <a:ext cx="1554480" cy="460375"/>
          </a:xfrm>
          <a:prstGeom prst="rect">
            <a:avLst/>
          </a:prstGeom>
        </p:spPr>
        <p:txBody>
          <a:bodyPr wrap="none">
            <a:spAutoFit/>
          </a:bodyPr>
          <a:lstStyle/>
          <a:p>
            <a:pPr>
              <a:defRPr/>
            </a:pPr>
            <a:r>
              <a:rPr lang="zh-CN" altLang="en-US" sz="2400" b="1" spc="300" dirty="0">
                <a:solidFill>
                  <a:srgbClr val="00A0E9"/>
                </a:solidFill>
                <a:latin typeface="微软雅黑" panose="020B0503020204020204" pitchFamily="34" charset="-122"/>
                <a:ea typeface="微软雅黑" panose="020B0503020204020204" pitchFamily="34" charset="-122"/>
                <a:cs typeface="+mn-ea"/>
                <a:sym typeface="+mn-lt"/>
              </a:rPr>
              <a:t>初步认识</a:t>
            </a:r>
          </a:p>
        </p:txBody>
      </p:sp>
      <p:grpSp>
        <p:nvGrpSpPr>
          <p:cNvPr id="8" name="组合 7"/>
          <p:cNvGrpSpPr/>
          <p:nvPr/>
        </p:nvGrpSpPr>
        <p:grpSpPr>
          <a:xfrm>
            <a:off x="334900" y="1212562"/>
            <a:ext cx="295322" cy="210471"/>
            <a:chOff x="435463" y="1226414"/>
            <a:chExt cx="295380" cy="210512"/>
          </a:xfrm>
        </p:grpSpPr>
        <p:sp>
          <p:nvSpPr>
            <p:cNvPr id="10" name="矩形 9"/>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文本框 18"/>
          <p:cNvSpPr txBox="1"/>
          <p:nvPr/>
        </p:nvSpPr>
        <p:spPr>
          <a:xfrm>
            <a:off x="882650" y="999490"/>
            <a:ext cx="6220460" cy="583565"/>
          </a:xfrm>
          <a:prstGeom prst="rect">
            <a:avLst/>
          </a:prstGeom>
          <a:noFill/>
        </p:spPr>
        <p:txBody>
          <a:bodyPr wrap="square" rtlCol="0">
            <a:spAutoFit/>
          </a:bodyPr>
          <a:lstStyle/>
          <a:p>
            <a:pPr algn="dist"/>
            <a:r>
              <a:rPr lang="zh-CN" altLang="en-US" sz="3200" b="1" dirty="0">
                <a:latin typeface="+mn-ea"/>
                <a:sym typeface="+mn-ea"/>
              </a:rPr>
              <a:t>“伏安法” 测量小灯泡的电功率</a:t>
            </a:r>
            <a:endParaRPr lang="zh-CN" altLang="en-US" sz="3200" b="1" dirty="0">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4" name="实验18-3测量小灯泡的电功率">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2531745" y="2232025"/>
            <a:ext cx="6333490" cy="344805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video fullScrn="1">
              <p:cMediaNode>
                <p:cTn id="2" fill="hold" display="1">
                  <p:stCondLst>
                    <p:cond delay="indefinite"/>
                  </p:st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74289" y="159124"/>
            <a:ext cx="1757680" cy="521970"/>
          </a:xfrm>
          <a:prstGeom prst="rect">
            <a:avLst/>
          </a:prstGeom>
          <a:noFill/>
        </p:spPr>
        <p:txBody>
          <a:bodyPr wrap="none" rtlCol="0">
            <a:spAutoFit/>
          </a:bodyPr>
          <a:lstStyle/>
          <a:p>
            <a:r>
              <a:rPr lang="zh-CN" altLang="en-US" sz="2800" b="1" spc="300" dirty="0">
                <a:latin typeface="微软雅黑" panose="020B0503020204020204" pitchFamily="34" charset="-122"/>
                <a:ea typeface="微软雅黑" panose="020B0503020204020204" pitchFamily="34" charset="-122"/>
              </a:rPr>
              <a:t>课程讲授</a:t>
            </a:r>
          </a:p>
        </p:txBody>
      </p:sp>
      <p:grpSp>
        <p:nvGrpSpPr>
          <p:cNvPr id="25" name="组合 24"/>
          <p:cNvGrpSpPr/>
          <p:nvPr/>
        </p:nvGrpSpPr>
        <p:grpSpPr>
          <a:xfrm>
            <a:off x="2614295" y="444500"/>
            <a:ext cx="700405" cy="175260"/>
            <a:chOff x="4121" y="692"/>
            <a:chExt cx="1103" cy="276"/>
          </a:xfrm>
        </p:grpSpPr>
        <p:sp>
          <p:nvSpPr>
            <p:cNvPr id="26" name="等腰三角形 25"/>
            <p:cNvSpPr/>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2" name="矩形 31"/>
          <p:cNvSpPr/>
          <p:nvPr/>
        </p:nvSpPr>
        <p:spPr>
          <a:xfrm>
            <a:off x="3438849" y="221845"/>
            <a:ext cx="1554480" cy="460375"/>
          </a:xfrm>
          <a:prstGeom prst="rect">
            <a:avLst/>
          </a:prstGeom>
        </p:spPr>
        <p:txBody>
          <a:bodyPr wrap="none">
            <a:spAutoFit/>
          </a:bodyPr>
          <a:lstStyle/>
          <a:p>
            <a:pPr>
              <a:defRPr/>
            </a:pPr>
            <a:r>
              <a:rPr lang="zh-CN" altLang="en-US" sz="2400" b="1" spc="300" dirty="0">
                <a:solidFill>
                  <a:srgbClr val="00A0E9"/>
                </a:solidFill>
                <a:latin typeface="微软雅黑" panose="020B0503020204020204" pitchFamily="34" charset="-122"/>
                <a:ea typeface="微软雅黑" panose="020B0503020204020204" pitchFamily="34" charset="-122"/>
                <a:cs typeface="+mn-ea"/>
                <a:sym typeface="+mn-lt"/>
              </a:rPr>
              <a:t>初步认识</a:t>
            </a:r>
          </a:p>
        </p:txBody>
      </p:sp>
      <p:grpSp>
        <p:nvGrpSpPr>
          <p:cNvPr id="8" name="组合 7"/>
          <p:cNvGrpSpPr/>
          <p:nvPr/>
        </p:nvGrpSpPr>
        <p:grpSpPr>
          <a:xfrm>
            <a:off x="334900" y="1212562"/>
            <a:ext cx="295322" cy="210471"/>
            <a:chOff x="435463" y="1226414"/>
            <a:chExt cx="295380" cy="210512"/>
          </a:xfrm>
        </p:grpSpPr>
        <p:sp>
          <p:nvSpPr>
            <p:cNvPr id="10" name="矩形 9"/>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文本框 18"/>
          <p:cNvSpPr txBox="1"/>
          <p:nvPr/>
        </p:nvSpPr>
        <p:spPr>
          <a:xfrm>
            <a:off x="882650" y="999490"/>
            <a:ext cx="6220460" cy="583565"/>
          </a:xfrm>
          <a:prstGeom prst="rect">
            <a:avLst/>
          </a:prstGeom>
          <a:noFill/>
        </p:spPr>
        <p:txBody>
          <a:bodyPr wrap="square" rtlCol="0">
            <a:spAutoFit/>
          </a:bodyPr>
          <a:lstStyle/>
          <a:p>
            <a:pPr algn="dist"/>
            <a:r>
              <a:rPr lang="zh-CN" altLang="en-US" sz="3200" b="1" dirty="0">
                <a:latin typeface="+mn-ea"/>
                <a:sym typeface="+mn-ea"/>
              </a:rPr>
              <a:t>“伏安法” 测量小灯泡的电功率</a:t>
            </a:r>
            <a:endParaRPr lang="zh-CN" altLang="en-US" sz="32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441" name="Text Box 177"/>
          <p:cNvSpPr txBox="1">
            <a:spLocks noChangeArrowheads="1"/>
          </p:cNvSpPr>
          <p:nvPr/>
        </p:nvSpPr>
        <p:spPr bwMode="auto">
          <a:xfrm>
            <a:off x="1306195" y="2040255"/>
            <a:ext cx="3321685" cy="521970"/>
          </a:xfrm>
          <a:prstGeom prst="rect">
            <a:avLst/>
          </a:prstGeom>
          <a:noFill/>
        </p:spPr>
        <p:txBody>
          <a:bodyPr wrap="none" rtlCol="0" anchor="t">
            <a:spAutoFit/>
          </a:bodyPr>
          <a:lstStyle/>
          <a:p>
            <a:pPr lvl="0" algn="l">
              <a:buClrTx/>
              <a:buSzTx/>
              <a:buFontTx/>
            </a:pPr>
            <a:r>
              <a:rPr lang="en-US" altLang="zh-CN" sz="2800" dirty="0">
                <a:solidFill>
                  <a:srgbClr val="000000"/>
                </a:solidFill>
                <a:latin typeface="微软雅黑" panose="020B0503020204020204" pitchFamily="34" charset="-122"/>
                <a:ea typeface="微软雅黑" panose="020B0503020204020204" pitchFamily="34" charset="-122"/>
                <a:sym typeface="+mn-ea"/>
              </a:rPr>
              <a:t>6.设计实验记录表格</a:t>
            </a:r>
          </a:p>
        </p:txBody>
      </p:sp>
      <p:sp>
        <p:nvSpPr>
          <p:cNvPr id="11451" name="Text Box 187"/>
          <p:cNvSpPr txBox="1">
            <a:spLocks noChangeArrowheads="1"/>
          </p:cNvSpPr>
          <p:nvPr/>
        </p:nvSpPr>
        <p:spPr bwMode="auto">
          <a:xfrm>
            <a:off x="1306195" y="2807970"/>
            <a:ext cx="4874260" cy="460375"/>
          </a:xfrm>
          <a:prstGeom prst="rect">
            <a:avLst/>
          </a:prstGeom>
          <a:noFill/>
          <a:ln w="9525">
            <a:noFill/>
            <a:miter lim="800000"/>
          </a:ln>
          <a:effectLst/>
        </p:spPr>
        <p:txBody>
          <a:bodyPr wrap="square">
            <a:spAutoFit/>
          </a:bodyPr>
          <a:lstStyle/>
          <a:p>
            <a:r>
              <a:rPr lang="zh-CN" altLang="en-US" sz="2400" dirty="0">
                <a:latin typeface="微软雅黑" panose="020B0503020204020204" pitchFamily="34" charset="-122"/>
                <a:ea typeface="微软雅黑" panose="020B0503020204020204" pitchFamily="34" charset="-122"/>
                <a:cs typeface="微软雅黑" panose="020B0503020204020204" pitchFamily="34" charset="-122"/>
                <a:sym typeface="+mn-ea"/>
              </a:rPr>
              <a:t>小灯泡的额定电压：</a:t>
            </a:r>
            <a:r>
              <a:rPr lang="zh-CN" altLang="en-US" sz="2400" u="sng"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dirty="0">
                <a:latin typeface="微软雅黑" panose="020B0503020204020204" pitchFamily="34" charset="-122"/>
                <a:ea typeface="微软雅黑" panose="020B0503020204020204" pitchFamily="34" charset="-122"/>
                <a:cs typeface="微软雅黑" panose="020B0503020204020204" pitchFamily="34" charset="-122"/>
                <a:sym typeface="+mn-ea"/>
              </a:rPr>
              <a:t> V</a:t>
            </a:r>
            <a:r>
              <a:rPr lang="zh-CN" altLang="en-US"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p>
        </p:txBody>
      </p:sp>
      <p:graphicFrame>
        <p:nvGraphicFramePr>
          <p:cNvPr id="3" name="Group 155"/>
          <p:cNvGraphicFramePr/>
          <p:nvPr>
            <p:custDataLst>
              <p:tags r:id="rId1"/>
            </p:custDataLst>
          </p:nvPr>
        </p:nvGraphicFramePr>
        <p:xfrm>
          <a:off x="1306195" y="3514090"/>
          <a:ext cx="8176895" cy="2529840"/>
        </p:xfrm>
        <a:graphic>
          <a:graphicData uri="http://schemas.openxmlformats.org/drawingml/2006/table">
            <a:tbl>
              <a:tblPr/>
              <a:tblGrid>
                <a:gridCol w="1062990">
                  <a:extLst>
                    <a:ext uri="{9D8B030D-6E8A-4147-A177-3AD203B41FA5}">
                      <a16:colId xmlns:a16="http://schemas.microsoft.com/office/drawing/2014/main" val="20000"/>
                    </a:ext>
                  </a:extLst>
                </a:gridCol>
                <a:gridCol w="1602740">
                  <a:extLst>
                    <a:ext uri="{9D8B030D-6E8A-4147-A177-3AD203B41FA5}">
                      <a16:colId xmlns:a16="http://schemas.microsoft.com/office/drawing/2014/main" val="20001"/>
                    </a:ext>
                  </a:extLst>
                </a:gridCol>
                <a:gridCol w="1669415">
                  <a:extLst>
                    <a:ext uri="{9D8B030D-6E8A-4147-A177-3AD203B41FA5}">
                      <a16:colId xmlns:a16="http://schemas.microsoft.com/office/drawing/2014/main" val="20002"/>
                    </a:ext>
                  </a:extLst>
                </a:gridCol>
                <a:gridCol w="1688465">
                  <a:extLst>
                    <a:ext uri="{9D8B030D-6E8A-4147-A177-3AD203B41FA5}">
                      <a16:colId xmlns:a16="http://schemas.microsoft.com/office/drawing/2014/main" val="20003"/>
                    </a:ext>
                  </a:extLst>
                </a:gridCol>
                <a:gridCol w="2153285">
                  <a:extLst>
                    <a:ext uri="{9D8B030D-6E8A-4147-A177-3AD203B41FA5}">
                      <a16:colId xmlns:a16="http://schemas.microsoft.com/office/drawing/2014/main" val="20004"/>
                    </a:ext>
                  </a:extLst>
                </a:gridCol>
              </a:tblGrid>
              <a:tr h="632460">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2400" b="0" i="0" u="none" strike="noStrike" cap="none" normalizeH="0" baseline="0" dirty="0">
                          <a:ln>
                            <a:noFill/>
                          </a:ln>
                          <a:solidFill>
                            <a:schemeClr val="bg1"/>
                          </a:solidFill>
                          <a:effectLst/>
                          <a:latin typeface="Times New Roman" panose="02020603050405020304" charset="0"/>
                          <a:ea typeface="微软雅黑" panose="020B0503020204020204" pitchFamily="34" charset="-122"/>
                          <a:cs typeface="Times New Roman" panose="02020603050405020304" charset="0"/>
                        </a:rPr>
                        <a:t>次数</a:t>
                      </a:r>
                    </a:p>
                  </a:txBody>
                  <a:tcPr marL="91448" marR="91448" anchor="ctr" horzOverflow="overflow">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rgbClr val="036EB8"/>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2400" b="0" i="0" u="none" strike="noStrike" cap="none" normalizeH="0" baseline="0" dirty="0">
                          <a:ln>
                            <a:noFill/>
                          </a:ln>
                          <a:solidFill>
                            <a:schemeClr val="bg1"/>
                          </a:solidFill>
                          <a:effectLst/>
                          <a:latin typeface="Times New Roman" panose="02020603050405020304" charset="0"/>
                          <a:ea typeface="微软雅黑" panose="020B0503020204020204" pitchFamily="34" charset="-122"/>
                          <a:cs typeface="Times New Roman" panose="02020603050405020304" charset="0"/>
                        </a:rPr>
                        <a:t>电压</a:t>
                      </a:r>
                      <a:r>
                        <a:rPr kumimoji="0" lang="en-US" sz="2400" b="0" i="1" u="none" strike="noStrike" cap="none" normalizeH="0" baseline="0" dirty="0">
                          <a:ln>
                            <a:noFill/>
                          </a:ln>
                          <a:solidFill>
                            <a:schemeClr val="bg1"/>
                          </a:solidFill>
                          <a:effectLst/>
                          <a:latin typeface="Times New Roman" panose="02020603050405020304" charset="0"/>
                          <a:ea typeface="微软雅黑" panose="020B0503020204020204" pitchFamily="34" charset="-122"/>
                          <a:cs typeface="Times New Roman" panose="02020603050405020304" charset="0"/>
                        </a:rPr>
                        <a:t>U</a:t>
                      </a:r>
                      <a:r>
                        <a:rPr kumimoji="0" lang="en-US" sz="2400" b="0" i="0" u="none" strike="noStrike" cap="none" normalizeH="0" baseline="0" dirty="0">
                          <a:ln>
                            <a:noFill/>
                          </a:ln>
                          <a:solidFill>
                            <a:schemeClr val="bg1"/>
                          </a:solidFill>
                          <a:effectLst/>
                          <a:latin typeface="Times New Roman" panose="02020603050405020304" charset="0"/>
                          <a:ea typeface="微软雅黑" panose="020B0503020204020204" pitchFamily="34" charset="-122"/>
                          <a:cs typeface="Times New Roman" panose="02020603050405020304" charset="0"/>
                        </a:rPr>
                        <a:t>/V</a:t>
                      </a:r>
                    </a:p>
                  </a:txBody>
                  <a:tcPr marL="91448" marR="91448" anchor="ctr" horzOverflow="overflow">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rgbClr val="036EB8"/>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2400" b="0" i="0" u="none" strike="noStrike" cap="none" normalizeH="0" baseline="0" dirty="0">
                          <a:ln>
                            <a:noFill/>
                          </a:ln>
                          <a:solidFill>
                            <a:schemeClr val="bg1"/>
                          </a:solidFill>
                          <a:effectLst/>
                          <a:latin typeface="Times New Roman" panose="02020603050405020304" charset="0"/>
                          <a:ea typeface="微软雅黑" panose="020B0503020204020204" pitchFamily="34" charset="-122"/>
                          <a:cs typeface="Times New Roman" panose="02020603050405020304" charset="0"/>
                        </a:rPr>
                        <a:t>电流</a:t>
                      </a:r>
                      <a:r>
                        <a:rPr kumimoji="0" lang="en-US" sz="2400" b="0" i="1" u="none" strike="noStrike" cap="none" normalizeH="0" baseline="0" dirty="0">
                          <a:ln>
                            <a:noFill/>
                          </a:ln>
                          <a:solidFill>
                            <a:schemeClr val="bg1"/>
                          </a:solidFill>
                          <a:effectLst/>
                          <a:latin typeface="Times New Roman" panose="02020603050405020304" charset="0"/>
                          <a:ea typeface="微软雅黑" panose="020B0503020204020204" pitchFamily="34" charset="-122"/>
                          <a:cs typeface="Times New Roman" panose="02020603050405020304" charset="0"/>
                        </a:rPr>
                        <a:t>I</a:t>
                      </a:r>
                      <a:r>
                        <a:rPr kumimoji="0" lang="en-US" sz="2400" b="0" i="0" u="none" strike="noStrike" cap="none" normalizeH="0" baseline="0" dirty="0">
                          <a:ln>
                            <a:noFill/>
                          </a:ln>
                          <a:solidFill>
                            <a:schemeClr val="bg1"/>
                          </a:solidFill>
                          <a:effectLst/>
                          <a:latin typeface="Times New Roman" panose="02020603050405020304" charset="0"/>
                          <a:ea typeface="微软雅黑" panose="020B0503020204020204" pitchFamily="34" charset="-122"/>
                          <a:cs typeface="Times New Roman" panose="02020603050405020304" charset="0"/>
                        </a:rPr>
                        <a:t>/A</a:t>
                      </a:r>
                    </a:p>
                  </a:txBody>
                  <a:tcPr marL="91448" marR="91448" anchor="ctr" horzOverflow="overflow">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rgbClr val="036EB8"/>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2400" b="0" i="0" u="none" strike="noStrike" cap="none" normalizeH="0" baseline="0" dirty="0">
                          <a:ln>
                            <a:noFill/>
                          </a:ln>
                          <a:solidFill>
                            <a:schemeClr val="bg1"/>
                          </a:solidFill>
                          <a:effectLst/>
                          <a:latin typeface="Times New Roman" panose="02020603050405020304" charset="0"/>
                          <a:ea typeface="微软雅黑" panose="020B0503020204020204" pitchFamily="34" charset="-122"/>
                          <a:cs typeface="Times New Roman" panose="02020603050405020304" charset="0"/>
                        </a:rPr>
                        <a:t>发光情况</a:t>
                      </a:r>
                    </a:p>
                  </a:txBody>
                  <a:tcPr marL="91448" marR="91448" anchor="ctr" horzOverflow="overflow">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rgbClr val="036EB8"/>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2400" b="0" i="0" u="none" strike="noStrike" cap="none" normalizeH="0" baseline="0" dirty="0">
                          <a:ln>
                            <a:noFill/>
                          </a:ln>
                          <a:solidFill>
                            <a:schemeClr val="bg1"/>
                          </a:solidFill>
                          <a:effectLst/>
                          <a:latin typeface="Times New Roman" panose="02020603050405020304" charset="0"/>
                          <a:ea typeface="微软雅黑" panose="020B0503020204020204" pitchFamily="34" charset="-122"/>
                          <a:cs typeface="Times New Roman" panose="02020603050405020304" charset="0"/>
                        </a:rPr>
                        <a:t>电功率</a:t>
                      </a:r>
                      <a:r>
                        <a:rPr kumimoji="0" lang="en-US" sz="2400" b="0" i="1" u="none" strike="noStrike" cap="none" normalizeH="0" baseline="0" dirty="0">
                          <a:ln>
                            <a:noFill/>
                          </a:ln>
                          <a:solidFill>
                            <a:schemeClr val="bg1"/>
                          </a:solidFill>
                          <a:effectLst/>
                          <a:latin typeface="Times New Roman" panose="02020603050405020304" charset="0"/>
                          <a:ea typeface="微软雅黑" panose="020B0503020204020204" pitchFamily="34" charset="-122"/>
                          <a:cs typeface="Times New Roman" panose="02020603050405020304" charset="0"/>
                        </a:rPr>
                        <a:t>P</a:t>
                      </a:r>
                      <a:r>
                        <a:rPr kumimoji="0" lang="en-US" sz="2400" b="0" i="0" u="none" strike="noStrike" cap="none" normalizeH="0" baseline="0" dirty="0">
                          <a:ln>
                            <a:noFill/>
                          </a:ln>
                          <a:solidFill>
                            <a:schemeClr val="bg1"/>
                          </a:solidFill>
                          <a:effectLst/>
                          <a:latin typeface="Times New Roman" panose="02020603050405020304" charset="0"/>
                          <a:ea typeface="微软雅黑" panose="020B0503020204020204" pitchFamily="34" charset="-122"/>
                          <a:cs typeface="Times New Roman" panose="02020603050405020304" charset="0"/>
                        </a:rPr>
                        <a:t>/W</a:t>
                      </a:r>
                      <a:endParaRPr kumimoji="0" lang="en-US" altLang="en-US" sz="2400" b="0" i="0" u="none" strike="noStrike" cap="none" normalizeH="0" baseline="0" dirty="0">
                        <a:ln>
                          <a:noFill/>
                        </a:ln>
                        <a:solidFill>
                          <a:schemeClr val="bg1"/>
                        </a:solidFill>
                        <a:effectLst/>
                        <a:latin typeface="Times New Roman" panose="02020603050405020304" charset="0"/>
                        <a:ea typeface="微软雅黑" panose="020B0503020204020204" pitchFamily="34" charset="-122"/>
                        <a:cs typeface="Times New Roman" panose="02020603050405020304" charset="0"/>
                      </a:endParaRPr>
                    </a:p>
                  </a:txBody>
                  <a:tcPr marL="91448" marR="91448" anchor="ctr" horzOverflow="overflow">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rgbClr val="036EB8"/>
                    </a:solidFill>
                  </a:tcPr>
                </a:tc>
                <a:extLst>
                  <a:ext uri="{0D108BD9-81ED-4DB2-BD59-A6C34878D82A}">
                    <a16:rowId xmlns:a16="http://schemas.microsoft.com/office/drawing/2014/main" val="10000"/>
                  </a:ext>
                </a:extLst>
              </a:tr>
              <a:tr h="632460">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en-US" sz="24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charset="0"/>
                        </a:rPr>
                        <a:t>1</a:t>
                      </a:r>
                    </a:p>
                  </a:txBody>
                  <a:tcPr marL="91448" marR="91448" anchor="ctr" horzOverflow="overflow">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en-US" altLang="zh-CN" sz="24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charset="0"/>
                        </a:rPr>
                        <a:t>2.5</a:t>
                      </a:r>
                    </a:p>
                  </a:txBody>
                  <a:tcPr marL="91448" marR="91448" anchor="ctr" horzOverflow="overflow">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pPr>
                      <a:endParaRPr kumimoji="0" lang="zh-CN" altLang="en-US" sz="24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charset="0"/>
                      </a:endParaRPr>
                    </a:p>
                  </a:txBody>
                  <a:tcPr marL="91448" marR="91448" anchor="ctr" horzOverflow="overflow">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pPr>
                      <a:endParaRPr kumimoji="0" lang="zh-CN" altLang="en-US" sz="24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charset="0"/>
                      </a:endParaRPr>
                    </a:p>
                  </a:txBody>
                  <a:tcPr marL="91448" marR="91448" anchor="ctr" horzOverflow="overflow">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24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charset="0"/>
                      </a:endParaRPr>
                    </a:p>
                  </a:txBody>
                  <a:tcPr marL="91448" marR="91448" anchor="ctr" horzOverflow="overflow">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632460">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en-US" sz="24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charset="0"/>
                        </a:rPr>
                        <a:t>2</a:t>
                      </a:r>
                    </a:p>
                  </a:txBody>
                  <a:tcPr marL="91448" marR="91448" anchor="ctr" horzOverflow="overflow">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rgbClr val="BDD7EE"/>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en-US" altLang="zh-CN" sz="24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charset="0"/>
                        </a:rPr>
                        <a:t>2</a:t>
                      </a:r>
                    </a:p>
                  </a:txBody>
                  <a:tcPr marL="91448" marR="91448" anchor="ctr" horzOverflow="overflow">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rgbClr val="BDD7EE"/>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pPr>
                      <a:endParaRPr kumimoji="0" lang="zh-CN" altLang="en-US" sz="24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charset="0"/>
                      </a:endParaRPr>
                    </a:p>
                  </a:txBody>
                  <a:tcPr marL="91448" marR="91448" anchor="ctr" horzOverflow="overflow">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rgbClr val="BDD7EE"/>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pPr>
                      <a:endParaRPr kumimoji="0" lang="zh-CN" altLang="en-US" sz="24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charset="0"/>
                      </a:endParaRPr>
                    </a:p>
                  </a:txBody>
                  <a:tcPr marL="91448" marR="91448" anchor="ctr" horzOverflow="overflow">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rgbClr val="BDD7EE"/>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pPr>
                      <a:endParaRPr kumimoji="0" lang="zh-CN" altLang="en-US" sz="24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charset="0"/>
                      </a:endParaRPr>
                    </a:p>
                  </a:txBody>
                  <a:tcPr marL="91448" marR="91448" anchor="ctr" horzOverflow="overflow">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rgbClr val="BDD7EE"/>
                    </a:solidFill>
                  </a:tcPr>
                </a:tc>
                <a:extLst>
                  <a:ext uri="{0D108BD9-81ED-4DB2-BD59-A6C34878D82A}">
                    <a16:rowId xmlns:a16="http://schemas.microsoft.com/office/drawing/2014/main" val="10002"/>
                  </a:ext>
                </a:extLst>
              </a:tr>
              <a:tr h="632460">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en-US" sz="24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charset="0"/>
                        </a:rPr>
                        <a:t>3 </a:t>
                      </a:r>
                    </a:p>
                  </a:txBody>
                  <a:tcPr marL="91448" marR="91448" anchor="ctr" horzOverflow="overflow">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en-US" altLang="zh-CN" sz="24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charset="0"/>
                        </a:rPr>
                        <a:t>3</a:t>
                      </a:r>
                    </a:p>
                  </a:txBody>
                  <a:tcPr marL="91448" marR="91448" anchor="ctr" horzOverflow="overflow">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pPr>
                      <a:endParaRPr kumimoji="0" lang="zh-CN" altLang="en-US" sz="24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charset="0"/>
                      </a:endParaRPr>
                    </a:p>
                  </a:txBody>
                  <a:tcPr marL="91448" marR="91448" anchor="ctr" horzOverflow="overflow">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pPr>
                      <a:endParaRPr kumimoji="0" lang="zh-CN" altLang="en-US" sz="24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charset="0"/>
                      </a:endParaRPr>
                    </a:p>
                  </a:txBody>
                  <a:tcPr marL="91448" marR="91448" anchor="ctr" horzOverflow="overflow">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pPr>
                      <a:endParaRPr kumimoji="0" lang="zh-CN" altLang="en-US" sz="24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charset="0"/>
                      </a:endParaRPr>
                    </a:p>
                  </a:txBody>
                  <a:tcPr marL="91448" marR="91448" anchor="ctr" horzOverflow="overflow">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85000"/>
                      </a:schemeClr>
                    </a:solidFill>
                  </a:tcPr>
                </a:tc>
                <a:extLst>
                  <a:ext uri="{0D108BD9-81ED-4DB2-BD59-A6C34878D82A}">
                    <a16:rowId xmlns:a16="http://schemas.microsoft.com/office/drawing/2014/main" val="10003"/>
                  </a:ext>
                </a:extLst>
              </a:tr>
            </a:tbl>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COMMONDATA" val="eyJoZGlkIjoiY2JlZGE0ODQxZWY5OWUxZDc3ZWQwMjI4YjhlNjY0YTgifQ=="/>
  <p:tag name="KSO_WPP_MARK_KEY" val="595b46f4-01d3-4b4d-aac5-d47ac10db394"/>
</p:tagLst>
</file>

<file path=ppt/tags/tag2.xml><?xml version="1.0" encoding="utf-8"?>
<p:tagLst xmlns:a="http://schemas.openxmlformats.org/drawingml/2006/main" xmlns:r="http://schemas.openxmlformats.org/officeDocument/2006/relationships" xmlns:p="http://schemas.openxmlformats.org/presentationml/2006/main">
  <p:tag name="KSO_WM_UNIT_TABLE_BEAUTIFY" val="{5a609bee-aecc-4e1c-b835-d97491916c2b}"/>
</p:tagLst>
</file>

<file path=ppt/tags/tag3.xml><?xml version="1.0" encoding="utf-8"?>
<p:tagLst xmlns:a="http://schemas.openxmlformats.org/drawingml/2006/main" xmlns:r="http://schemas.openxmlformats.org/officeDocument/2006/relationships" xmlns:p="http://schemas.openxmlformats.org/presentationml/2006/main">
  <p:tag name="KSO_WM_UNIT_TABLE_BEAUTIFY" val="smartTable{1b67124d-3938-4718-91cb-e6f1bb22057b}"/>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字体">
      <a:majorFont>
        <a:latin typeface="Arial"/>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nchor="t">
        <a:spAutoFit/>
      </a:bodyPr>
      <a:lstStyle>
        <a:defPPr>
          <a:defRPr lang="zh-CN" altLang="en-US" sz="2800" dirty="0">
            <a:solidFill>
              <a:srgbClr val="000000"/>
            </a:solidFill>
            <a:latin typeface="微软雅黑" panose="020B0503020204020204" pitchFamily="34" charset="-122"/>
            <a:ea typeface="微软雅黑" panose="020B0503020204020204" pitchFamily="34" charset="-122"/>
            <a:sym typeface="+mn-ea"/>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正文">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字体">
      <a:majorFont>
        <a:latin typeface="Arial"/>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1020</Words>
  <PresentationFormat>自定义</PresentationFormat>
  <Paragraphs>170</Paragraphs>
  <Slides>19</Slides>
  <Notes>1</Notes>
  <HiddenSlides>0</HiddenSlides>
  <MMClips>2</MMClips>
  <ScaleCrop>false</ScaleCrop>
  <HeadingPairs>
    <vt:vector size="6" baseType="variant">
      <vt:variant>
        <vt:lpstr>已用的字体</vt:lpstr>
      </vt:variant>
      <vt:variant>
        <vt:i4>5</vt:i4>
      </vt:variant>
      <vt:variant>
        <vt:lpstr>主题</vt:lpstr>
      </vt:variant>
      <vt:variant>
        <vt:i4>2</vt:i4>
      </vt:variant>
      <vt:variant>
        <vt:lpstr>幻灯片标题</vt:lpstr>
      </vt:variant>
      <vt:variant>
        <vt:i4>19</vt:i4>
      </vt:variant>
    </vt:vector>
  </HeadingPairs>
  <TitlesOfParts>
    <vt:vector size="26" baseType="lpstr">
      <vt:lpstr>宋体</vt:lpstr>
      <vt:lpstr>微软雅黑</vt:lpstr>
      <vt:lpstr>Arial</vt:lpstr>
      <vt:lpstr>Calibri</vt:lpstr>
      <vt:lpstr>Times New Roman</vt:lpstr>
      <vt:lpstr>Office 主题</vt:lpstr>
      <vt:lpstr>2_正文</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2021-05-20T00:39:00Z</dcterms:created>
  <dcterms:modified xsi:type="dcterms:W3CDTF">2025-02-06T01:40:31Z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F555CDF3F3DD44FBA21F1BFE120B2B86</vt:lpwstr>
  </property>
  <property fmtid="{D5CDD505-2E9C-101B-9397-08002B2CF9AE}" pid="3" name="KSOProductBuildVer">
    <vt:lpwstr>2052-11.1.0.12019</vt:lpwstr>
  </property>
</Properties>
</file>