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6"/>
  </p:notesMasterIdLst>
  <p:handoutMasterIdLst>
    <p:handoutMasterId r:id="rId27"/>
  </p:handoutMasterIdLst>
  <p:sldIdLst>
    <p:sldId id="509" r:id="rId3"/>
    <p:sldId id="256" r:id="rId4"/>
    <p:sldId id="300" r:id="rId5"/>
    <p:sldId id="587" r:id="rId6"/>
    <p:sldId id="588" r:id="rId7"/>
    <p:sldId id="589" r:id="rId8"/>
    <p:sldId id="590" r:id="rId9"/>
    <p:sldId id="591" r:id="rId10"/>
    <p:sldId id="592" r:id="rId11"/>
    <p:sldId id="593" r:id="rId12"/>
    <p:sldId id="594" r:id="rId13"/>
    <p:sldId id="448" r:id="rId14"/>
    <p:sldId id="595" r:id="rId15"/>
    <p:sldId id="596" r:id="rId16"/>
    <p:sldId id="597" r:id="rId17"/>
    <p:sldId id="598" r:id="rId18"/>
    <p:sldId id="599" r:id="rId19"/>
    <p:sldId id="600" r:id="rId20"/>
    <p:sldId id="601" r:id="rId21"/>
    <p:sldId id="260" r:id="rId22"/>
    <p:sldId id="503" r:id="rId23"/>
    <p:sldId id="276" r:id="rId24"/>
    <p:sldId id="602" r:id="rId25"/>
  </p:sldIdLst>
  <p:sldSz cx="12188825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EB8"/>
    <a:srgbClr val="BDD7EE"/>
    <a:srgbClr val="20220C"/>
    <a:srgbClr val="26200F"/>
    <a:srgbClr val="00B050"/>
    <a:srgbClr val="00A0E9"/>
    <a:srgbClr val="FE970E"/>
    <a:srgbClr val="F53009"/>
    <a:srgbClr val="FFBD68"/>
    <a:srgbClr val="006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images.google.com/imgres?imgurl=http://www.verygoodtea.com/shop/teapictures/denki11.jpg&amp;imgrefurl=http://www.verygoodtea.com/shop/denki1.html&amp;h=225&amp;w=300&amp;sz=21&amp;tbnid=qkJ5-XgnLSoJ:&amp;tbnh=83&amp;tbnw=111&amp;start=8&amp;prev=/images?q=%E7%94%B5%E7%83%AD%E5%99%A8&amp;hl=zh-CN&amp;lr=&amp;ie=UTF-8&amp;inlang=zh-CN&amp;newwindow=1&amp;sa=G" TargetMode="External"/><Relationship Id="rId7" Type="http://schemas.openxmlformats.org/officeDocument/2006/relationships/hyperlink" Target="http://images.google.com/imgres?imgurl=http://www.sanyohk.com/gif/sob-716r.jpg&amp;imgrefurl=http://www.sanyohk.com/chinese/kitchen.htm&amp;h=228&amp;w=300&amp;sz=18&amp;tbnid=a61exx-1kf4J:&amp;tbnh=84&amp;tbnw=111&amp;start=7&amp;prev=/images?q=%E7%94%B5%E7%83%A4%E7%82%89&amp;hl=zh-CN&amp;lr=&amp;ie=UTF-8&amp;inlang=zh-CN&amp;newwindow=1&amp;sa=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images.google.com/imgres?imgurl=http://www.sinsei-s.co.jp/photo/sk-65_s.jpg&amp;imgrefurl=http://www.sinsei-s.co.jp/html/tool/komono.htm&amp;h=144&amp;w=200&amp;sz=22&amp;tbnid=PHSBMk4pi1gJ:&amp;tbnh=71&amp;tbnw=99&amp;start=3&amp;prev=/images?q=%E7%94%B5%E7%83%AD%E5%99%A8&amp;hl=zh-CN&amp;lr=&amp;ie=UTF-8&amp;inlang=zh-CN&amp;newwindow=1&amp;sa=G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426369" y="1431054"/>
            <a:ext cx="5337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18.4  </a:t>
            </a:r>
            <a:r>
              <a:rPr lang="zh-CN" sz="60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焦耳定律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680" y="131033"/>
            <a:ext cx="3612551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第十八章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71323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演示实验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14295" y="1670685"/>
            <a:ext cx="77489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电流通过导体时产生热的多少跟什么因素有关</a:t>
            </a:r>
            <a:r>
              <a:rPr lang="en-US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</a:t>
            </a:r>
            <a:endParaRPr lang="en-US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7" name="Rectangle 44"/>
          <p:cNvSpPr>
            <a:spLocks noChangeArrowheads="1"/>
          </p:cNvSpPr>
          <p:nvPr/>
        </p:nvSpPr>
        <p:spPr bwMode="auto">
          <a:xfrm>
            <a:off x="882602" y="2585296"/>
            <a:ext cx="3799741" cy="2532174"/>
          </a:xfrm>
          <a:prstGeom prst="flowChartAlternateProcess">
            <a:avLst/>
          </a:prstGeom>
          <a:noFill/>
          <a:ln w="25400">
            <a:noFill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936105" y="2835275"/>
            <a:ext cx="3626485" cy="2282190"/>
            <a:chOff x="1655" y="4078"/>
            <a:chExt cx="5711" cy="359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33094"/>
            <a:stretch>
              <a:fillRect/>
            </a:stretch>
          </p:blipFill>
          <p:spPr>
            <a:xfrm>
              <a:off x="1655" y="4078"/>
              <a:ext cx="5397" cy="3594"/>
            </a:xfrm>
            <a:prstGeom prst="roundRect">
              <a:avLst>
                <a:gd name="adj" fmla="val 1256"/>
              </a:avLst>
            </a:prstGeom>
            <a:ln>
              <a:noFill/>
            </a:ln>
            <a:effectLst/>
          </p:spPr>
        </p:pic>
        <p:grpSp>
          <p:nvGrpSpPr>
            <p:cNvPr id="20" name="组合 19"/>
            <p:cNvGrpSpPr/>
            <p:nvPr/>
          </p:nvGrpSpPr>
          <p:grpSpPr>
            <a:xfrm>
              <a:off x="3615" y="5849"/>
              <a:ext cx="1028" cy="772"/>
              <a:chOff x="8543109" y="567657"/>
              <a:chExt cx="652528" cy="526297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8543109" y="585914"/>
                <a:ext cx="39188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543109" y="1076537"/>
                <a:ext cx="39188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>
                <a:off x="8739051" y="567657"/>
                <a:ext cx="0" cy="5262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文本框 5"/>
              <p:cNvSpPr txBox="1"/>
              <p:nvPr/>
            </p:nvSpPr>
            <p:spPr>
              <a:xfrm>
                <a:off x="8674351" y="567657"/>
                <a:ext cx="521286" cy="358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</a:t>
                </a:r>
                <a:r>
                  <a:rPr lang="en-US" altLang="zh-CN" sz="2400" b="1" i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1</a:t>
                </a:r>
                <a:endParaRPr lang="zh-CN" altLang="en-US" sz="2400" b="1" i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6338" y="5568"/>
              <a:ext cx="1028" cy="1211"/>
              <a:chOff x="8543109" y="548105"/>
              <a:chExt cx="652528" cy="545849"/>
            </a:xfrm>
          </p:grpSpPr>
          <p:cxnSp>
            <p:nvCxnSpPr>
              <p:cNvPr id="61" name="直接连接符 60"/>
              <p:cNvCxnSpPr/>
              <p:nvPr/>
            </p:nvCxnSpPr>
            <p:spPr>
              <a:xfrm>
                <a:off x="8543109" y="560549"/>
                <a:ext cx="39188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8543109" y="1076537"/>
                <a:ext cx="39188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箭头连接符 62"/>
              <p:cNvCxnSpPr/>
              <p:nvPr/>
            </p:nvCxnSpPr>
            <p:spPr>
              <a:xfrm>
                <a:off x="8739051" y="548105"/>
                <a:ext cx="0" cy="5458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文本框 63"/>
              <p:cNvSpPr txBox="1"/>
              <p:nvPr/>
            </p:nvSpPr>
            <p:spPr>
              <a:xfrm>
                <a:off x="8674351" y="718336"/>
                <a:ext cx="521286" cy="245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</a:t>
                </a:r>
                <a:r>
                  <a:rPr lang="en-US" altLang="zh-CN" sz="2400" b="1" i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endParaRPr lang="zh-CN" altLang="en-US" sz="2400" b="1" i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655" y="4376"/>
              <a:ext cx="5710" cy="745"/>
              <a:chOff x="1377109" y="1893088"/>
              <a:chExt cx="3625965" cy="472880"/>
            </a:xfrm>
          </p:grpSpPr>
          <p:cxnSp>
            <p:nvCxnSpPr>
              <p:cNvPr id="27" name="直接箭头连接符 26"/>
              <p:cNvCxnSpPr/>
              <p:nvPr/>
            </p:nvCxnSpPr>
            <p:spPr>
              <a:xfrm flipV="1">
                <a:off x="1377109" y="2325587"/>
                <a:ext cx="3625965" cy="403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文本框 74"/>
              <p:cNvSpPr txBox="1"/>
              <p:nvPr/>
            </p:nvSpPr>
            <p:spPr>
              <a:xfrm>
                <a:off x="2664202" y="1893088"/>
                <a:ext cx="5212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1</a:t>
                </a:r>
                <a:endParaRPr lang="zh-CN" altLang="en-US" sz="2400" b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5973" y="4337"/>
              <a:ext cx="821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2400" b="1" baseline="-25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82650" y="3267075"/>
            <a:ext cx="576516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b="1">
                <a:latin typeface="Comic Sans MS" panose="030F0702030302020204" pitchFamily="66" charset="0"/>
                <a:sym typeface="+mn-ea"/>
              </a:rPr>
              <a:t>结论3：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在电流相同、电阻相同的情况下，通电时间越长，这个电阻产生的热量越多。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7293" name="流程图: 可选过程 97292"/>
          <p:cNvSpPr/>
          <p:nvPr/>
        </p:nvSpPr>
        <p:spPr>
          <a:xfrm>
            <a:off x="1551305" y="4431665"/>
            <a:ext cx="8350250" cy="162369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lIns="90000" tIns="46800" rIns="90000" bIns="46800" anchor="ctr" anchorCtr="0"/>
          <a:lstStyle/>
          <a:p>
            <a:pPr algn="l" eaLnBrk="0" hangingPunct="0">
              <a:lnSpc>
                <a:spcPct val="130000"/>
              </a:lnSpc>
            </a:pPr>
            <a:r>
              <a:rPr lang="zh-CN" alt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结论：</a:t>
            </a:r>
            <a:r>
              <a:rPr lang="zh-CN" alt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电流通过导体产生的</a:t>
            </a:r>
            <a:r>
              <a:rPr lang="zh-CN" alt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热量</a:t>
            </a:r>
            <a:r>
              <a:rPr lang="zh-CN" alt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跟</a:t>
            </a:r>
            <a:r>
              <a:rPr lang="zh-CN" altLang="en-US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en-US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</a:t>
            </a:r>
            <a:r>
              <a:rPr lang="zh-CN" alt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、</a:t>
            </a:r>
          </a:p>
          <a:p>
            <a:pPr algn="l" eaLnBrk="0" hangingPunct="0">
              <a:lnSpc>
                <a:spcPct val="130000"/>
              </a:lnSpc>
            </a:pPr>
            <a:r>
              <a:rPr lang="zh-CN" altLang="en-US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  </a:t>
            </a:r>
            <a:r>
              <a:rPr lang="en-US" altLang="zh-CN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zh-CN" altLang="en-US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</a:t>
            </a:r>
            <a:r>
              <a:rPr lang="zh-CN" alt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、</a:t>
            </a:r>
            <a:r>
              <a:rPr lang="zh-CN" altLang="en-US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    </a:t>
            </a:r>
            <a:r>
              <a:rPr lang="en-US" altLang="zh-CN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en-US" sz="3200" u="sng">
                <a:solidFill>
                  <a:schemeClr val="tx1"/>
                </a:solidFill>
                <a:latin typeface="Comic Sans MS" panose="030F0702030302020204" pitchFamily="66" charset="0"/>
              </a:rPr>
              <a:t>     </a:t>
            </a:r>
            <a:r>
              <a:rPr lang="zh-CN" alt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有关。</a:t>
            </a:r>
            <a:endParaRPr lang="zh-CN" altLang="en-US" sz="3200" u="sng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7296" name="文本框 97295"/>
          <p:cNvSpPr txBox="1"/>
          <p:nvPr/>
        </p:nvSpPr>
        <p:spPr>
          <a:xfrm>
            <a:off x="1967230" y="5251133"/>
            <a:ext cx="991870" cy="584835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zh-CN" altLang="en-US" sz="3200">
                <a:solidFill>
                  <a:srgbClr val="036EB8"/>
                </a:solidFill>
                <a:latin typeface="Comic Sans MS" panose="030F0702030302020204" pitchFamily="66" charset="0"/>
                <a:ea typeface="楷体_GB2312" panose="02010609030101010101" pitchFamily="49" charset="-122"/>
              </a:rPr>
              <a:t>电流</a:t>
            </a:r>
          </a:p>
        </p:txBody>
      </p:sp>
      <p:sp>
        <p:nvSpPr>
          <p:cNvPr id="97297" name="文本框 97296"/>
          <p:cNvSpPr txBox="1"/>
          <p:nvPr/>
        </p:nvSpPr>
        <p:spPr>
          <a:xfrm>
            <a:off x="8073073" y="4644073"/>
            <a:ext cx="991870" cy="584835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zh-CN" altLang="en-US" sz="3200">
                <a:solidFill>
                  <a:srgbClr val="036EB8"/>
                </a:solidFill>
                <a:latin typeface="Comic Sans MS" panose="030F0702030302020204" pitchFamily="66" charset="0"/>
                <a:ea typeface="楷体_GB2312" panose="02010609030101010101" pitchFamily="49" charset="-122"/>
              </a:rPr>
              <a:t>电阻</a:t>
            </a:r>
          </a:p>
        </p:txBody>
      </p:sp>
      <p:sp>
        <p:nvSpPr>
          <p:cNvPr id="97298" name="文本框 97297"/>
          <p:cNvSpPr txBox="1"/>
          <p:nvPr/>
        </p:nvSpPr>
        <p:spPr>
          <a:xfrm rot="-10800000" flipV="1">
            <a:off x="3763645" y="5261928"/>
            <a:ext cx="1968500" cy="5848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zh-CN" altLang="en-US" sz="3200">
                <a:solidFill>
                  <a:srgbClr val="036EB8"/>
                </a:solidFill>
                <a:latin typeface="Comic Sans MS" panose="030F0702030302020204" pitchFamily="66" charset="0"/>
                <a:ea typeface="楷体_GB2312" panose="02010609030101010101" pitchFamily="49" charset="-122"/>
              </a:rPr>
              <a:t>通电时间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95630" y="2101850"/>
            <a:ext cx="35375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zh-CN" altLang="en-US" sz="2800">
                <a:latin typeface="Comic Sans MS" panose="030F0702030302020204" pitchFamily="66" charset="0"/>
                <a:sym typeface="+mn-ea"/>
              </a:rPr>
              <a:t>在电流相同、通电时间相同的情况下，</a:t>
            </a:r>
            <a:r>
              <a:rPr lang="zh-CN" altLang="en-US" sz="2800">
                <a:solidFill>
                  <a:srgbClr val="036EB8"/>
                </a:solidFill>
                <a:latin typeface="Comic Sans MS" panose="030F0702030302020204" pitchFamily="66" charset="0"/>
                <a:sym typeface="+mn-ea"/>
              </a:rPr>
              <a:t>电阻越大</a:t>
            </a:r>
            <a:r>
              <a:rPr lang="zh-CN" altLang="en-US" sz="2800">
                <a:latin typeface="Comic Sans MS" panose="030F0702030302020204" pitchFamily="66" charset="0"/>
                <a:sym typeface="+mn-ea"/>
              </a:rPr>
              <a:t>，这个</a:t>
            </a:r>
            <a:r>
              <a:rPr lang="zh-CN" altLang="en-US" sz="2800">
                <a:solidFill>
                  <a:srgbClr val="036EB8"/>
                </a:solidFill>
                <a:latin typeface="Comic Sans MS" panose="030F0702030302020204" pitchFamily="66" charset="0"/>
                <a:sym typeface="+mn-ea"/>
              </a:rPr>
              <a:t>电阻产生的热量</a:t>
            </a:r>
            <a:r>
              <a:rPr lang="zh-CN" altLang="en-US" sz="2800">
                <a:latin typeface="Comic Sans MS" panose="030F0702030302020204" pitchFamily="66" charset="0"/>
                <a:sym typeface="+mn-ea"/>
              </a:rPr>
              <a:t>越多。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71645" y="2101850"/>
            <a:ext cx="364680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zh-CN" altLang="en-US" sz="2800">
                <a:latin typeface="Comic Sans MS" panose="030F0702030302020204" pitchFamily="66" charset="0"/>
                <a:sym typeface="+mn-ea"/>
              </a:rPr>
              <a:t>在电阻相同、通电时间相同的情况下，通过一个电阻的</a:t>
            </a:r>
            <a:r>
              <a:rPr lang="zh-CN" altLang="en-US" sz="2800">
                <a:solidFill>
                  <a:srgbClr val="036EB8"/>
                </a:solidFill>
                <a:latin typeface="Comic Sans MS" panose="030F0702030302020204" pitchFamily="66" charset="0"/>
                <a:sym typeface="+mn-ea"/>
              </a:rPr>
              <a:t>电流越大</a:t>
            </a:r>
            <a:r>
              <a:rPr lang="zh-CN" altLang="en-US" sz="2800">
                <a:latin typeface="Comic Sans MS" panose="030F0702030302020204" pitchFamily="66" charset="0"/>
                <a:sym typeface="+mn-ea"/>
              </a:rPr>
              <a:t>，这个</a:t>
            </a:r>
            <a:r>
              <a:rPr lang="zh-CN" altLang="en-US" sz="2800">
                <a:solidFill>
                  <a:srgbClr val="036EB8"/>
                </a:solidFill>
                <a:latin typeface="Comic Sans MS" panose="030F0702030302020204" pitchFamily="66" charset="0"/>
                <a:sym typeface="+mn-ea"/>
              </a:rPr>
              <a:t>电阻产生的热量</a:t>
            </a:r>
            <a:r>
              <a:rPr lang="zh-CN" altLang="en-US" sz="2800">
                <a:latin typeface="Comic Sans MS" panose="030F0702030302020204" pitchFamily="66" charset="0"/>
                <a:sym typeface="+mn-ea"/>
              </a:rPr>
              <a:t>越多。</a:t>
            </a:r>
            <a:endParaRPr lang="zh-CN" altLang="en-US" sz="28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18450" y="2101850"/>
            <a:ext cx="35553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zh-CN" altLang="en-US" sz="2800">
                <a:latin typeface="Comic Sans MS" panose="030F0702030302020204" pitchFamily="66" charset="0"/>
                <a:sym typeface="+mn-ea"/>
              </a:rPr>
              <a:t>在电流和电阻都相同的情况下，</a:t>
            </a:r>
            <a:r>
              <a:rPr lang="zh-CN" altLang="en-US" sz="2800">
                <a:solidFill>
                  <a:srgbClr val="036EB8"/>
                </a:solidFill>
                <a:latin typeface="Comic Sans MS" panose="030F0702030302020204" pitchFamily="66" charset="0"/>
                <a:sym typeface="+mn-ea"/>
              </a:rPr>
              <a:t>通电时间越长</a:t>
            </a:r>
            <a:r>
              <a:rPr lang="zh-CN" altLang="en-US" sz="2800">
                <a:latin typeface="Comic Sans MS" panose="030F0702030302020204" pitchFamily="66" charset="0"/>
                <a:sym typeface="+mn-ea"/>
              </a:rPr>
              <a:t>，这个电阻</a:t>
            </a:r>
            <a:r>
              <a:rPr lang="zh-CN" altLang="en-US" sz="2800">
                <a:solidFill>
                  <a:srgbClr val="036EB8"/>
                </a:solidFill>
                <a:latin typeface="Comic Sans MS" panose="030F0702030302020204" pitchFamily="66" charset="0"/>
                <a:sym typeface="+mn-ea"/>
              </a:rPr>
              <a:t>产生的热量越多</a:t>
            </a:r>
            <a:r>
              <a:rPr lang="zh-CN" altLang="en-US" sz="2800">
                <a:latin typeface="Comic Sans MS" panose="030F0702030302020204" pitchFamily="66" charset="0"/>
                <a:sym typeface="+mn-ea"/>
              </a:rPr>
              <a:t>。</a:t>
            </a:r>
            <a:endParaRPr lang="zh-CN" altLang="en-US" sz="28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999490"/>
            <a:ext cx="188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焦耳定律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3" name="Rectangle 4"/>
          <p:cNvSpPr/>
          <p:nvPr/>
        </p:nvSpPr>
        <p:spPr>
          <a:xfrm>
            <a:off x="1036955" y="1703070"/>
            <a:ext cx="6065520" cy="45815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焦耳（</a:t>
            </a:r>
            <a:r>
              <a:rPr lang="en-US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James Prescott Joule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b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1818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en-US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1889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），英国物理学家。用</a:t>
            </a:r>
            <a:b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近 </a:t>
            </a:r>
            <a:r>
              <a:rPr lang="en-US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40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年的时间做了 </a:t>
            </a:r>
            <a:r>
              <a:rPr lang="en-US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400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多次实验，</a:t>
            </a:r>
            <a:b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研究热和功的关系。通过大量的实</a:t>
            </a:r>
            <a:b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验，于 </a:t>
            </a:r>
            <a:r>
              <a:rPr lang="en-US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1840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年最先精确地确定了电</a:t>
            </a:r>
            <a:b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流产生的热量与电流、电阻和通电</a:t>
            </a:r>
            <a:b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时间的关系。</a:t>
            </a:r>
          </a:p>
        </p:txBody>
      </p:sp>
      <p:sp>
        <p:nvSpPr>
          <p:cNvPr id="2154" name="Rectangle 11"/>
          <p:cNvSpPr/>
          <p:nvPr/>
        </p:nvSpPr>
        <p:spPr>
          <a:xfrm>
            <a:off x="8707755" y="4973320"/>
            <a:ext cx="1177290" cy="51943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焦 耳</a:t>
            </a:r>
          </a:p>
        </p:txBody>
      </p:sp>
      <p:pic>
        <p:nvPicPr>
          <p:cNvPr id="2155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15" r="2592"/>
          <a:stretch>
            <a:fillRect/>
          </a:stretch>
        </p:blipFill>
        <p:spPr>
          <a:xfrm>
            <a:off x="7910195" y="1853565"/>
            <a:ext cx="2490470" cy="2838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999490"/>
            <a:ext cx="188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焦耳定律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1859280"/>
            <a:ext cx="935418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内容：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电流通过导体产生的热量跟电流的二次方成正比，跟导体的电阻成正比，跟通电时间成正比。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3125" y="3201035"/>
            <a:ext cx="2566035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33625" indent="-2333625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公式：</a:t>
            </a:r>
            <a:r>
              <a:rPr lang="en-US" altLang="en-US" sz="28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Q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=</a:t>
            </a:r>
            <a:r>
              <a:rPr lang="en-US" altLang="en-US" sz="28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I</a:t>
            </a:r>
            <a:r>
              <a:rPr lang="en-US" altLang="en-US" sz="2800" b="1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altLang="en-US" sz="28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Rt </a:t>
            </a:r>
            <a:endParaRPr lang="en-US" altLang="en-US" sz="2800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2650" y="4450080"/>
            <a:ext cx="2849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单位：焦耳（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J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）</a:t>
            </a:r>
            <a:endParaRPr lang="zh-CN" altLang="en-US" sz="2800" b="1">
              <a:latin typeface="Times New Roman" panose="02020603050405020304" charset="0"/>
              <a:ea typeface="Times New Roman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50775" y="212315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4900" y="346427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50775" y="46060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987" name="Text Box 3"/>
          <p:cNvSpPr txBox="1"/>
          <p:nvPr/>
        </p:nvSpPr>
        <p:spPr>
          <a:xfrm>
            <a:off x="7206403" y="3348990"/>
            <a:ext cx="3246967" cy="52197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8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Q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=   </a:t>
            </a:r>
            <a:r>
              <a:rPr lang="en-US" altLang="zh-CN" sz="28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²   </a:t>
            </a:r>
            <a:r>
              <a:rPr lang="en-US" altLang="zh-CN" sz="28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 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altLang="zh-CN" sz="28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</a:p>
        </p:txBody>
      </p:sp>
      <p:sp>
        <p:nvSpPr>
          <p:cNvPr id="41988" name="Text Box 4"/>
          <p:cNvSpPr txBox="1"/>
          <p:nvPr/>
        </p:nvSpPr>
        <p:spPr>
          <a:xfrm>
            <a:off x="6970395" y="4476750"/>
            <a:ext cx="4266565" cy="52197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036E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热量  电流  电阻  时间</a:t>
            </a:r>
          </a:p>
        </p:txBody>
      </p:sp>
      <p:grpSp>
        <p:nvGrpSpPr>
          <p:cNvPr id="41989" name="Group 5"/>
          <p:cNvGrpSpPr/>
          <p:nvPr/>
        </p:nvGrpSpPr>
        <p:grpSpPr>
          <a:xfrm>
            <a:off x="7407063" y="3891703"/>
            <a:ext cx="3138593" cy="655320"/>
            <a:chOff x="1746" y="538"/>
            <a:chExt cx="1384" cy="454"/>
          </a:xfrm>
        </p:grpSpPr>
        <p:sp>
          <p:nvSpPr>
            <p:cNvPr id="10245" name="Line 6"/>
            <p:cNvSpPr/>
            <p:nvPr/>
          </p:nvSpPr>
          <p:spPr>
            <a:xfrm flipH="1">
              <a:off x="1746" y="572"/>
              <a:ext cx="0" cy="363"/>
            </a:xfrm>
            <a:prstGeom prst="line">
              <a:avLst/>
            </a:prstGeom>
            <a:ln w="50800" cap="flat" cmpd="sng">
              <a:solidFill>
                <a:srgbClr val="036EB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46" name="Line 7"/>
            <p:cNvSpPr/>
            <p:nvPr/>
          </p:nvSpPr>
          <p:spPr>
            <a:xfrm flipH="1">
              <a:off x="2226" y="544"/>
              <a:ext cx="4" cy="391"/>
            </a:xfrm>
            <a:prstGeom prst="line">
              <a:avLst/>
            </a:prstGeom>
            <a:ln w="50800" cap="flat" cmpd="sng">
              <a:solidFill>
                <a:srgbClr val="036EB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47" name="Line 8"/>
            <p:cNvSpPr/>
            <p:nvPr/>
          </p:nvSpPr>
          <p:spPr>
            <a:xfrm>
              <a:off x="2561" y="538"/>
              <a:ext cx="91" cy="363"/>
            </a:xfrm>
            <a:prstGeom prst="line">
              <a:avLst/>
            </a:prstGeom>
            <a:ln w="50800" cap="flat" cmpd="sng">
              <a:solidFill>
                <a:srgbClr val="036EB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48" name="Line 9"/>
            <p:cNvSpPr/>
            <p:nvPr/>
          </p:nvSpPr>
          <p:spPr>
            <a:xfrm>
              <a:off x="2858" y="538"/>
              <a:ext cx="272" cy="454"/>
            </a:xfrm>
            <a:prstGeom prst="line">
              <a:avLst/>
            </a:prstGeom>
            <a:ln w="50800" cap="flat" cmpd="sng">
              <a:solidFill>
                <a:srgbClr val="036EB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1994" name="Text Box 10"/>
          <p:cNvSpPr txBox="1"/>
          <p:nvPr/>
        </p:nvSpPr>
        <p:spPr>
          <a:xfrm>
            <a:off x="7252970" y="5717341"/>
            <a:ext cx="35458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J           A        </a:t>
            </a:r>
            <a:r>
              <a:rPr lang="el-GR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Ω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s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41995" name="Group 11"/>
          <p:cNvGrpSpPr/>
          <p:nvPr/>
        </p:nvGrpSpPr>
        <p:grpSpPr>
          <a:xfrm>
            <a:off x="7407063" y="5058410"/>
            <a:ext cx="3138593" cy="641773"/>
            <a:chOff x="1746" y="1341"/>
            <a:chExt cx="1608" cy="404"/>
          </a:xfrm>
        </p:grpSpPr>
        <p:sp>
          <p:nvSpPr>
            <p:cNvPr id="10251" name="Line 12"/>
            <p:cNvSpPr/>
            <p:nvPr/>
          </p:nvSpPr>
          <p:spPr>
            <a:xfrm flipH="1">
              <a:off x="1746" y="1389"/>
              <a:ext cx="0" cy="317"/>
            </a:xfrm>
            <a:prstGeom prst="line">
              <a:avLst/>
            </a:prstGeom>
            <a:ln w="50800" cap="flat" cmpd="sng">
              <a:solidFill>
                <a:srgbClr val="036EB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52" name="Line 13"/>
            <p:cNvSpPr/>
            <p:nvPr/>
          </p:nvSpPr>
          <p:spPr>
            <a:xfrm flipH="1">
              <a:off x="2336" y="1389"/>
              <a:ext cx="0" cy="318"/>
            </a:xfrm>
            <a:prstGeom prst="line">
              <a:avLst/>
            </a:prstGeom>
            <a:ln w="50800" cap="flat" cmpd="sng">
              <a:solidFill>
                <a:srgbClr val="036EB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53" name="Line 14"/>
            <p:cNvSpPr/>
            <p:nvPr/>
          </p:nvSpPr>
          <p:spPr>
            <a:xfrm flipH="1">
              <a:off x="2843" y="1358"/>
              <a:ext cx="0" cy="349"/>
            </a:xfrm>
            <a:prstGeom prst="line">
              <a:avLst/>
            </a:prstGeom>
            <a:ln w="50800" cap="flat" cmpd="sng">
              <a:solidFill>
                <a:srgbClr val="036EB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54" name="Line 15"/>
            <p:cNvSpPr/>
            <p:nvPr/>
          </p:nvSpPr>
          <p:spPr>
            <a:xfrm>
              <a:off x="3350" y="1341"/>
              <a:ext cx="4" cy="404"/>
            </a:xfrm>
            <a:prstGeom prst="line">
              <a:avLst/>
            </a:prstGeom>
            <a:ln w="50800" cap="flat" cmpd="sng">
              <a:solidFill>
                <a:srgbClr val="036EB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2001" name="Text Box 17"/>
          <p:cNvSpPr txBox="1"/>
          <p:nvPr/>
        </p:nvSpPr>
        <p:spPr>
          <a:xfrm>
            <a:off x="5888990" y="3349590"/>
            <a:ext cx="11334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公式：</a:t>
            </a:r>
          </a:p>
        </p:txBody>
      </p:sp>
      <p:sp>
        <p:nvSpPr>
          <p:cNvPr id="42002" name="Text Box 18"/>
          <p:cNvSpPr txBox="1"/>
          <p:nvPr/>
        </p:nvSpPr>
        <p:spPr>
          <a:xfrm>
            <a:off x="5425863" y="4496012"/>
            <a:ext cx="1667933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物理量：</a:t>
            </a:r>
          </a:p>
        </p:txBody>
      </p:sp>
      <p:sp>
        <p:nvSpPr>
          <p:cNvPr id="42003" name="Text Box 19"/>
          <p:cNvSpPr txBox="1"/>
          <p:nvPr/>
        </p:nvSpPr>
        <p:spPr>
          <a:xfrm>
            <a:off x="5701086" y="5677734"/>
            <a:ext cx="12249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单位：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790700" y="5134610"/>
            <a:ext cx="24860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036EB8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1J = 1 A</a:t>
            </a:r>
            <a:r>
              <a:rPr lang="en-US" altLang="zh-CN" sz="3200" b="1" baseline="30000" dirty="0">
                <a:solidFill>
                  <a:srgbClr val="036EB8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3200" b="1" dirty="0">
                <a:solidFill>
                  <a:srgbClr val="036EB8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·Ω·s</a:t>
            </a:r>
            <a:endParaRPr lang="en-US" altLang="zh-CN" sz="3200" b="1" dirty="0">
              <a:solidFill>
                <a:srgbClr val="036EB8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ldLvl="0" animBg="1"/>
      <p:bldP spid="41988" grpId="0" bldLvl="0" animBg="1"/>
      <p:bldP spid="41994" grpId="0"/>
      <p:bldP spid="42001" grpId="0"/>
      <p:bldP spid="42002" grpId="0"/>
      <p:bldP spid="420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999490"/>
            <a:ext cx="188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焦耳定律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12"/>
          <p:cNvSpPr>
            <a:spLocks noChangeArrowheads="1"/>
          </p:cNvSpPr>
          <p:nvPr/>
        </p:nvSpPr>
        <p:spPr bwMode="auto">
          <a:xfrm>
            <a:off x="4045030" y="1960043"/>
            <a:ext cx="187288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W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= 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U I t    </a:t>
            </a:r>
          </a:p>
        </p:txBody>
      </p:sp>
      <p:sp>
        <p:nvSpPr>
          <p:cNvPr id="14" name="矩形 13"/>
          <p:cNvSpPr/>
          <p:nvPr/>
        </p:nvSpPr>
        <p:spPr>
          <a:xfrm>
            <a:off x="6469286" y="3330888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（适用于纯电阻电路）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045030" y="2747231"/>
            <a:ext cx="1881487" cy="1006875"/>
            <a:chOff x="1568866" y="2339851"/>
            <a:chExt cx="1746171" cy="1006875"/>
          </a:xfrm>
        </p:grpSpPr>
        <p:sp>
          <p:nvSpPr>
            <p:cNvPr id="16" name="矩形 12"/>
            <p:cNvSpPr>
              <a:spLocks noChangeArrowheads="1"/>
            </p:cNvSpPr>
            <p:nvPr/>
          </p:nvSpPr>
          <p:spPr bwMode="auto">
            <a:xfrm>
              <a:off x="1568866" y="2448425"/>
              <a:ext cx="1746171" cy="71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en-US" altLang="zh-CN" sz="2800" b="1" i="1" dirty="0">
                  <a:solidFill>
                    <a:schemeClr val="tx1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W 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=      </a:t>
              </a:r>
              <a:r>
                <a:rPr lang="en-US" altLang="zh-CN" sz="2800" b="1" i="1" dirty="0">
                  <a:solidFill>
                    <a:schemeClr val="tx1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 t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252942" y="2339851"/>
              <a:ext cx="680150" cy="1006875"/>
              <a:chOff x="2252942" y="2339851"/>
              <a:chExt cx="680150" cy="1006875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278746" y="2339851"/>
                <a:ext cx="6543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b="1" i="1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U</a:t>
                </a:r>
                <a:r>
                  <a:rPr lang="en-US" altLang="zh-CN" sz="2800" b="1" i="1" baseline="300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altLang="zh-CN" sz="2800" b="1" i="1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 flipV="1">
                <a:off x="2252942" y="2857796"/>
                <a:ext cx="445168" cy="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0" name="矩形 19"/>
              <p:cNvSpPr/>
              <p:nvPr/>
            </p:nvSpPr>
            <p:spPr>
              <a:xfrm>
                <a:off x="2278746" y="2823506"/>
                <a:ext cx="5132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b="1" i="1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R </a:t>
                </a:r>
              </a:p>
            </p:txBody>
          </p:sp>
        </p:grpSp>
      </p:grpSp>
      <p:sp>
        <p:nvSpPr>
          <p:cNvPr id="9" name="矩形 8"/>
          <p:cNvSpPr/>
          <p:nvPr/>
        </p:nvSpPr>
        <p:spPr>
          <a:xfrm>
            <a:off x="4038886" y="3799575"/>
            <a:ext cx="1659365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36EB8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  = I</a:t>
            </a:r>
            <a:r>
              <a:rPr lang="en-US" altLang="zh-CN" sz="2800" b="1" i="1" baseline="30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Rt </a:t>
            </a:r>
          </a:p>
        </p:txBody>
      </p:sp>
      <p:sp>
        <p:nvSpPr>
          <p:cNvPr id="11" name="矩形 10"/>
          <p:cNvSpPr/>
          <p:nvPr/>
        </p:nvSpPr>
        <p:spPr>
          <a:xfrm>
            <a:off x="6541208" y="2094121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（普遍适用）</a:t>
            </a:r>
          </a:p>
        </p:txBody>
      </p:sp>
      <p:sp>
        <p:nvSpPr>
          <p:cNvPr id="13" name="右大括号 12"/>
          <p:cNvSpPr/>
          <p:nvPr/>
        </p:nvSpPr>
        <p:spPr>
          <a:xfrm>
            <a:off x="5972175" y="3084195"/>
            <a:ext cx="568960" cy="1095375"/>
          </a:xfrm>
          <a:prstGeom prst="rightBrace">
            <a:avLst>
              <a:gd name="adj1" fmla="val 13620"/>
              <a:gd name="adj2" fmla="val 50000"/>
            </a:avLst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536192" y="2020617"/>
            <a:ext cx="1133978" cy="578882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rgbClr val="036EB8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电功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499510" y="4886815"/>
            <a:ext cx="1133978" cy="578882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rgbClr val="036EB8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电热</a:t>
            </a:r>
          </a:p>
        </p:txBody>
      </p:sp>
      <p:sp>
        <p:nvSpPr>
          <p:cNvPr id="24" name="矩形 23"/>
          <p:cNvSpPr/>
          <p:nvPr/>
        </p:nvSpPr>
        <p:spPr>
          <a:xfrm>
            <a:off x="4065701" y="4897501"/>
            <a:ext cx="1659365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36EB8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  = I</a:t>
            </a:r>
            <a:r>
              <a:rPr lang="en-US" altLang="zh-CN" sz="2800" b="1" i="1" baseline="30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Rt </a:t>
            </a:r>
          </a:p>
        </p:txBody>
      </p:sp>
      <p:sp>
        <p:nvSpPr>
          <p:cNvPr id="21" name="矩形 20"/>
          <p:cNvSpPr/>
          <p:nvPr/>
        </p:nvSpPr>
        <p:spPr>
          <a:xfrm>
            <a:off x="6541208" y="48868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（普遍适用）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999490"/>
            <a:ext cx="188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焦耳定律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287404" y="1901138"/>
            <a:ext cx="1064843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一根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60Ω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的电阻丝接在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36V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的电源两端，在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5min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内共产生多少</a:t>
            </a:r>
            <a:r>
              <a:rPr lang="zh-CN" altLang="en-US" sz="2800" dirty="0">
                <a:latin typeface="+mn-ea"/>
                <a:cs typeface="Times New Roman" panose="02020603050405020304" charset="0"/>
              </a:rPr>
              <a:t>热量</a:t>
            </a:r>
            <a:r>
              <a:rPr lang="en-US" altLang="zh-CN" sz="2800" dirty="0">
                <a:latin typeface="+mn-ea"/>
                <a:cs typeface="Times New Roman" panose="02020603050405020304" charset="0"/>
              </a:rPr>
              <a:t>?</a:t>
            </a:r>
          </a:p>
        </p:txBody>
      </p:sp>
      <p:pic>
        <p:nvPicPr>
          <p:cNvPr id="4" name="图片 3" descr="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1962150"/>
            <a:ext cx="1268095" cy="749935"/>
          </a:xfrm>
          <a:prstGeom prst="rect">
            <a:avLst/>
          </a:prstGeom>
        </p:spPr>
      </p:pic>
      <p:sp>
        <p:nvSpPr>
          <p:cNvPr id="2174" name="Text Box 5"/>
          <p:cNvSpPr/>
          <p:nvPr/>
        </p:nvSpPr>
        <p:spPr>
          <a:xfrm>
            <a:off x="3449955" y="3907473"/>
            <a:ext cx="5448300" cy="20161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Q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en-US" sz="2800" b="1" i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Rt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0.6 A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en-US" sz="28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×60 </a:t>
            </a:r>
            <a:r>
              <a:rPr lang="en-US" altLang="en-US" sz="2800" b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charset="0"/>
              </a:rPr>
              <a:t>W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×300 s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= 6 480 J </a:t>
            </a:r>
            <a:endParaRPr lang="en-US" altLang="en-US" sz="2800" b="1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76" name="Rectangle 17"/>
          <p:cNvSpPr/>
          <p:nvPr/>
        </p:nvSpPr>
        <p:spPr>
          <a:xfrm>
            <a:off x="2765743" y="5888673"/>
            <a:ext cx="6470650" cy="68738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答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在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5 min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内共产生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6 480 J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热量。</a:t>
            </a:r>
            <a:endParaRPr lang="zh-CN" altLang="en-US" sz="2600" b="1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77" name="矩形 2176"/>
          <p:cNvSpPr/>
          <p:nvPr/>
        </p:nvSpPr>
        <p:spPr>
          <a:xfrm>
            <a:off x="1559243" y="2957513"/>
            <a:ext cx="720725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</a:t>
            </a:r>
            <a:r>
              <a:rPr lang="en-US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</a:p>
        </p:txBody>
      </p:sp>
      <p:grpSp>
        <p:nvGrpSpPr>
          <p:cNvPr id="2180" name="组合 2179"/>
          <p:cNvGrpSpPr/>
          <p:nvPr/>
        </p:nvGrpSpPr>
        <p:grpSpPr>
          <a:xfrm>
            <a:off x="3559493" y="2997835"/>
            <a:ext cx="4643437" cy="946150"/>
            <a:chOff x="2132" y="3702"/>
            <a:chExt cx="2925" cy="596"/>
          </a:xfrm>
        </p:grpSpPr>
        <p:sp>
          <p:nvSpPr>
            <p:cNvPr id="2181" name="矩形 2180"/>
            <p:cNvSpPr/>
            <p:nvPr/>
          </p:nvSpPr>
          <p:spPr>
            <a:xfrm>
              <a:off x="2132" y="3838"/>
              <a:ext cx="2925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800" b="1" i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I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=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　  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=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　　　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=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0.6 A</a:t>
              </a:r>
            </a:p>
          </p:txBody>
        </p:sp>
        <p:sp>
          <p:nvSpPr>
            <p:cNvPr id="2182" name="矩形 2181"/>
            <p:cNvSpPr/>
            <p:nvPr/>
          </p:nvSpPr>
          <p:spPr>
            <a:xfrm>
              <a:off x="2517" y="3702"/>
              <a:ext cx="278" cy="5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U</a:t>
              </a: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R</a:t>
              </a:r>
            </a:p>
          </p:txBody>
        </p:sp>
        <p:cxnSp>
          <p:nvCxnSpPr>
            <p:cNvPr id="2183" name="直接连接符 2182"/>
            <p:cNvCxnSpPr/>
            <p:nvPr/>
          </p:nvCxnSpPr>
          <p:spPr>
            <a:xfrm>
              <a:off x="2517" y="3997"/>
              <a:ext cx="273" cy="0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184" name="矩形 2183"/>
            <p:cNvSpPr/>
            <p:nvPr/>
          </p:nvSpPr>
          <p:spPr>
            <a:xfrm>
              <a:off x="3056" y="3702"/>
              <a:ext cx="621" cy="5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36 V</a:t>
              </a:r>
            </a:p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60 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Ω</a:t>
              </a:r>
            </a:p>
          </p:txBody>
        </p:sp>
        <p:cxnSp>
          <p:nvCxnSpPr>
            <p:cNvPr id="2185" name="直接连接符 2184"/>
            <p:cNvCxnSpPr/>
            <p:nvPr/>
          </p:nvCxnSpPr>
          <p:spPr>
            <a:xfrm>
              <a:off x="3056" y="3997"/>
              <a:ext cx="572" cy="0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999490"/>
            <a:ext cx="188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焦耳定律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88" name="Rectangle 5"/>
          <p:cNvSpPr/>
          <p:nvPr/>
        </p:nvSpPr>
        <p:spPr>
          <a:xfrm>
            <a:off x="882650" y="2863215"/>
            <a:ext cx="10158095" cy="20415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额定电压相同的灯泡，额定功率越大，电阻越小，正常工作时单位时间内产生的热量越多。可是按照焦耳定律，电阻越大，单位时间内产生的热量越多。二者似乎有矛盾，这是怎么回事</a:t>
            </a:r>
            <a:r>
              <a:rPr lang="en-US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82650" y="196215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想想议议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999490"/>
            <a:ext cx="3694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电热的利用和防止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77702" y="3135018"/>
            <a:ext cx="3917784" cy="3081040"/>
            <a:chOff x="5544245" y="699159"/>
            <a:chExt cx="4321175" cy="3487337"/>
          </a:xfrm>
        </p:grpSpPr>
        <p:pic>
          <p:nvPicPr>
            <p:cNvPr id="2560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6"/>
            <a:stretch>
              <a:fillRect/>
            </a:stretch>
          </p:blipFill>
          <p:spPr bwMode="auto">
            <a:xfrm>
              <a:off x="5544245" y="699159"/>
              <a:ext cx="4321175" cy="2698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Rectangle 15"/>
            <p:cNvSpPr>
              <a:spLocks noChangeArrowheads="1"/>
            </p:cNvSpPr>
            <p:nvPr/>
          </p:nvSpPr>
          <p:spPr bwMode="auto">
            <a:xfrm>
              <a:off x="7082540" y="3663951"/>
              <a:ext cx="1561546" cy="52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</a:rPr>
                <a:t>用来加热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401410" y="3135018"/>
            <a:ext cx="3287334" cy="3081040"/>
            <a:chOff x="1064525" y="2594918"/>
            <a:chExt cx="3287334" cy="3081040"/>
          </a:xfrm>
        </p:grpSpPr>
        <p:pic>
          <p:nvPicPr>
            <p:cNvPr id="25605" name="Picture 1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1"/>
            <a:stretch>
              <a:fillRect/>
            </a:stretch>
          </p:blipFill>
          <p:spPr bwMode="auto">
            <a:xfrm>
              <a:off x="1134768" y="2594918"/>
              <a:ext cx="3146847" cy="26193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Rectangle 14"/>
            <p:cNvSpPr>
              <a:spLocks noChangeArrowheads="1"/>
            </p:cNvSpPr>
            <p:nvPr/>
          </p:nvSpPr>
          <p:spPr bwMode="auto">
            <a:xfrm>
              <a:off x="1064525" y="5214293"/>
              <a:ext cx="328733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</a:rPr>
                <a:t>利用电热孵化器孵小鸡</a:t>
              </a:r>
            </a:p>
          </p:txBody>
        </p:sp>
      </p:grpSp>
      <p:sp>
        <p:nvSpPr>
          <p:cNvPr id="25608" name="Rectangle 4"/>
          <p:cNvSpPr>
            <a:spLocks noChangeArrowheads="1"/>
          </p:cNvSpPr>
          <p:nvPr/>
        </p:nvSpPr>
        <p:spPr bwMode="auto">
          <a:xfrm>
            <a:off x="882866" y="1750103"/>
            <a:ext cx="11127476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latin typeface="+mn-ea"/>
                <a:ea typeface="+mn-ea"/>
              </a:rPr>
              <a:t>电热器的优点</a:t>
            </a:r>
            <a:r>
              <a:rPr lang="en-US" altLang="zh-CN" sz="2800" dirty="0">
                <a:latin typeface="+mn-ea"/>
                <a:ea typeface="+mn-ea"/>
              </a:rPr>
              <a:t>: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latin typeface="+mn-ea"/>
                <a:ea typeface="+mn-ea"/>
              </a:rPr>
              <a:t>清洁卫生，没有环境污染，热效率高，还可以方便地控制和调节温度。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34900" y="206790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999490"/>
            <a:ext cx="3694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电热的利用和防止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09" name="Rectangle 4"/>
          <p:cNvSpPr/>
          <p:nvPr/>
        </p:nvSpPr>
        <p:spPr bwMode="auto">
          <a:xfrm>
            <a:off x="882650" y="1729105"/>
            <a:ext cx="10579735" cy="14700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 dirty="0">
                <a:latin typeface="+mn-ea"/>
                <a:ea typeface="+mn-ea"/>
                <a:sym typeface="+mn-ea"/>
              </a:rPr>
              <a:t>电热的危害：</a:t>
            </a:r>
          </a:p>
          <a:p>
            <a:pPr lvl="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 dirty="0">
                <a:latin typeface="+mn-ea"/>
                <a:ea typeface="+mn-ea"/>
                <a:sym typeface="+mn-ea"/>
              </a:rPr>
              <a:t>很多情况下我们并不希望用电器的温度过高。</a:t>
            </a:r>
          </a:p>
        </p:txBody>
      </p:sp>
      <p:pic>
        <p:nvPicPr>
          <p:cNvPr id="2211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295" y="3450590"/>
            <a:ext cx="2303780" cy="2285365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7" name="组合 6"/>
          <p:cNvGrpSpPr/>
          <p:nvPr/>
        </p:nvGrpSpPr>
        <p:grpSpPr>
          <a:xfrm>
            <a:off x="334900" y="206790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/>
          <p:cNvPicPr/>
          <p:nvPr/>
        </p:nvPicPr>
        <p:blipFill>
          <a:blip r:embed="rId3"/>
          <a:srcRect l="6934" r="2706" b="8326"/>
          <a:stretch>
            <a:fillRect/>
          </a:stretch>
        </p:blipFill>
        <p:spPr>
          <a:xfrm>
            <a:off x="1148715" y="3425190"/>
            <a:ext cx="3428365" cy="2335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rcRect r="10438"/>
          <a:stretch>
            <a:fillRect/>
          </a:stretch>
        </p:blipFill>
        <p:spPr>
          <a:xfrm>
            <a:off x="7780655" y="3425190"/>
            <a:ext cx="2908300" cy="2310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238375" y="598678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+mn-ea"/>
                <a:sym typeface="+mn-ea"/>
              </a:rPr>
              <a:t>电视机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11060" y="598741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+mn-ea"/>
                <a:sym typeface="+mn-ea"/>
              </a:rPr>
              <a:t>电脑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999490"/>
            <a:ext cx="3694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电热的利用和防止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1962150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注意用电安全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11807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579" name="图片 79878" descr="201611261927586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65" y="2863215"/>
            <a:ext cx="2539365" cy="1935480"/>
          </a:xfrm>
          <a:prstGeom prst="roundRect">
            <a:avLst>
              <a:gd name="adj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图片 103"/>
          <p:cNvPicPr/>
          <p:nvPr/>
        </p:nvPicPr>
        <p:blipFill>
          <a:blip r:embed="rId3"/>
          <a:srcRect l="16045"/>
          <a:stretch>
            <a:fillRect/>
          </a:stretch>
        </p:blipFill>
        <p:spPr>
          <a:xfrm>
            <a:off x="1017270" y="2863215"/>
            <a:ext cx="3116580" cy="193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8056245" y="2863215"/>
            <a:ext cx="3189605" cy="1937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pic>
        <p:nvPicPr>
          <p:cNvPr id="512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22" y="2354202"/>
            <a:ext cx="2735263" cy="1296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03" y="2167220"/>
            <a:ext cx="1692275" cy="1692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70" y="4608195"/>
            <a:ext cx="1216025" cy="119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2" b="14472"/>
          <a:stretch>
            <a:fillRect/>
          </a:stretch>
        </p:blipFill>
        <p:spPr>
          <a:xfrm>
            <a:off x="1805940" y="4657725"/>
            <a:ext cx="1908175" cy="122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0" y="4531995"/>
            <a:ext cx="1346200" cy="134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326" y="2353709"/>
            <a:ext cx="1536676" cy="1536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3" name="Text Box 13"/>
          <p:cNvSpPr txBox="1"/>
          <p:nvPr/>
        </p:nvSpPr>
        <p:spPr>
          <a:xfrm>
            <a:off x="1805849" y="3897989"/>
            <a:ext cx="19081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电热水器</a:t>
            </a:r>
          </a:p>
        </p:txBody>
      </p:sp>
      <p:sp>
        <p:nvSpPr>
          <p:cNvPr id="5134" name="Text Box 14"/>
          <p:cNvSpPr txBox="1"/>
          <p:nvPr/>
        </p:nvSpPr>
        <p:spPr>
          <a:xfrm>
            <a:off x="5524246" y="3898200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电热水壶</a:t>
            </a:r>
          </a:p>
        </p:txBody>
      </p:sp>
      <p:sp>
        <p:nvSpPr>
          <p:cNvPr id="5135" name="Text Box 15"/>
          <p:cNvSpPr txBox="1"/>
          <p:nvPr/>
        </p:nvSpPr>
        <p:spPr>
          <a:xfrm>
            <a:off x="9027795" y="5888355"/>
            <a:ext cx="10922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电炉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2210911" y="5882205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电烤箱</a:t>
            </a:r>
          </a:p>
        </p:txBody>
      </p:sp>
      <p:sp>
        <p:nvSpPr>
          <p:cNvPr id="5137" name="Text Box 17"/>
          <p:cNvSpPr txBox="1"/>
          <p:nvPr/>
        </p:nvSpPr>
        <p:spPr>
          <a:xfrm>
            <a:off x="5566727" y="5888554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电饭锅</a:t>
            </a:r>
          </a:p>
        </p:txBody>
      </p:sp>
      <p:sp>
        <p:nvSpPr>
          <p:cNvPr id="5138" name="Text Box 18"/>
          <p:cNvSpPr txBox="1"/>
          <p:nvPr/>
        </p:nvSpPr>
        <p:spPr>
          <a:xfrm>
            <a:off x="8673465" y="3912870"/>
            <a:ext cx="1722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电热取暖器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74065" y="1396365"/>
            <a:ext cx="5516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这些电器通电后为什么可以产热？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95295" y="2188845"/>
            <a:ext cx="2492375" cy="58295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+mn-ea"/>
                <a:sym typeface="+mn-ea"/>
              </a:rPr>
              <a:t>电流的热效应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92240" y="1398270"/>
            <a:ext cx="281749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影响电热的因素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05205" y="2779395"/>
            <a:ext cx="716280" cy="267652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焦耳定律</a:t>
            </a:r>
            <a:endParaRPr lang="zh-CN" sz="3600"/>
          </a:p>
        </p:txBody>
      </p:sp>
      <p:sp>
        <p:nvSpPr>
          <p:cNvPr id="6" name="左大括号 5"/>
          <p:cNvSpPr/>
          <p:nvPr/>
        </p:nvSpPr>
        <p:spPr>
          <a:xfrm>
            <a:off x="1985645" y="2482215"/>
            <a:ext cx="906145" cy="341312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左大括号 8"/>
          <p:cNvSpPr/>
          <p:nvPr/>
        </p:nvSpPr>
        <p:spPr>
          <a:xfrm>
            <a:off x="5737860" y="1776730"/>
            <a:ext cx="675005" cy="151003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030220" y="4471670"/>
            <a:ext cx="232473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焦耳定律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5606415" y="4383405"/>
            <a:ext cx="806450" cy="7556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492240" y="2097405"/>
            <a:ext cx="17284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演示实验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92240" y="4109720"/>
            <a:ext cx="326136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内容、公式、符号</a:t>
            </a:r>
            <a:endParaRPr 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92240" y="4777740"/>
            <a:ext cx="175069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简单计算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492240" y="2779395"/>
            <a:ext cx="4996180" cy="95313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电流通过导体产生的热量跟电阻、电流、通电时间 有关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30220" y="5591175"/>
            <a:ext cx="3186430" cy="583432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电热的利用和防止</a:t>
            </a:r>
            <a:endParaRPr 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6" grpId="0" bldLvl="0" animBg="1"/>
      <p:bldP spid="18" grpId="0" bldLvl="0" animBg="1"/>
      <p:bldP spid="20" grpId="0" bldLvl="0" animBg="1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01700" y="1672590"/>
            <a:ext cx="9930130" cy="310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有两根金属电阻丝，电阻分别为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，将它们串联后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接在一个电源两端，它们的电 压之比为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，在相同的时间内产生的热量之比为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 如果将它们并联同一电源两极间，通过它们的电流之比为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，在相等的 时间内产生的热量之比为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__.</a:t>
            </a:r>
            <a:endParaRPr lang="zh-CN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466" name="Text Box 10"/>
          <p:cNvSpPr txBox="1"/>
          <p:nvPr/>
        </p:nvSpPr>
        <p:spPr>
          <a:xfrm>
            <a:off x="7300278" y="2479358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400" b="1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1∶3</a:t>
            </a:r>
          </a:p>
        </p:txBody>
      </p:sp>
      <p:sp>
        <p:nvSpPr>
          <p:cNvPr id="19467" name="Text Box 11"/>
          <p:cNvSpPr txBox="1"/>
          <p:nvPr/>
        </p:nvSpPr>
        <p:spPr>
          <a:xfrm>
            <a:off x="4651375" y="3029585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400" b="1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1∶3</a:t>
            </a:r>
          </a:p>
        </p:txBody>
      </p:sp>
      <p:sp>
        <p:nvSpPr>
          <p:cNvPr id="19468" name="Text Box 12"/>
          <p:cNvSpPr txBox="1"/>
          <p:nvPr/>
        </p:nvSpPr>
        <p:spPr>
          <a:xfrm>
            <a:off x="5453380" y="3629343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400" b="1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3∶1</a:t>
            </a:r>
          </a:p>
        </p:txBody>
      </p:sp>
      <p:sp>
        <p:nvSpPr>
          <p:cNvPr id="19469" name="Text Box 13"/>
          <p:cNvSpPr txBox="1"/>
          <p:nvPr/>
        </p:nvSpPr>
        <p:spPr>
          <a:xfrm>
            <a:off x="3015615" y="4265613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400" b="1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3∶1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67" grpId="0"/>
      <p:bldP spid="19468" grpId="0"/>
      <p:bldP spid="194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20483" name="Text Box 3"/>
          <p:cNvSpPr txBox="1"/>
          <p:nvPr/>
        </p:nvSpPr>
        <p:spPr>
          <a:xfrm>
            <a:off x="1271905" y="2021840"/>
            <a:ext cx="9574530" cy="189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某同学自制了一个“电热驱蚊器”，它的发热元件是一个阻值为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1.0×10</a:t>
            </a:r>
            <a:r>
              <a:rPr lang="zh-CN" altLang="zh-CN" sz="2800" baseline="30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的电阻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将这个电热驱蚊器接在电源的两端，当电源两端电压为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220V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时，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1min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内产生的热量的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______J.</a:t>
            </a:r>
          </a:p>
        </p:txBody>
      </p:sp>
      <p:sp>
        <p:nvSpPr>
          <p:cNvPr id="20484" name="Text Box 4"/>
          <p:cNvSpPr txBox="1"/>
          <p:nvPr/>
        </p:nvSpPr>
        <p:spPr>
          <a:xfrm>
            <a:off x="9132570" y="3352800"/>
            <a:ext cx="9829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800" b="1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290.4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20483" name="Text Box 3"/>
          <p:cNvSpPr txBox="1"/>
          <p:nvPr/>
        </p:nvSpPr>
        <p:spPr>
          <a:xfrm>
            <a:off x="774065" y="1819275"/>
            <a:ext cx="10394950" cy="233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一个标有“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220V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500W”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字样的电加热器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俗称“热得快”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，正常工作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分钟产生的热 量为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焦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假若电加热器放出的这些热量全部被水吸收，在标准大 气压下 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__(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填“能”或“不能”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将质量为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千克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20℃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的水加热至沸腾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</a:p>
        </p:txBody>
      </p:sp>
      <p:sp>
        <p:nvSpPr>
          <p:cNvPr id="20485" name="Text Box 5"/>
          <p:cNvSpPr txBox="1"/>
          <p:nvPr/>
        </p:nvSpPr>
        <p:spPr>
          <a:xfrm>
            <a:off x="7223443" y="3018790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不能</a:t>
            </a:r>
          </a:p>
        </p:txBody>
      </p:sp>
      <p:sp>
        <p:nvSpPr>
          <p:cNvPr id="20486" name="Text Box 6"/>
          <p:cNvSpPr txBox="1"/>
          <p:nvPr/>
        </p:nvSpPr>
        <p:spPr>
          <a:xfrm>
            <a:off x="5724208" y="2496820"/>
            <a:ext cx="118935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800" b="1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6×10</a:t>
            </a:r>
            <a:r>
              <a:rPr lang="zh-CN" altLang="zh-CN" sz="2800" b="1" baseline="30000">
                <a:solidFill>
                  <a:srgbClr val="FF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2650" y="2013585"/>
            <a:ext cx="1013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电流通过导体时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电能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转化成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内能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，这个现象叫做电流的热效应。</a:t>
            </a:r>
          </a:p>
        </p:txBody>
      </p:sp>
      <p:pic>
        <p:nvPicPr>
          <p:cNvPr id="57" name="Picture 4" descr="https://timgsa.baidu.com/timg?image&amp;quality=80&amp;size=b9999_10000&amp;sec=1594035479033&amp;di=d51abaf40d2f0b557c3706321ba943df&amp;imgtype=0&amp;src=http%3A%2F%2Fwww.ycstdg.com%2Fuploadfiles%2Fcontent%2Fimage%2F20141225%2F2014122516170940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" y="3260090"/>
            <a:ext cx="1979930" cy="183642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395" y="3260090"/>
            <a:ext cx="1904365" cy="182689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69" name="右箭头 68"/>
          <p:cNvSpPr/>
          <p:nvPr/>
        </p:nvSpPr>
        <p:spPr>
          <a:xfrm>
            <a:off x="3375325" y="3849378"/>
            <a:ext cx="932699" cy="70658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通 电</a:t>
            </a:r>
          </a:p>
        </p:txBody>
      </p:sp>
      <p:pic>
        <p:nvPicPr>
          <p:cNvPr id="13326" name="内容占位符 4101" descr="红外电暖气"/>
          <p:cNvPicPr>
            <a:picLocks noGrp="1"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2685" y="2948940"/>
            <a:ext cx="2332038" cy="2724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62" name="Rectangle 10"/>
          <p:cNvSpPr/>
          <p:nvPr/>
        </p:nvSpPr>
        <p:spPr>
          <a:xfrm>
            <a:off x="882650" y="2146935"/>
            <a:ext cx="706628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电炉丝和导线通过电流相同，为什么电炉丝热得发红，而导线却几乎不发热</a:t>
            </a:r>
            <a:r>
              <a:rPr lang="en-US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2650" y="3939540"/>
            <a:ext cx="679894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电流通过导体时产生热的多少跟什么因素有关</a:t>
            </a:r>
            <a:r>
              <a:rPr lang="en-US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</a:t>
            </a:r>
            <a:endParaRPr lang="en-US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160" y="2366645"/>
            <a:ext cx="2940685" cy="282067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71323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演示实验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14295" y="1670685"/>
            <a:ext cx="77489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电流通过导体时产生热的多少跟什么因素有关</a:t>
            </a:r>
            <a:r>
              <a:rPr lang="en-US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</a:t>
            </a:r>
            <a:endParaRPr lang="en-US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228965" y="2576830"/>
            <a:ext cx="3553460" cy="3390265"/>
            <a:chOff x="8059" y="4199"/>
            <a:chExt cx="5596" cy="5339"/>
          </a:xfrm>
        </p:grpSpPr>
        <p:pic>
          <p:nvPicPr>
            <p:cNvPr id="2078" name="图片 207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59" y="4199"/>
              <a:ext cx="5596" cy="4180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079" name="Rectangle 13"/>
            <p:cNvSpPr/>
            <p:nvPr/>
          </p:nvSpPr>
          <p:spPr>
            <a:xfrm>
              <a:off x="9860" y="8768"/>
              <a:ext cx="2762" cy="77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zh-CN" altLang="en-US" sz="2600">
                  <a:solidFill>
                    <a:srgbClr val="0066CC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实验装置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24560" y="252095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1.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猜想</a:t>
            </a:r>
            <a:endParaRPr lang="zh-CN" altLang="en-US" sz="2800" dirty="0">
              <a:solidFill>
                <a:schemeClr val="tx1"/>
              </a:solidFill>
              <a:latin typeface="宋体" panose="02010600030101010101" pitchFamily="2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322" name="文本框 3">
            <a:hlinkClick r:id="rId3" action="ppaction://hlinksldjump"/>
          </p:cNvPr>
          <p:cNvSpPr txBox="1"/>
          <p:nvPr/>
        </p:nvSpPr>
        <p:spPr>
          <a:xfrm>
            <a:off x="2889250" y="2576513"/>
            <a:ext cx="1816100" cy="521970"/>
          </a:xfrm>
          <a:prstGeom prst="rect">
            <a:avLst/>
          </a:prstGeom>
          <a:solidFill>
            <a:srgbClr val="036EB8"/>
          </a:solidFill>
          <a:ln w="952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    阻</a:t>
            </a:r>
          </a:p>
        </p:txBody>
      </p:sp>
      <p:sp>
        <p:nvSpPr>
          <p:cNvPr id="9" name="文本框 8">
            <a:hlinkClick r:id="rId4" action="ppaction://hlinksldjump"/>
          </p:cNvPr>
          <p:cNvSpPr txBox="1"/>
          <p:nvPr/>
        </p:nvSpPr>
        <p:spPr>
          <a:xfrm>
            <a:off x="2889250" y="3330575"/>
            <a:ext cx="1816100" cy="521970"/>
          </a:xfrm>
          <a:prstGeom prst="rect">
            <a:avLst/>
          </a:prstGeom>
          <a:solidFill>
            <a:srgbClr val="036EB8"/>
          </a:solidFill>
          <a:ln w="952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    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889250" y="4030663"/>
            <a:ext cx="1816100" cy="521970"/>
          </a:xfrm>
          <a:prstGeom prst="rect">
            <a:avLst/>
          </a:prstGeom>
          <a:solidFill>
            <a:srgbClr val="036EB8"/>
          </a:solidFill>
          <a:ln w="952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通电时间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24560" y="4711065"/>
            <a:ext cx="19107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>
                <a:latin typeface="宋体" panose="02010600030101010101" pitchFamily="2" charset="-122"/>
                <a:sym typeface="+mn-ea"/>
              </a:rPr>
              <a:t>2.设计实验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24560" y="5233035"/>
            <a:ext cx="730440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hangingPunct="0">
              <a:lnSpc>
                <a:spcPct val="125000"/>
              </a:lnSpc>
            </a:pPr>
            <a:r>
              <a:rPr lang="zh-CN" altLang="en-US" sz="2800">
                <a:latin typeface="Comic Sans MS" panose="030F0702030302020204" pitchFamily="66" charset="0"/>
                <a:sym typeface="+mn-ea"/>
              </a:rPr>
              <a:t>提问：当一个物理量的大小被猜测与多个因素有关时，应用什么方法去探究？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3434" name="文本框 103433"/>
          <p:cNvSpPr txBox="1"/>
          <p:nvPr/>
        </p:nvSpPr>
        <p:spPr>
          <a:xfrm>
            <a:off x="5383213" y="4678998"/>
            <a:ext cx="2211070" cy="584835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zh-CN" alt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控制变量法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71323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演示实验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14295" y="1670685"/>
            <a:ext cx="77489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电流通过导体时产生热的多少跟什么因素有关</a:t>
            </a:r>
            <a:r>
              <a:rPr lang="en-US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</a:t>
            </a:r>
            <a:endParaRPr lang="en-US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实验18-5电阻大小不同，产生热量的多少相同吗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4295" y="2524125"/>
            <a:ext cx="6525895" cy="349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71323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演示实验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14295" y="1670685"/>
            <a:ext cx="77489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电流通过导体时产生热的多少跟什么因素有关</a:t>
            </a:r>
            <a:r>
              <a:rPr lang="en-US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</a:t>
            </a:r>
            <a:endParaRPr lang="en-US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2650" y="4981575"/>
            <a:ext cx="977265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hangingPunct="0">
              <a:lnSpc>
                <a:spcPct val="130000"/>
              </a:lnSpc>
            </a:pPr>
            <a:r>
              <a:rPr lang="zh-CN" altLang="en-US" sz="2800" b="1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结论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：在电流相同、通电时间相同的情况下，电阻越大，这个电阻产生的热量越多。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083" name="组合 2082"/>
          <p:cNvGrpSpPr/>
          <p:nvPr/>
        </p:nvGrpSpPr>
        <p:grpSpPr>
          <a:xfrm>
            <a:off x="1590980" y="2452899"/>
            <a:ext cx="3593795" cy="2353316"/>
            <a:chOff x="96" y="108"/>
            <a:chExt cx="2557" cy="1690"/>
          </a:xfrm>
        </p:grpSpPr>
        <p:sp>
          <p:nvSpPr>
            <p:cNvPr id="2084" name="Rectangle 44"/>
            <p:cNvSpPr/>
            <p:nvPr/>
          </p:nvSpPr>
          <p:spPr>
            <a:xfrm>
              <a:off x="96" y="108"/>
              <a:ext cx="2522" cy="1690"/>
            </a:xfrm>
            <a:prstGeom prst="rect">
              <a:avLst/>
            </a:prstGeom>
            <a:solidFill>
              <a:srgbClr val="FFFFFF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cxnSp>
          <p:nvCxnSpPr>
            <p:cNvPr id="2085" name="Line 36"/>
            <p:cNvCxnSpPr/>
            <p:nvPr/>
          </p:nvCxnSpPr>
          <p:spPr>
            <a:xfrm>
              <a:off x="218" y="499"/>
              <a:ext cx="2222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086" name="Line 12"/>
            <p:cNvCxnSpPr/>
            <p:nvPr/>
          </p:nvCxnSpPr>
          <p:spPr>
            <a:xfrm flipV="1">
              <a:off x="767" y="1456"/>
              <a:ext cx="329" cy="13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087" name="Rectangle 17"/>
            <p:cNvSpPr/>
            <p:nvPr/>
          </p:nvSpPr>
          <p:spPr>
            <a:xfrm rot="10800000">
              <a:off x="1605" y="408"/>
              <a:ext cx="504" cy="203"/>
            </a:xfrm>
            <a:prstGeom prst="rect">
              <a:avLst/>
            </a:prstGeom>
            <a:solidFill>
              <a:srgbClr val="FFFFFF"/>
            </a:solidFill>
            <a:ln w="222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088" name="Text Box 18"/>
            <p:cNvSpPr/>
            <p:nvPr/>
          </p:nvSpPr>
          <p:spPr>
            <a:xfrm>
              <a:off x="467" y="113"/>
              <a:ext cx="1029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8000" tIns="0" rIns="0" bIns="0"/>
            <a:lstStyle/>
            <a:p>
              <a:pPr algn="just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600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R</a:t>
              </a:r>
              <a:r>
                <a:rPr lang="en-US" altLang="en-US" sz="2600" baseline="-250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= 5</a:t>
              </a:r>
              <a:r>
                <a:rPr lang="en-US" altLang="zh-CN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Ω</a:t>
              </a:r>
            </a:p>
          </p:txBody>
        </p:sp>
        <p:sp>
          <p:nvSpPr>
            <p:cNvPr id="2089" name="Rectangle 23"/>
            <p:cNvSpPr/>
            <p:nvPr/>
          </p:nvSpPr>
          <p:spPr>
            <a:xfrm rot="10800000">
              <a:off x="743" y="408"/>
              <a:ext cx="504" cy="203"/>
            </a:xfrm>
            <a:prstGeom prst="rect">
              <a:avLst/>
            </a:prstGeom>
            <a:solidFill>
              <a:srgbClr val="FFFFFF"/>
            </a:solidFill>
            <a:ln w="222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090" name="Text Box 24"/>
            <p:cNvSpPr/>
            <p:nvPr/>
          </p:nvSpPr>
          <p:spPr>
            <a:xfrm>
              <a:off x="1419" y="113"/>
              <a:ext cx="1103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8000" tIns="0" rIns="0" bIns="0"/>
            <a:lstStyle/>
            <a:p>
              <a:pPr algn="just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600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R</a:t>
              </a:r>
              <a:r>
                <a:rPr lang="en-US" altLang="en-US" sz="2600" baseline="-250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2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= 10</a:t>
              </a:r>
              <a:r>
                <a:rPr lang="en-US" altLang="zh-CN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Ω</a:t>
              </a:r>
            </a:p>
          </p:txBody>
        </p:sp>
        <p:grpSp>
          <p:nvGrpSpPr>
            <p:cNvPr id="2091" name="组合 2090"/>
            <p:cNvGrpSpPr/>
            <p:nvPr/>
          </p:nvGrpSpPr>
          <p:grpSpPr>
            <a:xfrm flipH="1">
              <a:off x="1825" y="1500"/>
              <a:ext cx="67" cy="269"/>
              <a:chOff x="0" y="0"/>
              <a:chExt cx="75" cy="361"/>
            </a:xfrm>
          </p:grpSpPr>
          <p:cxnSp>
            <p:nvCxnSpPr>
              <p:cNvPr id="2092" name="Line 33"/>
              <p:cNvCxnSpPr/>
              <p:nvPr/>
            </p:nvCxnSpPr>
            <p:spPr>
              <a:xfrm flipH="1">
                <a:off x="0" y="86"/>
                <a:ext cx="0" cy="18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093" name="Line 34"/>
              <p:cNvCxnSpPr/>
              <p:nvPr/>
            </p:nvCxnSpPr>
            <p:spPr>
              <a:xfrm flipH="1">
                <a:off x="75" y="0"/>
                <a:ext cx="0" cy="361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  <p:cxnSp>
          <p:nvCxnSpPr>
            <p:cNvPr id="2094" name="Line 37"/>
            <p:cNvCxnSpPr/>
            <p:nvPr/>
          </p:nvCxnSpPr>
          <p:spPr>
            <a:xfrm>
              <a:off x="1889" y="1633"/>
              <a:ext cx="544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095" name="Line 38"/>
            <p:cNvCxnSpPr/>
            <p:nvPr/>
          </p:nvCxnSpPr>
          <p:spPr>
            <a:xfrm flipH="1">
              <a:off x="212" y="503"/>
              <a:ext cx="0" cy="1134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096" name="Line 39"/>
            <p:cNvCxnSpPr/>
            <p:nvPr/>
          </p:nvCxnSpPr>
          <p:spPr>
            <a:xfrm flipH="1">
              <a:off x="2436" y="499"/>
              <a:ext cx="0" cy="1134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097" name="Oval 40"/>
            <p:cNvSpPr/>
            <p:nvPr/>
          </p:nvSpPr>
          <p:spPr>
            <a:xfrm>
              <a:off x="712" y="1594"/>
              <a:ext cx="72" cy="72"/>
            </a:xfrm>
            <a:prstGeom prst="ellipse">
              <a:avLst/>
            </a:prstGeom>
            <a:solidFill>
              <a:srgbClr val="FFFFFF"/>
            </a:solidFill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cxnSp>
          <p:nvCxnSpPr>
            <p:cNvPr id="2098" name="Line 41"/>
            <p:cNvCxnSpPr/>
            <p:nvPr/>
          </p:nvCxnSpPr>
          <p:spPr>
            <a:xfrm>
              <a:off x="226" y="1633"/>
              <a:ext cx="499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099" name="Line 42"/>
            <p:cNvCxnSpPr/>
            <p:nvPr/>
          </p:nvCxnSpPr>
          <p:spPr>
            <a:xfrm>
              <a:off x="993" y="1633"/>
              <a:ext cx="825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100" name="Oval 30"/>
            <p:cNvSpPr/>
            <p:nvPr/>
          </p:nvSpPr>
          <p:spPr>
            <a:xfrm>
              <a:off x="2267" y="998"/>
              <a:ext cx="316" cy="316"/>
            </a:xfrm>
            <a:prstGeom prst="ellipse">
              <a:avLst/>
            </a:prstGeom>
            <a:solidFill>
              <a:srgbClr val="FFFFFF"/>
            </a:solidFill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101" name="Rectangle 28"/>
            <p:cNvSpPr/>
            <p:nvPr/>
          </p:nvSpPr>
          <p:spPr>
            <a:xfrm>
              <a:off x="2290" y="985"/>
              <a:ext cx="363" cy="30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600" b="1">
                  <a:latin typeface="Times New Roman" panose="02020603050405020304" charset="0"/>
                  <a:ea typeface="黑体" panose="02010600030101010101" pitchFamily="49" charset="-122"/>
                </a:rPr>
                <a:t>A</a:t>
              </a:r>
            </a:p>
          </p:txBody>
        </p:sp>
      </p:grpSp>
      <p:pic>
        <p:nvPicPr>
          <p:cNvPr id="2104" name="图片 2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640" y="2540000"/>
            <a:ext cx="3289300" cy="2225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7426325" y="461010"/>
            <a:ext cx="4521200" cy="2585720"/>
            <a:chOff x="9702" y="3964"/>
            <a:chExt cx="7120" cy="4072"/>
          </a:xfrm>
        </p:grpSpPr>
        <p:sp>
          <p:nvSpPr>
            <p:cNvPr id="7" name="椭圆形标注 6"/>
            <p:cNvSpPr/>
            <p:nvPr/>
          </p:nvSpPr>
          <p:spPr>
            <a:xfrm>
              <a:off x="9702" y="3964"/>
              <a:ext cx="7120" cy="4072"/>
            </a:xfrm>
            <a:prstGeom prst="wedgeEllipseCallout">
              <a:avLst>
                <a:gd name="adj1" fmla="val -32499"/>
                <a:gd name="adj2" fmla="val 61149"/>
              </a:avLst>
            </a:prstGeom>
            <a:solidFill>
              <a:srgbClr val="BDD7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651" y="4634"/>
              <a:ext cx="5592" cy="29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kern="0" dirty="0">
                  <a:latin typeface="+mn-ea"/>
                  <a:sym typeface="+mn-ea"/>
                </a:rPr>
                <a:t>将电阻丝产生热量的多少通过</a:t>
              </a:r>
              <a:r>
                <a:rPr lang="en-US" altLang="zh-CN" sz="2400" b="1" kern="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U</a:t>
              </a:r>
              <a:r>
                <a:rPr lang="zh-CN" altLang="en-US" sz="2400" kern="0" dirty="0">
                  <a:latin typeface="+mn-ea"/>
                  <a:sym typeface="+mn-ea"/>
                </a:rPr>
                <a:t>形管中液面高度的变化反映出来，是运用了</a:t>
              </a:r>
              <a:r>
                <a:rPr lang="zh-CN" altLang="en-US" sz="2400" b="1" kern="0" dirty="0">
                  <a:solidFill>
                    <a:srgbClr val="0070C0"/>
                  </a:solidFill>
                  <a:latin typeface="+mn-ea"/>
                  <a:sym typeface="+mn-ea"/>
                </a:rPr>
                <a:t>转换法</a:t>
              </a:r>
              <a:r>
                <a:rPr lang="zh-CN" altLang="en-US" sz="2400" kern="0" dirty="0">
                  <a:latin typeface="+mn-ea"/>
                  <a:sym typeface="+mn-ea"/>
                </a:rPr>
                <a:t> 。</a:t>
              </a:r>
              <a:endParaRPr lang="zh-CN" altLang="en-US" sz="2400" kern="0" dirty="0">
                <a:solidFill>
                  <a:srgbClr val="000000"/>
                </a:solidFill>
                <a:latin typeface="+mn-ea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71323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演示实验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14295" y="1670685"/>
            <a:ext cx="77489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电流通过导体时产生热的多少跟什么因素有关</a:t>
            </a:r>
            <a:r>
              <a:rPr lang="en-US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</a:t>
            </a:r>
            <a:endParaRPr lang="en-US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实验18-6电流大小不同，产生热量的多少相同吗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4295" y="2489200"/>
            <a:ext cx="6578600" cy="3620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963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电流的热效应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71323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演示实验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14295" y="1670685"/>
            <a:ext cx="77489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电流通过导体时产生热的多少跟什么因素有关</a:t>
            </a:r>
            <a:r>
              <a:rPr lang="en-US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</a:t>
            </a:r>
            <a:endParaRPr lang="en-US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108" name="组合 2107"/>
          <p:cNvGrpSpPr/>
          <p:nvPr/>
        </p:nvGrpSpPr>
        <p:grpSpPr>
          <a:xfrm>
            <a:off x="1155065" y="2423886"/>
            <a:ext cx="4168775" cy="2381159"/>
            <a:chOff x="0" y="-47"/>
            <a:chExt cx="3549" cy="2207"/>
          </a:xfrm>
        </p:grpSpPr>
        <p:sp>
          <p:nvSpPr>
            <p:cNvPr id="2109" name="Rectangle 71"/>
            <p:cNvSpPr/>
            <p:nvPr/>
          </p:nvSpPr>
          <p:spPr>
            <a:xfrm>
              <a:off x="0" y="0"/>
              <a:ext cx="3549" cy="2160"/>
            </a:xfrm>
            <a:prstGeom prst="rect">
              <a:avLst/>
            </a:prstGeom>
            <a:solidFill>
              <a:srgbClr val="FFFFFF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2110" name="对象 2109"/>
            <p:cNvGraphicFramePr>
              <a:graphicFrameLocks noChangeAspect="1"/>
            </p:cNvGraphicFramePr>
            <p:nvPr/>
          </p:nvGraphicFramePr>
          <p:xfrm>
            <a:off x="2056" y="182"/>
            <a:ext cx="78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115570" imgH="217805" progId="Equation.3">
                    <p:embed/>
                  </p:oleObj>
                </mc:Choice>
                <mc:Fallback>
                  <p:oleObj r:id="rId2" imgW="115570" imgH="217805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056" y="182"/>
                          <a:ext cx="78" cy="15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11" name="Text Box 38"/>
            <p:cNvSpPr/>
            <p:nvPr/>
          </p:nvSpPr>
          <p:spPr>
            <a:xfrm>
              <a:off x="1761" y="925"/>
              <a:ext cx="420" cy="39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8000" tIns="0" rIns="0" bIns="0"/>
            <a:lstStyle/>
            <a:p>
              <a:pPr algn="just"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 sz="26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112" name="Text Box 39"/>
            <p:cNvSpPr/>
            <p:nvPr/>
          </p:nvSpPr>
          <p:spPr>
            <a:xfrm>
              <a:off x="1729" y="585"/>
              <a:ext cx="420" cy="32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8000" tIns="10800" rIns="0" bIns="10800"/>
            <a:lstStyle/>
            <a:p>
              <a:pPr algn="just"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 sz="26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cxnSp>
          <p:nvCxnSpPr>
            <p:cNvPr id="2113" name="Line 40"/>
            <p:cNvCxnSpPr/>
            <p:nvPr/>
          </p:nvCxnSpPr>
          <p:spPr>
            <a:xfrm>
              <a:off x="431" y="1005"/>
              <a:ext cx="590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stealth" w="lg" len="lg"/>
            </a:ln>
          </p:spPr>
        </p:cxnSp>
        <p:cxnSp>
          <p:nvCxnSpPr>
            <p:cNvPr id="2114" name="Line 41"/>
            <p:cNvCxnSpPr/>
            <p:nvPr/>
          </p:nvCxnSpPr>
          <p:spPr>
            <a:xfrm>
              <a:off x="2063" y="642"/>
              <a:ext cx="590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stealth" w="lg" len="lg"/>
            </a:ln>
          </p:spPr>
        </p:cxnSp>
        <p:cxnSp>
          <p:nvCxnSpPr>
            <p:cNvPr id="2116" name="Line 43"/>
            <p:cNvCxnSpPr/>
            <p:nvPr/>
          </p:nvCxnSpPr>
          <p:spPr>
            <a:xfrm>
              <a:off x="113" y="786"/>
              <a:ext cx="1445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117" name="Rectangle 44"/>
            <p:cNvSpPr/>
            <p:nvPr/>
          </p:nvSpPr>
          <p:spPr>
            <a:xfrm rot="10800000">
              <a:off x="439" y="681"/>
              <a:ext cx="504" cy="203"/>
            </a:xfrm>
            <a:prstGeom prst="rect">
              <a:avLst/>
            </a:prstGeom>
            <a:solidFill>
              <a:srgbClr val="FFFFFF"/>
            </a:solidFill>
            <a:ln w="222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cxnSp>
          <p:nvCxnSpPr>
            <p:cNvPr id="2118" name="Line 45"/>
            <p:cNvCxnSpPr/>
            <p:nvPr/>
          </p:nvCxnSpPr>
          <p:spPr>
            <a:xfrm flipH="1">
              <a:off x="113" y="786"/>
              <a:ext cx="0" cy="1134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119" name="Line 46"/>
            <p:cNvCxnSpPr/>
            <p:nvPr/>
          </p:nvCxnSpPr>
          <p:spPr>
            <a:xfrm flipH="1">
              <a:off x="3334" y="786"/>
              <a:ext cx="0" cy="1134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120" name="Line 47"/>
            <p:cNvCxnSpPr/>
            <p:nvPr/>
          </p:nvCxnSpPr>
          <p:spPr>
            <a:xfrm flipV="1">
              <a:off x="1665" y="1739"/>
              <a:ext cx="329" cy="13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2121" name="组合 2120"/>
            <p:cNvGrpSpPr/>
            <p:nvPr/>
          </p:nvGrpSpPr>
          <p:grpSpPr>
            <a:xfrm flipH="1">
              <a:off x="2723" y="1783"/>
              <a:ext cx="67" cy="269"/>
              <a:chOff x="0" y="0"/>
              <a:chExt cx="75" cy="361"/>
            </a:xfrm>
          </p:grpSpPr>
          <p:cxnSp>
            <p:nvCxnSpPr>
              <p:cNvPr id="2122" name="Line 52"/>
              <p:cNvCxnSpPr/>
              <p:nvPr/>
            </p:nvCxnSpPr>
            <p:spPr>
              <a:xfrm flipH="1">
                <a:off x="0" y="86"/>
                <a:ext cx="0" cy="18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123" name="Line 53"/>
              <p:cNvCxnSpPr/>
              <p:nvPr/>
            </p:nvCxnSpPr>
            <p:spPr>
              <a:xfrm flipH="1">
                <a:off x="75" y="0"/>
                <a:ext cx="0" cy="361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  <p:cxnSp>
          <p:nvCxnSpPr>
            <p:cNvPr id="2124" name="Line 54"/>
            <p:cNvCxnSpPr/>
            <p:nvPr/>
          </p:nvCxnSpPr>
          <p:spPr>
            <a:xfrm>
              <a:off x="2798" y="1916"/>
              <a:ext cx="529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125" name="Oval 55"/>
            <p:cNvSpPr/>
            <p:nvPr/>
          </p:nvSpPr>
          <p:spPr>
            <a:xfrm>
              <a:off x="1610" y="1877"/>
              <a:ext cx="72" cy="72"/>
            </a:xfrm>
            <a:prstGeom prst="ellipse">
              <a:avLst/>
            </a:prstGeom>
            <a:solidFill>
              <a:srgbClr val="FFFFFF"/>
            </a:solidFill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cxnSp>
          <p:nvCxnSpPr>
            <p:cNvPr id="2126" name="Line 56"/>
            <p:cNvCxnSpPr/>
            <p:nvPr/>
          </p:nvCxnSpPr>
          <p:spPr>
            <a:xfrm>
              <a:off x="102" y="1916"/>
              <a:ext cx="1506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127" name="Line 57"/>
            <p:cNvCxnSpPr/>
            <p:nvPr/>
          </p:nvCxnSpPr>
          <p:spPr>
            <a:xfrm>
              <a:off x="1891" y="1916"/>
              <a:ext cx="825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128" name="Rectangle 58"/>
            <p:cNvSpPr/>
            <p:nvPr/>
          </p:nvSpPr>
          <p:spPr>
            <a:xfrm>
              <a:off x="1565" y="415"/>
              <a:ext cx="1459" cy="801"/>
            </a:xfrm>
            <a:prstGeom prst="rect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129" name="Rectangle 59"/>
            <p:cNvSpPr/>
            <p:nvPr/>
          </p:nvSpPr>
          <p:spPr>
            <a:xfrm rot="10800000">
              <a:off x="2042" y="325"/>
              <a:ext cx="504" cy="203"/>
            </a:xfrm>
            <a:prstGeom prst="rect">
              <a:avLst/>
            </a:prstGeom>
            <a:solidFill>
              <a:srgbClr val="FFFFFF"/>
            </a:solidFill>
            <a:ln w="222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130" name="Rectangle 60"/>
            <p:cNvSpPr/>
            <p:nvPr/>
          </p:nvSpPr>
          <p:spPr>
            <a:xfrm rot="10800000">
              <a:off x="2042" y="1104"/>
              <a:ext cx="504" cy="203"/>
            </a:xfrm>
            <a:prstGeom prst="rect">
              <a:avLst/>
            </a:prstGeom>
            <a:solidFill>
              <a:srgbClr val="FFFFFF"/>
            </a:solidFill>
            <a:ln w="222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131" name="Rectangle 61"/>
            <p:cNvSpPr/>
            <p:nvPr/>
          </p:nvSpPr>
          <p:spPr>
            <a:xfrm>
              <a:off x="204" y="869"/>
              <a:ext cx="266" cy="37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600" b="1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I</a:t>
              </a:r>
            </a:p>
          </p:txBody>
        </p:sp>
        <p:grpSp>
          <p:nvGrpSpPr>
            <p:cNvPr id="2132" name="组合 2131"/>
            <p:cNvGrpSpPr/>
            <p:nvPr/>
          </p:nvGrpSpPr>
          <p:grpSpPr>
            <a:xfrm>
              <a:off x="502" y="1671"/>
              <a:ext cx="363" cy="410"/>
              <a:chOff x="-19" y="-48"/>
              <a:chExt cx="363" cy="410"/>
            </a:xfrm>
          </p:grpSpPr>
          <p:sp>
            <p:nvSpPr>
              <p:cNvPr id="2133" name="Oval 63"/>
              <p:cNvSpPr/>
              <p:nvPr/>
            </p:nvSpPr>
            <p:spPr>
              <a:xfrm>
                <a:off x="0" y="46"/>
                <a:ext cx="316" cy="316"/>
              </a:xfrm>
              <a:prstGeom prst="ellipse">
                <a:avLst/>
              </a:prstGeom>
              <a:solidFill>
                <a:srgbClr val="FFFFFF"/>
              </a:solidFill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</a:pPr>
                <a:endParaRPr lang="zh-CN" altLang="en-US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34" name="Rectangle 64"/>
              <p:cNvSpPr/>
              <p:nvPr/>
            </p:nvSpPr>
            <p:spPr>
              <a:xfrm>
                <a:off x="-19" y="-48"/>
                <a:ext cx="363" cy="3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pPr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</a:pPr>
                <a:r>
                  <a:rPr lang="en-US" altLang="en-US" sz="2600" b="1">
                    <a:latin typeface="Times New Roman" panose="02020603050405020304" charset="0"/>
                    <a:ea typeface="黑体" panose="02010600030101010101" pitchFamily="49" charset="-122"/>
                  </a:rPr>
                  <a:t>A</a:t>
                </a:r>
              </a:p>
            </p:txBody>
          </p:sp>
        </p:grpSp>
        <p:cxnSp>
          <p:nvCxnSpPr>
            <p:cNvPr id="2135" name="Line 65"/>
            <p:cNvCxnSpPr/>
            <p:nvPr/>
          </p:nvCxnSpPr>
          <p:spPr>
            <a:xfrm>
              <a:off x="3024" y="786"/>
              <a:ext cx="303" cy="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136" name="Rectangle 66"/>
            <p:cNvSpPr/>
            <p:nvPr/>
          </p:nvSpPr>
          <p:spPr>
            <a:xfrm>
              <a:off x="265" y="306"/>
              <a:ext cx="1228" cy="37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600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R 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= 5</a:t>
              </a:r>
              <a:r>
                <a:rPr lang="en-US" altLang="zh-CN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Ω</a:t>
              </a:r>
            </a:p>
          </p:txBody>
        </p:sp>
        <p:sp>
          <p:nvSpPr>
            <p:cNvPr id="2137" name="Rectangle 67"/>
            <p:cNvSpPr/>
            <p:nvPr/>
          </p:nvSpPr>
          <p:spPr>
            <a:xfrm>
              <a:off x="1867" y="-47"/>
              <a:ext cx="1247" cy="37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600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R 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= 5</a:t>
              </a:r>
              <a:r>
                <a:rPr lang="en-US" altLang="zh-CN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Ω</a:t>
              </a:r>
            </a:p>
          </p:txBody>
        </p:sp>
        <p:sp>
          <p:nvSpPr>
            <p:cNvPr id="2138" name="Rectangle 68"/>
            <p:cNvSpPr/>
            <p:nvPr/>
          </p:nvSpPr>
          <p:spPr>
            <a:xfrm>
              <a:off x="1867" y="1268"/>
              <a:ext cx="1157" cy="37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600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R 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= 5</a:t>
              </a:r>
              <a:r>
                <a:rPr lang="en-US" altLang="zh-CN" sz="26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</a:t>
              </a:r>
              <a:r>
                <a:rPr lang="en-US" altLang="en-US" sz="2600">
                  <a:solidFill>
                    <a:srgbClr val="000000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Ω</a:t>
              </a:r>
            </a:p>
          </p:txBody>
        </p:sp>
        <p:sp>
          <p:nvSpPr>
            <p:cNvPr id="2139" name="Rectangle 69"/>
            <p:cNvSpPr/>
            <p:nvPr/>
          </p:nvSpPr>
          <p:spPr>
            <a:xfrm>
              <a:off x="1791" y="470"/>
              <a:ext cx="348" cy="37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r>
                <a:rPr lang="en-US" altLang="en-US" sz="2600" b="1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I</a:t>
              </a:r>
              <a:r>
                <a:rPr lang="en-US" altLang="en-US" sz="2600" b="1" baseline="-250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</a:t>
              </a:r>
            </a:p>
          </p:txBody>
        </p:sp>
        <p:sp>
          <p:nvSpPr>
            <p:cNvPr id="2140" name="Rectangle 70"/>
            <p:cNvSpPr/>
            <p:nvPr/>
          </p:nvSpPr>
          <p:spPr>
            <a:xfrm>
              <a:off x="2972" y="98"/>
              <a:ext cx="265" cy="37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</a:pPr>
              <a:endParaRPr lang="zh-CN" altLang="en-US" sz="2600" b="1" i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143" name="图片 2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595" y="2459355"/>
            <a:ext cx="2915920" cy="239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82650" y="5034280"/>
            <a:ext cx="984440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eaLnBrk="0" hangingPunct="0">
              <a:lnSpc>
                <a:spcPct val="130000"/>
              </a:lnSpc>
              <a:buClrTx/>
              <a:buSzTx/>
              <a:buFontTx/>
            </a:pPr>
            <a:r>
              <a:rPr lang="zh-CN" altLang="en-US" sz="2800" b="1">
                <a:latin typeface="Comic Sans MS" panose="030F0702030302020204" pitchFamily="66" charset="0"/>
                <a:sym typeface="+mn-ea"/>
              </a:rPr>
              <a:t>结论</a:t>
            </a:r>
            <a:r>
              <a:rPr lang="en-US" altLang="zh-CN" sz="2800" b="1">
                <a:latin typeface="Comic Sans MS" panose="030F0702030302020204" pitchFamily="66" charset="0"/>
                <a:sym typeface="+mn-ea"/>
              </a:rPr>
              <a:t>2</a:t>
            </a:r>
            <a:r>
              <a:rPr lang="zh-CN" altLang="en-US" sz="2800" b="1">
                <a:latin typeface="Comic Sans MS" panose="030F0702030302020204" pitchFamily="66" charset="0"/>
                <a:sym typeface="+mn-ea"/>
              </a:rPr>
              <a:t>：</a:t>
            </a:r>
            <a:r>
              <a:rPr lang="zh-CN" altLang="en-US" sz="2800">
                <a:latin typeface="Comic Sans MS" panose="030F0702030302020204" pitchFamily="66" charset="0"/>
                <a:sym typeface="+mn-ea"/>
              </a:rPr>
              <a:t>在电阻相同、通电时间相同的情况下，通过一个电阻的电流越大，这个电阻产生的热量越多。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  <p:tag name="KSO_WPP_MARK_KEY" val="595b46f4-01d3-4b4d-aac5-d47ac10db39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1190</Words>
  <PresentationFormat>自定义</PresentationFormat>
  <Paragraphs>185</Paragraphs>
  <Slides>23</Slides>
  <Notes>1</Notes>
  <HiddenSlides>0</HiddenSlides>
  <MMClips>2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宋体</vt:lpstr>
      <vt:lpstr>微软雅黑</vt:lpstr>
      <vt:lpstr>Arial</vt:lpstr>
      <vt:lpstr>Calibri</vt:lpstr>
      <vt:lpstr>Comic Sans MS</vt:lpstr>
      <vt:lpstr>Symbol</vt:lpstr>
      <vt:lpstr>Times New Roman</vt:lpstr>
      <vt:lpstr>Office 主题</vt:lpstr>
      <vt:lpstr>2_正文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2021-05-20T00:39:00Z</dcterms:created>
  <dcterms:modified xsi:type="dcterms:W3CDTF">2025-02-06T01:42:12Z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