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509" r:id="rId3"/>
    <p:sldId id="256" r:id="rId4"/>
    <p:sldId id="300" r:id="rId5"/>
    <p:sldId id="554" r:id="rId6"/>
    <p:sldId id="574" r:id="rId7"/>
    <p:sldId id="555" r:id="rId8"/>
    <p:sldId id="575" r:id="rId9"/>
    <p:sldId id="448" r:id="rId10"/>
    <p:sldId id="576" r:id="rId11"/>
    <p:sldId id="546" r:id="rId12"/>
    <p:sldId id="577" r:id="rId13"/>
    <p:sldId id="260" r:id="rId14"/>
    <p:sldId id="503" r:id="rId15"/>
    <p:sldId id="276" r:id="rId16"/>
  </p:sldIdLst>
  <p:sldSz cx="12188825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EB8"/>
    <a:srgbClr val="20220C"/>
    <a:srgbClr val="26200F"/>
    <a:srgbClr val="BDD7EE"/>
    <a:srgbClr val="00B050"/>
    <a:srgbClr val="00A0E9"/>
    <a:srgbClr val="FE970E"/>
    <a:srgbClr val="F53009"/>
    <a:srgbClr val="FFBD68"/>
    <a:srgbClr val="00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AD77-2964-42C8-8B05-1F47DAE11AA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340" y="1143000"/>
            <a:ext cx="548532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A2C7-0F1F-4A60-843D-7C9D65C19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73" y="6356350"/>
            <a:ext cx="2844207" cy="365125"/>
          </a:xfrm>
        </p:spPr>
        <p:txBody>
          <a:bodyPr/>
          <a:lstStyle/>
          <a:p>
            <a:fld id="{38B71240-087C-45D6-A491-2BD6268CB41A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732" y="6356350"/>
            <a:ext cx="385999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780" y="6356350"/>
            <a:ext cx="2844207" cy="365125"/>
          </a:xfrm>
        </p:spPr>
        <p:txBody>
          <a:bodyPr/>
          <a:lstStyle/>
          <a:p>
            <a:fld id="{14AD1016-DCFF-4EE2-B658-BAFE6678E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基础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 userDrawn="1"/>
        </p:nvSpPr>
        <p:spPr>
          <a:xfrm>
            <a:off x="11767121" y="6400332"/>
            <a:ext cx="177906" cy="388049"/>
          </a:xfrm>
          <a:custGeom>
            <a:avLst/>
            <a:gdLst>
              <a:gd name="connsiteX0" fmla="*/ 0 w 422561"/>
              <a:gd name="connsiteY0" fmla="*/ 385668 h 385668"/>
              <a:gd name="connsiteX1" fmla="*/ 211281 w 422561"/>
              <a:gd name="connsiteY1" fmla="*/ 0 h 385668"/>
              <a:gd name="connsiteX2" fmla="*/ 422561 w 422561"/>
              <a:gd name="connsiteY2" fmla="*/ 385668 h 385668"/>
              <a:gd name="connsiteX3" fmla="*/ 0 w 422561"/>
              <a:gd name="connsiteY3" fmla="*/ 385668 h 385668"/>
              <a:gd name="connsiteX0-1" fmla="*/ 14937 w 437498"/>
              <a:gd name="connsiteY0-2" fmla="*/ 388049 h 388049"/>
              <a:gd name="connsiteX1-3" fmla="*/ 0 w 437498"/>
              <a:gd name="connsiteY1-4" fmla="*/ 0 h 388049"/>
              <a:gd name="connsiteX2-5" fmla="*/ 437498 w 437498"/>
              <a:gd name="connsiteY2-6" fmla="*/ 388049 h 388049"/>
              <a:gd name="connsiteX3-7" fmla="*/ 14937 w 437498"/>
              <a:gd name="connsiteY3-8" fmla="*/ 388049 h 388049"/>
              <a:gd name="connsiteX0-9" fmla="*/ 649 w 423210"/>
              <a:gd name="connsiteY0-10" fmla="*/ 385668 h 385668"/>
              <a:gd name="connsiteX1-11" fmla="*/ 0 w 423210"/>
              <a:gd name="connsiteY1-12" fmla="*/ 0 h 385668"/>
              <a:gd name="connsiteX2-13" fmla="*/ 423210 w 423210"/>
              <a:gd name="connsiteY2-14" fmla="*/ 385668 h 385668"/>
              <a:gd name="connsiteX3-15" fmla="*/ 649 w 423210"/>
              <a:gd name="connsiteY3-16" fmla="*/ 385668 h 385668"/>
              <a:gd name="connsiteX0-17" fmla="*/ 649 w 177941"/>
              <a:gd name="connsiteY0-18" fmla="*/ 385668 h 388049"/>
              <a:gd name="connsiteX1-19" fmla="*/ 0 w 177941"/>
              <a:gd name="connsiteY1-20" fmla="*/ 0 h 388049"/>
              <a:gd name="connsiteX2-21" fmla="*/ 177941 w 177941"/>
              <a:gd name="connsiteY2-22" fmla="*/ 388049 h 388049"/>
              <a:gd name="connsiteX3-23" fmla="*/ 649 w 177941"/>
              <a:gd name="connsiteY3-24" fmla="*/ 385668 h 388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941" h="388049">
                <a:moveTo>
                  <a:pt x="649" y="385668"/>
                </a:moveTo>
                <a:cubicBezTo>
                  <a:pt x="433" y="257112"/>
                  <a:pt x="216" y="128556"/>
                  <a:pt x="0" y="0"/>
                </a:cubicBezTo>
                <a:lnTo>
                  <a:pt x="177941" y="388049"/>
                </a:lnTo>
                <a:lnTo>
                  <a:pt x="649" y="385668"/>
                </a:lnTo>
                <a:close/>
              </a:path>
            </a:pathLst>
          </a:custGeom>
          <a:solidFill>
            <a:srgbClr val="C7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flipV="1">
            <a:off x="617099" y="721269"/>
            <a:ext cx="11572502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2859" y="138113"/>
            <a:ext cx="414239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138113"/>
            <a:ext cx="10158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0" y="6714000"/>
            <a:ext cx="12189600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21488" y="6400332"/>
            <a:ext cx="1545635" cy="385668"/>
          </a:xfrm>
          <a:prstGeom prst="rect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10293931" y="6416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名师课件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8946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3978" y="546100"/>
            <a:ext cx="11021303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8982" y="5995417"/>
            <a:ext cx="701441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426369" y="1209439"/>
            <a:ext cx="533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18.2 </a:t>
            </a:r>
            <a:r>
              <a:rPr lang="zh-CN" sz="60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电功率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9680" y="131033"/>
            <a:ext cx="3612551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人教版九年级下册  第十八章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44363" y="3216656"/>
            <a:ext cx="3128454" cy="614045"/>
            <a:chOff x="6474413" y="3006593"/>
            <a:chExt cx="3129758" cy="614301"/>
          </a:xfrm>
        </p:grpSpPr>
        <p:sp>
          <p:nvSpPr>
            <p:cNvPr id="4" name="文本框 3"/>
            <p:cNvSpPr txBox="1"/>
            <p:nvPr/>
          </p:nvSpPr>
          <p:spPr>
            <a:xfrm>
              <a:off x="7394371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  <a:sym typeface="+mn-ea"/>
                </a:rPr>
                <a:t>课程讲授</a:t>
              </a:r>
              <a:endParaRPr lang="zh-CN" altLang="en-US" sz="3400" b="0" u="none" baseline="0" dirty="0">
                <a:solidFill>
                  <a:srgbClr val="FF0000"/>
                </a:solidFill>
                <a:uFill>
                  <a:solidFill>
                    <a:srgbClr val="FE970E"/>
                  </a:solidFill>
                </a:uFill>
                <a:sym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4413" y="3177377"/>
              <a:ext cx="670290" cy="273984"/>
              <a:chOff x="1775533" y="2742578"/>
              <a:chExt cx="898801" cy="367390"/>
            </a:xfrm>
          </p:grpSpPr>
          <p:sp>
            <p:nvSpPr>
              <p:cNvPr id="24" name="燕尾形 23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燕尾形 24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564097" y="3216656"/>
            <a:ext cx="3128454" cy="614045"/>
            <a:chOff x="2392445" y="3006593"/>
            <a:chExt cx="3129758" cy="614301"/>
          </a:xfrm>
        </p:grpSpPr>
        <p:sp>
          <p:nvSpPr>
            <p:cNvPr id="2" name="文本框 1"/>
            <p:cNvSpPr txBox="1"/>
            <p:nvPr/>
          </p:nvSpPr>
          <p:spPr>
            <a:xfrm>
              <a:off x="3312403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课程导入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92445" y="3177377"/>
              <a:ext cx="670290" cy="273984"/>
              <a:chOff x="1775533" y="2742578"/>
              <a:chExt cx="898801" cy="367390"/>
            </a:xfrm>
          </p:grpSpPr>
          <p:sp>
            <p:nvSpPr>
              <p:cNvPr id="8" name="燕尾形 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燕尾形 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64231" y="4355272"/>
            <a:ext cx="3128628" cy="614045"/>
            <a:chOff x="2503744" y="4443137"/>
            <a:chExt cx="3129758" cy="614301"/>
          </a:xfrm>
        </p:grpSpPr>
        <p:sp>
          <p:nvSpPr>
            <p:cNvPr id="32" name="文本框 31"/>
            <p:cNvSpPr txBox="1"/>
            <p:nvPr/>
          </p:nvSpPr>
          <p:spPr>
            <a:xfrm>
              <a:off x="3423702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本课小结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3744" y="4613921"/>
              <a:ext cx="670290" cy="273984"/>
              <a:chOff x="1775533" y="2742578"/>
              <a:chExt cx="898801" cy="367390"/>
            </a:xfrm>
          </p:grpSpPr>
          <p:sp>
            <p:nvSpPr>
              <p:cNvPr id="35" name="燕尾形 34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燕尾形 35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952" y="4355216"/>
            <a:ext cx="3128454" cy="614045"/>
            <a:chOff x="6478002" y="4443137"/>
            <a:chExt cx="3129758" cy="614301"/>
          </a:xfrm>
        </p:grpSpPr>
        <p:sp>
          <p:nvSpPr>
            <p:cNvPr id="33" name="文本框 32"/>
            <p:cNvSpPr txBox="1"/>
            <p:nvPr/>
          </p:nvSpPr>
          <p:spPr>
            <a:xfrm>
              <a:off x="7397960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习题练习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8002" y="4613921"/>
              <a:ext cx="670290" cy="273984"/>
              <a:chOff x="1775533" y="2742578"/>
              <a:chExt cx="898801" cy="367390"/>
            </a:xfrm>
          </p:grpSpPr>
          <p:sp>
            <p:nvSpPr>
              <p:cNvPr id="38" name="燕尾形 3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燕尾形 3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295330" y="246125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第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课时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&amp;pky340_sjzg_VCG41N821123976_sjzg_VCG41N821123976&amp;"/>
          <p:cNvPicPr>
            <a:picLocks noChangeAspect="1"/>
          </p:cNvPicPr>
          <p:nvPr/>
        </p:nvPicPr>
        <p:blipFill>
          <a:blip r:embed="rId2"/>
          <a:srcRect t="10988" b="5763"/>
          <a:stretch>
            <a:fillRect/>
          </a:stretch>
        </p:blipFill>
        <p:spPr>
          <a:xfrm>
            <a:off x="6247130" y="3579495"/>
            <a:ext cx="5103495" cy="28346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650" y="999490"/>
            <a:ext cx="3631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千瓦时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的来历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882650" y="1682750"/>
            <a:ext cx="10467975" cy="1727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alt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如果电功率的单位用千瓦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(kW),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时间的单位取小时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(h),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由</a:t>
            </a:r>
            <a:r>
              <a:rPr lang="en-US" sz="2800" b="1" i="1">
                <a:solidFill>
                  <a:srgbClr val="036EB8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 </a:t>
            </a:r>
            <a:r>
              <a:rPr lang="en-US" sz="2800" b="1">
                <a:solidFill>
                  <a:srgbClr val="036EB8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 </a:t>
            </a:r>
            <a:r>
              <a:rPr lang="en-US" sz="2800" b="1" i="1">
                <a:solidFill>
                  <a:srgbClr val="036EB8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Pt </a:t>
            </a: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这时电功</a:t>
            </a:r>
            <a:r>
              <a:rPr lang="en-US" sz="24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的单位就是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“kW·h”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kW·h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可以看成电功率为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kW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的用电器使用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h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所消耗的电能。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8750" y="506730"/>
            <a:ext cx="3818890" cy="1983105"/>
            <a:chOff x="10196" y="5157"/>
            <a:chExt cx="6014" cy="3123"/>
          </a:xfrm>
        </p:grpSpPr>
        <p:sp>
          <p:nvSpPr>
            <p:cNvPr id="6" name="云形标注 5"/>
            <p:cNvSpPr/>
            <p:nvPr/>
          </p:nvSpPr>
          <p:spPr>
            <a:xfrm>
              <a:off x="10196" y="5157"/>
              <a:ext cx="6014" cy="3123"/>
            </a:xfrm>
            <a:prstGeom prst="cloudCallout">
              <a:avLst>
                <a:gd name="adj1" fmla="val -73129"/>
                <a:gd name="adj2" fmla="val 3821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36EB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2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988" y="5690"/>
              <a:ext cx="4833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现在你能解释</a:t>
              </a:r>
              <a:r>
                <a:rPr lang="en-US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千瓦时</a:t>
              </a:r>
              <a:r>
                <a:rPr lang="en-US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r>
                <a:rPr lang="zh-CN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这个单位的由来吗</a:t>
              </a:r>
              <a:r>
                <a:rPr lang="en-US" sz="2800" b="0">
                  <a:solidFill>
                    <a:srgbClr val="036E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?</a:t>
              </a:r>
              <a:endParaRPr lang="en-US" altLang="en-US" sz="2800" b="0">
                <a:solidFill>
                  <a:srgbClr val="036E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82650" y="3600450"/>
            <a:ext cx="41103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 kW=1000 W,1 h = 3600 s</a:t>
            </a:r>
            <a:endParaRPr lang="en-US" altLang="en-US" sz="28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2650" y="4265295"/>
            <a:ext cx="3781425" cy="1770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由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 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 </a:t>
            </a:r>
            <a:r>
              <a:rPr lang="en-US" sz="2800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Pt 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=1 kW×1 h </a:t>
            </a:r>
          </a:p>
          <a:p>
            <a:pPr algn="l">
              <a:lnSpc>
                <a:spcPct val="130000"/>
              </a:lnSpc>
            </a:pP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= 1000 W×3 600 s </a:t>
            </a:r>
          </a:p>
          <a:p>
            <a:pPr algn="l">
              <a:lnSpc>
                <a:spcPct val="130000"/>
              </a:lnSpc>
            </a:pP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= 3.6×10</a:t>
            </a:r>
            <a:r>
              <a:rPr lang="en-US" sz="2800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6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J</a:t>
            </a:r>
            <a:endParaRPr lang="en-US" altLang="en-US" sz="2800" b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650" y="999490"/>
            <a:ext cx="3631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千瓦时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的来历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7825" y="1962150"/>
            <a:ext cx="80581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 kW·h</a:t>
            </a:r>
            <a:r>
              <a:rPr lang="zh-CN" sz="2800">
                <a:ea typeface="宋体" panose="02010600030101010101" pitchFamily="2" charset="-122"/>
                <a:sym typeface="+mn-ea"/>
              </a:rPr>
              <a:t>的电能可以供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200 W</a:t>
            </a:r>
            <a:r>
              <a:rPr lang="zh-CN" sz="2800">
                <a:ea typeface="宋体" panose="02010600030101010101" pitchFamily="2" charset="-122"/>
                <a:sym typeface="+mn-ea"/>
              </a:rPr>
              <a:t>的电视机工作多长时间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?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12470" y="1962150"/>
            <a:ext cx="1064260" cy="554355"/>
            <a:chOff x="1122" y="3090"/>
            <a:chExt cx="1676" cy="873"/>
          </a:xfrm>
        </p:grpSpPr>
        <p:grpSp>
          <p:nvGrpSpPr>
            <p:cNvPr id="11" name="组合 10"/>
            <p:cNvGrpSpPr/>
            <p:nvPr/>
          </p:nvGrpSpPr>
          <p:grpSpPr>
            <a:xfrm>
              <a:off x="1122" y="3135"/>
              <a:ext cx="1163" cy="828"/>
              <a:chOff x="435463" y="1226414"/>
              <a:chExt cx="295380" cy="210512"/>
            </a:xfrm>
          </p:grpSpPr>
          <p:sp>
            <p:nvSpPr>
              <p:cNvPr id="13" name="矩形 12"/>
              <p:cNvSpPr/>
              <p:nvPr/>
            </p:nvSpPr>
            <p:spPr>
              <a:xfrm rot="18900000">
                <a:off x="435463" y="1226414"/>
                <a:ext cx="210511" cy="21051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8900000">
                <a:off x="520332" y="1226415"/>
                <a:ext cx="210511" cy="210511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390" y="3090"/>
              <a:ext cx="140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例：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58925" y="2875915"/>
            <a:ext cx="4406900" cy="775970"/>
            <a:chOff x="2455" y="4529"/>
            <a:chExt cx="6940" cy="1222"/>
          </a:xfrm>
        </p:grpSpPr>
        <p:sp>
          <p:nvSpPr>
            <p:cNvPr id="17" name="文本框 16"/>
            <p:cNvSpPr txBox="1"/>
            <p:nvPr/>
          </p:nvSpPr>
          <p:spPr>
            <a:xfrm>
              <a:off x="2455" y="4762"/>
              <a:ext cx="36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解：根据公式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073" y="4529"/>
              <a:ext cx="1800" cy="1222"/>
              <a:chOff x="1585" y="5674"/>
              <a:chExt cx="1800" cy="122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85" y="5920"/>
                <a:ext cx="1174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P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2575" y="5674"/>
                    <a:ext cx="810" cy="122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den>
                          </m:f>
                        </m:oMath>
                      </m:oMathPara>
                    </a14:m>
                    <a:endParaRPr lang="en-US" altLang="zh-CN" sz="2400" i="1" dirty="0">
                      <a:solidFill>
                        <a:srgbClr val="FF0000"/>
                      </a:solidFill>
                      <a:latin typeface="Cambria Math" panose="02040503050406030204" charset="0"/>
                      <a:ea typeface="微软雅黑" panose="020B0503020204020204" pitchFamily="34" charset="-122"/>
                      <a:cs typeface="Cambria Math" panose="02040503050406030204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5" y="5674"/>
                    <a:ext cx="810" cy="1222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文本框 20"/>
            <p:cNvSpPr txBox="1"/>
            <p:nvPr/>
          </p:nvSpPr>
          <p:spPr>
            <a:xfrm>
              <a:off x="7987" y="4762"/>
              <a:ext cx="140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可得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36495" y="3943985"/>
            <a:ext cx="3412490" cy="901700"/>
            <a:chOff x="3604" y="5808"/>
            <a:chExt cx="5374" cy="142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04" y="5928"/>
              <a:ext cx="1617" cy="1219"/>
              <a:chOff x="1585" y="5674"/>
              <a:chExt cx="1617" cy="121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585" y="5905"/>
                <a:ext cx="999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t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2425" y="5674"/>
                    <a:ext cx="777" cy="121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altLang="zh-C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𝑃</m:t>
                              </m:r>
                            </m:den>
                          </m:f>
                        </m:oMath>
                      </m:oMathPara>
                    </a14:m>
                    <a:endParaRPr lang="en-US" altLang="zh-CN" sz="2400" i="1" dirty="0">
                      <a:solidFill>
                        <a:srgbClr val="FF0000"/>
                      </a:solidFill>
                      <a:latin typeface="Cambria Math" panose="02040503050406030204" charset="0"/>
                      <a:ea typeface="微软雅黑" panose="020B0503020204020204" pitchFamily="34" charset="-122"/>
                      <a:cs typeface="Cambria Math" panose="02040503050406030204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27" name="文本框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5" y="5674"/>
                    <a:ext cx="777" cy="1219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5062" y="5808"/>
                  <a:ext cx="3917" cy="142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kW</m:t>
                            </m:r>
                            <m:r>
                              <a:rPr lang="en-US" altLang="zh-CN" sz="2800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0.2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dirty="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  <a:sym typeface="+mn-ea"/>
                              </a:rPr>
                              <m:t>kW</m:t>
                            </m:r>
                          </m:den>
                        </m:f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=5</m:t>
                        </m:r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  <a:sym typeface="+mn-ea"/>
                          </a:rPr>
                          <m:t>h</m:t>
                        </m:r>
                      </m:oMath>
                    </m:oMathPara>
                  </a14:m>
                  <a:endParaRPr lang="en-US" altLang="zh-CN" sz="2800" dirty="0">
                    <a:solidFill>
                      <a:srgbClr val="FF0000"/>
                    </a:solidFill>
                    <a:latin typeface="Cambria Math" panose="02040503050406030204" charset="0"/>
                    <a:ea typeface="微软雅黑" panose="020B0503020204020204" pitchFamily="34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" y="5808"/>
                  <a:ext cx="3917" cy="142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33"/>
          <p:cNvPicPr/>
          <p:nvPr/>
        </p:nvPicPr>
        <p:blipFill>
          <a:blip r:embed="rId5"/>
          <a:srcRect l="2649" t="7685" r="11886" b="3806"/>
          <a:stretch>
            <a:fillRect/>
          </a:stretch>
        </p:blipFill>
        <p:spPr>
          <a:xfrm>
            <a:off x="6354445" y="2699385"/>
            <a:ext cx="4614545" cy="2982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/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/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小结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95295" y="2171700"/>
            <a:ext cx="1483995" cy="57844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电功率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63540" y="1501140"/>
            <a:ext cx="1730375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物理意义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39495" y="2268855"/>
            <a:ext cx="716280" cy="3013075"/>
          </a:xfrm>
          <a:prstGeom prst="round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600"/>
              <a:t>电功率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985645" y="2482215"/>
            <a:ext cx="906145" cy="258635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4709160" y="1776730"/>
            <a:ext cx="675005" cy="1386840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95295" y="4737100"/>
            <a:ext cx="3150870" cy="583038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千瓦时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的来历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6387465" y="4374515"/>
            <a:ext cx="806450" cy="1286510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63540" y="2200275"/>
            <a:ext cx="308229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符号，单位，公式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89800" y="4109720"/>
            <a:ext cx="1747520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ym typeface="宋体" panose="02010600030101010101" pitchFamily="2" charset="-122"/>
              </a:rPr>
              <a:t>公式变形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89800" y="5379720"/>
            <a:ext cx="1750695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简单计算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63540" y="2899410"/>
            <a:ext cx="3466465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多种用电器的电功率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6" grpId="0" bldLvl="0" animBg="1"/>
      <p:bldP spid="18" grpId="0" bldLvl="0" animBg="1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9817100" y="1832610"/>
            <a:ext cx="500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endParaRPr lang="en-US" altLang="en-US" sz="28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4065" y="1648460"/>
            <a:ext cx="10287000" cy="3322320"/>
            <a:chOff x="1219" y="2596"/>
            <a:chExt cx="16200" cy="5232"/>
          </a:xfrm>
        </p:grpSpPr>
        <p:sp>
          <p:nvSpPr>
            <p:cNvPr id="3" name="矩形 2"/>
            <p:cNvSpPr/>
            <p:nvPr/>
          </p:nvSpPr>
          <p:spPr>
            <a:xfrm>
              <a:off x="1219" y="2596"/>
              <a:ext cx="16201" cy="5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457200" eaLnBrk="0" hangingPunct="0">
                <a:lnSpc>
                  <a:spcPct val="150000"/>
                </a:lnSpc>
              </a:pP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</a:t>
              </a: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下列用电器通电1 h,最有可能消耗1 kW·h电能的是</a:t>
              </a: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　　)</a:t>
              </a:r>
            </a:p>
            <a:p>
              <a:pPr indent="457200" eaLnBrk="0" hangingPunct="0">
                <a:lnSpc>
                  <a:spcPct val="150000"/>
                </a:lnSpc>
              </a:pPr>
              <a:endPara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457200" eaLnBrk="0" hangingPunct="0">
                <a:lnSpc>
                  <a:spcPct val="150000"/>
                </a:lnSpc>
              </a:pPr>
              <a:endPara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457200" eaLnBrk="0" hangingPunct="0">
                <a:lnSpc>
                  <a:spcPct val="150000"/>
                </a:lnSpc>
              </a:pPr>
              <a:endParaRPr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indent="457200" eaLnBrk="0" hangingPunct="0">
                <a:lnSpc>
                  <a:spcPct val="150000"/>
                </a:lnSpc>
              </a:pP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A.家用空调	</a:t>
              </a: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B.台式计算机</a:t>
              </a: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</a:t>
              </a: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C.排风扇</a:t>
              </a:r>
              <a:r>
                <a:rPr 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</a:t>
              </a:r>
              <a:r>
                <a:rPr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	D.手电筒</a:t>
              </a:r>
            </a:p>
          </p:txBody>
        </p:sp>
        <p:pic>
          <p:nvPicPr>
            <p:cNvPr id="100" name="图片 99"/>
            <p:cNvPicPr/>
            <p:nvPr/>
          </p:nvPicPr>
          <p:blipFill>
            <a:blip r:embed="rId2"/>
            <a:srcRect r="4131"/>
            <a:stretch>
              <a:fillRect/>
            </a:stretch>
          </p:blipFill>
          <p:spPr>
            <a:xfrm>
              <a:off x="1895" y="4449"/>
              <a:ext cx="3213" cy="22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 descr="&amp;pky320_sjzg_VCG41N639315308_sjzg_VCG41N639315308&amp;"/>
            <p:cNvPicPr/>
            <p:nvPr/>
          </p:nvPicPr>
          <p:blipFill>
            <a:blip r:embed="rId3"/>
            <a:srcRect t="30130" r="40169" b="5602"/>
            <a:stretch>
              <a:fillRect/>
            </a:stretch>
          </p:blipFill>
          <p:spPr>
            <a:xfrm>
              <a:off x="5858" y="4449"/>
              <a:ext cx="3212" cy="2267"/>
            </a:xfrm>
            <a:prstGeom prst="rect">
              <a:avLst/>
            </a:prstGeom>
          </p:spPr>
        </p:pic>
        <p:pic>
          <p:nvPicPr>
            <p:cNvPr id="5" name="图片 4" descr="&amp;pky380_sjzg_VCG41N637556860_sjzg_VCG41N637556860&amp;"/>
            <p:cNvPicPr/>
            <p:nvPr/>
          </p:nvPicPr>
          <p:blipFill>
            <a:blip r:embed="rId4"/>
            <a:srcRect l="25658" t="12861" r="20957" b="28417"/>
            <a:stretch>
              <a:fillRect/>
            </a:stretch>
          </p:blipFill>
          <p:spPr>
            <a:xfrm>
              <a:off x="9820" y="4449"/>
              <a:ext cx="3212" cy="2267"/>
            </a:xfrm>
            <a:prstGeom prst="rect">
              <a:avLst/>
            </a:prstGeom>
          </p:spPr>
        </p:pic>
        <p:pic>
          <p:nvPicPr>
            <p:cNvPr id="6" name="图片 5" descr="&amp;pky9944350835_sjzg_VCG41N155428018&amp;"/>
            <p:cNvPicPr/>
            <p:nvPr/>
          </p:nvPicPr>
          <p:blipFill>
            <a:blip r:embed="rId5"/>
            <a:srcRect l="36232" t="25241" r="24537" b="29278"/>
            <a:stretch>
              <a:fillRect/>
            </a:stretch>
          </p:blipFill>
          <p:spPr>
            <a:xfrm>
              <a:off x="13782" y="4449"/>
              <a:ext cx="3212" cy="22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26626" name="Text Box 2"/>
          <p:cNvSpPr txBox="1"/>
          <p:nvPr/>
        </p:nvSpPr>
        <p:spPr>
          <a:xfrm>
            <a:off x="1419225" y="2142808"/>
            <a:ext cx="8280400" cy="2891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 dirty="0">
                <a:latin typeface="Times New Roman" panose="02020603050405020304" charset="0"/>
              </a:rPr>
              <a:t>2</a:t>
            </a:r>
            <a:r>
              <a:rPr lang="zh-CN" altLang="en-US" sz="2600" dirty="0">
                <a:latin typeface="Times New Roman" panose="02020603050405020304" charset="0"/>
              </a:rPr>
              <a:t>.下列关于电功率的说法中，正确的是</a:t>
            </a:r>
            <a:r>
              <a:rPr lang="en-US" altLang="zh-CN" sz="2600" dirty="0">
                <a:latin typeface="Times New Roman" panose="02020603050405020304" charset="0"/>
              </a:rPr>
              <a:t> </a:t>
            </a:r>
            <a:r>
              <a:rPr lang="zh-CN" altLang="en-US" sz="2600" dirty="0">
                <a:latin typeface="Times New Roman" panose="02020603050405020304" charset="0"/>
              </a:rPr>
              <a:t>（</a:t>
            </a:r>
            <a:r>
              <a:rPr lang="en-US" altLang="zh-CN" sz="2600" dirty="0">
                <a:latin typeface="Times New Roman" panose="02020603050405020304" charset="0"/>
              </a:rPr>
              <a:t>  </a:t>
            </a:r>
            <a:r>
              <a:rPr lang="zh-CN" altLang="en-US" sz="2600" dirty="0">
                <a:latin typeface="Times New Roman" panose="02020603050405020304" charset="0"/>
              </a:rPr>
              <a:t>   </a:t>
            </a:r>
            <a:r>
              <a:rPr lang="en-US" altLang="zh-CN" sz="2600" dirty="0">
                <a:latin typeface="Times New Roman" panose="02020603050405020304" charset="0"/>
              </a:rPr>
              <a:t>  </a:t>
            </a:r>
            <a:r>
              <a:rPr lang="zh-CN" altLang="en-US" sz="2600" dirty="0">
                <a:latin typeface="Times New Roman" panose="02020603050405020304" charset="0"/>
              </a:rPr>
              <a:t>）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 dirty="0">
                <a:latin typeface="Times New Roman" panose="02020603050405020304" charset="0"/>
              </a:rPr>
              <a:t>    A</a:t>
            </a:r>
            <a:r>
              <a:rPr lang="en-US" altLang="zh-CN" sz="2600" dirty="0">
                <a:latin typeface="Times New Roman" panose="02020603050405020304" charset="0"/>
              </a:rPr>
              <a:t>.</a:t>
            </a:r>
            <a:r>
              <a:rPr lang="zh-CN" altLang="en-US" sz="2600" dirty="0">
                <a:latin typeface="Times New Roman" panose="02020603050405020304" charset="0"/>
              </a:rPr>
              <a:t>电功率是表示电流做功多少的物理量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 dirty="0">
                <a:latin typeface="Times New Roman" panose="02020603050405020304" charset="0"/>
              </a:rPr>
              <a:t>    B</a:t>
            </a:r>
            <a:r>
              <a:rPr lang="en-US" altLang="zh-CN" sz="2600" dirty="0">
                <a:latin typeface="Times New Roman" panose="02020603050405020304" charset="0"/>
              </a:rPr>
              <a:t>.</a:t>
            </a:r>
            <a:r>
              <a:rPr lang="zh-CN" altLang="en-US" sz="2600" dirty="0">
                <a:latin typeface="Times New Roman" panose="02020603050405020304" charset="0"/>
              </a:rPr>
              <a:t>电功率是表示电流做功快慢的物理量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 dirty="0">
                <a:latin typeface="Times New Roman" panose="02020603050405020304" charset="0"/>
              </a:rPr>
              <a:t>    C</a:t>
            </a:r>
            <a:r>
              <a:rPr lang="en-US" altLang="zh-CN" sz="2600" dirty="0">
                <a:latin typeface="Times New Roman" panose="02020603050405020304" charset="0"/>
              </a:rPr>
              <a:t>.</a:t>
            </a:r>
            <a:r>
              <a:rPr lang="zh-CN" altLang="en-US" sz="2600" dirty="0">
                <a:latin typeface="Times New Roman" panose="02020603050405020304" charset="0"/>
              </a:rPr>
              <a:t>电功率大的用电器消耗电能一定多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600" dirty="0">
                <a:latin typeface="Times New Roman" panose="02020603050405020304" charset="0"/>
              </a:rPr>
              <a:t>    D</a:t>
            </a:r>
            <a:r>
              <a:rPr lang="en-US" altLang="zh-CN" sz="2600" dirty="0">
                <a:latin typeface="Times New Roman" panose="02020603050405020304" charset="0"/>
              </a:rPr>
              <a:t>.</a:t>
            </a:r>
            <a:r>
              <a:rPr lang="zh-CN" altLang="en-US" sz="2600" dirty="0">
                <a:latin typeface="Times New Roman" panose="02020603050405020304" charset="0"/>
              </a:rPr>
              <a:t>电功率大的用电器工作时间一定短</a:t>
            </a:r>
          </a:p>
        </p:txBody>
      </p:sp>
      <p:sp>
        <p:nvSpPr>
          <p:cNvPr id="26627" name="Text Box 3"/>
          <p:cNvSpPr txBox="1"/>
          <p:nvPr/>
        </p:nvSpPr>
        <p:spPr>
          <a:xfrm>
            <a:off x="7544118" y="2152333"/>
            <a:ext cx="39528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0" dirty="0">
                <a:solidFill>
                  <a:srgbClr val="FF0000"/>
                </a:solidFill>
                <a:latin typeface="Times New Roman" panose="02020603050405020304" charset="0"/>
                <a:ea typeface="黑体" panose="02010600030101010101" pitchFamily="49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&amp;pky380_sjzg_VCG41N626121990_sjzg_VCG41N626121990&amp;"/>
          <p:cNvPicPr>
            <a:picLocks noChangeAspect="1"/>
          </p:cNvPicPr>
          <p:nvPr/>
        </p:nvPicPr>
        <p:blipFill>
          <a:blip r:embed="rId2">
            <a:alphaModFix amt="90000"/>
          </a:blip>
          <a:srcRect t="12977" r="8418" b="5324"/>
          <a:stretch>
            <a:fillRect/>
          </a:stretch>
        </p:blipFill>
        <p:spPr>
          <a:xfrm>
            <a:off x="-635" y="0"/>
            <a:ext cx="12190095" cy="68719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065" y="1767205"/>
            <a:ext cx="510476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观察家里电能表，会发现当使用不同电器时，电能表的转速（或闪烁次数）不一样，有时快，有时慢。你知道电能表转速的快慢和什么因素有关吗?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842135"/>
            <a:ext cx="6133465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观察节能灯的铭牌,其中“220 V　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7</a:t>
            </a:r>
            <a:r>
              <a:rPr lang="zh-CN" sz="2800">
                <a:ea typeface="宋体" panose="02010600030101010101" pitchFamily="2" charset="-122"/>
                <a:sym typeface="+mn-ea"/>
              </a:rPr>
              <a:t> W”中的“220 V”是灯泡的额定电压,“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7</a:t>
            </a:r>
            <a:r>
              <a:rPr lang="zh-CN" sz="2800">
                <a:ea typeface="宋体" panose="02010600030101010101" pitchFamily="2" charset="-122"/>
                <a:sym typeface="+mn-ea"/>
              </a:rPr>
              <a:t> W”表示什么呢?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rcRect l="14972" t="18331" r="8624" b="15845"/>
          <a:stretch>
            <a:fillRect/>
          </a:stretch>
        </p:blipFill>
        <p:spPr>
          <a:xfrm rot="10800000">
            <a:off x="7501890" y="1624330"/>
            <a:ext cx="4164965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882650" y="3871595"/>
            <a:ext cx="4823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“7 W”</a:t>
            </a:r>
            <a:r>
              <a:rPr lang="zh-CN" sz="2800" b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是节能灯的电功率</a:t>
            </a:r>
            <a:endParaRPr lang="zh-CN" altLang="en-US" sz="2800" b="0">
              <a:solidFill>
                <a:srgbClr val="036E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rcRect l="14005" t="27398" r="1160" b="15463"/>
          <a:stretch>
            <a:fillRect/>
          </a:stretch>
        </p:blipFill>
        <p:spPr>
          <a:xfrm>
            <a:off x="7501890" y="4189730"/>
            <a:ext cx="4164330" cy="2183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90905" y="4681855"/>
            <a:ext cx="612521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sz="2800">
                <a:ea typeface="宋体" panose="02010600030101010101" pitchFamily="2" charset="-122"/>
                <a:sym typeface="+mn-ea"/>
              </a:rPr>
              <a:t>将“220 V　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7</a:t>
            </a:r>
            <a:r>
              <a:rPr lang="zh-CN" sz="2800">
                <a:ea typeface="宋体" panose="02010600030101010101" pitchFamily="2" charset="-122"/>
                <a:sym typeface="+mn-ea"/>
              </a:rPr>
              <a:t> W”的节能灯与“220 V　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135</a:t>
            </a:r>
            <a:r>
              <a:rPr lang="zh-CN" sz="2800">
                <a:ea typeface="宋体" panose="02010600030101010101" pitchFamily="2" charset="-122"/>
                <a:sym typeface="+mn-ea"/>
              </a:rPr>
              <a:t> W”的灯泡分别接入电路中,哪个消耗的电能快?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4972" t="18331" r="8624" b="15845"/>
          <a:stretch>
            <a:fillRect/>
          </a:stretch>
        </p:blipFill>
        <p:spPr>
          <a:xfrm rot="10800000">
            <a:off x="7501890" y="1624330"/>
            <a:ext cx="4164965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rcRect l="14005" t="27398" r="1160" b="15463"/>
          <a:stretch>
            <a:fillRect/>
          </a:stretch>
        </p:blipFill>
        <p:spPr>
          <a:xfrm>
            <a:off x="7501890" y="4189730"/>
            <a:ext cx="4164330" cy="2183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882015" y="1784350"/>
            <a:ext cx="613473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电能表铝盘转动的快慢不同，表示用电器消耗电能的快慢不同。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015" y="3492500"/>
            <a:ext cx="6134735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>
                <a:ea typeface="宋体" panose="02010600030101010101" pitchFamily="2" charset="-122"/>
                <a:sym typeface="+mn-ea"/>
              </a:rPr>
              <a:t>        </a:t>
            </a:r>
            <a:r>
              <a:rPr lang="zh-CN" sz="2800">
                <a:ea typeface="宋体" panose="02010600030101010101" pitchFamily="2" charset="-122"/>
                <a:sym typeface="+mn-ea"/>
              </a:rPr>
              <a:t>铝盘转过的圈数直接反映用电器消耗电能的多少，而在相同时间内铝盘转过的圈数，则反映用电器工作时消耗电能的快慢。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2650" y="1901190"/>
            <a:ext cx="933005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物理意义：在物理学中，用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电功率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来表示电流做功的快慢。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2650" y="2559050"/>
            <a:ext cx="5230495" cy="14700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符号：用 </a:t>
            </a:r>
            <a:r>
              <a:rPr lang="en-US" altLang="zh-CN" sz="2800" i="1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表示</a:t>
            </a:r>
          </a:p>
          <a:p>
            <a:pPr>
              <a:lnSpc>
                <a:spcPct val="160000"/>
              </a:lnSpc>
            </a:pP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单位：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瓦特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，简称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瓦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，符号是 </a:t>
            </a:r>
            <a:r>
              <a:rPr lang="en-US" altLang="zh-CN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900" y="2090132"/>
            <a:ext cx="295322" cy="210471"/>
            <a:chOff x="435463" y="1226414"/>
            <a:chExt cx="295380" cy="210512"/>
          </a:xfrm>
        </p:grpSpPr>
        <p:sp>
          <p:nvSpPr>
            <p:cNvPr id="13" name="矩形 1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4900" y="2939762"/>
            <a:ext cx="295322" cy="210471"/>
            <a:chOff x="435463" y="1226414"/>
            <a:chExt cx="295380" cy="210512"/>
          </a:xfrm>
        </p:grpSpPr>
        <p:sp>
          <p:nvSpPr>
            <p:cNvPr id="16" name="矩形 15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4900" y="3598257"/>
            <a:ext cx="295322" cy="210471"/>
            <a:chOff x="435463" y="1226414"/>
            <a:chExt cx="295380" cy="210512"/>
          </a:xfrm>
        </p:grpSpPr>
        <p:sp>
          <p:nvSpPr>
            <p:cNvPr id="20" name="矩形 1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82650" y="4192270"/>
            <a:ext cx="54267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常用单位：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千瓦 (</a:t>
            </a:r>
            <a:r>
              <a:rPr lang="en-US" altLang="zh-CN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kW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毫瓦(</a:t>
            </a:r>
            <a:r>
              <a:rPr lang="en-US" altLang="zh-CN" sz="2800" dirty="0" err="1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mW</a:t>
            </a:r>
            <a:r>
              <a:rPr lang="zh-CN" altLang="en-US" sz="2800" dirty="0">
                <a:solidFill>
                  <a:srgbClr val="036EB8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31745" y="4877435"/>
            <a:ext cx="4930775" cy="6940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 kW = 10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W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 W  = 10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mW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650" y="1839595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部分电器的电功率</a:t>
            </a:r>
          </a:p>
        </p:txBody>
      </p:sp>
      <p:pic>
        <p:nvPicPr>
          <p:cNvPr id="100" name="图片 99"/>
          <p:cNvPicPr/>
          <p:nvPr/>
        </p:nvPicPr>
        <p:blipFill>
          <a:blip r:embed="rId2"/>
          <a:srcRect r="4131"/>
          <a:stretch>
            <a:fillRect/>
          </a:stretch>
        </p:blipFill>
        <p:spPr>
          <a:xfrm>
            <a:off x="857885" y="2618105"/>
            <a:ext cx="2741295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847725" y="4925695"/>
            <a:ext cx="285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ea typeface="宋体" panose="02010600030101010101" pitchFamily="2" charset="-122"/>
              </a:rPr>
              <a:t>家用空调约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1000 W</a:t>
            </a:r>
            <a:endParaRPr lang="en-US" altLang="en-US" sz="2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rcRect l="1479" t="3074" r="32250" b="8843"/>
          <a:stretch>
            <a:fillRect/>
          </a:stretch>
        </p:blipFill>
        <p:spPr>
          <a:xfrm>
            <a:off x="3900805" y="2618740"/>
            <a:ext cx="2378710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3900805" y="4925695"/>
            <a:ext cx="2543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吹风机约500 W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1140" y="4925695"/>
            <a:ext cx="2267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洗衣机约500 W</a:t>
            </a:r>
          </a:p>
        </p:txBody>
      </p:sp>
      <p:pic>
        <p:nvPicPr>
          <p:cNvPr id="6" name="图片 5" descr="&amp;pky320_sjzg_VCG41N636439944_sjzg_VCG41N636439944&amp;"/>
          <p:cNvPicPr>
            <a:picLocks noChangeAspect="1"/>
          </p:cNvPicPr>
          <p:nvPr/>
        </p:nvPicPr>
        <p:blipFill>
          <a:blip r:embed="rId4"/>
          <a:srcRect t="13093" b="12954"/>
          <a:stretch>
            <a:fillRect/>
          </a:stretch>
        </p:blipFill>
        <p:spPr>
          <a:xfrm>
            <a:off x="6581140" y="2619375"/>
            <a:ext cx="2080260" cy="205168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968740" y="4925695"/>
            <a:ext cx="2258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电视机约200 W</a:t>
            </a:r>
          </a:p>
        </p:txBody>
      </p:sp>
      <p:pic>
        <p:nvPicPr>
          <p:cNvPr id="27" name="图片 26"/>
          <p:cNvPicPr/>
          <p:nvPr/>
        </p:nvPicPr>
        <p:blipFill>
          <a:blip r:embed="rId5"/>
          <a:srcRect l="2458" t="10016" r="2196" b="1835"/>
          <a:stretch>
            <a:fillRect/>
          </a:stretch>
        </p:blipFill>
        <p:spPr>
          <a:xfrm>
            <a:off x="8963025" y="2618105"/>
            <a:ext cx="2392045" cy="2050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882650" y="5640705"/>
            <a:ext cx="7294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同一用电器工作时，电功率一直保持不变吗？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5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2650" y="1901190"/>
            <a:ext cx="7294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同一用电器工作时，电功率一直保持不变吗？</a:t>
            </a:r>
          </a:p>
        </p:txBody>
      </p:sp>
      <p:pic>
        <p:nvPicPr>
          <p:cNvPr id="105" name="图片 104"/>
          <p:cNvPicPr/>
          <p:nvPr/>
        </p:nvPicPr>
        <p:blipFill>
          <a:blip r:embed="rId2"/>
          <a:srcRect l="18561" r="10938"/>
          <a:stretch>
            <a:fillRect/>
          </a:stretch>
        </p:blipFill>
        <p:spPr>
          <a:xfrm rot="5400000">
            <a:off x="739140" y="3274060"/>
            <a:ext cx="3130550" cy="2844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3726815" y="4841240"/>
            <a:ext cx="3990975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电饭锅</a:t>
            </a: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煮饭时一般是500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~</a:t>
            </a:r>
            <a:r>
              <a:rPr lang="zh-CN" sz="2400">
                <a:ea typeface="宋体" panose="02010600030101010101" pitchFamily="2" charset="-122"/>
                <a:sym typeface="+mn-ea"/>
              </a:rPr>
              <a:t>1500瓦,</a:t>
            </a:r>
          </a:p>
          <a:p>
            <a:pPr>
              <a:lnSpc>
                <a:spcPct val="120000"/>
              </a:lnSpc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保温时一般是40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~</a:t>
            </a:r>
            <a:r>
              <a:rPr lang="zh-CN" sz="2400">
                <a:ea typeface="宋体" panose="02010600030101010101" pitchFamily="2" charset="-122"/>
                <a:sym typeface="+mn-ea"/>
              </a:rPr>
              <a:t>100瓦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rcRect l="22444"/>
          <a:stretch>
            <a:fillRect/>
          </a:stretch>
        </p:blipFill>
        <p:spPr>
          <a:xfrm>
            <a:off x="8009890" y="2713990"/>
            <a:ext cx="2792095" cy="3542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266565" y="3131185"/>
            <a:ext cx="374332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r">
              <a:lnSpc>
                <a:spcPct val="120000"/>
              </a:lnSpc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  <a:sym typeface="+mn-ea"/>
              </a:rPr>
              <a:t>电冰箱也是间歇性工作，不同工作状态电功率不同。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009890" y="527685"/>
            <a:ext cx="2410460" cy="2288540"/>
            <a:chOff x="12878" y="581"/>
            <a:chExt cx="3796" cy="3604"/>
          </a:xfrm>
        </p:grpSpPr>
        <p:pic>
          <p:nvPicPr>
            <p:cNvPr id="78" name="图片 77" descr="资源 4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78" y="581"/>
              <a:ext cx="3796" cy="3605"/>
            </a:xfrm>
            <a:prstGeom prst="rect">
              <a:avLst/>
            </a:prstGeom>
            <a:pattFill>
              <a:fgClr>
                <a:srgbClr val="FFFFFF"/>
              </a:fgClr>
              <a:bgClr>
                <a:srgbClr val="FFFFFF"/>
              </a:bgClr>
            </a:pattFill>
          </p:spPr>
        </p:pic>
        <p:sp>
          <p:nvSpPr>
            <p:cNvPr id="11" name="文本框 10"/>
            <p:cNvSpPr txBox="1"/>
            <p:nvPr/>
          </p:nvSpPr>
          <p:spPr>
            <a:xfrm>
              <a:off x="13410" y="1223"/>
              <a:ext cx="2732" cy="17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如何求解电功率呢？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4900" y="2053937"/>
            <a:ext cx="295322" cy="210471"/>
            <a:chOff x="435463" y="1226414"/>
            <a:chExt cx="295380" cy="210512"/>
          </a:xfrm>
        </p:grpSpPr>
        <p:sp>
          <p:nvSpPr>
            <p:cNvPr id="23" name="矩形 22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82650" y="2709545"/>
            <a:ext cx="2006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定义式：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2650" y="1871980"/>
            <a:ext cx="542226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电功率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来表示电流做功的快慢。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560310" y="1060450"/>
            <a:ext cx="2901315" cy="1608455"/>
            <a:chOff x="12310" y="1607"/>
            <a:chExt cx="4569" cy="2533"/>
          </a:xfrm>
        </p:grpSpPr>
        <p:sp>
          <p:nvSpPr>
            <p:cNvPr id="5" name="云形标注 4"/>
            <p:cNvSpPr/>
            <p:nvPr/>
          </p:nvSpPr>
          <p:spPr>
            <a:xfrm>
              <a:off x="12310" y="1607"/>
              <a:ext cx="4569" cy="2533"/>
            </a:xfrm>
            <a:prstGeom prst="cloudCallout">
              <a:avLst>
                <a:gd name="adj1" fmla="val -86557"/>
                <a:gd name="adj2" fmla="val 183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36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907" y="1982"/>
              <a:ext cx="3375" cy="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ym typeface="+mn-ea"/>
                </a:rPr>
                <a:t>速度表示物体运动的快慢。</a:t>
              </a:r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" y="3229610"/>
            <a:ext cx="12179300" cy="1044575"/>
            <a:chOff x="1" y="5086"/>
            <a:chExt cx="19180" cy="1645"/>
          </a:xfrm>
        </p:grpSpPr>
        <p:sp>
          <p:nvSpPr>
            <p:cNvPr id="30" name="矩形 29"/>
            <p:cNvSpPr/>
            <p:nvPr/>
          </p:nvSpPr>
          <p:spPr>
            <a:xfrm>
              <a:off x="1" y="5086"/>
              <a:ext cx="19181" cy="1643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007" y="5149"/>
              <a:ext cx="2176" cy="1583"/>
              <a:chOff x="1390" y="5674"/>
              <a:chExt cx="2176" cy="1583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390" y="6025"/>
                <a:ext cx="1429" cy="101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3600" b="1" i="1" dirty="0">
                    <a:solidFill>
                      <a:srgbClr val="000000"/>
                    </a:solidFill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P </a:t>
                </a:r>
                <a:r>
                  <a:rPr lang="en-US" altLang="zh-CN" sz="3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2575" y="5674"/>
                    <a:ext cx="991" cy="158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CN" sz="3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en-US" altLang="zh-CN" sz="32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微软雅黑" panose="020B0503020204020204" pitchFamily="34" charset="-122"/>
                                  <a:cs typeface="Cambria Math" panose="02040503050406030204" charset="0"/>
                                  <a:sym typeface="+mn-ea"/>
                                </a:rPr>
                                <m:t>𝒕</m:t>
                              </m:r>
                            </m:den>
                          </m:f>
                        </m:oMath>
                      </m:oMathPara>
                    </a14:m>
                    <a:endParaRPr lang="en-US" altLang="zh-CN" sz="3200" b="1" i="1" dirty="0">
                      <a:solidFill>
                        <a:srgbClr val="000000"/>
                      </a:solidFill>
                      <a:latin typeface="Cambria Math" panose="02040503050406030204" charset="0"/>
                      <a:ea typeface="微软雅黑" panose="020B0503020204020204" pitchFamily="34" charset="-122"/>
                      <a:cs typeface="Cambria Math" panose="02040503050406030204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6" name="文本框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5" y="5674"/>
                    <a:ext cx="991" cy="1583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0" name="文本框 19"/>
          <p:cNvSpPr txBox="1"/>
          <p:nvPr/>
        </p:nvSpPr>
        <p:spPr>
          <a:xfrm>
            <a:off x="882650" y="4533900"/>
            <a:ext cx="2494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</a:t>
            </a:r>
            <a:r>
              <a:rPr lang="en-US" altLang="zh-CN" sz="2800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 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en-US" altLang="zh-CN" sz="2800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UIt 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代入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34900" y="2864832"/>
            <a:ext cx="295322" cy="210471"/>
            <a:chOff x="435463" y="1226414"/>
            <a:chExt cx="295380" cy="210512"/>
          </a:xfrm>
        </p:grpSpPr>
        <p:sp>
          <p:nvSpPr>
            <p:cNvPr id="22" name="矩形 21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993640" y="5273040"/>
            <a:ext cx="14420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en-US" sz="36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 </a:t>
            </a:r>
            <a:r>
              <a:rPr 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 </a:t>
            </a:r>
            <a:r>
              <a:rPr lang="en-US" sz="36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UI</a:t>
            </a:r>
            <a:endParaRPr lang="en-US" altLang="en-US" sz="3600" b="1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650" y="99949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电功率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345305" y="1583055"/>
            <a:ext cx="723900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200 W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的灯泡第一次通电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 s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，第二次通电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h</a:t>
            </a: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哪次消耗的电能多呢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  <a:endParaRPr lang="en-US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4670" y="2560320"/>
            <a:ext cx="6744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电功率相同时</a:t>
            </a:r>
            <a:r>
              <a:rPr lang="en-US" sz="2400" b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通电时间长的消耗的电能多。</a:t>
            </a:r>
            <a:endParaRPr lang="zh-CN" altLang="en-US" sz="2400" b="0">
              <a:solidFill>
                <a:srgbClr val="036E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5940" y="3020695"/>
            <a:ext cx="717042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使200 W的灯泡通电20 s,使90 W的灯泡也通电20 s,哪个灯泡消耗的电能多呢?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82650" y="1990090"/>
            <a:ext cx="3261360" cy="3813810"/>
            <a:chOff x="1390" y="3134"/>
            <a:chExt cx="5136" cy="6006"/>
          </a:xfrm>
        </p:grpSpPr>
        <p:pic>
          <p:nvPicPr>
            <p:cNvPr id="107" name="图片 106"/>
            <p:cNvPicPr/>
            <p:nvPr/>
          </p:nvPicPr>
          <p:blipFill>
            <a:blip r:embed="rId2"/>
            <a:srcRect l="8580" t="15081" r="14739" b="1976"/>
            <a:stretch>
              <a:fillRect/>
            </a:stretch>
          </p:blipFill>
          <p:spPr>
            <a:xfrm>
              <a:off x="1390" y="3134"/>
              <a:ext cx="5136" cy="60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 rot="180000">
              <a:off x="1432" y="7905"/>
              <a:ext cx="2627" cy="672"/>
            </a:xfrm>
            <a:prstGeom prst="rect">
              <a:avLst/>
            </a:prstGeom>
            <a:solidFill>
              <a:srgbClr val="202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345940" y="3975100"/>
            <a:ext cx="6744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  <a:buFontTx/>
            </a:pPr>
            <a:r>
              <a:rPr lang="zh-CN" sz="240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通电时间相同时,电功率大的消耗的电能多。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46575" y="4431665"/>
            <a:ext cx="716978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使200 W的灯泡通电20 s,使90 W的灯泡通电1 h,哪个灯泡消耗的电能多呢?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346575" y="5389880"/>
            <a:ext cx="723773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sz="240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公式变形后得到W=Pt,即用电功率乘以通电的时间可以作出比较。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9" grpId="0"/>
      <p:bldP spid="11" grpId="0"/>
      <p:bldP spid="29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lZGE0ODQxZWY5OWUxZDc3ZWQwMjI4YjhlNjY0YTgifQ=="/>
  <p:tag name="KSO_WPP_MARK_KEY" val="595b46f4-01d3-4b4d-aac5-d47ac10db39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 anchor="t">
        <a:spAutoFit/>
      </a:bodyPr>
      <a:lstStyle>
        <a:defPPr>
          <a:defRPr lang="zh-CN" altLang="en-US" sz="28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781</Words>
  <Application>Microsoft Office PowerPoint</Application>
  <PresentationFormat>自定义</PresentationFormat>
  <Paragraphs>111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2_正文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2021-05-20T00:39:00Z</dcterms:created>
  <dcterms:modified xsi:type="dcterms:W3CDTF">2025-01-02T02:14:03Z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F555CDF3F3DD44FBA21F1BFE120B2B86</vt:lpwstr>
  </property>
  <property fmtid="{D5CDD505-2E9C-101B-9397-08002B2CF9AE}" pid="3" name="KSOProductBuildVer">
    <vt:lpwstr>2052-11.1.0.12019</vt:lpwstr>
  </property>
</Properties>
</file>