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52" r:id="rId2"/>
    <p:sldMasterId id="2147483655" r:id="rId3"/>
  </p:sldMasterIdLst>
  <p:sldIdLst>
    <p:sldId id="256" r:id="rId4"/>
    <p:sldId id="257" r:id="rId5"/>
    <p:sldId id="258" r:id="rId6"/>
    <p:sldId id="259" r:id="rId7"/>
    <p:sldId id="261" r:id="rId8"/>
    <p:sldId id="260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</p:sldIdLst>
  <p:sldSz cx="12192000" cy="6858000"/>
  <p:notesSz cx="6858000" cy="9144000"/>
  <p:custDataLst>
    <p:tags r:id="rId22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05" userDrawn="1">
          <p15:clr>
            <a:srgbClr val="A4A3A4"/>
          </p15:clr>
        </p15:guide>
        <p15:guide id="2" pos="3871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istrator" initials="A" lastIdx="1" clrIdx="0"/>
  <p:cmAuthor id="5" name="作者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86" d="100"/>
          <a:sy n="86" d="100"/>
        </p:scale>
        <p:origin x="614" y="72"/>
      </p:cViewPr>
      <p:guideLst>
        <p:guide orient="horz" pos="2205"/>
        <p:guide pos="3871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commentAuthors" Target="commentAuthor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gs" Target="tags/tag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封面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>2025/3/3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82F288E0-7875-42C4-84C8-98DBBD3BF4D2}" type="datetimeFigureOut">
              <a:rPr lang="zh-CN" altLang="en-US" smtClean="0"/>
              <a:t>2025/3/3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目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82F288E0-7875-42C4-84C8-98DBBD3BF4D2}" type="datetimeFigureOut">
              <a:rPr lang="zh-CN" altLang="en-US" smtClean="0"/>
              <a:t>2025/3/3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前言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 userDrawn="1"/>
        </p:nvSpPr>
        <p:spPr>
          <a:xfrm>
            <a:off x="467982" y="28888"/>
            <a:ext cx="1398117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935" b="1">
                <a:solidFill>
                  <a:schemeClr val="bg1"/>
                </a:solidFill>
              </a:rPr>
              <a:t>前</a:t>
            </a:r>
            <a:r>
              <a:rPr lang="en-US" altLang="zh-CN" sz="2935" b="1">
                <a:solidFill>
                  <a:schemeClr val="bg1"/>
                </a:solidFill>
              </a:rPr>
              <a:t>  </a:t>
            </a:r>
            <a:r>
              <a:rPr lang="zh-CN" altLang="en-US" sz="2935" b="1">
                <a:solidFill>
                  <a:schemeClr val="bg1"/>
                </a:solidFill>
              </a:rPr>
              <a:t>言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导入新课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导入新课</a:t>
            </a:r>
            <a:endParaRPr lang="en-US" altLang="zh-CN" sz="2935" b="1">
              <a:solidFill>
                <a:schemeClr val="bg1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讲授新课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讲授新课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习题解析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习题解析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课堂小结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课堂小结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课后作业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935" b="1">
                <a:solidFill>
                  <a:schemeClr val="bg1"/>
                </a:solidFill>
              </a:rPr>
              <a:t>课后作业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82F288E0-7875-42C4-84C8-98DBBD3BF4D2}" type="datetimeFigureOut">
              <a:rPr lang="zh-CN" altLang="en-US" smtClean="0"/>
              <a:t>2025/3/3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theme" Target="../theme/theme2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矩形 224"/>
          <p:cNvSpPr/>
          <p:nvPr userDrawn="1"/>
        </p:nvSpPr>
        <p:spPr>
          <a:xfrm>
            <a:off x="870585" y="5868670"/>
            <a:ext cx="140970" cy="140970"/>
          </a:xfrm>
          <a:prstGeom prst="rect">
            <a:avLst/>
          </a:prstGeom>
          <a:solidFill>
            <a:srgbClr val="008D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>
              <a:solidFill>
                <a:schemeClr val="tx1"/>
              </a:solidFill>
            </a:endParaRPr>
          </a:p>
        </p:txBody>
      </p:sp>
      <p:sp>
        <p:nvSpPr>
          <p:cNvPr id="170" name="矩形 169"/>
          <p:cNvSpPr/>
          <p:nvPr userDrawn="1"/>
        </p:nvSpPr>
        <p:spPr>
          <a:xfrm>
            <a:off x="0" y="1303655"/>
            <a:ext cx="12192000" cy="4018280"/>
          </a:xfrm>
          <a:prstGeom prst="rect">
            <a:avLst/>
          </a:prstGeom>
          <a:solidFill>
            <a:srgbClr val="008D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>
              <a:cs typeface="+mn-ea"/>
              <a:sym typeface="+mn-lt"/>
            </a:endParaRPr>
          </a:p>
        </p:txBody>
      </p:sp>
      <p:pic>
        <p:nvPicPr>
          <p:cNvPr id="227" name="图片 226" descr="C:/Users/Administrator/Desktop/依据新课标编写-02.png依据新课标编写-02"/>
          <p:cNvPicPr>
            <a:picLocks noChangeAspect="1"/>
          </p:cNvPicPr>
          <p:nvPr userDrawn="1"/>
        </p:nvPicPr>
        <p:blipFill>
          <a:blip r:embed="rId5"/>
          <a:srcRect/>
          <a:stretch>
            <a:fillRect/>
          </a:stretch>
        </p:blipFill>
        <p:spPr>
          <a:xfrm>
            <a:off x="8703310" y="196850"/>
            <a:ext cx="2861310" cy="687705"/>
          </a:xfrm>
          <a:prstGeom prst="rect">
            <a:avLst/>
          </a:prstGeom>
        </p:spPr>
      </p:pic>
      <p:sp>
        <p:nvSpPr>
          <p:cNvPr id="242" name="文本框 241"/>
          <p:cNvSpPr txBox="1"/>
          <p:nvPr userDrawn="1"/>
        </p:nvSpPr>
        <p:spPr>
          <a:xfrm>
            <a:off x="7773670" y="5741035"/>
            <a:ext cx="1131570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935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物理</a:t>
            </a:r>
          </a:p>
        </p:txBody>
      </p:sp>
      <p:grpSp>
        <p:nvGrpSpPr>
          <p:cNvPr id="247" name="组合 246"/>
          <p:cNvGrpSpPr/>
          <p:nvPr userDrawn="1"/>
        </p:nvGrpSpPr>
        <p:grpSpPr>
          <a:xfrm>
            <a:off x="8905114" y="5773420"/>
            <a:ext cx="636061" cy="514985"/>
            <a:chOff x="3590" y="9087"/>
            <a:chExt cx="1042" cy="815"/>
          </a:xfrm>
        </p:grpSpPr>
        <p:sp>
          <p:nvSpPr>
            <p:cNvPr id="245" name="椭圆 244"/>
            <p:cNvSpPr/>
            <p:nvPr userDrawn="1"/>
          </p:nvSpPr>
          <p:spPr>
            <a:xfrm>
              <a:off x="3590" y="9087"/>
              <a:ext cx="815" cy="815"/>
            </a:xfrm>
            <a:prstGeom prst="ellipse">
              <a:avLst/>
            </a:prstGeom>
            <a:solidFill>
              <a:srgbClr val="008D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85"/>
            </a:p>
          </p:txBody>
        </p:sp>
        <p:sp>
          <p:nvSpPr>
            <p:cNvPr id="246" name="文本框 245"/>
            <p:cNvSpPr txBox="1"/>
            <p:nvPr userDrawn="1"/>
          </p:nvSpPr>
          <p:spPr>
            <a:xfrm>
              <a:off x="3590" y="9130"/>
              <a:ext cx="1042" cy="6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205" b="1" dirty="0">
                  <a:solidFill>
                    <a:srgbClr val="FFFF00"/>
                  </a:solidFill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RJ</a:t>
              </a:r>
            </a:p>
          </p:txBody>
        </p:sp>
      </p:grpSp>
      <p:sp>
        <p:nvSpPr>
          <p:cNvPr id="243" name="文本框 242"/>
          <p:cNvSpPr txBox="1"/>
          <p:nvPr userDrawn="1"/>
        </p:nvSpPr>
        <p:spPr>
          <a:xfrm>
            <a:off x="9469755" y="5741035"/>
            <a:ext cx="2279650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935" b="1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八年级下册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">
            <a:alphaModFix amt="1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E:/LOGO/木牍中考logo/木牍中考logo效果图/木牍中考logo-5%蓝-11.png木牍中考logo-5%蓝-11"/>
          <p:cNvPicPr>
            <a:picLocks noChangeAspect="1"/>
          </p:cNvPicPr>
          <p:nvPr userDrawn="1"/>
        </p:nvPicPr>
        <p:blipFill>
          <a:blip r:embed="rId5"/>
          <a:srcRect r="25347" b="26975"/>
          <a:stretch>
            <a:fillRect/>
          </a:stretch>
        </p:blipFill>
        <p:spPr>
          <a:xfrm>
            <a:off x="8159750" y="2906395"/>
            <a:ext cx="4032250" cy="3945255"/>
          </a:xfrm>
          <a:prstGeom prst="rect">
            <a:avLst/>
          </a:prstGeom>
        </p:spPr>
      </p:pic>
      <p:sp>
        <p:nvSpPr>
          <p:cNvPr id="17" name="矩形 16"/>
          <p:cNvSpPr/>
          <p:nvPr userDrawn="1"/>
        </p:nvSpPr>
        <p:spPr>
          <a:xfrm>
            <a:off x="635" y="0"/>
            <a:ext cx="1428115" cy="6858000"/>
          </a:xfrm>
          <a:prstGeom prst="rect">
            <a:avLst/>
          </a:prstGeom>
          <a:solidFill>
            <a:srgbClr val="008D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/>
          </a:p>
        </p:txBody>
      </p:sp>
      <p:sp>
        <p:nvSpPr>
          <p:cNvPr id="75" name="文本框 74"/>
          <p:cNvSpPr txBox="1"/>
          <p:nvPr userDrawn="1"/>
        </p:nvSpPr>
        <p:spPr>
          <a:xfrm>
            <a:off x="156210" y="1054735"/>
            <a:ext cx="1116965" cy="1108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661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目</a:t>
            </a:r>
          </a:p>
        </p:txBody>
      </p:sp>
      <p:sp>
        <p:nvSpPr>
          <p:cNvPr id="76" name="文本框 75"/>
          <p:cNvSpPr txBox="1"/>
          <p:nvPr userDrawn="1"/>
        </p:nvSpPr>
        <p:spPr>
          <a:xfrm>
            <a:off x="185420" y="2625090"/>
            <a:ext cx="1058545" cy="1108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661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录</a:t>
            </a:r>
          </a:p>
        </p:txBody>
      </p:sp>
      <p:pic>
        <p:nvPicPr>
          <p:cNvPr id="227" name="图片 226" descr="C:/Users/Administrator/Desktop/依据新课标编写-02.png依据新课标编写-02"/>
          <p:cNvPicPr>
            <a:picLocks noChangeAspect="1"/>
          </p:cNvPicPr>
          <p:nvPr userDrawn="1"/>
        </p:nvPicPr>
        <p:blipFill>
          <a:blip r:embed="rId6"/>
          <a:srcRect/>
          <a:stretch>
            <a:fillRect/>
          </a:stretch>
        </p:blipFill>
        <p:spPr>
          <a:xfrm>
            <a:off x="8703310" y="196850"/>
            <a:ext cx="2861310" cy="687705"/>
          </a:xfrm>
          <a:prstGeom prst="rect">
            <a:avLst/>
          </a:prstGeom>
        </p:spPr>
      </p:pic>
      <p:grpSp>
        <p:nvGrpSpPr>
          <p:cNvPr id="3" name="组合 2"/>
          <p:cNvGrpSpPr/>
          <p:nvPr userDrawn="1"/>
        </p:nvGrpSpPr>
        <p:grpSpPr>
          <a:xfrm>
            <a:off x="2756021" y="2327928"/>
            <a:ext cx="2936104" cy="607259"/>
            <a:chOff x="4408" y="1365"/>
            <a:chExt cx="5038" cy="1009"/>
          </a:xfrm>
        </p:grpSpPr>
        <p:sp>
          <p:nvSpPr>
            <p:cNvPr id="5" name="文本框 4"/>
            <p:cNvSpPr txBox="1"/>
            <p:nvPr userDrawn="1"/>
          </p:nvSpPr>
          <p:spPr>
            <a:xfrm>
              <a:off x="5966" y="1365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导入新课</a:t>
              </a:r>
              <a:endParaRPr lang="en-US" altLang="zh-CN" sz="3120" b="1" u="none" baseline="0" dirty="0">
                <a:solidFill>
                  <a:srgbClr val="008DFF"/>
                </a:solidFill>
                <a:uFill>
                  <a:solidFill>
                    <a:srgbClr val="FE970E"/>
                  </a:solidFill>
                </a:uFill>
              </a:endParaRPr>
            </a:p>
          </p:txBody>
        </p:sp>
        <p:sp>
          <p:nvSpPr>
            <p:cNvPr id="4" name="文本框 3"/>
            <p:cNvSpPr txBox="1"/>
            <p:nvPr userDrawn="1"/>
          </p:nvSpPr>
          <p:spPr>
            <a:xfrm>
              <a:off x="4408" y="1425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01</a:t>
              </a:r>
            </a:p>
          </p:txBody>
        </p:sp>
        <p:sp>
          <p:nvSpPr>
            <p:cNvPr id="6" name="矩形 5"/>
            <p:cNvSpPr/>
            <p:nvPr userDrawn="1"/>
          </p:nvSpPr>
          <p:spPr>
            <a:xfrm>
              <a:off x="5600" y="1564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grpSp>
        <p:nvGrpSpPr>
          <p:cNvPr id="8" name="组合 7"/>
          <p:cNvGrpSpPr/>
          <p:nvPr userDrawn="1"/>
        </p:nvGrpSpPr>
        <p:grpSpPr>
          <a:xfrm>
            <a:off x="6464907" y="2345984"/>
            <a:ext cx="2936104" cy="571149"/>
            <a:chOff x="4408" y="2978"/>
            <a:chExt cx="5038" cy="949"/>
          </a:xfrm>
        </p:grpSpPr>
        <p:sp>
          <p:nvSpPr>
            <p:cNvPr id="10" name="文本框 9"/>
            <p:cNvSpPr txBox="1"/>
            <p:nvPr/>
          </p:nvSpPr>
          <p:spPr>
            <a:xfrm>
              <a:off x="5966" y="2978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讲授新课</a:t>
              </a:r>
            </a:p>
          </p:txBody>
        </p:sp>
        <p:sp>
          <p:nvSpPr>
            <p:cNvPr id="13" name="文本框 12"/>
            <p:cNvSpPr txBox="1"/>
            <p:nvPr userDrawn="1"/>
          </p:nvSpPr>
          <p:spPr>
            <a:xfrm>
              <a:off x="4408" y="2978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02</a:t>
              </a:r>
            </a:p>
          </p:txBody>
        </p:sp>
        <p:sp>
          <p:nvSpPr>
            <p:cNvPr id="46" name="矩形 45"/>
            <p:cNvSpPr/>
            <p:nvPr userDrawn="1"/>
          </p:nvSpPr>
          <p:spPr>
            <a:xfrm>
              <a:off x="5600" y="3120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grpSp>
        <p:nvGrpSpPr>
          <p:cNvPr id="14" name="组合 13"/>
          <p:cNvGrpSpPr/>
          <p:nvPr userDrawn="1"/>
        </p:nvGrpSpPr>
        <p:grpSpPr>
          <a:xfrm>
            <a:off x="2756021" y="3678464"/>
            <a:ext cx="2936104" cy="571149"/>
            <a:chOff x="4408" y="5262"/>
            <a:chExt cx="5038" cy="949"/>
          </a:xfrm>
        </p:grpSpPr>
        <p:sp>
          <p:nvSpPr>
            <p:cNvPr id="15" name="文本框 14"/>
            <p:cNvSpPr txBox="1"/>
            <p:nvPr/>
          </p:nvSpPr>
          <p:spPr>
            <a:xfrm>
              <a:off x="5966" y="5262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习题解析</a:t>
              </a:r>
            </a:p>
          </p:txBody>
        </p:sp>
        <p:sp>
          <p:nvSpPr>
            <p:cNvPr id="44" name="文本框 43"/>
            <p:cNvSpPr txBox="1"/>
            <p:nvPr userDrawn="1"/>
          </p:nvSpPr>
          <p:spPr>
            <a:xfrm>
              <a:off x="4408" y="5262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03</a:t>
              </a:r>
            </a:p>
          </p:txBody>
        </p:sp>
        <p:sp>
          <p:nvSpPr>
            <p:cNvPr id="51" name="矩形 50"/>
            <p:cNvSpPr/>
            <p:nvPr userDrawn="1"/>
          </p:nvSpPr>
          <p:spPr>
            <a:xfrm>
              <a:off x="5600" y="5429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grpSp>
        <p:nvGrpSpPr>
          <p:cNvPr id="16" name="组合 15"/>
          <p:cNvGrpSpPr/>
          <p:nvPr userDrawn="1"/>
        </p:nvGrpSpPr>
        <p:grpSpPr>
          <a:xfrm>
            <a:off x="6464907" y="3678464"/>
            <a:ext cx="2936104" cy="571149"/>
            <a:chOff x="4408" y="8000"/>
            <a:chExt cx="5038" cy="949"/>
          </a:xfrm>
        </p:grpSpPr>
        <p:sp>
          <p:nvSpPr>
            <p:cNvPr id="7" name="文本框 6"/>
            <p:cNvSpPr txBox="1"/>
            <p:nvPr userDrawn="1"/>
          </p:nvSpPr>
          <p:spPr>
            <a:xfrm>
              <a:off x="5966" y="8000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课堂小结</a:t>
              </a:r>
            </a:p>
          </p:txBody>
        </p:sp>
        <p:sp>
          <p:nvSpPr>
            <p:cNvPr id="45" name="文本框 44"/>
            <p:cNvSpPr txBox="1"/>
            <p:nvPr userDrawn="1"/>
          </p:nvSpPr>
          <p:spPr>
            <a:xfrm>
              <a:off x="4408" y="8000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04</a:t>
              </a:r>
            </a:p>
          </p:txBody>
        </p:sp>
        <p:sp>
          <p:nvSpPr>
            <p:cNvPr id="53" name="矩形 52"/>
            <p:cNvSpPr/>
            <p:nvPr userDrawn="1"/>
          </p:nvSpPr>
          <p:spPr>
            <a:xfrm>
              <a:off x="5600" y="8142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pic>
        <p:nvPicPr>
          <p:cNvPr id="9" name="图片 8" descr="数学书"/>
          <p:cNvPicPr>
            <a:picLocks noChangeAspect="1"/>
          </p:cNvPicPr>
          <p:nvPr userDrawn="1"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68084" y="4436786"/>
            <a:ext cx="839220" cy="866654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5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rotWithShape="1">
          <a:blip r:embed="rId9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矩形 19"/>
          <p:cNvSpPr/>
          <p:nvPr userDrawn="1"/>
        </p:nvSpPr>
        <p:spPr>
          <a:xfrm>
            <a:off x="0" y="0"/>
            <a:ext cx="12192000" cy="610870"/>
          </a:xfrm>
          <a:prstGeom prst="rect">
            <a:avLst/>
          </a:prstGeom>
          <a:solidFill>
            <a:srgbClr val="008D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/>
          </a:p>
        </p:txBody>
      </p:sp>
      <p:sp>
        <p:nvSpPr>
          <p:cNvPr id="29" name="同侧圆角矩形 28"/>
          <p:cNvSpPr/>
          <p:nvPr userDrawn="1"/>
        </p:nvSpPr>
        <p:spPr>
          <a:xfrm rot="16200000">
            <a:off x="891272" y="-944880"/>
            <a:ext cx="619125" cy="2493645"/>
          </a:xfrm>
          <a:prstGeom prst="round2SameRect">
            <a:avLst>
              <a:gd name="adj1" fmla="val 0"/>
              <a:gd name="adj2" fmla="val 50000"/>
            </a:avLst>
          </a:prstGeom>
          <a:solidFill>
            <a:srgbClr val="FE970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658" r:id="rId3"/>
    <p:sldLayoutId id="2147483659" r:id="rId4"/>
    <p:sldLayoutId id="2147483660" r:id="rId5"/>
    <p:sldLayoutId id="2147483661" r:id="rId6"/>
    <p:sldLayoutId id="214748366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tags" Target="../tags/tag7.xml"/><Relationship Id="rId7" Type="http://schemas.openxmlformats.org/officeDocument/2006/relationships/slideLayout" Target="../slideLayouts/slideLayout8.xml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10" Type="http://schemas.openxmlformats.org/officeDocument/2006/relationships/image" Target="../media/image10.png"/><Relationship Id="rId4" Type="http://schemas.openxmlformats.org/officeDocument/2006/relationships/tags" Target="../tags/tag8.xml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1.xml"/></Relationships>
</file>

<file path=ppt/slides/_rels/slide6.xml.rels><?xml version="1.0" encoding="UTF-8" standalone="yes"?>
<Relationships xmlns="http://schemas.openxmlformats.org/package/2006/relationships"><Relationship Id="rId13" Type="http://schemas.openxmlformats.org/officeDocument/2006/relationships/tags" Target="../tags/tag24.xml"/><Relationship Id="rId18" Type="http://schemas.openxmlformats.org/officeDocument/2006/relationships/tags" Target="../tags/tag29.xml"/><Relationship Id="rId26" Type="http://schemas.openxmlformats.org/officeDocument/2006/relationships/tags" Target="../tags/tag37.xml"/><Relationship Id="rId3" Type="http://schemas.openxmlformats.org/officeDocument/2006/relationships/tags" Target="../tags/tag14.xml"/><Relationship Id="rId21" Type="http://schemas.openxmlformats.org/officeDocument/2006/relationships/tags" Target="../tags/tag32.xml"/><Relationship Id="rId34" Type="http://schemas.openxmlformats.org/officeDocument/2006/relationships/image" Target="../media/image8.jpeg"/><Relationship Id="rId7" Type="http://schemas.openxmlformats.org/officeDocument/2006/relationships/tags" Target="../tags/tag18.xml"/><Relationship Id="rId12" Type="http://schemas.openxmlformats.org/officeDocument/2006/relationships/tags" Target="../tags/tag23.xml"/><Relationship Id="rId17" Type="http://schemas.openxmlformats.org/officeDocument/2006/relationships/tags" Target="../tags/tag28.xml"/><Relationship Id="rId25" Type="http://schemas.openxmlformats.org/officeDocument/2006/relationships/tags" Target="../tags/tag36.xml"/><Relationship Id="rId33" Type="http://schemas.openxmlformats.org/officeDocument/2006/relationships/image" Target="../media/image10.png"/><Relationship Id="rId2" Type="http://schemas.openxmlformats.org/officeDocument/2006/relationships/tags" Target="../tags/tag13.xml"/><Relationship Id="rId16" Type="http://schemas.openxmlformats.org/officeDocument/2006/relationships/tags" Target="../tags/tag27.xml"/><Relationship Id="rId20" Type="http://schemas.openxmlformats.org/officeDocument/2006/relationships/tags" Target="../tags/tag31.xml"/><Relationship Id="rId29" Type="http://schemas.openxmlformats.org/officeDocument/2006/relationships/tags" Target="../tags/tag40.xml"/><Relationship Id="rId1" Type="http://schemas.openxmlformats.org/officeDocument/2006/relationships/tags" Target="../tags/tag12.xml"/><Relationship Id="rId6" Type="http://schemas.openxmlformats.org/officeDocument/2006/relationships/tags" Target="../tags/tag17.xml"/><Relationship Id="rId11" Type="http://schemas.openxmlformats.org/officeDocument/2006/relationships/tags" Target="../tags/tag22.xml"/><Relationship Id="rId24" Type="http://schemas.openxmlformats.org/officeDocument/2006/relationships/tags" Target="../tags/tag35.xml"/><Relationship Id="rId32" Type="http://schemas.openxmlformats.org/officeDocument/2006/relationships/slideLayout" Target="../slideLayouts/slideLayout8.xml"/><Relationship Id="rId5" Type="http://schemas.openxmlformats.org/officeDocument/2006/relationships/tags" Target="../tags/tag16.xml"/><Relationship Id="rId15" Type="http://schemas.openxmlformats.org/officeDocument/2006/relationships/tags" Target="../tags/tag26.xml"/><Relationship Id="rId23" Type="http://schemas.openxmlformats.org/officeDocument/2006/relationships/tags" Target="../tags/tag34.xml"/><Relationship Id="rId28" Type="http://schemas.openxmlformats.org/officeDocument/2006/relationships/tags" Target="../tags/tag39.xml"/><Relationship Id="rId10" Type="http://schemas.openxmlformats.org/officeDocument/2006/relationships/tags" Target="../tags/tag21.xml"/><Relationship Id="rId19" Type="http://schemas.openxmlformats.org/officeDocument/2006/relationships/tags" Target="../tags/tag30.xml"/><Relationship Id="rId31" Type="http://schemas.openxmlformats.org/officeDocument/2006/relationships/tags" Target="../tags/tag42.xml"/><Relationship Id="rId4" Type="http://schemas.openxmlformats.org/officeDocument/2006/relationships/tags" Target="../tags/tag15.xml"/><Relationship Id="rId9" Type="http://schemas.openxmlformats.org/officeDocument/2006/relationships/tags" Target="../tags/tag20.xml"/><Relationship Id="rId14" Type="http://schemas.openxmlformats.org/officeDocument/2006/relationships/tags" Target="../tags/tag25.xml"/><Relationship Id="rId22" Type="http://schemas.openxmlformats.org/officeDocument/2006/relationships/tags" Target="../tags/tag33.xml"/><Relationship Id="rId27" Type="http://schemas.openxmlformats.org/officeDocument/2006/relationships/tags" Target="../tags/tag38.xml"/><Relationship Id="rId30" Type="http://schemas.openxmlformats.org/officeDocument/2006/relationships/tags" Target="../tags/tag41.xml"/><Relationship Id="rId35" Type="http://schemas.openxmlformats.org/officeDocument/2006/relationships/image" Target="../media/image9.jpeg"/><Relationship Id="rId8" Type="http://schemas.openxmlformats.org/officeDocument/2006/relationships/tags" Target="../tags/tag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tags" Target="../tags/tag44.xml"/><Relationship Id="rId1" Type="http://schemas.openxmlformats.org/officeDocument/2006/relationships/tags" Target="../tags/tag43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45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46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2" Type="http://schemas.microsoft.com/office/2007/relationships/media" Target="../media/media1.mp4"/><Relationship Id="rId1" Type="http://schemas.openxmlformats.org/officeDocument/2006/relationships/tags" Target="../tags/tag47.xml"/><Relationship Id="rId5" Type="http://schemas.openxmlformats.org/officeDocument/2006/relationships/image" Target="../media/image16.png"/><Relationship Id="rId4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4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4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50.xml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51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5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5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5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5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文本框 43"/>
          <p:cNvSpPr txBox="1"/>
          <p:nvPr/>
        </p:nvSpPr>
        <p:spPr>
          <a:xfrm>
            <a:off x="2680970" y="3877310"/>
            <a:ext cx="7108825" cy="750173"/>
          </a:xfrm>
          <a:prstGeom prst="rect">
            <a:avLst/>
          </a:prstGeom>
          <a:noFill/>
        </p:spPr>
        <p:txBody>
          <a:bodyPr wrap="square" lIns="72358" tIns="36179" rIns="72358" bIns="36179" rtlCol="0">
            <a:spAutoFit/>
          </a:bodyPr>
          <a:lstStyle/>
          <a:p>
            <a:pPr algn="ctr"/>
            <a:r>
              <a:rPr lang="zh-CN" altLang="en-US" sz="4400" b="1" dirty="0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第一课时</a:t>
            </a:r>
            <a:r>
              <a:rPr lang="en-US" altLang="zh-CN" sz="4400" b="1" dirty="0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   </a:t>
            </a:r>
            <a:r>
              <a:rPr lang="zh-CN" altLang="en-US" sz="4400" b="1" dirty="0">
                <a:solidFill>
                  <a:srgbClr val="FFFF00"/>
                </a:solidFill>
                <a:latin typeface="Cambria Math" panose="02040503050406030204" pitchFamily="18" charset="0"/>
                <a:ea typeface="微软雅黑" panose="020B0503020204020204" charset="-122"/>
                <a:cs typeface="Cambria Math" panose="02040503050406030204" pitchFamily="18" charset="0"/>
                <a:sym typeface="微软雅黑" panose="020B0503020204020204" charset="-122"/>
              </a:rPr>
              <a:t>压力与压强</a:t>
            </a:r>
          </a:p>
        </p:txBody>
      </p:sp>
      <p:sp>
        <p:nvSpPr>
          <p:cNvPr id="174" name="文本框 173"/>
          <p:cNvSpPr txBox="1"/>
          <p:nvPr userDrawn="1"/>
        </p:nvSpPr>
        <p:spPr>
          <a:xfrm>
            <a:off x="-115410" y="2106930"/>
            <a:ext cx="12192000" cy="1322070"/>
          </a:xfrm>
          <a:prstGeom prst="rect">
            <a:avLst/>
          </a:prstGeom>
          <a:noFill/>
          <a:effectLst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/>
            <a:r>
              <a:rPr lang="en-US" sz="800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9.1  </a:t>
            </a:r>
            <a:r>
              <a:rPr lang="zh-CN" altLang="en-US" sz="800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压强</a:t>
            </a: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rcRect l="5621" b="8861"/>
          <a:stretch>
            <a:fillRect/>
          </a:stretch>
        </p:blipFill>
        <p:spPr>
          <a:xfrm>
            <a:off x="6849745" y="692785"/>
            <a:ext cx="4472940" cy="280797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rcRect t="21405" r="-96" b="30667"/>
          <a:stretch>
            <a:fillRect/>
          </a:stretch>
        </p:blipFill>
        <p:spPr>
          <a:xfrm>
            <a:off x="6849745" y="3500755"/>
            <a:ext cx="4472940" cy="316293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427480" y="1828165"/>
            <a:ext cx="4064000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609600" fontAlgn="auto">
              <a:lnSpc>
                <a:spcPct val="150000"/>
              </a:lnSpc>
              <a:extLst>
                <a:ext uri="{35155182-B16C-46BC-9424-99874614C6A1}">
                  <wpsdc:indentchars xmlns:wpsdc="http://www.wps.cn/officeDocument/2017/drawingmlCustomData" xmlns="" val="200" checksum="4158780845"/>
                </a:ext>
              </a:extLst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两个人对雪地的压力是差不多的，然而一个人的脚陷进雪里，另一个人却没有。看来压力对雪地的作用效果并不只跟压力的大小有关。</a:t>
            </a:r>
          </a:p>
        </p:txBody>
      </p:sp>
      <p:sp>
        <p:nvSpPr>
          <p:cNvPr id="5" name="圆角矩形 4"/>
          <p:cNvSpPr/>
          <p:nvPr/>
        </p:nvSpPr>
        <p:spPr>
          <a:xfrm>
            <a:off x="8369300" y="5297805"/>
            <a:ext cx="1686560" cy="757555"/>
          </a:xfrm>
          <a:prstGeom prst="roundRect">
            <a:avLst/>
          </a:prstGeom>
          <a:noFill/>
          <a:ln w="28575" cmpd="sng">
            <a:solidFill>
              <a:srgbClr val="FF0000"/>
            </a:solidFill>
            <a:prstDash val="sysDash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圆角矩形 5"/>
          <p:cNvSpPr/>
          <p:nvPr/>
        </p:nvSpPr>
        <p:spPr>
          <a:xfrm>
            <a:off x="8975090" y="2357755"/>
            <a:ext cx="968375" cy="480060"/>
          </a:xfrm>
          <a:prstGeom prst="roundRect">
            <a:avLst/>
          </a:prstGeom>
          <a:noFill/>
          <a:ln w="28575" cmpd="sng">
            <a:solidFill>
              <a:srgbClr val="FF0000"/>
            </a:solidFill>
            <a:prstDash val="sysDash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7" name="直接箭头连接符 6"/>
          <p:cNvCxnSpPr/>
          <p:nvPr/>
        </p:nvCxnSpPr>
        <p:spPr>
          <a:xfrm flipH="1">
            <a:off x="5253990" y="2719705"/>
            <a:ext cx="3699510" cy="2261870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8" name="直接箭头连接符 7"/>
          <p:cNvCxnSpPr/>
          <p:nvPr/>
        </p:nvCxnSpPr>
        <p:spPr>
          <a:xfrm flipH="1" flipV="1">
            <a:off x="5380990" y="5108575"/>
            <a:ext cx="2940050" cy="687705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9" name="文本框 8"/>
          <p:cNvSpPr txBox="1"/>
          <p:nvPr/>
        </p:nvSpPr>
        <p:spPr>
          <a:xfrm>
            <a:off x="2311400" y="4862195"/>
            <a:ext cx="2847340" cy="953135"/>
          </a:xfrm>
          <a:prstGeom prst="rect">
            <a:avLst/>
          </a:prstGeom>
          <a:noFill/>
          <a:ln w="28575" cmpd="sng">
            <a:solidFill>
              <a:srgbClr val="FF0000"/>
            </a:solidFill>
            <a:prstDash val="sysDash"/>
          </a:ln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两个人的脚上有什么区别呢？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327342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压力</a:t>
            </a:r>
          </a:p>
        </p:txBody>
      </p:sp>
      <p:sp>
        <p:nvSpPr>
          <p:cNvPr id="30" name="文本框 29"/>
          <p:cNvSpPr txBox="1"/>
          <p:nvPr/>
        </p:nvSpPr>
        <p:spPr>
          <a:xfrm>
            <a:off x="899795" y="1781810"/>
            <a:ext cx="5302885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压力广泛的存在于我们的生活中</a:t>
            </a:r>
          </a:p>
        </p:txBody>
      </p:sp>
      <p:pic>
        <p:nvPicPr>
          <p:cNvPr id="5" name="图片 4" descr="&amp;pky92149380908&amp;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8"/>
          <a:srcRect l="45483" t="49917" r="11670" b="5185"/>
          <a:stretch>
            <a:fillRect/>
          </a:stretch>
        </p:blipFill>
        <p:spPr>
          <a:xfrm>
            <a:off x="1496060" y="2631440"/>
            <a:ext cx="2942590" cy="2054860"/>
          </a:xfrm>
          <a:prstGeom prst="rect">
            <a:avLst/>
          </a:prstGeom>
        </p:spPr>
      </p:pic>
      <p:pic>
        <p:nvPicPr>
          <p:cNvPr id="11" name="图片 10" descr="&amp;pky8653495901&amp;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9"/>
          <a:srcRect l="54955" t="45074" r="4761" b="6407"/>
          <a:stretch>
            <a:fillRect/>
          </a:stretch>
        </p:blipFill>
        <p:spPr>
          <a:xfrm>
            <a:off x="4438650" y="2632075"/>
            <a:ext cx="2809240" cy="2054225"/>
          </a:xfrm>
          <a:prstGeom prst="rect">
            <a:avLst/>
          </a:prstGeom>
        </p:spPr>
      </p:pic>
      <p:sp>
        <p:nvSpPr>
          <p:cNvPr id="13" name="文本框 12"/>
          <p:cNvSpPr txBox="1"/>
          <p:nvPr>
            <p:custDataLst>
              <p:tags r:id="rId4"/>
            </p:custDataLst>
          </p:nvPr>
        </p:nvSpPr>
        <p:spPr>
          <a:xfrm>
            <a:off x="1496060" y="4822190"/>
            <a:ext cx="29425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杯子放在桌子上</a:t>
            </a:r>
          </a:p>
        </p:txBody>
      </p:sp>
      <p:sp>
        <p:nvSpPr>
          <p:cNvPr id="16" name="文本框 15"/>
          <p:cNvSpPr txBox="1"/>
          <p:nvPr>
            <p:custDataLst>
              <p:tags r:id="rId5"/>
            </p:custDataLst>
          </p:nvPr>
        </p:nvSpPr>
        <p:spPr>
          <a:xfrm>
            <a:off x="7609205" y="4822190"/>
            <a:ext cx="23164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图钉按在墙壁上</a:t>
            </a:r>
          </a:p>
        </p:txBody>
      </p:sp>
      <p:sp>
        <p:nvSpPr>
          <p:cNvPr id="17" name="文本框 16"/>
          <p:cNvSpPr txBox="1"/>
          <p:nvPr>
            <p:custDataLst>
              <p:tags r:id="rId6"/>
            </p:custDataLst>
          </p:nvPr>
        </p:nvSpPr>
        <p:spPr>
          <a:xfrm>
            <a:off x="4685030" y="4822190"/>
            <a:ext cx="23164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小球放在斜面上</a:t>
            </a:r>
            <a:endParaRPr lang="zh-CN" altLang="en-US" sz="24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899795" y="5641340"/>
            <a:ext cx="88842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你能说出这些压力的施力物体、受力物体和力的方向吗？</a:t>
            </a: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62215" y="2606675"/>
            <a:ext cx="2360930" cy="207962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&amp;pky92149380908&amp;"/>
          <p:cNvPicPr>
            <a:picLocks noChangeAspect="1"/>
          </p:cNvPicPr>
          <p:nvPr/>
        </p:nvPicPr>
        <p:blipFill>
          <a:blip r:embed="rId3">
            <a:alphaModFix amt="80000"/>
          </a:blip>
          <a:srcRect l="373" t="10936" r="103" b="11146"/>
          <a:stretch>
            <a:fillRect/>
          </a:stretch>
        </p:blipFill>
        <p:spPr>
          <a:xfrm>
            <a:off x="-635" y="618490"/>
            <a:ext cx="12190095" cy="6239510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327342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压力</a:t>
            </a:r>
          </a:p>
        </p:txBody>
      </p:sp>
      <p:grpSp>
        <p:nvGrpSpPr>
          <p:cNvPr id="14" name="组合 13"/>
          <p:cNvGrpSpPr/>
          <p:nvPr/>
        </p:nvGrpSpPr>
        <p:grpSpPr>
          <a:xfrm>
            <a:off x="334900" y="2845147"/>
            <a:ext cx="295322" cy="210471"/>
            <a:chOff x="435463" y="1226414"/>
            <a:chExt cx="295380" cy="210512"/>
          </a:xfrm>
        </p:grpSpPr>
        <p:sp>
          <p:nvSpPr>
            <p:cNvPr id="15" name="矩形 1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2" name="矩形 4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0" name="文本框 29"/>
          <p:cNvSpPr txBox="1"/>
          <p:nvPr/>
        </p:nvSpPr>
        <p:spPr>
          <a:xfrm>
            <a:off x="899795" y="1781810"/>
            <a:ext cx="5302885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压力广泛的存在于我们的生活中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899795" y="2389505"/>
            <a:ext cx="9421495" cy="3364230"/>
          </a:xfrm>
          <a:prstGeom prst="rect">
            <a:avLst/>
          </a:prstGeom>
          <a:solidFill>
            <a:schemeClr val="bg1">
              <a:alpha val="5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90000"/>
              </a:lnSpc>
            </a:pPr>
            <a:r>
              <a:rPr lang="zh-CN" altLang="en-US" sz="2800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定义：</a:t>
            </a:r>
            <a:r>
              <a:rPr lang="zh-CN" altLang="en-US" sz="2800" b="1" dirty="0">
                <a:solidFill>
                  <a:schemeClr val="accent5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垂直作用</a:t>
            </a:r>
            <a:r>
              <a:rPr lang="zh-CN" altLang="en-US" sz="28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在物体表面上的力称为压力。</a:t>
            </a:r>
          </a:p>
          <a:p>
            <a:pPr>
              <a:lnSpc>
                <a:spcPct val="190000"/>
              </a:lnSpc>
            </a:pPr>
            <a:r>
              <a:rPr lang="zh-CN" altLang="en-US" sz="2800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压力的作用效果：</a:t>
            </a:r>
            <a:r>
              <a:rPr lang="zh-CN" altLang="en-US" sz="28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使受压物体发生</a:t>
            </a:r>
            <a:r>
              <a:rPr lang="zh-CN" altLang="en-US" sz="2800" b="1" dirty="0">
                <a:solidFill>
                  <a:schemeClr val="accent5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形变</a:t>
            </a:r>
            <a:r>
              <a:rPr lang="zh-CN" altLang="en-US" sz="28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（弹力的一种）。</a:t>
            </a:r>
          </a:p>
          <a:p>
            <a:pPr>
              <a:lnSpc>
                <a:spcPct val="190000"/>
              </a:lnSpc>
            </a:pPr>
            <a:r>
              <a:rPr lang="zh-CN" altLang="en-US" sz="2800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压力的方向：</a:t>
            </a:r>
            <a:r>
              <a:rPr lang="zh-CN" altLang="en-US" sz="2800" b="1" dirty="0">
                <a:solidFill>
                  <a:schemeClr val="accent5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垂直于接触面</a:t>
            </a:r>
            <a:r>
              <a:rPr lang="zh-CN" altLang="en-US" sz="28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指向被压物体。</a:t>
            </a:r>
          </a:p>
          <a:p>
            <a:pPr>
              <a:lnSpc>
                <a:spcPct val="190000"/>
              </a:lnSpc>
            </a:pPr>
            <a:r>
              <a:rPr lang="zh-CN" altLang="en-US" sz="2800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压力的作用点：</a:t>
            </a:r>
            <a:r>
              <a:rPr lang="zh-CN" altLang="en-US" sz="28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在所压物体（受力物体）</a:t>
            </a:r>
            <a:r>
              <a:rPr lang="zh-CN" altLang="en-US" sz="2800" b="1" dirty="0">
                <a:solidFill>
                  <a:schemeClr val="accent5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表面</a:t>
            </a:r>
            <a:r>
              <a:rPr lang="zh-CN" altLang="en-US" sz="28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Arial" panose="020B0604020202020204" pitchFamily="34" charset="0"/>
              </a:rPr>
              <a:t>上</a:t>
            </a:r>
            <a:r>
              <a:rPr lang="zh-CN" altLang="en-US" sz="28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。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图片 1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3"/>
          <a:stretch>
            <a:fillRect/>
          </a:stretch>
        </p:blipFill>
        <p:spPr>
          <a:xfrm>
            <a:off x="8439785" y="2632075"/>
            <a:ext cx="3117215" cy="2745740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327342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压力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874395" y="2013585"/>
            <a:ext cx="47713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压力与重力有什么关系呢？</a:t>
            </a:r>
          </a:p>
        </p:txBody>
      </p:sp>
      <p:pic>
        <p:nvPicPr>
          <p:cNvPr id="9" name="图片 8" descr="&amp;pky92149380908&amp;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34"/>
          <a:srcRect l="45483" t="49917" r="11670" b="5185"/>
          <a:stretch>
            <a:fillRect/>
          </a:stretch>
        </p:blipFill>
        <p:spPr>
          <a:xfrm>
            <a:off x="741680" y="2631440"/>
            <a:ext cx="3933825" cy="2747010"/>
          </a:xfrm>
          <a:prstGeom prst="rect">
            <a:avLst/>
          </a:prstGeom>
        </p:spPr>
      </p:pic>
      <p:pic>
        <p:nvPicPr>
          <p:cNvPr id="10" name="图片 9" descr="&amp;pky8653495901&amp;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5"/>
          <a:srcRect l="54955" t="45074" r="4761" b="6407"/>
          <a:stretch>
            <a:fillRect/>
          </a:stretch>
        </p:blipFill>
        <p:spPr>
          <a:xfrm>
            <a:off x="4676775" y="2632075"/>
            <a:ext cx="3754120" cy="2745740"/>
          </a:xfrm>
          <a:prstGeom prst="rect">
            <a:avLst/>
          </a:prstGeom>
        </p:spPr>
      </p:pic>
      <p:grpSp>
        <p:nvGrpSpPr>
          <p:cNvPr id="27" name="组合 26"/>
          <p:cNvGrpSpPr/>
          <p:nvPr>
            <p:custDataLst>
              <p:tags r:id="rId5"/>
            </p:custDataLst>
          </p:nvPr>
        </p:nvGrpSpPr>
        <p:grpSpPr>
          <a:xfrm>
            <a:off x="1833880" y="4127500"/>
            <a:ext cx="779780" cy="1180465"/>
            <a:chOff x="2888" y="6500"/>
            <a:chExt cx="1228" cy="1859"/>
          </a:xfrm>
        </p:grpSpPr>
        <p:sp>
          <p:nvSpPr>
            <p:cNvPr id="15" name="椭圆 14"/>
            <p:cNvSpPr/>
            <p:nvPr>
              <p:custDataLst>
                <p:tags r:id="rId29"/>
              </p:custDataLst>
            </p:nvPr>
          </p:nvSpPr>
          <p:spPr>
            <a:xfrm>
              <a:off x="3872" y="6500"/>
              <a:ext cx="245" cy="245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20" name="直接箭头连接符 19"/>
            <p:cNvCxnSpPr/>
            <p:nvPr>
              <p:custDataLst>
                <p:tags r:id="rId30"/>
              </p:custDataLst>
            </p:nvPr>
          </p:nvCxnSpPr>
          <p:spPr>
            <a:xfrm>
              <a:off x="3995" y="6641"/>
              <a:ext cx="0" cy="1701"/>
            </a:xfrm>
            <a:prstGeom prst="straightConnector1">
              <a:avLst/>
            </a:prstGeom>
            <a:ln w="25400">
              <a:solidFill>
                <a:srgbClr val="FF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21" name="文本框 20"/>
            <p:cNvSpPr txBox="1"/>
            <p:nvPr>
              <p:custDataLst>
                <p:tags r:id="rId31"/>
              </p:custDataLst>
            </p:nvPr>
          </p:nvSpPr>
          <p:spPr>
            <a:xfrm>
              <a:off x="2888" y="7537"/>
              <a:ext cx="876" cy="822"/>
            </a:xfrm>
            <a:prstGeom prst="rect">
              <a:avLst/>
            </a:prstGeom>
            <a:solidFill>
              <a:schemeClr val="bg1">
                <a:alpha val="75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>
                  <a:solidFill>
                    <a:srgbClr val="FF0000"/>
                  </a:solidFill>
                </a:rPr>
                <a:t>G</a:t>
              </a:r>
            </a:p>
          </p:txBody>
        </p:sp>
      </p:grpSp>
      <p:grpSp>
        <p:nvGrpSpPr>
          <p:cNvPr id="31" name="组合 30"/>
          <p:cNvGrpSpPr/>
          <p:nvPr>
            <p:custDataLst>
              <p:tags r:id="rId6"/>
            </p:custDataLst>
          </p:nvPr>
        </p:nvGrpSpPr>
        <p:grpSpPr>
          <a:xfrm>
            <a:off x="9740900" y="3408045"/>
            <a:ext cx="556260" cy="1638300"/>
            <a:chOff x="15340" y="5367"/>
            <a:chExt cx="876" cy="2580"/>
          </a:xfrm>
        </p:grpSpPr>
        <p:sp>
          <p:nvSpPr>
            <p:cNvPr id="14" name="椭圆 13"/>
            <p:cNvSpPr/>
            <p:nvPr>
              <p:custDataLst>
                <p:tags r:id="rId26"/>
              </p:custDataLst>
            </p:nvPr>
          </p:nvSpPr>
          <p:spPr>
            <a:xfrm>
              <a:off x="16049" y="5367"/>
              <a:ext cx="123" cy="123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23" name="直接箭头连接符 22"/>
            <p:cNvCxnSpPr/>
            <p:nvPr>
              <p:custDataLst>
                <p:tags r:id="rId27"/>
              </p:custDataLst>
            </p:nvPr>
          </p:nvCxnSpPr>
          <p:spPr>
            <a:xfrm>
              <a:off x="16112" y="5424"/>
              <a:ext cx="0" cy="1701"/>
            </a:xfrm>
            <a:prstGeom prst="straightConnector1">
              <a:avLst/>
            </a:prstGeom>
            <a:ln w="25400">
              <a:solidFill>
                <a:srgbClr val="FF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24" name="文本框 23"/>
            <p:cNvSpPr txBox="1"/>
            <p:nvPr>
              <p:custDataLst>
                <p:tags r:id="rId28"/>
              </p:custDataLst>
            </p:nvPr>
          </p:nvSpPr>
          <p:spPr>
            <a:xfrm>
              <a:off x="15340" y="7125"/>
              <a:ext cx="876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>
                  <a:solidFill>
                    <a:srgbClr val="FF0000"/>
                  </a:solidFill>
                </a:rPr>
                <a:t>G</a:t>
              </a:r>
            </a:p>
          </p:txBody>
        </p:sp>
      </p:grpSp>
      <p:grpSp>
        <p:nvGrpSpPr>
          <p:cNvPr id="28" name="组合 27"/>
          <p:cNvGrpSpPr/>
          <p:nvPr>
            <p:custDataLst>
              <p:tags r:id="rId7"/>
            </p:custDataLst>
          </p:nvPr>
        </p:nvGrpSpPr>
        <p:grpSpPr>
          <a:xfrm>
            <a:off x="7792085" y="4217035"/>
            <a:ext cx="711835" cy="1468755"/>
            <a:chOff x="12271" y="6641"/>
            <a:chExt cx="1121" cy="2313"/>
          </a:xfrm>
        </p:grpSpPr>
        <p:sp>
          <p:nvSpPr>
            <p:cNvPr id="16" name="椭圆 15"/>
            <p:cNvSpPr/>
            <p:nvPr>
              <p:custDataLst>
                <p:tags r:id="rId23"/>
              </p:custDataLst>
            </p:nvPr>
          </p:nvSpPr>
          <p:spPr>
            <a:xfrm>
              <a:off x="12271" y="6641"/>
              <a:ext cx="245" cy="245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22" name="直接箭头连接符 21"/>
            <p:cNvCxnSpPr/>
            <p:nvPr>
              <p:custDataLst>
                <p:tags r:id="rId24"/>
              </p:custDataLst>
            </p:nvPr>
          </p:nvCxnSpPr>
          <p:spPr>
            <a:xfrm>
              <a:off x="12393" y="6769"/>
              <a:ext cx="0" cy="1701"/>
            </a:xfrm>
            <a:prstGeom prst="straightConnector1">
              <a:avLst/>
            </a:prstGeom>
            <a:ln w="25400">
              <a:solidFill>
                <a:srgbClr val="FF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25" name="文本框 24"/>
            <p:cNvSpPr txBox="1"/>
            <p:nvPr>
              <p:custDataLst>
                <p:tags r:id="rId25"/>
              </p:custDataLst>
            </p:nvPr>
          </p:nvSpPr>
          <p:spPr>
            <a:xfrm>
              <a:off x="12516" y="8132"/>
              <a:ext cx="876" cy="822"/>
            </a:xfrm>
            <a:prstGeom prst="rect">
              <a:avLst/>
            </a:prstGeom>
            <a:solidFill>
              <a:schemeClr val="bg1">
                <a:alpha val="75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>
                  <a:solidFill>
                    <a:srgbClr val="FF0000"/>
                  </a:solidFill>
                </a:rPr>
                <a:t>G</a:t>
              </a:r>
            </a:p>
          </p:txBody>
        </p:sp>
      </p:grpSp>
      <p:grpSp>
        <p:nvGrpSpPr>
          <p:cNvPr id="39" name="组合 38"/>
          <p:cNvGrpSpPr/>
          <p:nvPr>
            <p:custDataLst>
              <p:tags r:id="rId8"/>
            </p:custDataLst>
          </p:nvPr>
        </p:nvGrpSpPr>
        <p:grpSpPr>
          <a:xfrm>
            <a:off x="2458720" y="4856480"/>
            <a:ext cx="880110" cy="1255395"/>
            <a:chOff x="3872" y="7648"/>
            <a:chExt cx="1386" cy="1977"/>
          </a:xfrm>
        </p:grpSpPr>
        <p:sp>
          <p:nvSpPr>
            <p:cNvPr id="26" name="椭圆 25"/>
            <p:cNvSpPr/>
            <p:nvPr>
              <p:custDataLst>
                <p:tags r:id="rId20"/>
              </p:custDataLst>
            </p:nvPr>
          </p:nvSpPr>
          <p:spPr>
            <a:xfrm>
              <a:off x="3872" y="7648"/>
              <a:ext cx="245" cy="245"/>
            </a:xfrm>
            <a:prstGeom prst="ellipse">
              <a:avLst/>
            </a:prstGeom>
            <a:solidFill>
              <a:schemeClr val="accent5"/>
            </a:solidFill>
            <a:ln>
              <a:solidFill>
                <a:schemeClr val="accent5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33" name="直接箭头连接符 32"/>
            <p:cNvCxnSpPr/>
            <p:nvPr>
              <p:custDataLst>
                <p:tags r:id="rId21"/>
              </p:custDataLst>
            </p:nvPr>
          </p:nvCxnSpPr>
          <p:spPr>
            <a:xfrm>
              <a:off x="3995" y="7782"/>
              <a:ext cx="0" cy="1701"/>
            </a:xfrm>
            <a:prstGeom prst="straightConnector1">
              <a:avLst/>
            </a:prstGeom>
            <a:ln w="25400">
              <a:solidFill>
                <a:schemeClr val="accent5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36" name="文本框 35"/>
            <p:cNvSpPr txBox="1"/>
            <p:nvPr>
              <p:custDataLst>
                <p:tags r:id="rId22"/>
              </p:custDataLst>
            </p:nvPr>
          </p:nvSpPr>
          <p:spPr>
            <a:xfrm>
              <a:off x="4150" y="8803"/>
              <a:ext cx="1109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>
                  <a:solidFill>
                    <a:schemeClr val="accent5"/>
                  </a:solidFill>
                </a:rPr>
                <a:t>F</a:t>
              </a:r>
              <a:r>
                <a:rPr lang="zh-CN" altLang="en-US" sz="2800" baseline="-25000">
                  <a:solidFill>
                    <a:schemeClr val="accent5"/>
                  </a:solidFill>
                </a:rPr>
                <a:t>压</a:t>
              </a:r>
            </a:p>
          </p:txBody>
        </p:sp>
      </p:grpSp>
      <p:grpSp>
        <p:nvGrpSpPr>
          <p:cNvPr id="41" name="组合 40"/>
          <p:cNvGrpSpPr/>
          <p:nvPr>
            <p:custDataLst>
              <p:tags r:id="rId9"/>
            </p:custDataLst>
          </p:nvPr>
        </p:nvGrpSpPr>
        <p:grpSpPr>
          <a:xfrm>
            <a:off x="10044430" y="3390265"/>
            <a:ext cx="1929130" cy="568325"/>
            <a:chOff x="15818" y="5339"/>
            <a:chExt cx="3038" cy="895"/>
          </a:xfrm>
        </p:grpSpPr>
        <p:sp>
          <p:nvSpPr>
            <p:cNvPr id="32" name="椭圆 31"/>
            <p:cNvSpPr/>
            <p:nvPr>
              <p:custDataLst>
                <p:tags r:id="rId17"/>
              </p:custDataLst>
            </p:nvPr>
          </p:nvSpPr>
          <p:spPr>
            <a:xfrm>
              <a:off x="15818" y="5339"/>
              <a:ext cx="123" cy="123"/>
            </a:xfrm>
            <a:prstGeom prst="ellipse">
              <a:avLst/>
            </a:prstGeom>
            <a:solidFill>
              <a:schemeClr val="accent5"/>
            </a:solidFill>
            <a:ln>
              <a:solidFill>
                <a:schemeClr val="accent5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34" name="直接箭头连接符 33"/>
            <p:cNvCxnSpPr/>
            <p:nvPr>
              <p:custDataLst>
                <p:tags r:id="rId18"/>
              </p:custDataLst>
            </p:nvPr>
          </p:nvCxnSpPr>
          <p:spPr>
            <a:xfrm>
              <a:off x="15896" y="5412"/>
              <a:ext cx="1852" cy="4"/>
            </a:xfrm>
            <a:prstGeom prst="straightConnector1">
              <a:avLst/>
            </a:prstGeom>
            <a:ln w="25400">
              <a:solidFill>
                <a:schemeClr val="accent5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37" name="文本框 36"/>
            <p:cNvSpPr txBox="1"/>
            <p:nvPr>
              <p:custDataLst>
                <p:tags r:id="rId19"/>
              </p:custDataLst>
            </p:nvPr>
          </p:nvSpPr>
          <p:spPr>
            <a:xfrm>
              <a:off x="17748" y="5412"/>
              <a:ext cx="1109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>
                  <a:solidFill>
                    <a:schemeClr val="accent5"/>
                  </a:solidFill>
                </a:rPr>
                <a:t>F</a:t>
              </a:r>
              <a:r>
                <a:rPr lang="zh-CN" altLang="en-US" sz="2800" baseline="-25000">
                  <a:solidFill>
                    <a:schemeClr val="accent5"/>
                  </a:solidFill>
                </a:rPr>
                <a:t>压</a:t>
              </a:r>
            </a:p>
          </p:txBody>
        </p:sp>
      </p:grpSp>
      <p:grpSp>
        <p:nvGrpSpPr>
          <p:cNvPr id="40" name="组合 39"/>
          <p:cNvGrpSpPr/>
          <p:nvPr>
            <p:custDataLst>
              <p:tags r:id="rId10"/>
            </p:custDataLst>
          </p:nvPr>
        </p:nvGrpSpPr>
        <p:grpSpPr>
          <a:xfrm>
            <a:off x="6475095" y="4372610"/>
            <a:ext cx="1393825" cy="1527810"/>
            <a:chOff x="10197" y="6886"/>
            <a:chExt cx="2195" cy="2406"/>
          </a:xfrm>
        </p:grpSpPr>
        <p:sp>
          <p:nvSpPr>
            <p:cNvPr id="29" name="椭圆 28"/>
            <p:cNvSpPr/>
            <p:nvPr>
              <p:custDataLst>
                <p:tags r:id="rId14"/>
              </p:custDataLst>
            </p:nvPr>
          </p:nvSpPr>
          <p:spPr>
            <a:xfrm>
              <a:off x="12148" y="6886"/>
              <a:ext cx="245" cy="245"/>
            </a:xfrm>
            <a:prstGeom prst="ellipse">
              <a:avLst/>
            </a:prstGeom>
            <a:solidFill>
              <a:schemeClr val="accent5"/>
            </a:solidFill>
            <a:ln>
              <a:solidFill>
                <a:schemeClr val="accent5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35" name="直接箭头连接符 34"/>
            <p:cNvCxnSpPr/>
            <p:nvPr>
              <p:custDataLst>
                <p:tags r:id="rId15"/>
              </p:custDataLst>
            </p:nvPr>
          </p:nvCxnSpPr>
          <p:spPr>
            <a:xfrm flipH="1">
              <a:off x="11429" y="7020"/>
              <a:ext cx="841" cy="1554"/>
            </a:xfrm>
            <a:prstGeom prst="straightConnector1">
              <a:avLst/>
            </a:prstGeom>
            <a:ln w="25400">
              <a:solidFill>
                <a:schemeClr val="accent5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38" name="文本框 37"/>
            <p:cNvSpPr txBox="1"/>
            <p:nvPr>
              <p:custDataLst>
                <p:tags r:id="rId16"/>
              </p:custDataLst>
            </p:nvPr>
          </p:nvSpPr>
          <p:spPr>
            <a:xfrm>
              <a:off x="10197" y="8470"/>
              <a:ext cx="1109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>
                  <a:solidFill>
                    <a:schemeClr val="accent5"/>
                  </a:solidFill>
                </a:rPr>
                <a:t>F</a:t>
              </a:r>
              <a:r>
                <a:rPr lang="zh-CN" altLang="en-US" sz="2800" baseline="-25000">
                  <a:solidFill>
                    <a:schemeClr val="accent5"/>
                  </a:solidFill>
                </a:rPr>
                <a:t>压</a:t>
              </a:r>
            </a:p>
          </p:txBody>
        </p:sp>
      </p:grpSp>
      <p:sp>
        <p:nvSpPr>
          <p:cNvPr id="42" name="文本框 41"/>
          <p:cNvSpPr txBox="1"/>
          <p:nvPr>
            <p:custDataLst>
              <p:tags r:id="rId11"/>
            </p:custDataLst>
          </p:nvPr>
        </p:nvSpPr>
        <p:spPr>
          <a:xfrm rot="16200000">
            <a:off x="2450465" y="4904740"/>
            <a:ext cx="400685" cy="384810"/>
          </a:xfrm>
          <a:prstGeom prst="rect">
            <a:avLst/>
          </a:prstGeom>
          <a:noFill/>
        </p:spPr>
        <p:txBody>
          <a:bodyPr wrap="none" rtlCol="0" anchor="t">
            <a:noAutofit/>
          </a:bodyPr>
          <a:lstStyle/>
          <a:p>
            <a:r>
              <a:rPr lang="zh-CN" altLang="en-US" sz="2400" b="1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</a:rPr>
              <a:t>∟</a:t>
            </a:r>
          </a:p>
        </p:txBody>
      </p:sp>
      <p:sp>
        <p:nvSpPr>
          <p:cNvPr id="43" name="文本框 42"/>
          <p:cNvSpPr txBox="1"/>
          <p:nvPr>
            <p:custDataLst>
              <p:tags r:id="rId12"/>
            </p:custDataLst>
          </p:nvPr>
        </p:nvSpPr>
        <p:spPr>
          <a:xfrm rot="16200000">
            <a:off x="9998075" y="3444240"/>
            <a:ext cx="400685" cy="384810"/>
          </a:xfrm>
          <a:prstGeom prst="rect">
            <a:avLst/>
          </a:prstGeom>
          <a:noFill/>
        </p:spPr>
        <p:txBody>
          <a:bodyPr wrap="none" rtlCol="0" anchor="t">
            <a:noAutofit/>
          </a:bodyPr>
          <a:lstStyle/>
          <a:p>
            <a:r>
              <a:rPr lang="zh-CN" altLang="en-US" sz="2400" b="1">
                <a:solidFill>
                  <a:srgbClr val="92D050"/>
                </a:solidFill>
                <a:latin typeface="微软雅黑" panose="020B0503020204020204" charset="-122"/>
                <a:ea typeface="微软雅黑" panose="020B0503020204020204" charset="-122"/>
              </a:rPr>
              <a:t>∟</a:t>
            </a:r>
          </a:p>
        </p:txBody>
      </p:sp>
      <p:sp>
        <p:nvSpPr>
          <p:cNvPr id="44" name="文本框 43"/>
          <p:cNvSpPr txBox="1"/>
          <p:nvPr>
            <p:custDataLst>
              <p:tags r:id="rId13"/>
            </p:custDataLst>
          </p:nvPr>
        </p:nvSpPr>
        <p:spPr>
          <a:xfrm rot="17520000">
            <a:off x="7598410" y="4495800"/>
            <a:ext cx="400685" cy="384810"/>
          </a:xfrm>
          <a:prstGeom prst="rect">
            <a:avLst/>
          </a:prstGeom>
          <a:noFill/>
        </p:spPr>
        <p:txBody>
          <a:bodyPr wrap="none" rtlCol="0" anchor="t">
            <a:noAutofit/>
          </a:bodyPr>
          <a:lstStyle/>
          <a:p>
            <a:r>
              <a:rPr lang="zh-CN" altLang="en-US" sz="2400" b="1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</a:rPr>
              <a:t>∟</a:t>
            </a:r>
          </a:p>
        </p:txBody>
      </p:sp>
      <p:sp>
        <p:nvSpPr>
          <p:cNvPr id="45" name="文本框 44"/>
          <p:cNvSpPr txBox="1"/>
          <p:nvPr/>
        </p:nvSpPr>
        <p:spPr>
          <a:xfrm>
            <a:off x="2059940" y="6111875"/>
            <a:ext cx="17278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i="1"/>
              <a:t>F</a:t>
            </a:r>
            <a:r>
              <a:rPr lang="zh-CN" altLang="en-US" sz="2800" i="1" baseline="-25000"/>
              <a:t>压</a:t>
            </a:r>
            <a:r>
              <a:rPr lang="en-US" altLang="zh-CN" sz="2800"/>
              <a:t> = </a:t>
            </a:r>
            <a:r>
              <a:rPr lang="en-US" altLang="zh-CN" sz="2800" i="1"/>
              <a:t>G</a:t>
            </a:r>
          </a:p>
        </p:txBody>
      </p:sp>
      <p:sp>
        <p:nvSpPr>
          <p:cNvPr id="46" name="文本框 45"/>
          <p:cNvSpPr txBox="1"/>
          <p:nvPr/>
        </p:nvSpPr>
        <p:spPr>
          <a:xfrm>
            <a:off x="5748020" y="6111875"/>
            <a:ext cx="17278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i="1"/>
              <a:t>F</a:t>
            </a:r>
            <a:r>
              <a:rPr lang="zh-CN" altLang="en-US" sz="2800" i="1" baseline="-25000"/>
              <a:t>压</a:t>
            </a:r>
            <a:r>
              <a:rPr lang="en-US" altLang="zh-CN" sz="2800"/>
              <a:t> </a:t>
            </a:r>
            <a:r>
              <a:rPr lang="zh-CN" altLang="en-US" sz="2800"/>
              <a:t>＜</a:t>
            </a:r>
            <a:r>
              <a:rPr lang="en-US" altLang="zh-CN" sz="2800"/>
              <a:t> </a:t>
            </a:r>
            <a:r>
              <a:rPr lang="en-US" altLang="zh-CN" sz="2800" i="1"/>
              <a:t>G</a:t>
            </a:r>
          </a:p>
        </p:txBody>
      </p:sp>
      <p:sp>
        <p:nvSpPr>
          <p:cNvPr id="47" name="文本框 46"/>
          <p:cNvSpPr txBox="1"/>
          <p:nvPr/>
        </p:nvSpPr>
        <p:spPr>
          <a:xfrm>
            <a:off x="9052560" y="6102350"/>
            <a:ext cx="23571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i="1"/>
              <a:t>F</a:t>
            </a:r>
            <a:r>
              <a:rPr lang="zh-CN" altLang="en-US" sz="2800" i="1" baseline="-25000"/>
              <a:t>压</a:t>
            </a:r>
            <a:r>
              <a:rPr lang="en-US" altLang="zh-CN" sz="2800"/>
              <a:t> </a:t>
            </a:r>
            <a:r>
              <a:rPr lang="zh-CN" altLang="en-US" sz="2800"/>
              <a:t>与</a:t>
            </a:r>
            <a:r>
              <a:rPr lang="en-US" altLang="zh-CN" sz="2800"/>
              <a:t> </a:t>
            </a:r>
            <a:r>
              <a:rPr lang="en-US" altLang="zh-CN" sz="2800" i="1"/>
              <a:t>G</a:t>
            </a:r>
            <a:r>
              <a:rPr lang="zh-CN" altLang="en-US" sz="2800"/>
              <a:t>无关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3" grpId="0"/>
      <p:bldP spid="44" grpId="0"/>
      <p:bldP spid="45" grpId="0"/>
      <p:bldP spid="46" grpId="0"/>
      <p:bldP spid="4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44425" y="917287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09320" y="730250"/>
            <a:ext cx="327342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压力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919480" y="1397635"/>
            <a:ext cx="949833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压力不是重力，压力可以由重力产生，也可以由其他力引起。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388240" y="1553557"/>
            <a:ext cx="295322" cy="210471"/>
            <a:chOff x="435463" y="1226414"/>
            <a:chExt cx="295380" cy="210512"/>
          </a:xfrm>
        </p:grpSpPr>
        <p:sp>
          <p:nvSpPr>
            <p:cNvPr id="5" name="矩形 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3778885" y="2149475"/>
            <a:ext cx="4653280" cy="63754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/>
          <a:p>
            <a:pPr algn="ctr"/>
            <a:r>
              <a:rPr lang="zh-CN" altLang="en-US" sz="3200"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压力与重力的区别</a:t>
            </a:r>
          </a:p>
        </p:txBody>
      </p:sp>
      <p:graphicFrame>
        <p:nvGraphicFramePr>
          <p:cNvPr id="11" name="表格 10"/>
          <p:cNvGraphicFramePr/>
          <p:nvPr>
            <p:custDataLst>
              <p:tags r:id="rId2"/>
            </p:custDataLst>
          </p:nvPr>
        </p:nvGraphicFramePr>
        <p:xfrm>
          <a:off x="226060" y="2901950"/>
          <a:ext cx="11902440" cy="31889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37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837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837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837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837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98374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6299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800"/>
                        <a:t>施力物体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800">
                          <a:sym typeface="+mn-ea"/>
                        </a:rPr>
                        <a:t>受力物体</a:t>
                      </a: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800"/>
                        <a:t>力的方向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800"/>
                        <a:t>力的大小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800"/>
                        <a:t>力的作用点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6299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800"/>
                        <a:t>压力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6299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800">
                          <a:sym typeface="+mn-ea"/>
                        </a:rPr>
                        <a:t>重力</a:t>
                      </a: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2" name="文本框 11"/>
          <p:cNvSpPr txBox="1"/>
          <p:nvPr/>
        </p:nvSpPr>
        <p:spPr>
          <a:xfrm>
            <a:off x="2261235" y="4235450"/>
            <a:ext cx="19208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某物体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4189095" y="5273675"/>
            <a:ext cx="19748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某物体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2261235" y="5273675"/>
            <a:ext cx="19208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地球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4182745" y="4235450"/>
            <a:ext cx="19818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被压物体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6178550" y="4072255"/>
            <a:ext cx="197802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垂直于</a:t>
            </a:r>
          </a:p>
          <a:p>
            <a:pPr algn="ctr"/>
            <a:r>
              <a:rPr lang="zh-CN" altLang="en-US" sz="2800"/>
              <a:t>支承面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6178550" y="5273675"/>
            <a:ext cx="199326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竖直向下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8165465" y="4019550"/>
            <a:ext cx="197612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与重力大</a:t>
            </a:r>
          </a:p>
          <a:p>
            <a:pPr algn="ctr"/>
            <a:r>
              <a:rPr lang="zh-CN" altLang="en-US" sz="2800"/>
              <a:t>小无关</a:t>
            </a:r>
          </a:p>
        </p:txBody>
      </p:sp>
      <p:sp>
        <p:nvSpPr>
          <p:cNvPr id="19" name="文本框 18"/>
          <p:cNvSpPr txBox="1"/>
          <p:nvPr/>
        </p:nvSpPr>
        <p:spPr>
          <a:xfrm>
            <a:off x="8165465" y="5273675"/>
            <a:ext cx="19761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i="1"/>
              <a:t>G</a:t>
            </a:r>
            <a:r>
              <a:rPr lang="en-US" altLang="zh-CN" sz="2800"/>
              <a:t> = </a:t>
            </a:r>
            <a:r>
              <a:rPr lang="en-US" altLang="zh-CN" sz="2800" i="1"/>
              <a:t>mg</a:t>
            </a:r>
          </a:p>
        </p:txBody>
      </p:sp>
      <p:pic>
        <p:nvPicPr>
          <p:cNvPr id="23" name="图片 22" descr="注意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0065" y="6253480"/>
            <a:ext cx="480060" cy="457200"/>
          </a:xfrm>
          <a:prstGeom prst="rect">
            <a:avLst/>
          </a:prstGeom>
        </p:spPr>
      </p:pic>
      <p:sp>
        <p:nvSpPr>
          <p:cNvPr id="24" name="文本框 23"/>
          <p:cNvSpPr txBox="1"/>
          <p:nvPr/>
        </p:nvSpPr>
        <p:spPr>
          <a:xfrm>
            <a:off x="1075690" y="6278245"/>
            <a:ext cx="1105090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/>
              <a:t>当且仅当支承面为</a:t>
            </a:r>
            <a:r>
              <a:rPr lang="zh-CN" altLang="en-US" sz="2400" b="1">
                <a:solidFill>
                  <a:schemeClr val="accent5"/>
                </a:solidFill>
              </a:rPr>
              <a:t>水平</a:t>
            </a:r>
            <a:r>
              <a:rPr lang="zh-CN" altLang="en-US" sz="2400"/>
              <a:t>面时，该物体施加的压力的</a:t>
            </a:r>
            <a:r>
              <a:rPr lang="zh-CN" altLang="en-US" sz="2400" b="1">
                <a:solidFill>
                  <a:schemeClr val="accent5"/>
                </a:solidFill>
              </a:rPr>
              <a:t>数值大小</a:t>
            </a:r>
            <a:r>
              <a:rPr lang="zh-CN" altLang="en-US" sz="2400"/>
              <a:t>等于该物体的重力。</a:t>
            </a:r>
          </a:p>
        </p:txBody>
      </p:sp>
      <p:sp>
        <p:nvSpPr>
          <p:cNvPr id="25" name="文本框 24"/>
          <p:cNvSpPr txBox="1"/>
          <p:nvPr/>
        </p:nvSpPr>
        <p:spPr>
          <a:xfrm>
            <a:off x="10150475" y="4006850"/>
            <a:ext cx="192087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受力物体的表面</a:t>
            </a:r>
          </a:p>
        </p:txBody>
      </p:sp>
      <p:sp>
        <p:nvSpPr>
          <p:cNvPr id="26" name="文本框 25"/>
          <p:cNvSpPr txBox="1"/>
          <p:nvPr/>
        </p:nvSpPr>
        <p:spPr>
          <a:xfrm>
            <a:off x="10151110" y="5273675"/>
            <a:ext cx="19208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物体重心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4" grpId="0"/>
      <p:bldP spid="2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rcRect l="5621" b="8861"/>
          <a:stretch>
            <a:fillRect/>
          </a:stretch>
        </p:blipFill>
        <p:spPr>
          <a:xfrm>
            <a:off x="6849745" y="692785"/>
            <a:ext cx="4472940" cy="280797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4"/>
          <a:srcRect t="21405" r="-96" b="30667"/>
          <a:stretch>
            <a:fillRect/>
          </a:stretch>
        </p:blipFill>
        <p:spPr>
          <a:xfrm>
            <a:off x="6849745" y="3500755"/>
            <a:ext cx="4472940" cy="3162935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344425" y="1374487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09320" y="1187450"/>
            <a:ext cx="327342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压力</a:t>
            </a:r>
          </a:p>
        </p:txBody>
      </p:sp>
      <p:pic>
        <p:nvPicPr>
          <p:cNvPr id="2" name="https://docer-ks3.wpscdn.cn/picture/24022186/7596cd808c13bbf2d813209c0d0e8737_612.jpg" descr="北极熊,自然,斯匹兹卑尔根,野生动物,水平画幅,雪,蓝色,巨大的,冰,雪堆"/>
          <p:cNvPicPr>
            <a:picLocks noChangeAspect="1"/>
          </p:cNvPicPr>
          <p:nvPr/>
        </p:nvPicPr>
        <p:blipFill>
          <a:blip r:embed="rId5"/>
          <a:srcRect t="3679"/>
          <a:stretch>
            <a:fillRect/>
          </a:stretch>
        </p:blipFill>
        <p:spPr>
          <a:xfrm>
            <a:off x="6849745" y="697865"/>
            <a:ext cx="4472305" cy="287655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049020" y="1771015"/>
            <a:ext cx="5800090" cy="489204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indent="711200" fontAlgn="auto">
              <a:extLst>
                <a:ext uri="{35155182-B16C-46BC-9424-99874614C6A1}">
                  <wpsdc:indentchars xmlns:wpsdc="http://www.wps.cn/officeDocument/2017/drawingmlCustomData" xmlns="" val="200" checksum="3773799597"/>
                </a:ext>
              </a:extLst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雪地里的两个人对雪地的压力虽然差不多，但受力面积不同，可见受力面积是影响压力作用效果的一个重要因素。</a:t>
            </a:r>
          </a:p>
          <a:p>
            <a:pPr indent="711200" fontAlgn="auto">
              <a:extLst>
                <a:ext uri="{35155182-B16C-46BC-9424-99874614C6A1}">
                  <wpsdc:indentchars xmlns:wpsdc="http://www.wps.cn/officeDocument/2017/drawingmlCustomData" xmlns="" val="200" checksum="3773799597"/>
                </a:ext>
              </a:extLst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自然界中很多动物似乎也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知道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这个道理，生活在北极的北极熊正常行走时四肢着地，但在爬过薄冰时也许它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知道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自己对冰面的压力很大，于是趴在冰面上爬过薄冰，从而增大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受力面积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，避免冰层被压破。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3578225" y="5696585"/>
            <a:ext cx="1550670" cy="387985"/>
          </a:xfrm>
          <a:prstGeom prst="roundRect">
            <a:avLst/>
          </a:prstGeom>
          <a:ln w="22225" cap="flat" cmpd="sng" algn="ctr">
            <a:solidFill>
              <a:schemeClr val="accent1"/>
            </a:solidFill>
            <a:prstDash val="dash"/>
            <a:miter lim="800000"/>
          </a:ln>
        </p:spPr>
        <p:style>
          <a:lnRef idx="0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6"/>
          <a:srcRect r="7498" b="3664"/>
          <a:stretch>
            <a:fillRect/>
          </a:stretch>
        </p:blipFill>
        <p:spPr>
          <a:xfrm>
            <a:off x="6849745" y="3574415"/>
            <a:ext cx="4472940" cy="3088640"/>
          </a:xfrm>
          <a:prstGeom prst="rect">
            <a:avLst/>
          </a:prstGeom>
        </p:spPr>
      </p:pic>
      <p:grpSp>
        <p:nvGrpSpPr>
          <p:cNvPr id="63" name="创意生活" descr="7b0a202020202274657874626f78223a2022220a7d0a"/>
          <p:cNvGrpSpPr/>
          <p:nvPr/>
        </p:nvGrpSpPr>
        <p:grpSpPr>
          <a:xfrm>
            <a:off x="1858504" y="2951480"/>
            <a:ext cx="5430802" cy="2736850"/>
            <a:chOff x="3331143" y="2060575"/>
            <a:chExt cx="5430802" cy="2736850"/>
          </a:xfrm>
        </p:grpSpPr>
        <p:grpSp>
          <p:nvGrpSpPr>
            <p:cNvPr id="62" name="组合 61"/>
            <p:cNvGrpSpPr/>
            <p:nvPr/>
          </p:nvGrpSpPr>
          <p:grpSpPr>
            <a:xfrm>
              <a:off x="3331143" y="2060575"/>
              <a:ext cx="5430802" cy="2736850"/>
              <a:chOff x="3331143" y="2060575"/>
              <a:chExt cx="5430802" cy="2736850"/>
            </a:xfrm>
          </p:grpSpPr>
          <p:grpSp>
            <p:nvGrpSpPr>
              <p:cNvPr id="57" name="组合 56"/>
              <p:cNvGrpSpPr/>
              <p:nvPr/>
            </p:nvGrpSpPr>
            <p:grpSpPr>
              <a:xfrm>
                <a:off x="3864252" y="2060575"/>
                <a:ext cx="4463496" cy="2736850"/>
                <a:chOff x="3251200" y="2187958"/>
                <a:chExt cx="3076152" cy="2716419"/>
              </a:xfrm>
            </p:grpSpPr>
            <p:sp>
              <p:nvSpPr>
                <p:cNvPr id="14" name="Freeform 18"/>
                <p:cNvSpPr>
                  <a:spLocks noEditPoints="1"/>
                </p:cNvSpPr>
                <p:nvPr/>
              </p:nvSpPr>
              <p:spPr bwMode="auto">
                <a:xfrm>
                  <a:off x="3251200" y="2187958"/>
                  <a:ext cx="3076152" cy="2716419"/>
                </a:xfrm>
                <a:custGeom>
                  <a:avLst/>
                  <a:gdLst>
                    <a:gd name="T0" fmla="*/ 969 w 1653"/>
                    <a:gd name="T1" fmla="*/ 1456 h 1459"/>
                    <a:gd name="T2" fmla="*/ 1001 w 1653"/>
                    <a:gd name="T3" fmla="*/ 1433 h 1459"/>
                    <a:gd name="T4" fmla="*/ 885 w 1653"/>
                    <a:gd name="T5" fmla="*/ 1400 h 1459"/>
                    <a:gd name="T6" fmla="*/ 893 w 1653"/>
                    <a:gd name="T7" fmla="*/ 1362 h 1459"/>
                    <a:gd name="T8" fmla="*/ 904 w 1653"/>
                    <a:gd name="T9" fmla="*/ 1315 h 1459"/>
                    <a:gd name="T10" fmla="*/ 1164 w 1653"/>
                    <a:gd name="T11" fmla="*/ 1297 h 1459"/>
                    <a:gd name="T12" fmla="*/ 169 w 1653"/>
                    <a:gd name="T13" fmla="*/ 1292 h 1459"/>
                    <a:gd name="T14" fmla="*/ 327 w 1653"/>
                    <a:gd name="T15" fmla="*/ 1298 h 1459"/>
                    <a:gd name="T16" fmla="*/ 365 w 1653"/>
                    <a:gd name="T17" fmla="*/ 1293 h 1459"/>
                    <a:gd name="T18" fmla="*/ 397 w 1653"/>
                    <a:gd name="T19" fmla="*/ 1281 h 1459"/>
                    <a:gd name="T20" fmla="*/ 483 w 1653"/>
                    <a:gd name="T21" fmla="*/ 1262 h 1459"/>
                    <a:gd name="T22" fmla="*/ 531 w 1653"/>
                    <a:gd name="T23" fmla="*/ 1263 h 1459"/>
                    <a:gd name="T24" fmla="*/ 604 w 1653"/>
                    <a:gd name="T25" fmla="*/ 1262 h 1459"/>
                    <a:gd name="T26" fmla="*/ 642 w 1653"/>
                    <a:gd name="T27" fmla="*/ 1257 h 1459"/>
                    <a:gd name="T28" fmla="*/ 674 w 1653"/>
                    <a:gd name="T29" fmla="*/ 1245 h 1459"/>
                    <a:gd name="T30" fmla="*/ 760 w 1653"/>
                    <a:gd name="T31" fmla="*/ 1225 h 1459"/>
                    <a:gd name="T32" fmla="*/ 808 w 1653"/>
                    <a:gd name="T33" fmla="*/ 1227 h 1459"/>
                    <a:gd name="T34" fmla="*/ 880 w 1653"/>
                    <a:gd name="T35" fmla="*/ 1225 h 1459"/>
                    <a:gd name="T36" fmla="*/ 44 w 1653"/>
                    <a:gd name="T37" fmla="*/ 1218 h 1459"/>
                    <a:gd name="T38" fmla="*/ 1315 w 1653"/>
                    <a:gd name="T39" fmla="*/ 1187 h 1459"/>
                    <a:gd name="T40" fmla="*/ 1338 w 1653"/>
                    <a:gd name="T41" fmla="*/ 1157 h 1459"/>
                    <a:gd name="T42" fmla="*/ 1464 w 1653"/>
                    <a:gd name="T43" fmla="*/ 1132 h 1459"/>
                    <a:gd name="T44" fmla="*/ 1511 w 1653"/>
                    <a:gd name="T45" fmla="*/ 1129 h 1459"/>
                    <a:gd name="T46" fmla="*/ 16 w 1653"/>
                    <a:gd name="T47" fmla="*/ 1098 h 1459"/>
                    <a:gd name="T48" fmla="*/ 1607 w 1653"/>
                    <a:gd name="T49" fmla="*/ 1070 h 1459"/>
                    <a:gd name="T50" fmla="*/ 1619 w 1653"/>
                    <a:gd name="T51" fmla="*/ 1038 h 1459"/>
                    <a:gd name="T52" fmla="*/ 16 w 1653"/>
                    <a:gd name="T53" fmla="*/ 978 h 1459"/>
                    <a:gd name="T54" fmla="*/ 0 w 1653"/>
                    <a:gd name="T55" fmla="*/ 939 h 1459"/>
                    <a:gd name="T56" fmla="*/ 1645 w 1653"/>
                    <a:gd name="T57" fmla="*/ 883 h 1459"/>
                    <a:gd name="T58" fmla="*/ 16 w 1653"/>
                    <a:gd name="T59" fmla="*/ 819 h 1459"/>
                    <a:gd name="T60" fmla="*/ 1645 w 1653"/>
                    <a:gd name="T61" fmla="*/ 748 h 1459"/>
                    <a:gd name="T62" fmla="*/ 1637 w 1653"/>
                    <a:gd name="T63" fmla="*/ 716 h 1459"/>
                    <a:gd name="T64" fmla="*/ 8 w 1653"/>
                    <a:gd name="T65" fmla="*/ 668 h 1459"/>
                    <a:gd name="T66" fmla="*/ 1653 w 1653"/>
                    <a:gd name="T67" fmla="*/ 596 h 1459"/>
                    <a:gd name="T68" fmla="*/ 8 w 1653"/>
                    <a:gd name="T69" fmla="*/ 532 h 1459"/>
                    <a:gd name="T70" fmla="*/ 0 w 1653"/>
                    <a:gd name="T71" fmla="*/ 500 h 1459"/>
                    <a:gd name="T72" fmla="*/ 1645 w 1653"/>
                    <a:gd name="T73" fmla="*/ 445 h 1459"/>
                    <a:gd name="T74" fmla="*/ 16 w 1653"/>
                    <a:gd name="T75" fmla="*/ 380 h 1459"/>
                    <a:gd name="T76" fmla="*/ 9 w 1653"/>
                    <a:gd name="T77" fmla="*/ 349 h 1459"/>
                    <a:gd name="T78" fmla="*/ 1653 w 1653"/>
                    <a:gd name="T79" fmla="*/ 277 h 1459"/>
                    <a:gd name="T80" fmla="*/ 1637 w 1653"/>
                    <a:gd name="T81" fmla="*/ 238 h 1459"/>
                    <a:gd name="T82" fmla="*/ 1644 w 1653"/>
                    <a:gd name="T83" fmla="*/ 190 h 1459"/>
                    <a:gd name="T84" fmla="*/ 172 w 1653"/>
                    <a:gd name="T85" fmla="*/ 174 h 1459"/>
                    <a:gd name="T86" fmla="*/ 244 w 1653"/>
                    <a:gd name="T87" fmla="*/ 173 h 1459"/>
                    <a:gd name="T88" fmla="*/ 1638 w 1653"/>
                    <a:gd name="T89" fmla="*/ 166 h 1459"/>
                    <a:gd name="T90" fmla="*/ 354 w 1653"/>
                    <a:gd name="T91" fmla="*/ 150 h 1459"/>
                    <a:gd name="T92" fmla="*/ 479 w 1653"/>
                    <a:gd name="T93" fmla="*/ 126 h 1459"/>
                    <a:gd name="T94" fmla="*/ 567 w 1653"/>
                    <a:gd name="T95" fmla="*/ 122 h 1459"/>
                    <a:gd name="T96" fmla="*/ 600 w 1653"/>
                    <a:gd name="T97" fmla="*/ 126 h 1459"/>
                    <a:gd name="T98" fmla="*/ 678 w 1653"/>
                    <a:gd name="T99" fmla="*/ 115 h 1459"/>
                    <a:gd name="T100" fmla="*/ 749 w 1653"/>
                    <a:gd name="T101" fmla="*/ 98 h 1459"/>
                    <a:gd name="T102" fmla="*/ 828 w 1653"/>
                    <a:gd name="T103" fmla="*/ 88 h 1459"/>
                    <a:gd name="T104" fmla="*/ 914 w 1653"/>
                    <a:gd name="T105" fmla="*/ 68 h 1459"/>
                    <a:gd name="T106" fmla="*/ 1002 w 1653"/>
                    <a:gd name="T107" fmla="*/ 65 h 1459"/>
                    <a:gd name="T108" fmla="*/ 1581 w 1653"/>
                    <a:gd name="T109" fmla="*/ 52 h 1459"/>
                    <a:gd name="T110" fmla="*/ 1114 w 1653"/>
                    <a:gd name="T111" fmla="*/ 58 h 1459"/>
                    <a:gd name="T112" fmla="*/ 1192 w 1653"/>
                    <a:gd name="T113" fmla="*/ 47 h 1459"/>
                    <a:gd name="T114" fmla="*/ 1223 w 1653"/>
                    <a:gd name="T115" fmla="*/ 35 h 1459"/>
                    <a:gd name="T116" fmla="*/ 1505 w 1653"/>
                    <a:gd name="T117" fmla="*/ 26 h 1459"/>
                    <a:gd name="T118" fmla="*/ 1388 w 1653"/>
                    <a:gd name="T119" fmla="*/ 5 h 1459"/>
                    <a:gd name="T120" fmla="*/ 1437 w 1653"/>
                    <a:gd name="T121" fmla="*/ 8 h 145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1653" h="1459">
                      <a:moveTo>
                        <a:pt x="928" y="1459"/>
                      </a:moveTo>
                      <a:cubicBezTo>
                        <a:pt x="928" y="1459"/>
                        <a:pt x="928" y="1459"/>
                        <a:pt x="928" y="1459"/>
                      </a:cubicBezTo>
                      <a:cubicBezTo>
                        <a:pt x="928" y="1459"/>
                        <a:pt x="928" y="1459"/>
                        <a:pt x="928" y="1459"/>
                      </a:cubicBezTo>
                      <a:cubicBezTo>
                        <a:pt x="923" y="1458"/>
                        <a:pt x="921" y="1454"/>
                        <a:pt x="922" y="1449"/>
                      </a:cubicBezTo>
                      <a:cubicBezTo>
                        <a:pt x="922" y="1449"/>
                        <a:pt x="922" y="1449"/>
                        <a:pt x="922" y="1449"/>
                      </a:cubicBezTo>
                      <a:cubicBezTo>
                        <a:pt x="923" y="1445"/>
                        <a:pt x="927" y="1442"/>
                        <a:pt x="932" y="1444"/>
                      </a:cubicBezTo>
                      <a:cubicBezTo>
                        <a:pt x="932" y="1444"/>
                        <a:pt x="932" y="1444"/>
                        <a:pt x="932" y="1444"/>
                      </a:cubicBezTo>
                      <a:cubicBezTo>
                        <a:pt x="936" y="1445"/>
                        <a:pt x="938" y="1449"/>
                        <a:pt x="937" y="1453"/>
                      </a:cubicBezTo>
                      <a:cubicBezTo>
                        <a:pt x="937" y="1453"/>
                        <a:pt x="937" y="1453"/>
                        <a:pt x="937" y="1453"/>
                      </a:cubicBezTo>
                      <a:cubicBezTo>
                        <a:pt x="936" y="1457"/>
                        <a:pt x="933" y="1459"/>
                        <a:pt x="930" y="1459"/>
                      </a:cubicBezTo>
                      <a:cubicBezTo>
                        <a:pt x="930" y="1459"/>
                        <a:pt x="930" y="1459"/>
                        <a:pt x="930" y="1459"/>
                      </a:cubicBezTo>
                      <a:cubicBezTo>
                        <a:pt x="929" y="1459"/>
                        <a:pt x="928" y="1459"/>
                        <a:pt x="928" y="1459"/>
                      </a:cubicBezTo>
                      <a:close/>
                      <a:moveTo>
                        <a:pt x="961" y="1451"/>
                      </a:moveTo>
                      <a:cubicBezTo>
                        <a:pt x="959" y="1447"/>
                        <a:pt x="961" y="1443"/>
                        <a:pt x="965" y="1441"/>
                      </a:cubicBezTo>
                      <a:cubicBezTo>
                        <a:pt x="965" y="1441"/>
                        <a:pt x="965" y="1441"/>
                        <a:pt x="965" y="1441"/>
                      </a:cubicBezTo>
                      <a:cubicBezTo>
                        <a:pt x="969" y="1439"/>
                        <a:pt x="974" y="1441"/>
                        <a:pt x="976" y="1445"/>
                      </a:cubicBezTo>
                      <a:cubicBezTo>
                        <a:pt x="976" y="1445"/>
                        <a:pt x="976" y="1445"/>
                        <a:pt x="976" y="1445"/>
                      </a:cubicBezTo>
                      <a:cubicBezTo>
                        <a:pt x="978" y="1449"/>
                        <a:pt x="976" y="1454"/>
                        <a:pt x="972" y="1456"/>
                      </a:cubicBezTo>
                      <a:cubicBezTo>
                        <a:pt x="972" y="1456"/>
                        <a:pt x="972" y="1456"/>
                        <a:pt x="972" y="1456"/>
                      </a:cubicBezTo>
                      <a:cubicBezTo>
                        <a:pt x="972" y="1456"/>
                        <a:pt x="972" y="1456"/>
                        <a:pt x="972" y="1456"/>
                      </a:cubicBezTo>
                      <a:cubicBezTo>
                        <a:pt x="972" y="1456"/>
                        <a:pt x="972" y="1456"/>
                        <a:pt x="972" y="1456"/>
                      </a:cubicBezTo>
                      <a:cubicBezTo>
                        <a:pt x="971" y="1456"/>
                        <a:pt x="970" y="1456"/>
                        <a:pt x="969" y="1456"/>
                      </a:cubicBezTo>
                      <a:cubicBezTo>
                        <a:pt x="969" y="1456"/>
                        <a:pt x="969" y="1456"/>
                        <a:pt x="969" y="1456"/>
                      </a:cubicBezTo>
                      <a:cubicBezTo>
                        <a:pt x="965" y="1456"/>
                        <a:pt x="962" y="1454"/>
                        <a:pt x="961" y="1451"/>
                      </a:cubicBezTo>
                      <a:close/>
                      <a:moveTo>
                        <a:pt x="891" y="1434"/>
                      </a:moveTo>
                      <a:cubicBezTo>
                        <a:pt x="891" y="1434"/>
                        <a:pt x="891" y="1434"/>
                        <a:pt x="891" y="1434"/>
                      </a:cubicBezTo>
                      <a:cubicBezTo>
                        <a:pt x="891" y="1434"/>
                        <a:pt x="891" y="1434"/>
                        <a:pt x="891" y="1434"/>
                      </a:cubicBezTo>
                      <a:cubicBezTo>
                        <a:pt x="888" y="1431"/>
                        <a:pt x="889" y="1426"/>
                        <a:pt x="892" y="1423"/>
                      </a:cubicBezTo>
                      <a:cubicBezTo>
                        <a:pt x="892" y="1423"/>
                        <a:pt x="892" y="1423"/>
                        <a:pt x="892" y="1423"/>
                      </a:cubicBezTo>
                      <a:cubicBezTo>
                        <a:pt x="896" y="1421"/>
                        <a:pt x="901" y="1421"/>
                        <a:pt x="903" y="1425"/>
                      </a:cubicBezTo>
                      <a:cubicBezTo>
                        <a:pt x="903" y="1425"/>
                        <a:pt x="903" y="1425"/>
                        <a:pt x="903" y="1425"/>
                      </a:cubicBezTo>
                      <a:cubicBezTo>
                        <a:pt x="906" y="1428"/>
                        <a:pt x="905" y="1433"/>
                        <a:pt x="902" y="1436"/>
                      </a:cubicBezTo>
                      <a:cubicBezTo>
                        <a:pt x="902" y="1436"/>
                        <a:pt x="902" y="1436"/>
                        <a:pt x="902" y="1436"/>
                      </a:cubicBezTo>
                      <a:cubicBezTo>
                        <a:pt x="900" y="1437"/>
                        <a:pt x="899" y="1438"/>
                        <a:pt x="897" y="1438"/>
                      </a:cubicBezTo>
                      <a:cubicBezTo>
                        <a:pt x="897" y="1438"/>
                        <a:pt x="897" y="1438"/>
                        <a:pt x="897" y="1438"/>
                      </a:cubicBezTo>
                      <a:cubicBezTo>
                        <a:pt x="895" y="1438"/>
                        <a:pt x="892" y="1436"/>
                        <a:pt x="891" y="1434"/>
                      </a:cubicBezTo>
                      <a:close/>
                      <a:moveTo>
                        <a:pt x="995" y="1430"/>
                      </a:moveTo>
                      <a:cubicBezTo>
                        <a:pt x="992" y="1427"/>
                        <a:pt x="993" y="1422"/>
                        <a:pt x="996" y="1419"/>
                      </a:cubicBezTo>
                      <a:cubicBezTo>
                        <a:pt x="996" y="1419"/>
                        <a:pt x="996" y="1419"/>
                        <a:pt x="996" y="1419"/>
                      </a:cubicBezTo>
                      <a:cubicBezTo>
                        <a:pt x="999" y="1416"/>
                        <a:pt x="1005" y="1417"/>
                        <a:pt x="1007" y="1420"/>
                      </a:cubicBezTo>
                      <a:cubicBezTo>
                        <a:pt x="1007" y="1420"/>
                        <a:pt x="1007" y="1420"/>
                        <a:pt x="1007" y="1420"/>
                      </a:cubicBezTo>
                      <a:cubicBezTo>
                        <a:pt x="1010" y="1424"/>
                        <a:pt x="1009" y="1429"/>
                        <a:pt x="1006" y="1432"/>
                      </a:cubicBezTo>
                      <a:cubicBezTo>
                        <a:pt x="1006" y="1432"/>
                        <a:pt x="1006" y="1432"/>
                        <a:pt x="1006" y="1432"/>
                      </a:cubicBezTo>
                      <a:cubicBezTo>
                        <a:pt x="1004" y="1433"/>
                        <a:pt x="1003" y="1433"/>
                        <a:pt x="1001" y="1433"/>
                      </a:cubicBezTo>
                      <a:cubicBezTo>
                        <a:pt x="1001" y="1433"/>
                        <a:pt x="1001" y="1433"/>
                        <a:pt x="1001" y="1433"/>
                      </a:cubicBezTo>
                      <a:cubicBezTo>
                        <a:pt x="999" y="1433"/>
                        <a:pt x="996" y="1432"/>
                        <a:pt x="995" y="1430"/>
                      </a:cubicBezTo>
                      <a:close/>
                      <a:moveTo>
                        <a:pt x="1026" y="1406"/>
                      </a:moveTo>
                      <a:cubicBezTo>
                        <a:pt x="1023" y="1402"/>
                        <a:pt x="1024" y="1397"/>
                        <a:pt x="1027" y="1394"/>
                      </a:cubicBezTo>
                      <a:cubicBezTo>
                        <a:pt x="1027" y="1394"/>
                        <a:pt x="1027" y="1394"/>
                        <a:pt x="1027" y="1394"/>
                      </a:cubicBezTo>
                      <a:cubicBezTo>
                        <a:pt x="1031" y="1392"/>
                        <a:pt x="1036" y="1392"/>
                        <a:pt x="1039" y="1396"/>
                      </a:cubicBezTo>
                      <a:cubicBezTo>
                        <a:pt x="1039" y="1396"/>
                        <a:pt x="1039" y="1396"/>
                        <a:pt x="1039" y="1396"/>
                      </a:cubicBezTo>
                      <a:cubicBezTo>
                        <a:pt x="1041" y="1399"/>
                        <a:pt x="1041" y="1404"/>
                        <a:pt x="1037" y="1407"/>
                      </a:cubicBezTo>
                      <a:cubicBezTo>
                        <a:pt x="1037" y="1407"/>
                        <a:pt x="1037" y="1407"/>
                        <a:pt x="1037" y="1407"/>
                      </a:cubicBezTo>
                      <a:cubicBezTo>
                        <a:pt x="1036" y="1408"/>
                        <a:pt x="1034" y="1409"/>
                        <a:pt x="1032" y="1409"/>
                      </a:cubicBezTo>
                      <a:cubicBezTo>
                        <a:pt x="1032" y="1409"/>
                        <a:pt x="1032" y="1409"/>
                        <a:pt x="1032" y="1409"/>
                      </a:cubicBezTo>
                      <a:cubicBezTo>
                        <a:pt x="1030" y="1409"/>
                        <a:pt x="1028" y="1408"/>
                        <a:pt x="1026" y="1406"/>
                      </a:cubicBezTo>
                      <a:close/>
                      <a:moveTo>
                        <a:pt x="885" y="1400"/>
                      </a:moveTo>
                      <a:cubicBezTo>
                        <a:pt x="880" y="1400"/>
                        <a:pt x="877" y="1397"/>
                        <a:pt x="877" y="1392"/>
                      </a:cubicBezTo>
                      <a:cubicBezTo>
                        <a:pt x="877" y="1392"/>
                        <a:pt x="877" y="1392"/>
                        <a:pt x="877" y="1392"/>
                      </a:cubicBezTo>
                      <a:cubicBezTo>
                        <a:pt x="877" y="1392"/>
                        <a:pt x="877" y="1392"/>
                        <a:pt x="877" y="1392"/>
                      </a:cubicBezTo>
                      <a:cubicBezTo>
                        <a:pt x="877" y="1392"/>
                        <a:pt x="877" y="1392"/>
                        <a:pt x="877" y="1392"/>
                      </a:cubicBezTo>
                      <a:cubicBezTo>
                        <a:pt x="877" y="1388"/>
                        <a:pt x="880" y="1384"/>
                        <a:pt x="885" y="1384"/>
                      </a:cubicBezTo>
                      <a:cubicBezTo>
                        <a:pt x="885" y="1384"/>
                        <a:pt x="885" y="1384"/>
                        <a:pt x="885" y="1384"/>
                      </a:cubicBezTo>
                      <a:cubicBezTo>
                        <a:pt x="889" y="1384"/>
                        <a:pt x="893" y="1388"/>
                        <a:pt x="893" y="1393"/>
                      </a:cubicBezTo>
                      <a:cubicBezTo>
                        <a:pt x="893" y="1393"/>
                        <a:pt x="893" y="1393"/>
                        <a:pt x="893" y="1393"/>
                      </a:cubicBezTo>
                      <a:cubicBezTo>
                        <a:pt x="893" y="1397"/>
                        <a:pt x="889" y="1400"/>
                        <a:pt x="885" y="1400"/>
                      </a:cubicBezTo>
                      <a:cubicBezTo>
                        <a:pt x="885" y="1400"/>
                        <a:pt x="885" y="1400"/>
                        <a:pt x="885" y="1400"/>
                      </a:cubicBezTo>
                      <a:cubicBezTo>
                        <a:pt x="885" y="1400"/>
                        <a:pt x="885" y="1400"/>
                        <a:pt x="885" y="1400"/>
                      </a:cubicBezTo>
                      <a:close/>
                      <a:moveTo>
                        <a:pt x="1057" y="1381"/>
                      </a:moveTo>
                      <a:cubicBezTo>
                        <a:pt x="1055" y="1377"/>
                        <a:pt x="1055" y="1372"/>
                        <a:pt x="1059" y="1370"/>
                      </a:cubicBezTo>
                      <a:cubicBezTo>
                        <a:pt x="1059" y="1370"/>
                        <a:pt x="1059" y="1370"/>
                        <a:pt x="1059" y="1370"/>
                      </a:cubicBezTo>
                      <a:cubicBezTo>
                        <a:pt x="1062" y="1367"/>
                        <a:pt x="1067" y="1368"/>
                        <a:pt x="1070" y="1371"/>
                      </a:cubicBezTo>
                      <a:cubicBezTo>
                        <a:pt x="1070" y="1371"/>
                        <a:pt x="1070" y="1371"/>
                        <a:pt x="1070" y="1371"/>
                      </a:cubicBezTo>
                      <a:cubicBezTo>
                        <a:pt x="1073" y="1375"/>
                        <a:pt x="1072" y="1380"/>
                        <a:pt x="1069" y="1382"/>
                      </a:cubicBezTo>
                      <a:cubicBezTo>
                        <a:pt x="1069" y="1382"/>
                        <a:pt x="1069" y="1382"/>
                        <a:pt x="1069" y="1382"/>
                      </a:cubicBezTo>
                      <a:cubicBezTo>
                        <a:pt x="1067" y="1383"/>
                        <a:pt x="1065" y="1384"/>
                        <a:pt x="1064" y="1384"/>
                      </a:cubicBezTo>
                      <a:cubicBezTo>
                        <a:pt x="1064" y="1384"/>
                        <a:pt x="1064" y="1384"/>
                        <a:pt x="1064" y="1384"/>
                      </a:cubicBezTo>
                      <a:cubicBezTo>
                        <a:pt x="1061" y="1384"/>
                        <a:pt x="1059" y="1383"/>
                        <a:pt x="1057" y="1381"/>
                      </a:cubicBezTo>
                      <a:close/>
                      <a:moveTo>
                        <a:pt x="893" y="1362"/>
                      </a:moveTo>
                      <a:cubicBezTo>
                        <a:pt x="889" y="1360"/>
                        <a:pt x="887" y="1355"/>
                        <a:pt x="888" y="1351"/>
                      </a:cubicBezTo>
                      <a:cubicBezTo>
                        <a:pt x="888" y="1351"/>
                        <a:pt x="888" y="1351"/>
                        <a:pt x="888" y="1351"/>
                      </a:cubicBezTo>
                      <a:cubicBezTo>
                        <a:pt x="890" y="1347"/>
                        <a:pt x="895" y="1345"/>
                        <a:pt x="899" y="1347"/>
                      </a:cubicBezTo>
                      <a:cubicBezTo>
                        <a:pt x="899" y="1347"/>
                        <a:pt x="899" y="1347"/>
                        <a:pt x="899" y="1347"/>
                      </a:cubicBezTo>
                      <a:cubicBezTo>
                        <a:pt x="903" y="1349"/>
                        <a:pt x="905" y="1354"/>
                        <a:pt x="903" y="1358"/>
                      </a:cubicBezTo>
                      <a:cubicBezTo>
                        <a:pt x="903" y="1358"/>
                        <a:pt x="903" y="1358"/>
                        <a:pt x="903" y="1358"/>
                      </a:cubicBezTo>
                      <a:cubicBezTo>
                        <a:pt x="902" y="1361"/>
                        <a:pt x="899" y="1363"/>
                        <a:pt x="896" y="1363"/>
                      </a:cubicBezTo>
                      <a:cubicBezTo>
                        <a:pt x="896" y="1363"/>
                        <a:pt x="896" y="1363"/>
                        <a:pt x="896" y="1363"/>
                      </a:cubicBezTo>
                      <a:cubicBezTo>
                        <a:pt x="895" y="1363"/>
                        <a:pt x="894" y="1362"/>
                        <a:pt x="893" y="1362"/>
                      </a:cubicBezTo>
                      <a:close/>
                      <a:moveTo>
                        <a:pt x="1089" y="1356"/>
                      </a:moveTo>
                      <a:cubicBezTo>
                        <a:pt x="1086" y="1353"/>
                        <a:pt x="1087" y="1348"/>
                        <a:pt x="1090" y="1345"/>
                      </a:cubicBezTo>
                      <a:cubicBezTo>
                        <a:pt x="1090" y="1345"/>
                        <a:pt x="1090" y="1345"/>
                        <a:pt x="1090" y="1345"/>
                      </a:cubicBezTo>
                      <a:cubicBezTo>
                        <a:pt x="1094" y="1342"/>
                        <a:pt x="1099" y="1343"/>
                        <a:pt x="1101" y="1346"/>
                      </a:cubicBezTo>
                      <a:cubicBezTo>
                        <a:pt x="1101" y="1346"/>
                        <a:pt x="1101" y="1346"/>
                        <a:pt x="1101" y="1346"/>
                      </a:cubicBezTo>
                      <a:cubicBezTo>
                        <a:pt x="1104" y="1350"/>
                        <a:pt x="1103" y="1355"/>
                        <a:pt x="1100" y="1358"/>
                      </a:cubicBezTo>
                      <a:cubicBezTo>
                        <a:pt x="1100" y="1358"/>
                        <a:pt x="1100" y="1358"/>
                        <a:pt x="1100" y="1358"/>
                      </a:cubicBezTo>
                      <a:cubicBezTo>
                        <a:pt x="1098" y="1359"/>
                        <a:pt x="1097" y="1359"/>
                        <a:pt x="1095" y="1359"/>
                      </a:cubicBezTo>
                      <a:cubicBezTo>
                        <a:pt x="1095" y="1359"/>
                        <a:pt x="1095" y="1359"/>
                        <a:pt x="1095" y="1359"/>
                      </a:cubicBezTo>
                      <a:cubicBezTo>
                        <a:pt x="1093" y="1359"/>
                        <a:pt x="1090" y="1358"/>
                        <a:pt x="1089" y="1356"/>
                      </a:cubicBezTo>
                      <a:close/>
                      <a:moveTo>
                        <a:pt x="1120" y="1332"/>
                      </a:moveTo>
                      <a:cubicBezTo>
                        <a:pt x="1117" y="1328"/>
                        <a:pt x="1118" y="1323"/>
                        <a:pt x="1121" y="1321"/>
                      </a:cubicBezTo>
                      <a:cubicBezTo>
                        <a:pt x="1121" y="1321"/>
                        <a:pt x="1121" y="1321"/>
                        <a:pt x="1121" y="1321"/>
                      </a:cubicBezTo>
                      <a:cubicBezTo>
                        <a:pt x="1125" y="1318"/>
                        <a:pt x="1130" y="1318"/>
                        <a:pt x="1133" y="1322"/>
                      </a:cubicBezTo>
                      <a:cubicBezTo>
                        <a:pt x="1133" y="1322"/>
                        <a:pt x="1133" y="1322"/>
                        <a:pt x="1133" y="1322"/>
                      </a:cubicBezTo>
                      <a:cubicBezTo>
                        <a:pt x="1135" y="1325"/>
                        <a:pt x="1135" y="1330"/>
                        <a:pt x="1131" y="1333"/>
                      </a:cubicBezTo>
                      <a:cubicBezTo>
                        <a:pt x="1131" y="1333"/>
                        <a:pt x="1131" y="1333"/>
                        <a:pt x="1131" y="1333"/>
                      </a:cubicBezTo>
                      <a:cubicBezTo>
                        <a:pt x="1130" y="1334"/>
                        <a:pt x="1128" y="1335"/>
                        <a:pt x="1126" y="1335"/>
                      </a:cubicBezTo>
                      <a:cubicBezTo>
                        <a:pt x="1126" y="1335"/>
                        <a:pt x="1126" y="1335"/>
                        <a:pt x="1126" y="1335"/>
                      </a:cubicBezTo>
                      <a:cubicBezTo>
                        <a:pt x="1124" y="1335"/>
                        <a:pt x="1122" y="1334"/>
                        <a:pt x="1120" y="1332"/>
                      </a:cubicBezTo>
                      <a:close/>
                      <a:moveTo>
                        <a:pt x="908" y="1325"/>
                      </a:moveTo>
                      <a:cubicBezTo>
                        <a:pt x="904" y="1323"/>
                        <a:pt x="902" y="1319"/>
                        <a:pt x="904" y="1315"/>
                      </a:cubicBezTo>
                      <a:cubicBezTo>
                        <a:pt x="904" y="1315"/>
                        <a:pt x="904" y="1315"/>
                        <a:pt x="904" y="1315"/>
                      </a:cubicBezTo>
                      <a:cubicBezTo>
                        <a:pt x="906" y="1311"/>
                        <a:pt x="910" y="1309"/>
                        <a:pt x="914" y="1310"/>
                      </a:cubicBezTo>
                      <a:cubicBezTo>
                        <a:pt x="914" y="1310"/>
                        <a:pt x="914" y="1310"/>
                        <a:pt x="914" y="1310"/>
                      </a:cubicBezTo>
                      <a:cubicBezTo>
                        <a:pt x="919" y="1312"/>
                        <a:pt x="920" y="1317"/>
                        <a:pt x="919" y="1321"/>
                      </a:cubicBezTo>
                      <a:cubicBezTo>
                        <a:pt x="919" y="1321"/>
                        <a:pt x="919" y="1321"/>
                        <a:pt x="919" y="1321"/>
                      </a:cubicBezTo>
                      <a:cubicBezTo>
                        <a:pt x="917" y="1324"/>
                        <a:pt x="914" y="1326"/>
                        <a:pt x="911" y="1326"/>
                      </a:cubicBezTo>
                      <a:cubicBezTo>
                        <a:pt x="911" y="1326"/>
                        <a:pt x="911" y="1326"/>
                        <a:pt x="911" y="1326"/>
                      </a:cubicBezTo>
                      <a:cubicBezTo>
                        <a:pt x="910" y="1326"/>
                        <a:pt x="909" y="1326"/>
                        <a:pt x="908" y="1325"/>
                      </a:cubicBezTo>
                      <a:close/>
                      <a:moveTo>
                        <a:pt x="199" y="1304"/>
                      </a:moveTo>
                      <a:cubicBezTo>
                        <a:pt x="199" y="1300"/>
                        <a:pt x="203" y="1296"/>
                        <a:pt x="207" y="1296"/>
                      </a:cubicBezTo>
                      <a:cubicBezTo>
                        <a:pt x="207" y="1296"/>
                        <a:pt x="207" y="1296"/>
                        <a:pt x="207" y="1296"/>
                      </a:cubicBezTo>
                      <a:cubicBezTo>
                        <a:pt x="212" y="1296"/>
                        <a:pt x="215" y="1300"/>
                        <a:pt x="215" y="1304"/>
                      </a:cubicBezTo>
                      <a:cubicBezTo>
                        <a:pt x="215" y="1304"/>
                        <a:pt x="215" y="1304"/>
                        <a:pt x="215" y="1304"/>
                      </a:cubicBezTo>
                      <a:cubicBezTo>
                        <a:pt x="215" y="1309"/>
                        <a:pt x="211" y="1312"/>
                        <a:pt x="207" y="1312"/>
                      </a:cubicBezTo>
                      <a:cubicBezTo>
                        <a:pt x="207" y="1312"/>
                        <a:pt x="207" y="1312"/>
                        <a:pt x="207" y="1312"/>
                      </a:cubicBezTo>
                      <a:cubicBezTo>
                        <a:pt x="207" y="1312"/>
                        <a:pt x="207" y="1312"/>
                        <a:pt x="207" y="1312"/>
                      </a:cubicBezTo>
                      <a:cubicBezTo>
                        <a:pt x="207" y="1312"/>
                        <a:pt x="207" y="1312"/>
                        <a:pt x="207" y="1312"/>
                      </a:cubicBezTo>
                      <a:cubicBezTo>
                        <a:pt x="203" y="1312"/>
                        <a:pt x="199" y="1308"/>
                        <a:pt x="199" y="1304"/>
                      </a:cubicBezTo>
                      <a:close/>
                      <a:moveTo>
                        <a:pt x="1151" y="1307"/>
                      </a:moveTo>
                      <a:cubicBezTo>
                        <a:pt x="1149" y="1304"/>
                        <a:pt x="1149" y="1299"/>
                        <a:pt x="1153" y="1296"/>
                      </a:cubicBezTo>
                      <a:cubicBezTo>
                        <a:pt x="1153" y="1296"/>
                        <a:pt x="1153" y="1296"/>
                        <a:pt x="1153" y="1296"/>
                      </a:cubicBezTo>
                      <a:cubicBezTo>
                        <a:pt x="1156" y="1293"/>
                        <a:pt x="1161" y="1294"/>
                        <a:pt x="1164" y="1297"/>
                      </a:cubicBezTo>
                      <a:cubicBezTo>
                        <a:pt x="1164" y="1297"/>
                        <a:pt x="1164" y="1297"/>
                        <a:pt x="1164" y="1297"/>
                      </a:cubicBezTo>
                      <a:cubicBezTo>
                        <a:pt x="1167" y="1301"/>
                        <a:pt x="1166" y="1306"/>
                        <a:pt x="1163" y="1308"/>
                      </a:cubicBezTo>
                      <a:cubicBezTo>
                        <a:pt x="1163" y="1308"/>
                        <a:pt x="1163" y="1308"/>
                        <a:pt x="1163" y="1308"/>
                      </a:cubicBezTo>
                      <a:cubicBezTo>
                        <a:pt x="1161" y="1310"/>
                        <a:pt x="1159" y="1310"/>
                        <a:pt x="1158" y="1310"/>
                      </a:cubicBezTo>
                      <a:cubicBezTo>
                        <a:pt x="1158" y="1310"/>
                        <a:pt x="1158" y="1310"/>
                        <a:pt x="1158" y="1310"/>
                      </a:cubicBezTo>
                      <a:cubicBezTo>
                        <a:pt x="1155" y="1310"/>
                        <a:pt x="1153" y="1309"/>
                        <a:pt x="1151" y="1307"/>
                      </a:cubicBezTo>
                      <a:close/>
                      <a:moveTo>
                        <a:pt x="239" y="1302"/>
                      </a:moveTo>
                      <a:cubicBezTo>
                        <a:pt x="238" y="1298"/>
                        <a:pt x="241" y="1294"/>
                        <a:pt x="246" y="1293"/>
                      </a:cubicBezTo>
                      <a:cubicBezTo>
                        <a:pt x="246" y="1293"/>
                        <a:pt x="246" y="1293"/>
                        <a:pt x="246" y="1293"/>
                      </a:cubicBezTo>
                      <a:cubicBezTo>
                        <a:pt x="250" y="1292"/>
                        <a:pt x="254" y="1296"/>
                        <a:pt x="255" y="1300"/>
                      </a:cubicBezTo>
                      <a:cubicBezTo>
                        <a:pt x="255" y="1300"/>
                        <a:pt x="255" y="1300"/>
                        <a:pt x="255" y="1300"/>
                      </a:cubicBezTo>
                      <a:cubicBezTo>
                        <a:pt x="255" y="1304"/>
                        <a:pt x="252" y="1308"/>
                        <a:pt x="248" y="1309"/>
                      </a:cubicBezTo>
                      <a:cubicBezTo>
                        <a:pt x="248" y="1309"/>
                        <a:pt x="248" y="1309"/>
                        <a:pt x="248" y="1309"/>
                      </a:cubicBezTo>
                      <a:cubicBezTo>
                        <a:pt x="248" y="1309"/>
                        <a:pt x="247" y="1309"/>
                        <a:pt x="247" y="1309"/>
                      </a:cubicBezTo>
                      <a:cubicBezTo>
                        <a:pt x="247" y="1309"/>
                        <a:pt x="247" y="1309"/>
                        <a:pt x="247" y="1309"/>
                      </a:cubicBezTo>
                      <a:cubicBezTo>
                        <a:pt x="243" y="1309"/>
                        <a:pt x="239" y="1306"/>
                        <a:pt x="239" y="1302"/>
                      </a:cubicBezTo>
                      <a:close/>
                      <a:moveTo>
                        <a:pt x="166" y="1307"/>
                      </a:moveTo>
                      <a:cubicBezTo>
                        <a:pt x="166" y="1307"/>
                        <a:pt x="166" y="1307"/>
                        <a:pt x="166" y="1307"/>
                      </a:cubicBezTo>
                      <a:cubicBezTo>
                        <a:pt x="166" y="1307"/>
                        <a:pt x="166" y="1307"/>
                        <a:pt x="166" y="1307"/>
                      </a:cubicBezTo>
                      <a:cubicBezTo>
                        <a:pt x="162" y="1307"/>
                        <a:pt x="159" y="1302"/>
                        <a:pt x="160" y="1298"/>
                      </a:cubicBezTo>
                      <a:cubicBezTo>
                        <a:pt x="160" y="1298"/>
                        <a:pt x="160" y="1298"/>
                        <a:pt x="160" y="1298"/>
                      </a:cubicBezTo>
                      <a:cubicBezTo>
                        <a:pt x="161" y="1294"/>
                        <a:pt x="165" y="1291"/>
                        <a:pt x="169" y="1292"/>
                      </a:cubicBezTo>
                      <a:cubicBezTo>
                        <a:pt x="169" y="1292"/>
                        <a:pt x="169" y="1292"/>
                        <a:pt x="169" y="1292"/>
                      </a:cubicBezTo>
                      <a:cubicBezTo>
                        <a:pt x="174" y="1293"/>
                        <a:pt x="176" y="1297"/>
                        <a:pt x="175" y="1301"/>
                      </a:cubicBezTo>
                      <a:cubicBezTo>
                        <a:pt x="175" y="1301"/>
                        <a:pt x="175" y="1301"/>
                        <a:pt x="175" y="1301"/>
                      </a:cubicBezTo>
                      <a:cubicBezTo>
                        <a:pt x="175" y="1305"/>
                        <a:pt x="171" y="1308"/>
                        <a:pt x="168" y="1308"/>
                      </a:cubicBezTo>
                      <a:cubicBezTo>
                        <a:pt x="168" y="1308"/>
                        <a:pt x="168" y="1308"/>
                        <a:pt x="168" y="1308"/>
                      </a:cubicBezTo>
                      <a:cubicBezTo>
                        <a:pt x="167" y="1308"/>
                        <a:pt x="167" y="1308"/>
                        <a:pt x="166" y="1307"/>
                      </a:cubicBezTo>
                      <a:close/>
                      <a:moveTo>
                        <a:pt x="278" y="1297"/>
                      </a:moveTo>
                      <a:cubicBezTo>
                        <a:pt x="278" y="1292"/>
                        <a:pt x="281" y="1288"/>
                        <a:pt x="285" y="1288"/>
                      </a:cubicBezTo>
                      <a:cubicBezTo>
                        <a:pt x="285" y="1288"/>
                        <a:pt x="285" y="1288"/>
                        <a:pt x="285" y="1288"/>
                      </a:cubicBezTo>
                      <a:cubicBezTo>
                        <a:pt x="290" y="1287"/>
                        <a:pt x="294" y="1290"/>
                        <a:pt x="294" y="1295"/>
                      </a:cubicBezTo>
                      <a:cubicBezTo>
                        <a:pt x="294" y="1295"/>
                        <a:pt x="294" y="1295"/>
                        <a:pt x="294" y="1295"/>
                      </a:cubicBezTo>
                      <a:cubicBezTo>
                        <a:pt x="295" y="1299"/>
                        <a:pt x="292" y="1303"/>
                        <a:pt x="287" y="1304"/>
                      </a:cubicBezTo>
                      <a:cubicBezTo>
                        <a:pt x="287" y="1304"/>
                        <a:pt x="287" y="1304"/>
                        <a:pt x="287" y="1304"/>
                      </a:cubicBezTo>
                      <a:cubicBezTo>
                        <a:pt x="287" y="1304"/>
                        <a:pt x="287" y="1304"/>
                        <a:pt x="286" y="1304"/>
                      </a:cubicBezTo>
                      <a:cubicBezTo>
                        <a:pt x="286" y="1304"/>
                        <a:pt x="286" y="1304"/>
                        <a:pt x="286" y="1304"/>
                      </a:cubicBezTo>
                      <a:cubicBezTo>
                        <a:pt x="282" y="1304"/>
                        <a:pt x="279" y="1301"/>
                        <a:pt x="278" y="1297"/>
                      </a:cubicBezTo>
                      <a:close/>
                      <a:moveTo>
                        <a:pt x="318" y="1292"/>
                      </a:moveTo>
                      <a:cubicBezTo>
                        <a:pt x="317" y="1287"/>
                        <a:pt x="320" y="1283"/>
                        <a:pt x="325" y="1283"/>
                      </a:cubicBezTo>
                      <a:cubicBezTo>
                        <a:pt x="325" y="1283"/>
                        <a:pt x="325" y="1283"/>
                        <a:pt x="325" y="1283"/>
                      </a:cubicBezTo>
                      <a:cubicBezTo>
                        <a:pt x="329" y="1282"/>
                        <a:pt x="333" y="1285"/>
                        <a:pt x="334" y="1289"/>
                      </a:cubicBezTo>
                      <a:cubicBezTo>
                        <a:pt x="334" y="1289"/>
                        <a:pt x="334" y="1289"/>
                        <a:pt x="334" y="1289"/>
                      </a:cubicBezTo>
                      <a:cubicBezTo>
                        <a:pt x="334" y="1294"/>
                        <a:pt x="331" y="1298"/>
                        <a:pt x="327" y="1298"/>
                      </a:cubicBezTo>
                      <a:cubicBezTo>
                        <a:pt x="327" y="1298"/>
                        <a:pt x="327" y="1298"/>
                        <a:pt x="327" y="1298"/>
                      </a:cubicBezTo>
                      <a:cubicBezTo>
                        <a:pt x="327" y="1298"/>
                        <a:pt x="326" y="1299"/>
                        <a:pt x="326" y="1299"/>
                      </a:cubicBezTo>
                      <a:cubicBezTo>
                        <a:pt x="326" y="1299"/>
                        <a:pt x="326" y="1299"/>
                        <a:pt x="326" y="1299"/>
                      </a:cubicBezTo>
                      <a:cubicBezTo>
                        <a:pt x="322" y="1299"/>
                        <a:pt x="318" y="1296"/>
                        <a:pt x="318" y="1292"/>
                      </a:cubicBezTo>
                      <a:close/>
                      <a:moveTo>
                        <a:pt x="127" y="1295"/>
                      </a:moveTo>
                      <a:cubicBezTo>
                        <a:pt x="123" y="1293"/>
                        <a:pt x="121" y="1288"/>
                        <a:pt x="122" y="1284"/>
                      </a:cubicBezTo>
                      <a:cubicBezTo>
                        <a:pt x="122" y="1284"/>
                        <a:pt x="122" y="1284"/>
                        <a:pt x="122" y="1284"/>
                      </a:cubicBezTo>
                      <a:cubicBezTo>
                        <a:pt x="124" y="1280"/>
                        <a:pt x="129" y="1278"/>
                        <a:pt x="133" y="1280"/>
                      </a:cubicBezTo>
                      <a:cubicBezTo>
                        <a:pt x="133" y="1280"/>
                        <a:pt x="133" y="1280"/>
                        <a:pt x="133" y="1280"/>
                      </a:cubicBezTo>
                      <a:cubicBezTo>
                        <a:pt x="137" y="1282"/>
                        <a:pt x="139" y="1287"/>
                        <a:pt x="137" y="1291"/>
                      </a:cubicBezTo>
                      <a:cubicBezTo>
                        <a:pt x="137" y="1291"/>
                        <a:pt x="137" y="1291"/>
                        <a:pt x="137" y="1291"/>
                      </a:cubicBezTo>
                      <a:cubicBezTo>
                        <a:pt x="136" y="1294"/>
                        <a:pt x="133" y="1296"/>
                        <a:pt x="130" y="1296"/>
                      </a:cubicBezTo>
                      <a:cubicBezTo>
                        <a:pt x="130" y="1296"/>
                        <a:pt x="130" y="1296"/>
                        <a:pt x="130" y="1296"/>
                      </a:cubicBezTo>
                      <a:cubicBezTo>
                        <a:pt x="129" y="1296"/>
                        <a:pt x="128" y="1295"/>
                        <a:pt x="127" y="1295"/>
                      </a:cubicBezTo>
                      <a:close/>
                      <a:moveTo>
                        <a:pt x="357" y="1286"/>
                      </a:moveTo>
                      <a:cubicBezTo>
                        <a:pt x="357" y="1282"/>
                        <a:pt x="360" y="1278"/>
                        <a:pt x="364" y="1277"/>
                      </a:cubicBezTo>
                      <a:cubicBezTo>
                        <a:pt x="364" y="1277"/>
                        <a:pt x="364" y="1277"/>
                        <a:pt x="364" y="1277"/>
                      </a:cubicBezTo>
                      <a:cubicBezTo>
                        <a:pt x="369" y="1277"/>
                        <a:pt x="373" y="1280"/>
                        <a:pt x="373" y="1284"/>
                      </a:cubicBezTo>
                      <a:cubicBezTo>
                        <a:pt x="373" y="1284"/>
                        <a:pt x="373" y="1284"/>
                        <a:pt x="373" y="1284"/>
                      </a:cubicBezTo>
                      <a:cubicBezTo>
                        <a:pt x="374" y="1289"/>
                        <a:pt x="371" y="1293"/>
                        <a:pt x="366" y="1293"/>
                      </a:cubicBezTo>
                      <a:cubicBezTo>
                        <a:pt x="366" y="1293"/>
                        <a:pt x="366" y="1293"/>
                        <a:pt x="366" y="1293"/>
                      </a:cubicBezTo>
                      <a:cubicBezTo>
                        <a:pt x="366" y="1293"/>
                        <a:pt x="366" y="1293"/>
                        <a:pt x="365" y="1293"/>
                      </a:cubicBezTo>
                      <a:cubicBezTo>
                        <a:pt x="365" y="1293"/>
                        <a:pt x="365" y="1293"/>
                        <a:pt x="365" y="1293"/>
                      </a:cubicBezTo>
                      <a:cubicBezTo>
                        <a:pt x="361" y="1293"/>
                        <a:pt x="358" y="1290"/>
                        <a:pt x="357" y="1286"/>
                      </a:cubicBezTo>
                      <a:close/>
                      <a:moveTo>
                        <a:pt x="924" y="1288"/>
                      </a:moveTo>
                      <a:cubicBezTo>
                        <a:pt x="920" y="1287"/>
                        <a:pt x="918" y="1282"/>
                        <a:pt x="919" y="1278"/>
                      </a:cubicBezTo>
                      <a:cubicBezTo>
                        <a:pt x="919" y="1278"/>
                        <a:pt x="919" y="1278"/>
                        <a:pt x="919" y="1278"/>
                      </a:cubicBezTo>
                      <a:cubicBezTo>
                        <a:pt x="921" y="1274"/>
                        <a:pt x="926" y="1272"/>
                        <a:pt x="930" y="1274"/>
                      </a:cubicBezTo>
                      <a:cubicBezTo>
                        <a:pt x="930" y="1274"/>
                        <a:pt x="930" y="1274"/>
                        <a:pt x="930" y="1274"/>
                      </a:cubicBezTo>
                      <a:cubicBezTo>
                        <a:pt x="934" y="1275"/>
                        <a:pt x="936" y="1280"/>
                        <a:pt x="934" y="1284"/>
                      </a:cubicBezTo>
                      <a:cubicBezTo>
                        <a:pt x="934" y="1284"/>
                        <a:pt x="934" y="1284"/>
                        <a:pt x="934" y="1284"/>
                      </a:cubicBezTo>
                      <a:cubicBezTo>
                        <a:pt x="933" y="1287"/>
                        <a:pt x="930" y="1289"/>
                        <a:pt x="927" y="1289"/>
                      </a:cubicBezTo>
                      <a:cubicBezTo>
                        <a:pt x="927" y="1289"/>
                        <a:pt x="927" y="1289"/>
                        <a:pt x="927" y="1289"/>
                      </a:cubicBezTo>
                      <a:cubicBezTo>
                        <a:pt x="926" y="1289"/>
                        <a:pt x="925" y="1289"/>
                        <a:pt x="924" y="1288"/>
                      </a:cubicBezTo>
                      <a:close/>
                      <a:moveTo>
                        <a:pt x="397" y="1281"/>
                      </a:moveTo>
                      <a:cubicBezTo>
                        <a:pt x="396" y="1277"/>
                        <a:pt x="400" y="1273"/>
                        <a:pt x="404" y="1272"/>
                      </a:cubicBezTo>
                      <a:cubicBezTo>
                        <a:pt x="404" y="1272"/>
                        <a:pt x="404" y="1272"/>
                        <a:pt x="404" y="1272"/>
                      </a:cubicBezTo>
                      <a:cubicBezTo>
                        <a:pt x="408" y="1272"/>
                        <a:pt x="412" y="1275"/>
                        <a:pt x="413" y="1279"/>
                      </a:cubicBezTo>
                      <a:cubicBezTo>
                        <a:pt x="413" y="1279"/>
                        <a:pt x="413" y="1279"/>
                        <a:pt x="413" y="1279"/>
                      </a:cubicBezTo>
                      <a:cubicBezTo>
                        <a:pt x="413" y="1283"/>
                        <a:pt x="410" y="1287"/>
                        <a:pt x="406" y="1288"/>
                      </a:cubicBezTo>
                      <a:cubicBezTo>
                        <a:pt x="406" y="1288"/>
                        <a:pt x="406" y="1288"/>
                        <a:pt x="406" y="1288"/>
                      </a:cubicBezTo>
                      <a:cubicBezTo>
                        <a:pt x="406" y="1288"/>
                        <a:pt x="405" y="1288"/>
                        <a:pt x="405" y="1288"/>
                      </a:cubicBezTo>
                      <a:cubicBezTo>
                        <a:pt x="405" y="1288"/>
                        <a:pt x="405" y="1288"/>
                        <a:pt x="405" y="1288"/>
                      </a:cubicBezTo>
                      <a:cubicBezTo>
                        <a:pt x="401" y="1288"/>
                        <a:pt x="398" y="1285"/>
                        <a:pt x="397" y="1281"/>
                      </a:cubicBezTo>
                      <a:close/>
                      <a:moveTo>
                        <a:pt x="1183" y="1283"/>
                      </a:moveTo>
                      <a:cubicBezTo>
                        <a:pt x="1180" y="1279"/>
                        <a:pt x="1181" y="1274"/>
                        <a:pt x="1184" y="1271"/>
                      </a:cubicBezTo>
                      <a:cubicBezTo>
                        <a:pt x="1184" y="1271"/>
                        <a:pt x="1184" y="1271"/>
                        <a:pt x="1184" y="1271"/>
                      </a:cubicBezTo>
                      <a:cubicBezTo>
                        <a:pt x="1188" y="1269"/>
                        <a:pt x="1193" y="1269"/>
                        <a:pt x="1195" y="1273"/>
                      </a:cubicBezTo>
                      <a:cubicBezTo>
                        <a:pt x="1195" y="1273"/>
                        <a:pt x="1195" y="1273"/>
                        <a:pt x="1195" y="1273"/>
                      </a:cubicBezTo>
                      <a:cubicBezTo>
                        <a:pt x="1198" y="1276"/>
                        <a:pt x="1198" y="1281"/>
                        <a:pt x="1194" y="1284"/>
                      </a:cubicBezTo>
                      <a:cubicBezTo>
                        <a:pt x="1194" y="1284"/>
                        <a:pt x="1194" y="1284"/>
                        <a:pt x="1194" y="1284"/>
                      </a:cubicBezTo>
                      <a:cubicBezTo>
                        <a:pt x="1193" y="1285"/>
                        <a:pt x="1191" y="1286"/>
                        <a:pt x="1189" y="1286"/>
                      </a:cubicBezTo>
                      <a:cubicBezTo>
                        <a:pt x="1189" y="1286"/>
                        <a:pt x="1189" y="1286"/>
                        <a:pt x="1189" y="1286"/>
                      </a:cubicBezTo>
                      <a:cubicBezTo>
                        <a:pt x="1187" y="1286"/>
                        <a:pt x="1184" y="1285"/>
                        <a:pt x="1183" y="1283"/>
                      </a:cubicBezTo>
                      <a:close/>
                      <a:moveTo>
                        <a:pt x="437" y="1276"/>
                      </a:moveTo>
                      <a:cubicBezTo>
                        <a:pt x="436" y="1271"/>
                        <a:pt x="439" y="1267"/>
                        <a:pt x="443" y="1267"/>
                      </a:cubicBezTo>
                      <a:cubicBezTo>
                        <a:pt x="443" y="1267"/>
                        <a:pt x="443" y="1267"/>
                        <a:pt x="443" y="1267"/>
                      </a:cubicBezTo>
                      <a:cubicBezTo>
                        <a:pt x="448" y="1266"/>
                        <a:pt x="452" y="1269"/>
                        <a:pt x="452" y="1274"/>
                      </a:cubicBezTo>
                      <a:cubicBezTo>
                        <a:pt x="452" y="1274"/>
                        <a:pt x="452" y="1274"/>
                        <a:pt x="452" y="1274"/>
                      </a:cubicBezTo>
                      <a:cubicBezTo>
                        <a:pt x="453" y="1278"/>
                        <a:pt x="450" y="1282"/>
                        <a:pt x="445" y="1283"/>
                      </a:cubicBezTo>
                      <a:cubicBezTo>
                        <a:pt x="445" y="1283"/>
                        <a:pt x="445" y="1283"/>
                        <a:pt x="445" y="1283"/>
                      </a:cubicBezTo>
                      <a:cubicBezTo>
                        <a:pt x="445" y="1283"/>
                        <a:pt x="445" y="1283"/>
                        <a:pt x="444" y="1283"/>
                      </a:cubicBezTo>
                      <a:cubicBezTo>
                        <a:pt x="444" y="1283"/>
                        <a:pt x="444" y="1283"/>
                        <a:pt x="444" y="1283"/>
                      </a:cubicBezTo>
                      <a:cubicBezTo>
                        <a:pt x="440" y="1283"/>
                        <a:pt x="437" y="1280"/>
                        <a:pt x="437" y="1276"/>
                      </a:cubicBezTo>
                      <a:close/>
                      <a:moveTo>
                        <a:pt x="476" y="1271"/>
                      </a:moveTo>
                      <a:cubicBezTo>
                        <a:pt x="475" y="1266"/>
                        <a:pt x="479" y="1262"/>
                        <a:pt x="483" y="1262"/>
                      </a:cubicBezTo>
                      <a:cubicBezTo>
                        <a:pt x="483" y="1262"/>
                        <a:pt x="483" y="1262"/>
                        <a:pt x="483" y="1262"/>
                      </a:cubicBezTo>
                      <a:cubicBezTo>
                        <a:pt x="487" y="1261"/>
                        <a:pt x="491" y="1264"/>
                        <a:pt x="492" y="1269"/>
                      </a:cubicBezTo>
                      <a:cubicBezTo>
                        <a:pt x="492" y="1269"/>
                        <a:pt x="492" y="1269"/>
                        <a:pt x="492" y="1269"/>
                      </a:cubicBezTo>
                      <a:cubicBezTo>
                        <a:pt x="492" y="1273"/>
                        <a:pt x="489" y="1277"/>
                        <a:pt x="485" y="1278"/>
                      </a:cubicBezTo>
                      <a:cubicBezTo>
                        <a:pt x="485" y="1278"/>
                        <a:pt x="485" y="1278"/>
                        <a:pt x="485" y="1278"/>
                      </a:cubicBezTo>
                      <a:cubicBezTo>
                        <a:pt x="485" y="1278"/>
                        <a:pt x="484" y="1278"/>
                        <a:pt x="484" y="1278"/>
                      </a:cubicBezTo>
                      <a:cubicBezTo>
                        <a:pt x="484" y="1278"/>
                        <a:pt x="484" y="1278"/>
                        <a:pt x="484" y="1278"/>
                      </a:cubicBezTo>
                      <a:cubicBezTo>
                        <a:pt x="480" y="1278"/>
                        <a:pt x="477" y="1275"/>
                        <a:pt x="476" y="1271"/>
                      </a:cubicBezTo>
                      <a:close/>
                      <a:moveTo>
                        <a:pt x="90" y="1275"/>
                      </a:moveTo>
                      <a:cubicBezTo>
                        <a:pt x="87" y="1272"/>
                        <a:pt x="86" y="1267"/>
                        <a:pt x="88" y="1264"/>
                      </a:cubicBezTo>
                      <a:cubicBezTo>
                        <a:pt x="88" y="1264"/>
                        <a:pt x="88" y="1264"/>
                        <a:pt x="88" y="1264"/>
                      </a:cubicBezTo>
                      <a:cubicBezTo>
                        <a:pt x="91" y="1260"/>
                        <a:pt x="96" y="1259"/>
                        <a:pt x="100" y="1262"/>
                      </a:cubicBezTo>
                      <a:cubicBezTo>
                        <a:pt x="100" y="1262"/>
                        <a:pt x="100" y="1262"/>
                        <a:pt x="100" y="1262"/>
                      </a:cubicBezTo>
                      <a:cubicBezTo>
                        <a:pt x="103" y="1264"/>
                        <a:pt x="104" y="1269"/>
                        <a:pt x="102" y="1273"/>
                      </a:cubicBezTo>
                      <a:cubicBezTo>
                        <a:pt x="102" y="1273"/>
                        <a:pt x="102" y="1273"/>
                        <a:pt x="102" y="1273"/>
                      </a:cubicBezTo>
                      <a:cubicBezTo>
                        <a:pt x="100" y="1275"/>
                        <a:pt x="98" y="1276"/>
                        <a:pt x="95" y="1276"/>
                      </a:cubicBezTo>
                      <a:cubicBezTo>
                        <a:pt x="95" y="1276"/>
                        <a:pt x="95" y="1276"/>
                        <a:pt x="95" y="1276"/>
                      </a:cubicBezTo>
                      <a:cubicBezTo>
                        <a:pt x="93" y="1276"/>
                        <a:pt x="92" y="1276"/>
                        <a:pt x="90" y="1275"/>
                      </a:cubicBezTo>
                      <a:close/>
                      <a:moveTo>
                        <a:pt x="516" y="1265"/>
                      </a:moveTo>
                      <a:cubicBezTo>
                        <a:pt x="515" y="1261"/>
                        <a:pt x="518" y="1257"/>
                        <a:pt x="522" y="1256"/>
                      </a:cubicBezTo>
                      <a:cubicBezTo>
                        <a:pt x="522" y="1256"/>
                        <a:pt x="522" y="1256"/>
                        <a:pt x="522" y="1256"/>
                      </a:cubicBezTo>
                      <a:cubicBezTo>
                        <a:pt x="527" y="1256"/>
                        <a:pt x="531" y="1259"/>
                        <a:pt x="531" y="1263"/>
                      </a:cubicBezTo>
                      <a:cubicBezTo>
                        <a:pt x="531" y="1263"/>
                        <a:pt x="531" y="1263"/>
                        <a:pt x="531" y="1263"/>
                      </a:cubicBezTo>
                      <a:cubicBezTo>
                        <a:pt x="532" y="1268"/>
                        <a:pt x="529" y="1272"/>
                        <a:pt x="525" y="1272"/>
                      </a:cubicBezTo>
                      <a:cubicBezTo>
                        <a:pt x="525" y="1272"/>
                        <a:pt x="525" y="1272"/>
                        <a:pt x="525" y="1272"/>
                      </a:cubicBezTo>
                      <a:cubicBezTo>
                        <a:pt x="524" y="1272"/>
                        <a:pt x="524" y="1272"/>
                        <a:pt x="523" y="1272"/>
                      </a:cubicBezTo>
                      <a:cubicBezTo>
                        <a:pt x="523" y="1272"/>
                        <a:pt x="523" y="1272"/>
                        <a:pt x="523" y="1272"/>
                      </a:cubicBezTo>
                      <a:cubicBezTo>
                        <a:pt x="520" y="1272"/>
                        <a:pt x="516" y="1269"/>
                        <a:pt x="516" y="1265"/>
                      </a:cubicBezTo>
                      <a:close/>
                      <a:moveTo>
                        <a:pt x="555" y="1260"/>
                      </a:moveTo>
                      <a:cubicBezTo>
                        <a:pt x="554" y="1256"/>
                        <a:pt x="558" y="1252"/>
                        <a:pt x="562" y="1251"/>
                      </a:cubicBezTo>
                      <a:cubicBezTo>
                        <a:pt x="562" y="1251"/>
                        <a:pt x="562" y="1251"/>
                        <a:pt x="562" y="1251"/>
                      </a:cubicBezTo>
                      <a:cubicBezTo>
                        <a:pt x="566" y="1251"/>
                        <a:pt x="570" y="1254"/>
                        <a:pt x="571" y="1258"/>
                      </a:cubicBezTo>
                      <a:cubicBezTo>
                        <a:pt x="571" y="1258"/>
                        <a:pt x="571" y="1258"/>
                        <a:pt x="571" y="1258"/>
                      </a:cubicBezTo>
                      <a:cubicBezTo>
                        <a:pt x="572" y="1262"/>
                        <a:pt x="568" y="1267"/>
                        <a:pt x="564" y="1267"/>
                      </a:cubicBezTo>
                      <a:cubicBezTo>
                        <a:pt x="564" y="1267"/>
                        <a:pt x="564" y="1267"/>
                        <a:pt x="564" y="1267"/>
                      </a:cubicBezTo>
                      <a:cubicBezTo>
                        <a:pt x="564" y="1267"/>
                        <a:pt x="563" y="1267"/>
                        <a:pt x="563" y="1267"/>
                      </a:cubicBezTo>
                      <a:cubicBezTo>
                        <a:pt x="563" y="1267"/>
                        <a:pt x="563" y="1267"/>
                        <a:pt x="563" y="1267"/>
                      </a:cubicBezTo>
                      <a:cubicBezTo>
                        <a:pt x="559" y="1267"/>
                        <a:pt x="556" y="1264"/>
                        <a:pt x="555" y="1260"/>
                      </a:cubicBezTo>
                      <a:close/>
                      <a:moveTo>
                        <a:pt x="595" y="1255"/>
                      </a:moveTo>
                      <a:cubicBezTo>
                        <a:pt x="594" y="1251"/>
                        <a:pt x="597" y="1247"/>
                        <a:pt x="601" y="1246"/>
                      </a:cubicBezTo>
                      <a:cubicBezTo>
                        <a:pt x="601" y="1246"/>
                        <a:pt x="601" y="1246"/>
                        <a:pt x="601" y="1246"/>
                      </a:cubicBezTo>
                      <a:cubicBezTo>
                        <a:pt x="606" y="1245"/>
                        <a:pt x="610" y="1248"/>
                        <a:pt x="610" y="1253"/>
                      </a:cubicBezTo>
                      <a:cubicBezTo>
                        <a:pt x="610" y="1253"/>
                        <a:pt x="610" y="1253"/>
                        <a:pt x="610" y="1253"/>
                      </a:cubicBezTo>
                      <a:cubicBezTo>
                        <a:pt x="611" y="1257"/>
                        <a:pt x="608" y="1261"/>
                        <a:pt x="604" y="1262"/>
                      </a:cubicBezTo>
                      <a:cubicBezTo>
                        <a:pt x="604" y="1262"/>
                        <a:pt x="604" y="1262"/>
                        <a:pt x="604" y="1262"/>
                      </a:cubicBezTo>
                      <a:cubicBezTo>
                        <a:pt x="603" y="1262"/>
                        <a:pt x="603" y="1262"/>
                        <a:pt x="602" y="1262"/>
                      </a:cubicBezTo>
                      <a:cubicBezTo>
                        <a:pt x="602" y="1262"/>
                        <a:pt x="602" y="1262"/>
                        <a:pt x="602" y="1262"/>
                      </a:cubicBezTo>
                      <a:cubicBezTo>
                        <a:pt x="599" y="1262"/>
                        <a:pt x="595" y="1259"/>
                        <a:pt x="595" y="1255"/>
                      </a:cubicBezTo>
                      <a:close/>
                      <a:moveTo>
                        <a:pt x="1214" y="1258"/>
                      </a:moveTo>
                      <a:cubicBezTo>
                        <a:pt x="1211" y="1254"/>
                        <a:pt x="1212" y="1249"/>
                        <a:pt x="1216" y="1247"/>
                      </a:cubicBezTo>
                      <a:cubicBezTo>
                        <a:pt x="1216" y="1247"/>
                        <a:pt x="1216" y="1247"/>
                        <a:pt x="1216" y="1247"/>
                      </a:cubicBezTo>
                      <a:cubicBezTo>
                        <a:pt x="1219" y="1244"/>
                        <a:pt x="1224" y="1245"/>
                        <a:pt x="1227" y="1248"/>
                      </a:cubicBezTo>
                      <a:cubicBezTo>
                        <a:pt x="1227" y="1248"/>
                        <a:pt x="1227" y="1248"/>
                        <a:pt x="1227" y="1248"/>
                      </a:cubicBezTo>
                      <a:cubicBezTo>
                        <a:pt x="1229" y="1252"/>
                        <a:pt x="1229" y="1257"/>
                        <a:pt x="1225" y="1259"/>
                      </a:cubicBezTo>
                      <a:cubicBezTo>
                        <a:pt x="1225" y="1259"/>
                        <a:pt x="1225" y="1259"/>
                        <a:pt x="1225" y="1259"/>
                      </a:cubicBezTo>
                      <a:cubicBezTo>
                        <a:pt x="1224" y="1260"/>
                        <a:pt x="1222" y="1261"/>
                        <a:pt x="1220" y="1261"/>
                      </a:cubicBezTo>
                      <a:cubicBezTo>
                        <a:pt x="1220" y="1261"/>
                        <a:pt x="1220" y="1261"/>
                        <a:pt x="1220" y="1261"/>
                      </a:cubicBezTo>
                      <a:cubicBezTo>
                        <a:pt x="1218" y="1261"/>
                        <a:pt x="1216" y="1260"/>
                        <a:pt x="1214" y="1258"/>
                      </a:cubicBezTo>
                      <a:close/>
                      <a:moveTo>
                        <a:pt x="634" y="1250"/>
                      </a:moveTo>
                      <a:cubicBezTo>
                        <a:pt x="634" y="1245"/>
                        <a:pt x="637" y="1241"/>
                        <a:pt x="641" y="1241"/>
                      </a:cubicBezTo>
                      <a:cubicBezTo>
                        <a:pt x="641" y="1241"/>
                        <a:pt x="641" y="1241"/>
                        <a:pt x="641" y="1241"/>
                      </a:cubicBezTo>
                      <a:cubicBezTo>
                        <a:pt x="645" y="1240"/>
                        <a:pt x="649" y="1243"/>
                        <a:pt x="650" y="1248"/>
                      </a:cubicBezTo>
                      <a:cubicBezTo>
                        <a:pt x="650" y="1248"/>
                        <a:pt x="650" y="1248"/>
                        <a:pt x="650" y="1248"/>
                      </a:cubicBezTo>
                      <a:cubicBezTo>
                        <a:pt x="651" y="1252"/>
                        <a:pt x="647" y="1256"/>
                        <a:pt x="643" y="1257"/>
                      </a:cubicBezTo>
                      <a:cubicBezTo>
                        <a:pt x="643" y="1257"/>
                        <a:pt x="643" y="1257"/>
                        <a:pt x="643" y="1257"/>
                      </a:cubicBezTo>
                      <a:cubicBezTo>
                        <a:pt x="643" y="1257"/>
                        <a:pt x="642" y="1257"/>
                        <a:pt x="642" y="1257"/>
                      </a:cubicBezTo>
                      <a:cubicBezTo>
                        <a:pt x="642" y="1257"/>
                        <a:pt x="642" y="1257"/>
                        <a:pt x="642" y="1257"/>
                      </a:cubicBezTo>
                      <a:cubicBezTo>
                        <a:pt x="638" y="1257"/>
                        <a:pt x="635" y="1254"/>
                        <a:pt x="634" y="1250"/>
                      </a:cubicBezTo>
                      <a:close/>
                      <a:moveTo>
                        <a:pt x="939" y="1252"/>
                      </a:moveTo>
                      <a:cubicBezTo>
                        <a:pt x="935" y="1250"/>
                        <a:pt x="933" y="1245"/>
                        <a:pt x="935" y="1241"/>
                      </a:cubicBezTo>
                      <a:cubicBezTo>
                        <a:pt x="935" y="1241"/>
                        <a:pt x="935" y="1241"/>
                        <a:pt x="935" y="1241"/>
                      </a:cubicBezTo>
                      <a:cubicBezTo>
                        <a:pt x="937" y="1237"/>
                        <a:pt x="941" y="1235"/>
                        <a:pt x="945" y="1237"/>
                      </a:cubicBezTo>
                      <a:cubicBezTo>
                        <a:pt x="945" y="1237"/>
                        <a:pt x="945" y="1237"/>
                        <a:pt x="945" y="1237"/>
                      </a:cubicBezTo>
                      <a:cubicBezTo>
                        <a:pt x="950" y="1239"/>
                        <a:pt x="951" y="1243"/>
                        <a:pt x="950" y="1247"/>
                      </a:cubicBezTo>
                      <a:cubicBezTo>
                        <a:pt x="950" y="1247"/>
                        <a:pt x="950" y="1247"/>
                        <a:pt x="950" y="1247"/>
                      </a:cubicBezTo>
                      <a:cubicBezTo>
                        <a:pt x="948" y="1251"/>
                        <a:pt x="945" y="1252"/>
                        <a:pt x="942" y="1252"/>
                      </a:cubicBezTo>
                      <a:cubicBezTo>
                        <a:pt x="942" y="1252"/>
                        <a:pt x="942" y="1252"/>
                        <a:pt x="942" y="1252"/>
                      </a:cubicBezTo>
                      <a:cubicBezTo>
                        <a:pt x="941" y="1252"/>
                        <a:pt x="940" y="1252"/>
                        <a:pt x="939" y="1252"/>
                      </a:cubicBezTo>
                      <a:close/>
                      <a:moveTo>
                        <a:pt x="674" y="1245"/>
                      </a:moveTo>
                      <a:cubicBezTo>
                        <a:pt x="673" y="1240"/>
                        <a:pt x="676" y="1236"/>
                        <a:pt x="680" y="1236"/>
                      </a:cubicBezTo>
                      <a:cubicBezTo>
                        <a:pt x="680" y="1236"/>
                        <a:pt x="680" y="1236"/>
                        <a:pt x="680" y="1236"/>
                      </a:cubicBezTo>
                      <a:cubicBezTo>
                        <a:pt x="685" y="1235"/>
                        <a:pt x="689" y="1238"/>
                        <a:pt x="689" y="1242"/>
                      </a:cubicBezTo>
                      <a:cubicBezTo>
                        <a:pt x="689" y="1242"/>
                        <a:pt x="689" y="1242"/>
                        <a:pt x="689" y="1242"/>
                      </a:cubicBezTo>
                      <a:cubicBezTo>
                        <a:pt x="690" y="1247"/>
                        <a:pt x="687" y="1251"/>
                        <a:pt x="683" y="1251"/>
                      </a:cubicBezTo>
                      <a:cubicBezTo>
                        <a:pt x="683" y="1251"/>
                        <a:pt x="683" y="1251"/>
                        <a:pt x="683" y="1251"/>
                      </a:cubicBezTo>
                      <a:cubicBezTo>
                        <a:pt x="682" y="1251"/>
                        <a:pt x="682" y="1251"/>
                        <a:pt x="682" y="1251"/>
                      </a:cubicBezTo>
                      <a:cubicBezTo>
                        <a:pt x="682" y="1251"/>
                        <a:pt x="682" y="1251"/>
                        <a:pt x="682" y="1251"/>
                      </a:cubicBezTo>
                      <a:cubicBezTo>
                        <a:pt x="678" y="1251"/>
                        <a:pt x="674" y="1249"/>
                        <a:pt x="674" y="1245"/>
                      </a:cubicBezTo>
                      <a:close/>
                      <a:moveTo>
                        <a:pt x="59" y="1248"/>
                      </a:moveTo>
                      <a:cubicBezTo>
                        <a:pt x="56" y="1245"/>
                        <a:pt x="56" y="1240"/>
                        <a:pt x="59" y="1237"/>
                      </a:cubicBezTo>
                      <a:cubicBezTo>
                        <a:pt x="59" y="1237"/>
                        <a:pt x="59" y="1237"/>
                        <a:pt x="59" y="1237"/>
                      </a:cubicBezTo>
                      <a:cubicBezTo>
                        <a:pt x="62" y="1234"/>
                        <a:pt x="67" y="1234"/>
                        <a:pt x="70" y="1237"/>
                      </a:cubicBezTo>
                      <a:cubicBezTo>
                        <a:pt x="70" y="1237"/>
                        <a:pt x="70" y="1237"/>
                        <a:pt x="70" y="1237"/>
                      </a:cubicBezTo>
                      <a:cubicBezTo>
                        <a:pt x="73" y="1240"/>
                        <a:pt x="73" y="1245"/>
                        <a:pt x="70" y="1248"/>
                      </a:cubicBezTo>
                      <a:cubicBezTo>
                        <a:pt x="70" y="1248"/>
                        <a:pt x="70" y="1248"/>
                        <a:pt x="70" y="1248"/>
                      </a:cubicBezTo>
                      <a:cubicBezTo>
                        <a:pt x="69" y="1250"/>
                        <a:pt x="67" y="1250"/>
                        <a:pt x="65" y="1250"/>
                      </a:cubicBezTo>
                      <a:cubicBezTo>
                        <a:pt x="65" y="1250"/>
                        <a:pt x="65" y="1250"/>
                        <a:pt x="65" y="1250"/>
                      </a:cubicBezTo>
                      <a:cubicBezTo>
                        <a:pt x="63" y="1250"/>
                        <a:pt x="60" y="1250"/>
                        <a:pt x="59" y="1248"/>
                      </a:cubicBezTo>
                      <a:close/>
                      <a:moveTo>
                        <a:pt x="713" y="1239"/>
                      </a:moveTo>
                      <a:cubicBezTo>
                        <a:pt x="713" y="1235"/>
                        <a:pt x="716" y="1231"/>
                        <a:pt x="720" y="1230"/>
                      </a:cubicBezTo>
                      <a:cubicBezTo>
                        <a:pt x="720" y="1230"/>
                        <a:pt x="720" y="1230"/>
                        <a:pt x="720" y="1230"/>
                      </a:cubicBezTo>
                      <a:cubicBezTo>
                        <a:pt x="724" y="1230"/>
                        <a:pt x="728" y="1233"/>
                        <a:pt x="729" y="1237"/>
                      </a:cubicBezTo>
                      <a:cubicBezTo>
                        <a:pt x="729" y="1237"/>
                        <a:pt x="729" y="1237"/>
                        <a:pt x="729" y="1237"/>
                      </a:cubicBezTo>
                      <a:cubicBezTo>
                        <a:pt x="730" y="1242"/>
                        <a:pt x="726" y="1246"/>
                        <a:pt x="722" y="1246"/>
                      </a:cubicBezTo>
                      <a:cubicBezTo>
                        <a:pt x="722" y="1246"/>
                        <a:pt x="722" y="1246"/>
                        <a:pt x="722" y="1246"/>
                      </a:cubicBezTo>
                      <a:cubicBezTo>
                        <a:pt x="722" y="1246"/>
                        <a:pt x="721" y="1246"/>
                        <a:pt x="721" y="1246"/>
                      </a:cubicBezTo>
                      <a:cubicBezTo>
                        <a:pt x="721" y="1246"/>
                        <a:pt x="721" y="1246"/>
                        <a:pt x="721" y="1246"/>
                      </a:cubicBezTo>
                      <a:cubicBezTo>
                        <a:pt x="717" y="1246"/>
                        <a:pt x="714" y="1243"/>
                        <a:pt x="713" y="1239"/>
                      </a:cubicBezTo>
                      <a:close/>
                      <a:moveTo>
                        <a:pt x="753" y="1234"/>
                      </a:moveTo>
                      <a:cubicBezTo>
                        <a:pt x="752" y="1230"/>
                        <a:pt x="755" y="1226"/>
                        <a:pt x="760" y="1225"/>
                      </a:cubicBezTo>
                      <a:cubicBezTo>
                        <a:pt x="760" y="1225"/>
                        <a:pt x="760" y="1225"/>
                        <a:pt x="760" y="1225"/>
                      </a:cubicBezTo>
                      <a:cubicBezTo>
                        <a:pt x="764" y="1225"/>
                        <a:pt x="768" y="1228"/>
                        <a:pt x="769" y="1232"/>
                      </a:cubicBezTo>
                      <a:cubicBezTo>
                        <a:pt x="769" y="1232"/>
                        <a:pt x="769" y="1232"/>
                        <a:pt x="769" y="1232"/>
                      </a:cubicBezTo>
                      <a:cubicBezTo>
                        <a:pt x="769" y="1236"/>
                        <a:pt x="766" y="1240"/>
                        <a:pt x="762" y="1241"/>
                      </a:cubicBezTo>
                      <a:cubicBezTo>
                        <a:pt x="762" y="1241"/>
                        <a:pt x="762" y="1241"/>
                        <a:pt x="762" y="1241"/>
                      </a:cubicBezTo>
                      <a:cubicBezTo>
                        <a:pt x="761" y="1241"/>
                        <a:pt x="761" y="1241"/>
                        <a:pt x="761" y="1241"/>
                      </a:cubicBezTo>
                      <a:cubicBezTo>
                        <a:pt x="761" y="1241"/>
                        <a:pt x="761" y="1241"/>
                        <a:pt x="761" y="1241"/>
                      </a:cubicBezTo>
                      <a:cubicBezTo>
                        <a:pt x="757" y="1241"/>
                        <a:pt x="753" y="1238"/>
                        <a:pt x="753" y="1234"/>
                      </a:cubicBezTo>
                      <a:close/>
                      <a:moveTo>
                        <a:pt x="1246" y="1233"/>
                      </a:moveTo>
                      <a:cubicBezTo>
                        <a:pt x="1243" y="1230"/>
                        <a:pt x="1243" y="1225"/>
                        <a:pt x="1247" y="1222"/>
                      </a:cubicBezTo>
                      <a:cubicBezTo>
                        <a:pt x="1247" y="1222"/>
                        <a:pt x="1247" y="1222"/>
                        <a:pt x="1247" y="1222"/>
                      </a:cubicBezTo>
                      <a:cubicBezTo>
                        <a:pt x="1250" y="1219"/>
                        <a:pt x="1255" y="1220"/>
                        <a:pt x="1258" y="1223"/>
                      </a:cubicBezTo>
                      <a:cubicBezTo>
                        <a:pt x="1258" y="1223"/>
                        <a:pt x="1258" y="1223"/>
                        <a:pt x="1258" y="1223"/>
                      </a:cubicBezTo>
                      <a:cubicBezTo>
                        <a:pt x="1261" y="1227"/>
                        <a:pt x="1260" y="1232"/>
                        <a:pt x="1257" y="1235"/>
                      </a:cubicBezTo>
                      <a:cubicBezTo>
                        <a:pt x="1257" y="1235"/>
                        <a:pt x="1257" y="1235"/>
                        <a:pt x="1257" y="1235"/>
                      </a:cubicBezTo>
                      <a:cubicBezTo>
                        <a:pt x="1255" y="1236"/>
                        <a:pt x="1254" y="1236"/>
                        <a:pt x="1252" y="1236"/>
                      </a:cubicBezTo>
                      <a:cubicBezTo>
                        <a:pt x="1252" y="1236"/>
                        <a:pt x="1252" y="1236"/>
                        <a:pt x="1252" y="1236"/>
                      </a:cubicBezTo>
                      <a:cubicBezTo>
                        <a:pt x="1249" y="1236"/>
                        <a:pt x="1247" y="1235"/>
                        <a:pt x="1246" y="1233"/>
                      </a:cubicBezTo>
                      <a:close/>
                      <a:moveTo>
                        <a:pt x="792" y="1229"/>
                      </a:moveTo>
                      <a:cubicBezTo>
                        <a:pt x="792" y="1224"/>
                        <a:pt x="795" y="1220"/>
                        <a:pt x="799" y="1220"/>
                      </a:cubicBezTo>
                      <a:cubicBezTo>
                        <a:pt x="799" y="1220"/>
                        <a:pt x="799" y="1220"/>
                        <a:pt x="799" y="1220"/>
                      </a:cubicBezTo>
                      <a:cubicBezTo>
                        <a:pt x="803" y="1219"/>
                        <a:pt x="807" y="1222"/>
                        <a:pt x="808" y="1227"/>
                      </a:cubicBezTo>
                      <a:cubicBezTo>
                        <a:pt x="808" y="1227"/>
                        <a:pt x="808" y="1227"/>
                        <a:pt x="808" y="1227"/>
                      </a:cubicBezTo>
                      <a:cubicBezTo>
                        <a:pt x="809" y="1231"/>
                        <a:pt x="806" y="1235"/>
                        <a:pt x="801" y="1236"/>
                      </a:cubicBezTo>
                      <a:cubicBezTo>
                        <a:pt x="801" y="1236"/>
                        <a:pt x="801" y="1236"/>
                        <a:pt x="801" y="1236"/>
                      </a:cubicBezTo>
                      <a:cubicBezTo>
                        <a:pt x="801" y="1236"/>
                        <a:pt x="800" y="1236"/>
                        <a:pt x="800" y="1236"/>
                      </a:cubicBezTo>
                      <a:cubicBezTo>
                        <a:pt x="800" y="1236"/>
                        <a:pt x="800" y="1236"/>
                        <a:pt x="800" y="1236"/>
                      </a:cubicBezTo>
                      <a:cubicBezTo>
                        <a:pt x="796" y="1236"/>
                        <a:pt x="793" y="1233"/>
                        <a:pt x="792" y="1229"/>
                      </a:cubicBezTo>
                      <a:close/>
                      <a:moveTo>
                        <a:pt x="832" y="1224"/>
                      </a:moveTo>
                      <a:cubicBezTo>
                        <a:pt x="831" y="1219"/>
                        <a:pt x="834" y="1215"/>
                        <a:pt x="839" y="1215"/>
                      </a:cubicBezTo>
                      <a:cubicBezTo>
                        <a:pt x="839" y="1215"/>
                        <a:pt x="839" y="1215"/>
                        <a:pt x="839" y="1215"/>
                      </a:cubicBezTo>
                      <a:cubicBezTo>
                        <a:pt x="843" y="1214"/>
                        <a:pt x="847" y="1217"/>
                        <a:pt x="848" y="1222"/>
                      </a:cubicBezTo>
                      <a:cubicBezTo>
                        <a:pt x="848" y="1222"/>
                        <a:pt x="848" y="1222"/>
                        <a:pt x="848" y="1222"/>
                      </a:cubicBezTo>
                      <a:cubicBezTo>
                        <a:pt x="848" y="1226"/>
                        <a:pt x="845" y="1230"/>
                        <a:pt x="841" y="1230"/>
                      </a:cubicBezTo>
                      <a:cubicBezTo>
                        <a:pt x="841" y="1230"/>
                        <a:pt x="841" y="1230"/>
                        <a:pt x="841" y="1230"/>
                      </a:cubicBezTo>
                      <a:cubicBezTo>
                        <a:pt x="840" y="1231"/>
                        <a:pt x="840" y="1231"/>
                        <a:pt x="840" y="1231"/>
                      </a:cubicBezTo>
                      <a:cubicBezTo>
                        <a:pt x="840" y="1231"/>
                        <a:pt x="840" y="1231"/>
                        <a:pt x="840" y="1231"/>
                      </a:cubicBezTo>
                      <a:cubicBezTo>
                        <a:pt x="836" y="1231"/>
                        <a:pt x="832" y="1228"/>
                        <a:pt x="832" y="1224"/>
                      </a:cubicBezTo>
                      <a:close/>
                      <a:moveTo>
                        <a:pt x="871" y="1218"/>
                      </a:moveTo>
                      <a:cubicBezTo>
                        <a:pt x="871" y="1214"/>
                        <a:pt x="874" y="1210"/>
                        <a:pt x="878" y="1209"/>
                      </a:cubicBezTo>
                      <a:cubicBezTo>
                        <a:pt x="878" y="1209"/>
                        <a:pt x="878" y="1209"/>
                        <a:pt x="878" y="1209"/>
                      </a:cubicBezTo>
                      <a:cubicBezTo>
                        <a:pt x="882" y="1209"/>
                        <a:pt x="886" y="1212"/>
                        <a:pt x="887" y="1216"/>
                      </a:cubicBezTo>
                      <a:cubicBezTo>
                        <a:pt x="887" y="1216"/>
                        <a:pt x="887" y="1216"/>
                        <a:pt x="887" y="1216"/>
                      </a:cubicBezTo>
                      <a:cubicBezTo>
                        <a:pt x="888" y="1221"/>
                        <a:pt x="885" y="1225"/>
                        <a:pt x="880" y="1225"/>
                      </a:cubicBezTo>
                      <a:cubicBezTo>
                        <a:pt x="880" y="1225"/>
                        <a:pt x="880" y="1225"/>
                        <a:pt x="880" y="1225"/>
                      </a:cubicBezTo>
                      <a:cubicBezTo>
                        <a:pt x="880" y="1225"/>
                        <a:pt x="879" y="1225"/>
                        <a:pt x="879" y="1225"/>
                      </a:cubicBezTo>
                      <a:cubicBezTo>
                        <a:pt x="879" y="1225"/>
                        <a:pt x="879" y="1225"/>
                        <a:pt x="879" y="1225"/>
                      </a:cubicBezTo>
                      <a:cubicBezTo>
                        <a:pt x="875" y="1225"/>
                        <a:pt x="872" y="1222"/>
                        <a:pt x="871" y="1218"/>
                      </a:cubicBezTo>
                      <a:close/>
                      <a:moveTo>
                        <a:pt x="911" y="1213"/>
                      </a:moveTo>
                      <a:cubicBezTo>
                        <a:pt x="910" y="1209"/>
                        <a:pt x="913" y="1205"/>
                        <a:pt x="918" y="1204"/>
                      </a:cubicBezTo>
                      <a:cubicBezTo>
                        <a:pt x="918" y="1204"/>
                        <a:pt x="918" y="1204"/>
                        <a:pt x="918" y="1204"/>
                      </a:cubicBezTo>
                      <a:cubicBezTo>
                        <a:pt x="922" y="1204"/>
                        <a:pt x="926" y="1207"/>
                        <a:pt x="927" y="1211"/>
                      </a:cubicBezTo>
                      <a:cubicBezTo>
                        <a:pt x="927" y="1211"/>
                        <a:pt x="927" y="1211"/>
                        <a:pt x="927" y="1211"/>
                      </a:cubicBezTo>
                      <a:cubicBezTo>
                        <a:pt x="927" y="1215"/>
                        <a:pt x="924" y="1219"/>
                        <a:pt x="920" y="1220"/>
                      </a:cubicBezTo>
                      <a:cubicBezTo>
                        <a:pt x="920" y="1220"/>
                        <a:pt x="920" y="1220"/>
                        <a:pt x="920" y="1220"/>
                      </a:cubicBezTo>
                      <a:cubicBezTo>
                        <a:pt x="919" y="1220"/>
                        <a:pt x="919" y="1220"/>
                        <a:pt x="919" y="1220"/>
                      </a:cubicBezTo>
                      <a:cubicBezTo>
                        <a:pt x="919" y="1220"/>
                        <a:pt x="919" y="1220"/>
                        <a:pt x="919" y="1220"/>
                      </a:cubicBezTo>
                      <a:cubicBezTo>
                        <a:pt x="915" y="1220"/>
                        <a:pt x="911" y="1217"/>
                        <a:pt x="911" y="1213"/>
                      </a:cubicBezTo>
                      <a:close/>
                      <a:moveTo>
                        <a:pt x="33" y="1216"/>
                      </a:moveTo>
                      <a:cubicBezTo>
                        <a:pt x="33" y="1216"/>
                        <a:pt x="33" y="1216"/>
                        <a:pt x="33" y="1216"/>
                      </a:cubicBezTo>
                      <a:cubicBezTo>
                        <a:pt x="33" y="1216"/>
                        <a:pt x="33" y="1216"/>
                        <a:pt x="33" y="1216"/>
                      </a:cubicBezTo>
                      <a:cubicBezTo>
                        <a:pt x="31" y="1212"/>
                        <a:pt x="32" y="1207"/>
                        <a:pt x="36" y="1205"/>
                      </a:cubicBezTo>
                      <a:cubicBezTo>
                        <a:pt x="36" y="1205"/>
                        <a:pt x="36" y="1205"/>
                        <a:pt x="36" y="1205"/>
                      </a:cubicBezTo>
                      <a:cubicBezTo>
                        <a:pt x="39" y="1202"/>
                        <a:pt x="44" y="1203"/>
                        <a:pt x="47" y="1207"/>
                      </a:cubicBezTo>
                      <a:cubicBezTo>
                        <a:pt x="47" y="1207"/>
                        <a:pt x="47" y="1207"/>
                        <a:pt x="47" y="1207"/>
                      </a:cubicBezTo>
                      <a:cubicBezTo>
                        <a:pt x="49" y="1211"/>
                        <a:pt x="48" y="1216"/>
                        <a:pt x="44" y="1218"/>
                      </a:cubicBezTo>
                      <a:cubicBezTo>
                        <a:pt x="44" y="1218"/>
                        <a:pt x="44" y="1218"/>
                        <a:pt x="44" y="1218"/>
                      </a:cubicBezTo>
                      <a:cubicBezTo>
                        <a:pt x="43" y="1219"/>
                        <a:pt x="41" y="1219"/>
                        <a:pt x="40" y="1219"/>
                      </a:cubicBezTo>
                      <a:cubicBezTo>
                        <a:pt x="40" y="1219"/>
                        <a:pt x="40" y="1219"/>
                        <a:pt x="40" y="1219"/>
                      </a:cubicBezTo>
                      <a:cubicBezTo>
                        <a:pt x="37" y="1219"/>
                        <a:pt x="35" y="1218"/>
                        <a:pt x="33" y="1216"/>
                      </a:cubicBezTo>
                      <a:close/>
                      <a:moveTo>
                        <a:pt x="1277" y="1209"/>
                      </a:moveTo>
                      <a:cubicBezTo>
                        <a:pt x="1274" y="1205"/>
                        <a:pt x="1275" y="1200"/>
                        <a:pt x="1278" y="1197"/>
                      </a:cubicBezTo>
                      <a:cubicBezTo>
                        <a:pt x="1278" y="1197"/>
                        <a:pt x="1278" y="1197"/>
                        <a:pt x="1278" y="1197"/>
                      </a:cubicBezTo>
                      <a:cubicBezTo>
                        <a:pt x="1282" y="1195"/>
                        <a:pt x="1287" y="1195"/>
                        <a:pt x="1289" y="1199"/>
                      </a:cubicBezTo>
                      <a:cubicBezTo>
                        <a:pt x="1289" y="1199"/>
                        <a:pt x="1289" y="1199"/>
                        <a:pt x="1289" y="1199"/>
                      </a:cubicBezTo>
                      <a:cubicBezTo>
                        <a:pt x="1292" y="1202"/>
                        <a:pt x="1292" y="1207"/>
                        <a:pt x="1288" y="1210"/>
                      </a:cubicBezTo>
                      <a:cubicBezTo>
                        <a:pt x="1288" y="1210"/>
                        <a:pt x="1288" y="1210"/>
                        <a:pt x="1288" y="1210"/>
                      </a:cubicBezTo>
                      <a:cubicBezTo>
                        <a:pt x="1287" y="1211"/>
                        <a:pt x="1285" y="1212"/>
                        <a:pt x="1283" y="1212"/>
                      </a:cubicBezTo>
                      <a:cubicBezTo>
                        <a:pt x="1283" y="1212"/>
                        <a:pt x="1283" y="1212"/>
                        <a:pt x="1283" y="1212"/>
                      </a:cubicBezTo>
                      <a:cubicBezTo>
                        <a:pt x="1281" y="1212"/>
                        <a:pt x="1278" y="1211"/>
                        <a:pt x="1277" y="1209"/>
                      </a:cubicBezTo>
                      <a:close/>
                      <a:moveTo>
                        <a:pt x="1308" y="1184"/>
                      </a:moveTo>
                      <a:cubicBezTo>
                        <a:pt x="1305" y="1181"/>
                        <a:pt x="1306" y="1176"/>
                        <a:pt x="1310" y="1173"/>
                      </a:cubicBezTo>
                      <a:cubicBezTo>
                        <a:pt x="1310" y="1173"/>
                        <a:pt x="1310" y="1173"/>
                        <a:pt x="1310" y="1173"/>
                      </a:cubicBezTo>
                      <a:cubicBezTo>
                        <a:pt x="1313" y="1170"/>
                        <a:pt x="1318" y="1171"/>
                        <a:pt x="1321" y="1174"/>
                      </a:cubicBezTo>
                      <a:cubicBezTo>
                        <a:pt x="1321" y="1174"/>
                        <a:pt x="1321" y="1174"/>
                        <a:pt x="1321" y="1174"/>
                      </a:cubicBezTo>
                      <a:cubicBezTo>
                        <a:pt x="1324" y="1178"/>
                        <a:pt x="1323" y="1183"/>
                        <a:pt x="1319" y="1185"/>
                      </a:cubicBezTo>
                      <a:cubicBezTo>
                        <a:pt x="1319" y="1185"/>
                        <a:pt x="1319" y="1185"/>
                        <a:pt x="1319" y="1185"/>
                      </a:cubicBezTo>
                      <a:cubicBezTo>
                        <a:pt x="1318" y="1187"/>
                        <a:pt x="1316" y="1187"/>
                        <a:pt x="1315" y="1187"/>
                      </a:cubicBezTo>
                      <a:cubicBezTo>
                        <a:pt x="1315" y="1187"/>
                        <a:pt x="1315" y="1187"/>
                        <a:pt x="1315" y="1187"/>
                      </a:cubicBezTo>
                      <a:cubicBezTo>
                        <a:pt x="1312" y="1187"/>
                        <a:pt x="1310" y="1186"/>
                        <a:pt x="1308" y="1184"/>
                      </a:cubicBezTo>
                      <a:close/>
                      <a:moveTo>
                        <a:pt x="14" y="1179"/>
                      </a:moveTo>
                      <a:cubicBezTo>
                        <a:pt x="13" y="1175"/>
                        <a:pt x="15" y="1170"/>
                        <a:pt x="19" y="1168"/>
                      </a:cubicBezTo>
                      <a:cubicBezTo>
                        <a:pt x="19" y="1168"/>
                        <a:pt x="19" y="1168"/>
                        <a:pt x="19" y="1168"/>
                      </a:cubicBezTo>
                      <a:cubicBezTo>
                        <a:pt x="23" y="1167"/>
                        <a:pt x="27" y="1169"/>
                        <a:pt x="29" y="1173"/>
                      </a:cubicBezTo>
                      <a:cubicBezTo>
                        <a:pt x="29" y="1173"/>
                        <a:pt x="29" y="1173"/>
                        <a:pt x="29" y="1173"/>
                      </a:cubicBezTo>
                      <a:cubicBezTo>
                        <a:pt x="31" y="1177"/>
                        <a:pt x="29" y="1182"/>
                        <a:pt x="25" y="1183"/>
                      </a:cubicBezTo>
                      <a:cubicBezTo>
                        <a:pt x="25" y="1183"/>
                        <a:pt x="25" y="1183"/>
                        <a:pt x="25" y="1183"/>
                      </a:cubicBezTo>
                      <a:cubicBezTo>
                        <a:pt x="24" y="1184"/>
                        <a:pt x="23" y="1184"/>
                        <a:pt x="22" y="1184"/>
                      </a:cubicBezTo>
                      <a:cubicBezTo>
                        <a:pt x="22" y="1184"/>
                        <a:pt x="22" y="1184"/>
                        <a:pt x="22" y="1184"/>
                      </a:cubicBezTo>
                      <a:cubicBezTo>
                        <a:pt x="19" y="1184"/>
                        <a:pt x="15" y="1182"/>
                        <a:pt x="14" y="1179"/>
                      </a:cubicBezTo>
                      <a:close/>
                      <a:moveTo>
                        <a:pt x="1338" y="1157"/>
                      </a:moveTo>
                      <a:cubicBezTo>
                        <a:pt x="1338" y="1152"/>
                        <a:pt x="1341" y="1148"/>
                        <a:pt x="1345" y="1148"/>
                      </a:cubicBezTo>
                      <a:cubicBezTo>
                        <a:pt x="1345" y="1148"/>
                        <a:pt x="1345" y="1148"/>
                        <a:pt x="1345" y="1148"/>
                      </a:cubicBezTo>
                      <a:cubicBezTo>
                        <a:pt x="1350" y="1147"/>
                        <a:pt x="1354" y="1150"/>
                        <a:pt x="1354" y="1154"/>
                      </a:cubicBezTo>
                      <a:cubicBezTo>
                        <a:pt x="1354" y="1154"/>
                        <a:pt x="1354" y="1154"/>
                        <a:pt x="1354" y="1154"/>
                      </a:cubicBezTo>
                      <a:cubicBezTo>
                        <a:pt x="1355" y="1159"/>
                        <a:pt x="1352" y="1163"/>
                        <a:pt x="1347" y="1163"/>
                      </a:cubicBezTo>
                      <a:cubicBezTo>
                        <a:pt x="1347" y="1163"/>
                        <a:pt x="1347" y="1163"/>
                        <a:pt x="1347" y="1163"/>
                      </a:cubicBezTo>
                      <a:cubicBezTo>
                        <a:pt x="1347" y="1164"/>
                        <a:pt x="1347" y="1164"/>
                        <a:pt x="1346" y="1164"/>
                      </a:cubicBezTo>
                      <a:cubicBezTo>
                        <a:pt x="1346" y="1164"/>
                        <a:pt x="1346" y="1164"/>
                        <a:pt x="1346" y="1164"/>
                      </a:cubicBezTo>
                      <a:cubicBezTo>
                        <a:pt x="1342" y="1164"/>
                        <a:pt x="1339" y="1161"/>
                        <a:pt x="1338" y="1157"/>
                      </a:cubicBezTo>
                      <a:close/>
                      <a:moveTo>
                        <a:pt x="1378" y="1151"/>
                      </a:moveTo>
                      <a:cubicBezTo>
                        <a:pt x="1377" y="1147"/>
                        <a:pt x="1380" y="1143"/>
                        <a:pt x="1385" y="1142"/>
                      </a:cubicBezTo>
                      <a:cubicBezTo>
                        <a:pt x="1385" y="1142"/>
                        <a:pt x="1385" y="1142"/>
                        <a:pt x="1385" y="1142"/>
                      </a:cubicBezTo>
                      <a:cubicBezTo>
                        <a:pt x="1389" y="1142"/>
                        <a:pt x="1393" y="1145"/>
                        <a:pt x="1394" y="1149"/>
                      </a:cubicBezTo>
                      <a:cubicBezTo>
                        <a:pt x="1394" y="1149"/>
                        <a:pt x="1394" y="1149"/>
                        <a:pt x="1394" y="1149"/>
                      </a:cubicBezTo>
                      <a:cubicBezTo>
                        <a:pt x="1394" y="1154"/>
                        <a:pt x="1391" y="1158"/>
                        <a:pt x="1387" y="1158"/>
                      </a:cubicBezTo>
                      <a:cubicBezTo>
                        <a:pt x="1387" y="1158"/>
                        <a:pt x="1387" y="1158"/>
                        <a:pt x="1387" y="1158"/>
                      </a:cubicBezTo>
                      <a:cubicBezTo>
                        <a:pt x="1387" y="1158"/>
                        <a:pt x="1386" y="1158"/>
                        <a:pt x="1386" y="1158"/>
                      </a:cubicBezTo>
                      <a:cubicBezTo>
                        <a:pt x="1386" y="1158"/>
                        <a:pt x="1386" y="1158"/>
                        <a:pt x="1386" y="1158"/>
                      </a:cubicBezTo>
                      <a:cubicBezTo>
                        <a:pt x="1382" y="1158"/>
                        <a:pt x="1378" y="1155"/>
                        <a:pt x="1378" y="1151"/>
                      </a:cubicBezTo>
                      <a:close/>
                      <a:moveTo>
                        <a:pt x="1417" y="1146"/>
                      </a:moveTo>
                      <a:cubicBezTo>
                        <a:pt x="1417" y="1142"/>
                        <a:pt x="1420" y="1138"/>
                        <a:pt x="1424" y="1137"/>
                      </a:cubicBezTo>
                      <a:cubicBezTo>
                        <a:pt x="1424" y="1137"/>
                        <a:pt x="1424" y="1137"/>
                        <a:pt x="1424" y="1137"/>
                      </a:cubicBezTo>
                      <a:cubicBezTo>
                        <a:pt x="1429" y="1137"/>
                        <a:pt x="1433" y="1140"/>
                        <a:pt x="1433" y="1144"/>
                      </a:cubicBezTo>
                      <a:cubicBezTo>
                        <a:pt x="1433" y="1144"/>
                        <a:pt x="1433" y="1144"/>
                        <a:pt x="1433" y="1144"/>
                      </a:cubicBezTo>
                      <a:cubicBezTo>
                        <a:pt x="1434" y="1148"/>
                        <a:pt x="1431" y="1152"/>
                        <a:pt x="1426" y="1153"/>
                      </a:cubicBezTo>
                      <a:cubicBezTo>
                        <a:pt x="1426" y="1153"/>
                        <a:pt x="1426" y="1153"/>
                        <a:pt x="1426" y="1153"/>
                      </a:cubicBezTo>
                      <a:cubicBezTo>
                        <a:pt x="1426" y="1153"/>
                        <a:pt x="1426" y="1153"/>
                        <a:pt x="1425" y="1153"/>
                      </a:cubicBezTo>
                      <a:cubicBezTo>
                        <a:pt x="1425" y="1153"/>
                        <a:pt x="1425" y="1153"/>
                        <a:pt x="1425" y="1153"/>
                      </a:cubicBezTo>
                      <a:cubicBezTo>
                        <a:pt x="1421" y="1153"/>
                        <a:pt x="1418" y="1150"/>
                        <a:pt x="1417" y="1146"/>
                      </a:cubicBezTo>
                      <a:close/>
                      <a:moveTo>
                        <a:pt x="1457" y="1141"/>
                      </a:moveTo>
                      <a:cubicBezTo>
                        <a:pt x="1456" y="1137"/>
                        <a:pt x="1459" y="1133"/>
                        <a:pt x="1464" y="1132"/>
                      </a:cubicBezTo>
                      <a:cubicBezTo>
                        <a:pt x="1464" y="1132"/>
                        <a:pt x="1464" y="1132"/>
                        <a:pt x="1464" y="1132"/>
                      </a:cubicBezTo>
                      <a:cubicBezTo>
                        <a:pt x="1468" y="1131"/>
                        <a:pt x="1472" y="1134"/>
                        <a:pt x="1473" y="1139"/>
                      </a:cubicBezTo>
                      <a:cubicBezTo>
                        <a:pt x="1473" y="1139"/>
                        <a:pt x="1473" y="1139"/>
                        <a:pt x="1473" y="1139"/>
                      </a:cubicBezTo>
                      <a:cubicBezTo>
                        <a:pt x="1473" y="1143"/>
                        <a:pt x="1470" y="1147"/>
                        <a:pt x="1466" y="1148"/>
                      </a:cubicBezTo>
                      <a:cubicBezTo>
                        <a:pt x="1466" y="1148"/>
                        <a:pt x="1466" y="1148"/>
                        <a:pt x="1466" y="1148"/>
                      </a:cubicBezTo>
                      <a:cubicBezTo>
                        <a:pt x="1466" y="1148"/>
                        <a:pt x="1465" y="1148"/>
                        <a:pt x="1465" y="1148"/>
                      </a:cubicBezTo>
                      <a:cubicBezTo>
                        <a:pt x="1465" y="1148"/>
                        <a:pt x="1465" y="1148"/>
                        <a:pt x="1465" y="1148"/>
                      </a:cubicBezTo>
                      <a:cubicBezTo>
                        <a:pt x="1461" y="1148"/>
                        <a:pt x="1457" y="1145"/>
                        <a:pt x="1457" y="1141"/>
                      </a:cubicBezTo>
                      <a:close/>
                      <a:moveTo>
                        <a:pt x="3" y="1139"/>
                      </a:moveTo>
                      <a:cubicBezTo>
                        <a:pt x="2" y="1135"/>
                        <a:pt x="5" y="1131"/>
                        <a:pt x="9" y="1130"/>
                      </a:cubicBezTo>
                      <a:cubicBezTo>
                        <a:pt x="9" y="1130"/>
                        <a:pt x="9" y="1130"/>
                        <a:pt x="9" y="1130"/>
                      </a:cubicBezTo>
                      <a:cubicBezTo>
                        <a:pt x="14" y="1129"/>
                        <a:pt x="18" y="1132"/>
                        <a:pt x="19" y="1136"/>
                      </a:cubicBezTo>
                      <a:cubicBezTo>
                        <a:pt x="19" y="1136"/>
                        <a:pt x="19" y="1136"/>
                        <a:pt x="19" y="1136"/>
                      </a:cubicBezTo>
                      <a:cubicBezTo>
                        <a:pt x="19" y="1141"/>
                        <a:pt x="17" y="1145"/>
                        <a:pt x="12" y="1146"/>
                      </a:cubicBezTo>
                      <a:cubicBezTo>
                        <a:pt x="12" y="1146"/>
                        <a:pt x="12" y="1146"/>
                        <a:pt x="12" y="1146"/>
                      </a:cubicBezTo>
                      <a:cubicBezTo>
                        <a:pt x="12" y="1146"/>
                        <a:pt x="11" y="1146"/>
                        <a:pt x="11" y="1146"/>
                      </a:cubicBezTo>
                      <a:cubicBezTo>
                        <a:pt x="11" y="1146"/>
                        <a:pt x="11" y="1146"/>
                        <a:pt x="11" y="1146"/>
                      </a:cubicBezTo>
                      <a:cubicBezTo>
                        <a:pt x="7" y="1146"/>
                        <a:pt x="4" y="1143"/>
                        <a:pt x="3" y="1139"/>
                      </a:cubicBezTo>
                      <a:close/>
                      <a:moveTo>
                        <a:pt x="1496" y="1134"/>
                      </a:moveTo>
                      <a:cubicBezTo>
                        <a:pt x="1495" y="1130"/>
                        <a:pt x="1497" y="1125"/>
                        <a:pt x="1501" y="1124"/>
                      </a:cubicBezTo>
                      <a:cubicBezTo>
                        <a:pt x="1501" y="1124"/>
                        <a:pt x="1501" y="1124"/>
                        <a:pt x="1501" y="1124"/>
                      </a:cubicBezTo>
                      <a:cubicBezTo>
                        <a:pt x="1506" y="1123"/>
                        <a:pt x="1510" y="1125"/>
                        <a:pt x="1511" y="1129"/>
                      </a:cubicBezTo>
                      <a:cubicBezTo>
                        <a:pt x="1511" y="1129"/>
                        <a:pt x="1511" y="1129"/>
                        <a:pt x="1511" y="1129"/>
                      </a:cubicBezTo>
                      <a:cubicBezTo>
                        <a:pt x="1513" y="1133"/>
                        <a:pt x="1510" y="1138"/>
                        <a:pt x="1506" y="1139"/>
                      </a:cubicBezTo>
                      <a:cubicBezTo>
                        <a:pt x="1506" y="1139"/>
                        <a:pt x="1506" y="1139"/>
                        <a:pt x="1506" y="1139"/>
                      </a:cubicBezTo>
                      <a:cubicBezTo>
                        <a:pt x="1505" y="1139"/>
                        <a:pt x="1505" y="1140"/>
                        <a:pt x="1504" y="1140"/>
                      </a:cubicBezTo>
                      <a:cubicBezTo>
                        <a:pt x="1504" y="1140"/>
                        <a:pt x="1504" y="1140"/>
                        <a:pt x="1504" y="1140"/>
                      </a:cubicBezTo>
                      <a:cubicBezTo>
                        <a:pt x="1500" y="1140"/>
                        <a:pt x="1497" y="1137"/>
                        <a:pt x="1496" y="1134"/>
                      </a:cubicBezTo>
                      <a:close/>
                      <a:moveTo>
                        <a:pt x="1533" y="1120"/>
                      </a:moveTo>
                      <a:cubicBezTo>
                        <a:pt x="1531" y="1116"/>
                        <a:pt x="1533" y="1111"/>
                        <a:pt x="1536" y="1109"/>
                      </a:cubicBezTo>
                      <a:cubicBezTo>
                        <a:pt x="1536" y="1109"/>
                        <a:pt x="1536" y="1109"/>
                        <a:pt x="1536" y="1109"/>
                      </a:cubicBezTo>
                      <a:cubicBezTo>
                        <a:pt x="1540" y="1107"/>
                        <a:pt x="1545" y="1108"/>
                        <a:pt x="1547" y="1112"/>
                      </a:cubicBezTo>
                      <a:cubicBezTo>
                        <a:pt x="1547" y="1112"/>
                        <a:pt x="1547" y="1112"/>
                        <a:pt x="1547" y="1112"/>
                      </a:cubicBezTo>
                      <a:cubicBezTo>
                        <a:pt x="1549" y="1116"/>
                        <a:pt x="1548" y="1121"/>
                        <a:pt x="1544" y="1123"/>
                      </a:cubicBezTo>
                      <a:cubicBezTo>
                        <a:pt x="1544" y="1123"/>
                        <a:pt x="1544" y="1123"/>
                        <a:pt x="1544" y="1123"/>
                      </a:cubicBezTo>
                      <a:cubicBezTo>
                        <a:pt x="1544" y="1123"/>
                        <a:pt x="1544" y="1123"/>
                        <a:pt x="1544" y="1123"/>
                      </a:cubicBezTo>
                      <a:cubicBezTo>
                        <a:pt x="1544" y="1123"/>
                        <a:pt x="1544" y="1123"/>
                        <a:pt x="1544" y="1123"/>
                      </a:cubicBezTo>
                      <a:cubicBezTo>
                        <a:pt x="1543" y="1123"/>
                        <a:pt x="1542" y="1124"/>
                        <a:pt x="1540" y="1124"/>
                      </a:cubicBezTo>
                      <a:cubicBezTo>
                        <a:pt x="1540" y="1124"/>
                        <a:pt x="1540" y="1124"/>
                        <a:pt x="1540" y="1124"/>
                      </a:cubicBezTo>
                      <a:cubicBezTo>
                        <a:pt x="1537" y="1124"/>
                        <a:pt x="1535" y="1122"/>
                        <a:pt x="1533" y="1120"/>
                      </a:cubicBezTo>
                      <a:close/>
                      <a:moveTo>
                        <a:pt x="0" y="1098"/>
                      </a:moveTo>
                      <a:cubicBezTo>
                        <a:pt x="0" y="1094"/>
                        <a:pt x="3" y="1090"/>
                        <a:pt x="8" y="1090"/>
                      </a:cubicBezTo>
                      <a:cubicBezTo>
                        <a:pt x="8" y="1090"/>
                        <a:pt x="8" y="1090"/>
                        <a:pt x="8" y="1090"/>
                      </a:cubicBezTo>
                      <a:cubicBezTo>
                        <a:pt x="12" y="1090"/>
                        <a:pt x="16" y="1094"/>
                        <a:pt x="16" y="1098"/>
                      </a:cubicBezTo>
                      <a:cubicBezTo>
                        <a:pt x="16" y="1098"/>
                        <a:pt x="16" y="1098"/>
                        <a:pt x="16" y="1098"/>
                      </a:cubicBezTo>
                      <a:cubicBezTo>
                        <a:pt x="16" y="1102"/>
                        <a:pt x="12" y="1106"/>
                        <a:pt x="8" y="1106"/>
                      </a:cubicBezTo>
                      <a:cubicBezTo>
                        <a:pt x="8" y="1106"/>
                        <a:pt x="8" y="1106"/>
                        <a:pt x="8" y="1106"/>
                      </a:cubicBezTo>
                      <a:cubicBezTo>
                        <a:pt x="3" y="1106"/>
                        <a:pt x="0" y="1102"/>
                        <a:pt x="0" y="1098"/>
                      </a:cubicBezTo>
                      <a:close/>
                      <a:moveTo>
                        <a:pt x="1567" y="1098"/>
                      </a:moveTo>
                      <a:cubicBezTo>
                        <a:pt x="1564" y="1095"/>
                        <a:pt x="1564" y="1090"/>
                        <a:pt x="1568" y="1087"/>
                      </a:cubicBezTo>
                      <a:cubicBezTo>
                        <a:pt x="1568" y="1087"/>
                        <a:pt x="1568" y="1087"/>
                        <a:pt x="1568" y="1087"/>
                      </a:cubicBezTo>
                      <a:cubicBezTo>
                        <a:pt x="1571" y="1084"/>
                        <a:pt x="1576" y="1085"/>
                        <a:pt x="1579" y="1088"/>
                      </a:cubicBezTo>
                      <a:cubicBezTo>
                        <a:pt x="1579" y="1088"/>
                        <a:pt x="1579" y="1088"/>
                        <a:pt x="1579" y="1088"/>
                      </a:cubicBezTo>
                      <a:cubicBezTo>
                        <a:pt x="1582" y="1091"/>
                        <a:pt x="1582" y="1096"/>
                        <a:pt x="1578" y="1099"/>
                      </a:cubicBezTo>
                      <a:cubicBezTo>
                        <a:pt x="1578" y="1099"/>
                        <a:pt x="1578" y="1099"/>
                        <a:pt x="1578" y="1099"/>
                      </a:cubicBezTo>
                      <a:cubicBezTo>
                        <a:pt x="1578" y="1099"/>
                        <a:pt x="1578" y="1099"/>
                        <a:pt x="1578" y="1099"/>
                      </a:cubicBezTo>
                      <a:cubicBezTo>
                        <a:pt x="1578" y="1099"/>
                        <a:pt x="1578" y="1099"/>
                        <a:pt x="1578" y="1099"/>
                      </a:cubicBezTo>
                      <a:cubicBezTo>
                        <a:pt x="1577" y="1100"/>
                        <a:pt x="1575" y="1101"/>
                        <a:pt x="1573" y="1101"/>
                      </a:cubicBezTo>
                      <a:cubicBezTo>
                        <a:pt x="1573" y="1101"/>
                        <a:pt x="1573" y="1101"/>
                        <a:pt x="1573" y="1101"/>
                      </a:cubicBezTo>
                      <a:cubicBezTo>
                        <a:pt x="1571" y="1101"/>
                        <a:pt x="1568" y="1100"/>
                        <a:pt x="1567" y="1098"/>
                      </a:cubicBezTo>
                      <a:close/>
                      <a:moveTo>
                        <a:pt x="1596" y="1071"/>
                      </a:moveTo>
                      <a:cubicBezTo>
                        <a:pt x="1592" y="1068"/>
                        <a:pt x="1592" y="1063"/>
                        <a:pt x="1594" y="1060"/>
                      </a:cubicBezTo>
                      <a:cubicBezTo>
                        <a:pt x="1594" y="1060"/>
                        <a:pt x="1594" y="1060"/>
                        <a:pt x="1594" y="1060"/>
                      </a:cubicBezTo>
                      <a:cubicBezTo>
                        <a:pt x="1597" y="1056"/>
                        <a:pt x="1602" y="1056"/>
                        <a:pt x="1606" y="1058"/>
                      </a:cubicBezTo>
                      <a:cubicBezTo>
                        <a:pt x="1606" y="1058"/>
                        <a:pt x="1606" y="1058"/>
                        <a:pt x="1606" y="1058"/>
                      </a:cubicBezTo>
                      <a:cubicBezTo>
                        <a:pt x="1609" y="1061"/>
                        <a:pt x="1610" y="1066"/>
                        <a:pt x="1607" y="1070"/>
                      </a:cubicBezTo>
                      <a:cubicBezTo>
                        <a:pt x="1607" y="1070"/>
                        <a:pt x="1607" y="1070"/>
                        <a:pt x="1607" y="1070"/>
                      </a:cubicBezTo>
                      <a:cubicBezTo>
                        <a:pt x="1605" y="1072"/>
                        <a:pt x="1603" y="1073"/>
                        <a:pt x="1601" y="1073"/>
                      </a:cubicBezTo>
                      <a:cubicBezTo>
                        <a:pt x="1601" y="1073"/>
                        <a:pt x="1601" y="1073"/>
                        <a:pt x="1601" y="1073"/>
                      </a:cubicBezTo>
                      <a:cubicBezTo>
                        <a:pt x="1599" y="1073"/>
                        <a:pt x="1597" y="1072"/>
                        <a:pt x="1596" y="1071"/>
                      </a:cubicBezTo>
                      <a:close/>
                      <a:moveTo>
                        <a:pt x="0" y="1058"/>
                      </a:moveTo>
                      <a:cubicBezTo>
                        <a:pt x="0" y="1054"/>
                        <a:pt x="3" y="1050"/>
                        <a:pt x="8" y="1050"/>
                      </a:cubicBezTo>
                      <a:cubicBezTo>
                        <a:pt x="8" y="1050"/>
                        <a:pt x="8" y="1050"/>
                        <a:pt x="8" y="1050"/>
                      </a:cubicBezTo>
                      <a:cubicBezTo>
                        <a:pt x="12" y="1050"/>
                        <a:pt x="16" y="1054"/>
                        <a:pt x="16" y="1058"/>
                      </a:cubicBezTo>
                      <a:cubicBezTo>
                        <a:pt x="16" y="1058"/>
                        <a:pt x="16" y="1058"/>
                        <a:pt x="16" y="1058"/>
                      </a:cubicBezTo>
                      <a:cubicBezTo>
                        <a:pt x="16" y="1063"/>
                        <a:pt x="12" y="1066"/>
                        <a:pt x="8" y="1066"/>
                      </a:cubicBezTo>
                      <a:cubicBezTo>
                        <a:pt x="8" y="1066"/>
                        <a:pt x="8" y="1066"/>
                        <a:pt x="8" y="1066"/>
                      </a:cubicBezTo>
                      <a:cubicBezTo>
                        <a:pt x="3" y="1066"/>
                        <a:pt x="0" y="1063"/>
                        <a:pt x="0" y="1058"/>
                      </a:cubicBezTo>
                      <a:close/>
                      <a:moveTo>
                        <a:pt x="1619" y="1038"/>
                      </a:moveTo>
                      <a:cubicBezTo>
                        <a:pt x="1615" y="1036"/>
                        <a:pt x="1613" y="1031"/>
                        <a:pt x="1615" y="1027"/>
                      </a:cubicBezTo>
                      <a:cubicBezTo>
                        <a:pt x="1615" y="1027"/>
                        <a:pt x="1615" y="1027"/>
                        <a:pt x="1615" y="1027"/>
                      </a:cubicBezTo>
                      <a:cubicBezTo>
                        <a:pt x="1617" y="1024"/>
                        <a:pt x="1622" y="1022"/>
                        <a:pt x="1626" y="1024"/>
                      </a:cubicBezTo>
                      <a:cubicBezTo>
                        <a:pt x="1626" y="1024"/>
                        <a:pt x="1626" y="1024"/>
                        <a:pt x="1626" y="1024"/>
                      </a:cubicBezTo>
                      <a:cubicBezTo>
                        <a:pt x="1630" y="1026"/>
                        <a:pt x="1631" y="1031"/>
                        <a:pt x="1629" y="1035"/>
                      </a:cubicBezTo>
                      <a:cubicBezTo>
                        <a:pt x="1629" y="1035"/>
                        <a:pt x="1629" y="1035"/>
                        <a:pt x="1629" y="1035"/>
                      </a:cubicBezTo>
                      <a:cubicBezTo>
                        <a:pt x="1628" y="1038"/>
                        <a:pt x="1625" y="1039"/>
                        <a:pt x="1622" y="1039"/>
                      </a:cubicBezTo>
                      <a:cubicBezTo>
                        <a:pt x="1622" y="1039"/>
                        <a:pt x="1622" y="1039"/>
                        <a:pt x="1622" y="1039"/>
                      </a:cubicBezTo>
                      <a:cubicBezTo>
                        <a:pt x="1621" y="1039"/>
                        <a:pt x="1620" y="1039"/>
                        <a:pt x="1619" y="1038"/>
                      </a:cubicBezTo>
                      <a:close/>
                      <a:moveTo>
                        <a:pt x="0" y="1018"/>
                      </a:moveTo>
                      <a:cubicBezTo>
                        <a:pt x="0" y="1014"/>
                        <a:pt x="3" y="1010"/>
                        <a:pt x="8" y="1010"/>
                      </a:cubicBezTo>
                      <a:cubicBezTo>
                        <a:pt x="8" y="1010"/>
                        <a:pt x="8" y="1010"/>
                        <a:pt x="8" y="1010"/>
                      </a:cubicBezTo>
                      <a:cubicBezTo>
                        <a:pt x="12" y="1010"/>
                        <a:pt x="16" y="1014"/>
                        <a:pt x="16" y="1018"/>
                      </a:cubicBezTo>
                      <a:cubicBezTo>
                        <a:pt x="16" y="1018"/>
                        <a:pt x="16" y="1018"/>
                        <a:pt x="16" y="1018"/>
                      </a:cubicBezTo>
                      <a:cubicBezTo>
                        <a:pt x="16" y="1023"/>
                        <a:pt x="12" y="1026"/>
                        <a:pt x="8" y="1026"/>
                      </a:cubicBezTo>
                      <a:cubicBezTo>
                        <a:pt x="8" y="1026"/>
                        <a:pt x="8" y="1026"/>
                        <a:pt x="8" y="1026"/>
                      </a:cubicBezTo>
                      <a:cubicBezTo>
                        <a:pt x="3" y="1026"/>
                        <a:pt x="0" y="1023"/>
                        <a:pt x="0" y="1018"/>
                      </a:cubicBezTo>
                      <a:close/>
                      <a:moveTo>
                        <a:pt x="1635" y="1002"/>
                      </a:moveTo>
                      <a:cubicBezTo>
                        <a:pt x="1631" y="1001"/>
                        <a:pt x="1628" y="996"/>
                        <a:pt x="1629" y="992"/>
                      </a:cubicBezTo>
                      <a:cubicBezTo>
                        <a:pt x="1629" y="992"/>
                        <a:pt x="1629" y="992"/>
                        <a:pt x="1629" y="992"/>
                      </a:cubicBezTo>
                      <a:cubicBezTo>
                        <a:pt x="1631" y="988"/>
                        <a:pt x="1635" y="985"/>
                        <a:pt x="1639" y="987"/>
                      </a:cubicBezTo>
                      <a:cubicBezTo>
                        <a:pt x="1639" y="987"/>
                        <a:pt x="1639" y="987"/>
                        <a:pt x="1639" y="987"/>
                      </a:cubicBezTo>
                      <a:cubicBezTo>
                        <a:pt x="1644" y="988"/>
                        <a:pt x="1646" y="992"/>
                        <a:pt x="1645" y="996"/>
                      </a:cubicBezTo>
                      <a:cubicBezTo>
                        <a:pt x="1645" y="996"/>
                        <a:pt x="1645" y="996"/>
                        <a:pt x="1645" y="996"/>
                      </a:cubicBezTo>
                      <a:cubicBezTo>
                        <a:pt x="1644" y="1000"/>
                        <a:pt x="1641" y="1002"/>
                        <a:pt x="1637" y="1002"/>
                      </a:cubicBezTo>
                      <a:cubicBezTo>
                        <a:pt x="1637" y="1002"/>
                        <a:pt x="1637" y="1002"/>
                        <a:pt x="1637" y="1002"/>
                      </a:cubicBezTo>
                      <a:cubicBezTo>
                        <a:pt x="1636" y="1002"/>
                        <a:pt x="1636" y="1002"/>
                        <a:pt x="1635" y="1002"/>
                      </a:cubicBezTo>
                      <a:close/>
                      <a:moveTo>
                        <a:pt x="0" y="978"/>
                      </a:moveTo>
                      <a:cubicBezTo>
                        <a:pt x="0" y="974"/>
                        <a:pt x="3" y="970"/>
                        <a:pt x="8" y="970"/>
                      </a:cubicBezTo>
                      <a:cubicBezTo>
                        <a:pt x="8" y="970"/>
                        <a:pt x="8" y="970"/>
                        <a:pt x="8" y="970"/>
                      </a:cubicBezTo>
                      <a:cubicBezTo>
                        <a:pt x="12" y="970"/>
                        <a:pt x="16" y="974"/>
                        <a:pt x="16" y="978"/>
                      </a:cubicBezTo>
                      <a:cubicBezTo>
                        <a:pt x="16" y="978"/>
                        <a:pt x="16" y="978"/>
                        <a:pt x="16" y="978"/>
                      </a:cubicBezTo>
                      <a:cubicBezTo>
                        <a:pt x="16" y="983"/>
                        <a:pt x="12" y="986"/>
                        <a:pt x="8" y="986"/>
                      </a:cubicBezTo>
                      <a:cubicBezTo>
                        <a:pt x="8" y="986"/>
                        <a:pt x="8" y="986"/>
                        <a:pt x="8" y="986"/>
                      </a:cubicBezTo>
                      <a:cubicBezTo>
                        <a:pt x="3" y="986"/>
                        <a:pt x="0" y="983"/>
                        <a:pt x="0" y="978"/>
                      </a:cubicBezTo>
                      <a:close/>
                      <a:moveTo>
                        <a:pt x="1644" y="963"/>
                      </a:moveTo>
                      <a:cubicBezTo>
                        <a:pt x="1639" y="963"/>
                        <a:pt x="1636" y="959"/>
                        <a:pt x="1636" y="954"/>
                      </a:cubicBezTo>
                      <a:cubicBezTo>
                        <a:pt x="1636" y="954"/>
                        <a:pt x="1636" y="954"/>
                        <a:pt x="1636" y="954"/>
                      </a:cubicBezTo>
                      <a:cubicBezTo>
                        <a:pt x="1637" y="950"/>
                        <a:pt x="1641" y="947"/>
                        <a:pt x="1645" y="947"/>
                      </a:cubicBezTo>
                      <a:cubicBezTo>
                        <a:pt x="1645" y="947"/>
                        <a:pt x="1645" y="947"/>
                        <a:pt x="1645" y="947"/>
                      </a:cubicBezTo>
                      <a:cubicBezTo>
                        <a:pt x="1649" y="947"/>
                        <a:pt x="1653" y="951"/>
                        <a:pt x="1652" y="956"/>
                      </a:cubicBezTo>
                      <a:cubicBezTo>
                        <a:pt x="1652" y="956"/>
                        <a:pt x="1652" y="956"/>
                        <a:pt x="1652" y="956"/>
                      </a:cubicBezTo>
                      <a:cubicBezTo>
                        <a:pt x="1652" y="960"/>
                        <a:pt x="1648" y="963"/>
                        <a:pt x="1644" y="963"/>
                      </a:cubicBezTo>
                      <a:cubicBezTo>
                        <a:pt x="1644" y="963"/>
                        <a:pt x="1644" y="963"/>
                        <a:pt x="1644" y="963"/>
                      </a:cubicBezTo>
                      <a:cubicBezTo>
                        <a:pt x="1644" y="963"/>
                        <a:pt x="1644" y="963"/>
                        <a:pt x="1644" y="963"/>
                      </a:cubicBezTo>
                      <a:close/>
                      <a:moveTo>
                        <a:pt x="0" y="939"/>
                      </a:moveTo>
                      <a:cubicBezTo>
                        <a:pt x="0" y="934"/>
                        <a:pt x="3" y="931"/>
                        <a:pt x="8" y="931"/>
                      </a:cubicBezTo>
                      <a:cubicBezTo>
                        <a:pt x="8" y="931"/>
                        <a:pt x="8" y="931"/>
                        <a:pt x="8" y="931"/>
                      </a:cubicBezTo>
                      <a:cubicBezTo>
                        <a:pt x="12" y="931"/>
                        <a:pt x="16" y="934"/>
                        <a:pt x="16" y="939"/>
                      </a:cubicBezTo>
                      <a:cubicBezTo>
                        <a:pt x="16" y="939"/>
                        <a:pt x="16" y="939"/>
                        <a:pt x="16" y="939"/>
                      </a:cubicBezTo>
                      <a:cubicBezTo>
                        <a:pt x="16" y="943"/>
                        <a:pt x="12" y="947"/>
                        <a:pt x="8" y="947"/>
                      </a:cubicBezTo>
                      <a:cubicBezTo>
                        <a:pt x="8" y="947"/>
                        <a:pt x="8" y="947"/>
                        <a:pt x="8" y="947"/>
                      </a:cubicBezTo>
                      <a:cubicBezTo>
                        <a:pt x="3" y="947"/>
                        <a:pt x="0" y="943"/>
                        <a:pt x="0" y="939"/>
                      </a:cubicBezTo>
                      <a:close/>
                      <a:moveTo>
                        <a:pt x="1637" y="915"/>
                      </a:moveTo>
                      <a:cubicBezTo>
                        <a:pt x="1637" y="911"/>
                        <a:pt x="1641" y="907"/>
                        <a:pt x="1645" y="907"/>
                      </a:cubicBezTo>
                      <a:cubicBezTo>
                        <a:pt x="1645" y="907"/>
                        <a:pt x="1645" y="907"/>
                        <a:pt x="1645" y="907"/>
                      </a:cubicBezTo>
                      <a:cubicBezTo>
                        <a:pt x="1649" y="907"/>
                        <a:pt x="1653" y="911"/>
                        <a:pt x="1653" y="915"/>
                      </a:cubicBezTo>
                      <a:cubicBezTo>
                        <a:pt x="1653" y="915"/>
                        <a:pt x="1653" y="915"/>
                        <a:pt x="1653" y="915"/>
                      </a:cubicBezTo>
                      <a:cubicBezTo>
                        <a:pt x="1653" y="920"/>
                        <a:pt x="1649" y="923"/>
                        <a:pt x="1645" y="923"/>
                      </a:cubicBezTo>
                      <a:cubicBezTo>
                        <a:pt x="1645" y="923"/>
                        <a:pt x="1645" y="923"/>
                        <a:pt x="1645" y="923"/>
                      </a:cubicBezTo>
                      <a:cubicBezTo>
                        <a:pt x="1641" y="923"/>
                        <a:pt x="1637" y="920"/>
                        <a:pt x="1637" y="915"/>
                      </a:cubicBezTo>
                      <a:close/>
                      <a:moveTo>
                        <a:pt x="0" y="899"/>
                      </a:moveTo>
                      <a:cubicBezTo>
                        <a:pt x="0" y="894"/>
                        <a:pt x="3" y="891"/>
                        <a:pt x="8" y="891"/>
                      </a:cubicBezTo>
                      <a:cubicBezTo>
                        <a:pt x="8" y="891"/>
                        <a:pt x="8" y="891"/>
                        <a:pt x="8" y="891"/>
                      </a:cubicBezTo>
                      <a:cubicBezTo>
                        <a:pt x="12" y="891"/>
                        <a:pt x="16" y="894"/>
                        <a:pt x="16" y="899"/>
                      </a:cubicBezTo>
                      <a:cubicBezTo>
                        <a:pt x="16" y="899"/>
                        <a:pt x="16" y="899"/>
                        <a:pt x="16" y="899"/>
                      </a:cubicBezTo>
                      <a:cubicBezTo>
                        <a:pt x="16" y="903"/>
                        <a:pt x="12" y="907"/>
                        <a:pt x="8" y="907"/>
                      </a:cubicBezTo>
                      <a:cubicBezTo>
                        <a:pt x="8" y="907"/>
                        <a:pt x="8" y="907"/>
                        <a:pt x="8" y="907"/>
                      </a:cubicBezTo>
                      <a:cubicBezTo>
                        <a:pt x="3" y="907"/>
                        <a:pt x="0" y="903"/>
                        <a:pt x="0" y="899"/>
                      </a:cubicBezTo>
                      <a:close/>
                      <a:moveTo>
                        <a:pt x="1637" y="875"/>
                      </a:moveTo>
                      <a:cubicBezTo>
                        <a:pt x="1637" y="871"/>
                        <a:pt x="1641" y="867"/>
                        <a:pt x="1645" y="867"/>
                      </a:cubicBezTo>
                      <a:cubicBezTo>
                        <a:pt x="1645" y="867"/>
                        <a:pt x="1645" y="867"/>
                        <a:pt x="1645" y="867"/>
                      </a:cubicBezTo>
                      <a:cubicBezTo>
                        <a:pt x="1649" y="867"/>
                        <a:pt x="1653" y="871"/>
                        <a:pt x="1653" y="875"/>
                      </a:cubicBezTo>
                      <a:cubicBezTo>
                        <a:pt x="1653" y="875"/>
                        <a:pt x="1653" y="875"/>
                        <a:pt x="1653" y="875"/>
                      </a:cubicBezTo>
                      <a:cubicBezTo>
                        <a:pt x="1653" y="880"/>
                        <a:pt x="1649" y="883"/>
                        <a:pt x="1645" y="883"/>
                      </a:cubicBezTo>
                      <a:cubicBezTo>
                        <a:pt x="1645" y="883"/>
                        <a:pt x="1645" y="883"/>
                        <a:pt x="1645" y="883"/>
                      </a:cubicBezTo>
                      <a:cubicBezTo>
                        <a:pt x="1641" y="883"/>
                        <a:pt x="1637" y="880"/>
                        <a:pt x="1637" y="875"/>
                      </a:cubicBezTo>
                      <a:close/>
                      <a:moveTo>
                        <a:pt x="0" y="859"/>
                      </a:moveTo>
                      <a:cubicBezTo>
                        <a:pt x="0" y="854"/>
                        <a:pt x="3" y="851"/>
                        <a:pt x="8" y="851"/>
                      </a:cubicBezTo>
                      <a:cubicBezTo>
                        <a:pt x="8" y="851"/>
                        <a:pt x="8" y="851"/>
                        <a:pt x="8" y="851"/>
                      </a:cubicBezTo>
                      <a:cubicBezTo>
                        <a:pt x="12" y="851"/>
                        <a:pt x="16" y="854"/>
                        <a:pt x="16" y="859"/>
                      </a:cubicBezTo>
                      <a:cubicBezTo>
                        <a:pt x="16" y="859"/>
                        <a:pt x="16" y="859"/>
                        <a:pt x="16" y="859"/>
                      </a:cubicBezTo>
                      <a:cubicBezTo>
                        <a:pt x="16" y="863"/>
                        <a:pt x="12" y="867"/>
                        <a:pt x="8" y="867"/>
                      </a:cubicBezTo>
                      <a:cubicBezTo>
                        <a:pt x="8" y="867"/>
                        <a:pt x="8" y="867"/>
                        <a:pt x="8" y="867"/>
                      </a:cubicBezTo>
                      <a:cubicBezTo>
                        <a:pt x="3" y="867"/>
                        <a:pt x="0" y="863"/>
                        <a:pt x="0" y="859"/>
                      </a:cubicBezTo>
                      <a:close/>
                      <a:moveTo>
                        <a:pt x="1637" y="836"/>
                      </a:moveTo>
                      <a:cubicBezTo>
                        <a:pt x="1637" y="831"/>
                        <a:pt x="1641" y="828"/>
                        <a:pt x="1645" y="828"/>
                      </a:cubicBezTo>
                      <a:cubicBezTo>
                        <a:pt x="1645" y="828"/>
                        <a:pt x="1645" y="828"/>
                        <a:pt x="1645" y="828"/>
                      </a:cubicBezTo>
                      <a:cubicBezTo>
                        <a:pt x="1649" y="828"/>
                        <a:pt x="1653" y="831"/>
                        <a:pt x="1653" y="836"/>
                      </a:cubicBezTo>
                      <a:cubicBezTo>
                        <a:pt x="1653" y="836"/>
                        <a:pt x="1653" y="836"/>
                        <a:pt x="1653" y="836"/>
                      </a:cubicBezTo>
                      <a:cubicBezTo>
                        <a:pt x="1653" y="840"/>
                        <a:pt x="1649" y="844"/>
                        <a:pt x="1645" y="844"/>
                      </a:cubicBezTo>
                      <a:cubicBezTo>
                        <a:pt x="1645" y="844"/>
                        <a:pt x="1645" y="844"/>
                        <a:pt x="1645" y="844"/>
                      </a:cubicBezTo>
                      <a:cubicBezTo>
                        <a:pt x="1641" y="844"/>
                        <a:pt x="1637" y="840"/>
                        <a:pt x="1637" y="836"/>
                      </a:cubicBezTo>
                      <a:close/>
                      <a:moveTo>
                        <a:pt x="0" y="819"/>
                      </a:moveTo>
                      <a:cubicBezTo>
                        <a:pt x="0" y="815"/>
                        <a:pt x="3" y="811"/>
                        <a:pt x="8" y="811"/>
                      </a:cubicBezTo>
                      <a:cubicBezTo>
                        <a:pt x="8" y="811"/>
                        <a:pt x="8" y="811"/>
                        <a:pt x="8" y="811"/>
                      </a:cubicBezTo>
                      <a:cubicBezTo>
                        <a:pt x="12" y="811"/>
                        <a:pt x="16" y="815"/>
                        <a:pt x="16" y="819"/>
                      </a:cubicBezTo>
                      <a:cubicBezTo>
                        <a:pt x="16" y="819"/>
                        <a:pt x="16" y="819"/>
                        <a:pt x="16" y="819"/>
                      </a:cubicBezTo>
                      <a:cubicBezTo>
                        <a:pt x="16" y="823"/>
                        <a:pt x="12" y="827"/>
                        <a:pt x="8" y="827"/>
                      </a:cubicBezTo>
                      <a:cubicBezTo>
                        <a:pt x="8" y="827"/>
                        <a:pt x="8" y="827"/>
                        <a:pt x="8" y="827"/>
                      </a:cubicBezTo>
                      <a:cubicBezTo>
                        <a:pt x="3" y="827"/>
                        <a:pt x="0" y="823"/>
                        <a:pt x="0" y="819"/>
                      </a:cubicBezTo>
                      <a:close/>
                      <a:moveTo>
                        <a:pt x="1637" y="796"/>
                      </a:moveTo>
                      <a:cubicBezTo>
                        <a:pt x="1637" y="791"/>
                        <a:pt x="1641" y="788"/>
                        <a:pt x="1645" y="788"/>
                      </a:cubicBezTo>
                      <a:cubicBezTo>
                        <a:pt x="1645" y="788"/>
                        <a:pt x="1645" y="788"/>
                        <a:pt x="1645" y="788"/>
                      </a:cubicBezTo>
                      <a:cubicBezTo>
                        <a:pt x="1649" y="788"/>
                        <a:pt x="1653" y="791"/>
                        <a:pt x="1653" y="796"/>
                      </a:cubicBezTo>
                      <a:cubicBezTo>
                        <a:pt x="1653" y="796"/>
                        <a:pt x="1653" y="796"/>
                        <a:pt x="1653" y="796"/>
                      </a:cubicBezTo>
                      <a:cubicBezTo>
                        <a:pt x="1653" y="800"/>
                        <a:pt x="1649" y="804"/>
                        <a:pt x="1645" y="804"/>
                      </a:cubicBezTo>
                      <a:cubicBezTo>
                        <a:pt x="1645" y="804"/>
                        <a:pt x="1645" y="804"/>
                        <a:pt x="1645" y="804"/>
                      </a:cubicBezTo>
                      <a:cubicBezTo>
                        <a:pt x="1641" y="804"/>
                        <a:pt x="1637" y="800"/>
                        <a:pt x="1637" y="796"/>
                      </a:cubicBezTo>
                      <a:close/>
                      <a:moveTo>
                        <a:pt x="0" y="779"/>
                      </a:moveTo>
                      <a:cubicBezTo>
                        <a:pt x="0" y="775"/>
                        <a:pt x="3" y="771"/>
                        <a:pt x="8" y="771"/>
                      </a:cubicBezTo>
                      <a:cubicBezTo>
                        <a:pt x="8" y="771"/>
                        <a:pt x="8" y="771"/>
                        <a:pt x="8" y="771"/>
                      </a:cubicBezTo>
                      <a:cubicBezTo>
                        <a:pt x="12" y="771"/>
                        <a:pt x="16" y="775"/>
                        <a:pt x="16" y="779"/>
                      </a:cubicBezTo>
                      <a:cubicBezTo>
                        <a:pt x="16" y="779"/>
                        <a:pt x="16" y="779"/>
                        <a:pt x="16" y="779"/>
                      </a:cubicBezTo>
                      <a:cubicBezTo>
                        <a:pt x="16" y="784"/>
                        <a:pt x="12" y="787"/>
                        <a:pt x="8" y="787"/>
                      </a:cubicBezTo>
                      <a:cubicBezTo>
                        <a:pt x="8" y="787"/>
                        <a:pt x="8" y="787"/>
                        <a:pt x="8" y="787"/>
                      </a:cubicBezTo>
                      <a:cubicBezTo>
                        <a:pt x="3" y="787"/>
                        <a:pt x="0" y="784"/>
                        <a:pt x="0" y="779"/>
                      </a:cubicBezTo>
                      <a:close/>
                      <a:moveTo>
                        <a:pt x="1637" y="756"/>
                      </a:moveTo>
                      <a:cubicBezTo>
                        <a:pt x="1637" y="751"/>
                        <a:pt x="1641" y="748"/>
                        <a:pt x="1645" y="748"/>
                      </a:cubicBezTo>
                      <a:cubicBezTo>
                        <a:pt x="1645" y="748"/>
                        <a:pt x="1645" y="748"/>
                        <a:pt x="1645" y="748"/>
                      </a:cubicBezTo>
                      <a:cubicBezTo>
                        <a:pt x="1649" y="748"/>
                        <a:pt x="1653" y="751"/>
                        <a:pt x="1653" y="756"/>
                      </a:cubicBezTo>
                      <a:cubicBezTo>
                        <a:pt x="1653" y="756"/>
                        <a:pt x="1653" y="756"/>
                        <a:pt x="1653" y="756"/>
                      </a:cubicBezTo>
                      <a:cubicBezTo>
                        <a:pt x="1653" y="760"/>
                        <a:pt x="1649" y="764"/>
                        <a:pt x="1645" y="764"/>
                      </a:cubicBezTo>
                      <a:cubicBezTo>
                        <a:pt x="1645" y="764"/>
                        <a:pt x="1645" y="764"/>
                        <a:pt x="1645" y="764"/>
                      </a:cubicBezTo>
                      <a:cubicBezTo>
                        <a:pt x="1641" y="764"/>
                        <a:pt x="1637" y="760"/>
                        <a:pt x="1637" y="756"/>
                      </a:cubicBezTo>
                      <a:close/>
                      <a:moveTo>
                        <a:pt x="0" y="739"/>
                      </a:moveTo>
                      <a:cubicBezTo>
                        <a:pt x="0" y="735"/>
                        <a:pt x="3" y="731"/>
                        <a:pt x="8" y="731"/>
                      </a:cubicBezTo>
                      <a:cubicBezTo>
                        <a:pt x="8" y="731"/>
                        <a:pt x="8" y="731"/>
                        <a:pt x="8" y="731"/>
                      </a:cubicBezTo>
                      <a:cubicBezTo>
                        <a:pt x="12" y="731"/>
                        <a:pt x="16" y="735"/>
                        <a:pt x="16" y="739"/>
                      </a:cubicBezTo>
                      <a:cubicBezTo>
                        <a:pt x="16" y="739"/>
                        <a:pt x="16" y="739"/>
                        <a:pt x="16" y="739"/>
                      </a:cubicBezTo>
                      <a:cubicBezTo>
                        <a:pt x="16" y="744"/>
                        <a:pt x="12" y="747"/>
                        <a:pt x="8" y="747"/>
                      </a:cubicBezTo>
                      <a:cubicBezTo>
                        <a:pt x="8" y="747"/>
                        <a:pt x="8" y="747"/>
                        <a:pt x="8" y="747"/>
                      </a:cubicBezTo>
                      <a:cubicBezTo>
                        <a:pt x="3" y="747"/>
                        <a:pt x="0" y="744"/>
                        <a:pt x="0" y="739"/>
                      </a:cubicBezTo>
                      <a:close/>
                      <a:moveTo>
                        <a:pt x="1637" y="716"/>
                      </a:moveTo>
                      <a:cubicBezTo>
                        <a:pt x="1637" y="712"/>
                        <a:pt x="1641" y="708"/>
                        <a:pt x="1645" y="708"/>
                      </a:cubicBezTo>
                      <a:cubicBezTo>
                        <a:pt x="1645" y="708"/>
                        <a:pt x="1645" y="708"/>
                        <a:pt x="1645" y="708"/>
                      </a:cubicBezTo>
                      <a:cubicBezTo>
                        <a:pt x="1649" y="708"/>
                        <a:pt x="1653" y="712"/>
                        <a:pt x="1653" y="716"/>
                      </a:cubicBezTo>
                      <a:cubicBezTo>
                        <a:pt x="1653" y="716"/>
                        <a:pt x="1653" y="716"/>
                        <a:pt x="1653" y="716"/>
                      </a:cubicBezTo>
                      <a:cubicBezTo>
                        <a:pt x="1653" y="720"/>
                        <a:pt x="1649" y="724"/>
                        <a:pt x="1645" y="724"/>
                      </a:cubicBezTo>
                      <a:cubicBezTo>
                        <a:pt x="1645" y="724"/>
                        <a:pt x="1645" y="724"/>
                        <a:pt x="1645" y="724"/>
                      </a:cubicBezTo>
                      <a:cubicBezTo>
                        <a:pt x="1641" y="724"/>
                        <a:pt x="1637" y="720"/>
                        <a:pt x="1637" y="716"/>
                      </a:cubicBezTo>
                      <a:close/>
                      <a:moveTo>
                        <a:pt x="0" y="699"/>
                      </a:moveTo>
                      <a:cubicBezTo>
                        <a:pt x="0" y="695"/>
                        <a:pt x="3" y="691"/>
                        <a:pt x="8" y="691"/>
                      </a:cubicBezTo>
                      <a:cubicBezTo>
                        <a:pt x="8" y="691"/>
                        <a:pt x="8" y="691"/>
                        <a:pt x="8" y="691"/>
                      </a:cubicBezTo>
                      <a:cubicBezTo>
                        <a:pt x="12" y="691"/>
                        <a:pt x="16" y="695"/>
                        <a:pt x="16" y="699"/>
                      </a:cubicBezTo>
                      <a:cubicBezTo>
                        <a:pt x="16" y="699"/>
                        <a:pt x="16" y="699"/>
                        <a:pt x="16" y="699"/>
                      </a:cubicBezTo>
                      <a:cubicBezTo>
                        <a:pt x="16" y="704"/>
                        <a:pt x="12" y="707"/>
                        <a:pt x="8" y="707"/>
                      </a:cubicBezTo>
                      <a:cubicBezTo>
                        <a:pt x="8" y="707"/>
                        <a:pt x="8" y="707"/>
                        <a:pt x="8" y="707"/>
                      </a:cubicBezTo>
                      <a:cubicBezTo>
                        <a:pt x="3" y="707"/>
                        <a:pt x="0" y="704"/>
                        <a:pt x="0" y="699"/>
                      </a:cubicBezTo>
                      <a:close/>
                      <a:moveTo>
                        <a:pt x="1637" y="676"/>
                      </a:moveTo>
                      <a:cubicBezTo>
                        <a:pt x="1637" y="672"/>
                        <a:pt x="1641" y="668"/>
                        <a:pt x="1645" y="668"/>
                      </a:cubicBezTo>
                      <a:cubicBezTo>
                        <a:pt x="1645" y="668"/>
                        <a:pt x="1645" y="668"/>
                        <a:pt x="1645" y="668"/>
                      </a:cubicBezTo>
                      <a:cubicBezTo>
                        <a:pt x="1649" y="668"/>
                        <a:pt x="1653" y="672"/>
                        <a:pt x="1653" y="676"/>
                      </a:cubicBezTo>
                      <a:cubicBezTo>
                        <a:pt x="1653" y="676"/>
                        <a:pt x="1653" y="676"/>
                        <a:pt x="1653" y="676"/>
                      </a:cubicBezTo>
                      <a:cubicBezTo>
                        <a:pt x="1653" y="680"/>
                        <a:pt x="1649" y="684"/>
                        <a:pt x="1645" y="684"/>
                      </a:cubicBezTo>
                      <a:cubicBezTo>
                        <a:pt x="1645" y="684"/>
                        <a:pt x="1645" y="684"/>
                        <a:pt x="1645" y="684"/>
                      </a:cubicBezTo>
                      <a:cubicBezTo>
                        <a:pt x="1641" y="684"/>
                        <a:pt x="1637" y="680"/>
                        <a:pt x="1637" y="676"/>
                      </a:cubicBezTo>
                      <a:close/>
                      <a:moveTo>
                        <a:pt x="0" y="660"/>
                      </a:moveTo>
                      <a:cubicBezTo>
                        <a:pt x="0" y="655"/>
                        <a:pt x="3" y="652"/>
                        <a:pt x="8" y="652"/>
                      </a:cubicBezTo>
                      <a:cubicBezTo>
                        <a:pt x="8" y="652"/>
                        <a:pt x="8" y="652"/>
                        <a:pt x="8" y="652"/>
                      </a:cubicBezTo>
                      <a:cubicBezTo>
                        <a:pt x="12" y="652"/>
                        <a:pt x="16" y="655"/>
                        <a:pt x="16" y="660"/>
                      </a:cubicBezTo>
                      <a:cubicBezTo>
                        <a:pt x="16" y="660"/>
                        <a:pt x="16" y="660"/>
                        <a:pt x="16" y="660"/>
                      </a:cubicBezTo>
                      <a:cubicBezTo>
                        <a:pt x="16" y="664"/>
                        <a:pt x="12" y="668"/>
                        <a:pt x="8" y="668"/>
                      </a:cubicBezTo>
                      <a:cubicBezTo>
                        <a:pt x="8" y="668"/>
                        <a:pt x="8" y="668"/>
                        <a:pt x="8" y="668"/>
                      </a:cubicBezTo>
                      <a:cubicBezTo>
                        <a:pt x="3" y="668"/>
                        <a:pt x="0" y="664"/>
                        <a:pt x="0" y="660"/>
                      </a:cubicBezTo>
                      <a:close/>
                      <a:moveTo>
                        <a:pt x="1637" y="636"/>
                      </a:moveTo>
                      <a:cubicBezTo>
                        <a:pt x="1637" y="632"/>
                        <a:pt x="1641" y="628"/>
                        <a:pt x="1645" y="628"/>
                      </a:cubicBezTo>
                      <a:cubicBezTo>
                        <a:pt x="1645" y="628"/>
                        <a:pt x="1645" y="628"/>
                        <a:pt x="1645" y="628"/>
                      </a:cubicBezTo>
                      <a:cubicBezTo>
                        <a:pt x="1649" y="628"/>
                        <a:pt x="1653" y="632"/>
                        <a:pt x="1653" y="636"/>
                      </a:cubicBezTo>
                      <a:cubicBezTo>
                        <a:pt x="1653" y="636"/>
                        <a:pt x="1653" y="636"/>
                        <a:pt x="1653" y="636"/>
                      </a:cubicBezTo>
                      <a:cubicBezTo>
                        <a:pt x="1653" y="641"/>
                        <a:pt x="1649" y="644"/>
                        <a:pt x="1645" y="644"/>
                      </a:cubicBezTo>
                      <a:cubicBezTo>
                        <a:pt x="1645" y="644"/>
                        <a:pt x="1645" y="644"/>
                        <a:pt x="1645" y="644"/>
                      </a:cubicBezTo>
                      <a:cubicBezTo>
                        <a:pt x="1641" y="644"/>
                        <a:pt x="1637" y="641"/>
                        <a:pt x="1637" y="636"/>
                      </a:cubicBezTo>
                      <a:close/>
                      <a:moveTo>
                        <a:pt x="0" y="620"/>
                      </a:moveTo>
                      <a:cubicBezTo>
                        <a:pt x="0" y="615"/>
                        <a:pt x="3" y="612"/>
                        <a:pt x="8" y="612"/>
                      </a:cubicBezTo>
                      <a:cubicBezTo>
                        <a:pt x="8" y="612"/>
                        <a:pt x="8" y="612"/>
                        <a:pt x="8" y="612"/>
                      </a:cubicBezTo>
                      <a:cubicBezTo>
                        <a:pt x="12" y="612"/>
                        <a:pt x="16" y="615"/>
                        <a:pt x="16" y="620"/>
                      </a:cubicBezTo>
                      <a:cubicBezTo>
                        <a:pt x="16" y="620"/>
                        <a:pt x="16" y="620"/>
                        <a:pt x="16" y="620"/>
                      </a:cubicBezTo>
                      <a:cubicBezTo>
                        <a:pt x="16" y="624"/>
                        <a:pt x="12" y="628"/>
                        <a:pt x="8" y="628"/>
                      </a:cubicBezTo>
                      <a:cubicBezTo>
                        <a:pt x="8" y="628"/>
                        <a:pt x="8" y="628"/>
                        <a:pt x="8" y="628"/>
                      </a:cubicBezTo>
                      <a:cubicBezTo>
                        <a:pt x="3" y="628"/>
                        <a:pt x="0" y="624"/>
                        <a:pt x="0" y="620"/>
                      </a:cubicBezTo>
                      <a:close/>
                      <a:moveTo>
                        <a:pt x="1637" y="596"/>
                      </a:moveTo>
                      <a:cubicBezTo>
                        <a:pt x="1637" y="592"/>
                        <a:pt x="1641" y="588"/>
                        <a:pt x="1645" y="588"/>
                      </a:cubicBezTo>
                      <a:cubicBezTo>
                        <a:pt x="1645" y="588"/>
                        <a:pt x="1645" y="588"/>
                        <a:pt x="1645" y="588"/>
                      </a:cubicBezTo>
                      <a:cubicBezTo>
                        <a:pt x="1649" y="588"/>
                        <a:pt x="1653" y="592"/>
                        <a:pt x="1653" y="596"/>
                      </a:cubicBezTo>
                      <a:cubicBezTo>
                        <a:pt x="1653" y="596"/>
                        <a:pt x="1653" y="596"/>
                        <a:pt x="1653" y="596"/>
                      </a:cubicBezTo>
                      <a:cubicBezTo>
                        <a:pt x="1653" y="601"/>
                        <a:pt x="1649" y="604"/>
                        <a:pt x="1645" y="604"/>
                      </a:cubicBezTo>
                      <a:cubicBezTo>
                        <a:pt x="1645" y="604"/>
                        <a:pt x="1645" y="604"/>
                        <a:pt x="1645" y="604"/>
                      </a:cubicBezTo>
                      <a:cubicBezTo>
                        <a:pt x="1641" y="604"/>
                        <a:pt x="1637" y="601"/>
                        <a:pt x="1637" y="596"/>
                      </a:cubicBezTo>
                      <a:close/>
                      <a:moveTo>
                        <a:pt x="0" y="580"/>
                      </a:moveTo>
                      <a:cubicBezTo>
                        <a:pt x="0" y="575"/>
                        <a:pt x="3" y="572"/>
                        <a:pt x="8" y="572"/>
                      </a:cubicBezTo>
                      <a:cubicBezTo>
                        <a:pt x="8" y="572"/>
                        <a:pt x="8" y="572"/>
                        <a:pt x="8" y="572"/>
                      </a:cubicBezTo>
                      <a:cubicBezTo>
                        <a:pt x="12" y="572"/>
                        <a:pt x="16" y="575"/>
                        <a:pt x="16" y="580"/>
                      </a:cubicBezTo>
                      <a:cubicBezTo>
                        <a:pt x="16" y="580"/>
                        <a:pt x="16" y="580"/>
                        <a:pt x="16" y="580"/>
                      </a:cubicBezTo>
                      <a:cubicBezTo>
                        <a:pt x="16" y="584"/>
                        <a:pt x="12" y="588"/>
                        <a:pt x="8" y="588"/>
                      </a:cubicBezTo>
                      <a:cubicBezTo>
                        <a:pt x="8" y="588"/>
                        <a:pt x="8" y="588"/>
                        <a:pt x="8" y="588"/>
                      </a:cubicBezTo>
                      <a:cubicBezTo>
                        <a:pt x="3" y="588"/>
                        <a:pt x="0" y="584"/>
                        <a:pt x="0" y="580"/>
                      </a:cubicBezTo>
                      <a:close/>
                      <a:moveTo>
                        <a:pt x="1637" y="556"/>
                      </a:moveTo>
                      <a:cubicBezTo>
                        <a:pt x="1637" y="552"/>
                        <a:pt x="1641" y="548"/>
                        <a:pt x="1645" y="548"/>
                      </a:cubicBezTo>
                      <a:cubicBezTo>
                        <a:pt x="1645" y="548"/>
                        <a:pt x="1645" y="548"/>
                        <a:pt x="1645" y="548"/>
                      </a:cubicBezTo>
                      <a:cubicBezTo>
                        <a:pt x="1649" y="548"/>
                        <a:pt x="1653" y="552"/>
                        <a:pt x="1653" y="556"/>
                      </a:cubicBezTo>
                      <a:cubicBezTo>
                        <a:pt x="1653" y="556"/>
                        <a:pt x="1653" y="556"/>
                        <a:pt x="1653" y="556"/>
                      </a:cubicBezTo>
                      <a:cubicBezTo>
                        <a:pt x="1653" y="561"/>
                        <a:pt x="1649" y="564"/>
                        <a:pt x="1645" y="564"/>
                      </a:cubicBezTo>
                      <a:cubicBezTo>
                        <a:pt x="1645" y="564"/>
                        <a:pt x="1645" y="564"/>
                        <a:pt x="1645" y="564"/>
                      </a:cubicBezTo>
                      <a:cubicBezTo>
                        <a:pt x="1641" y="564"/>
                        <a:pt x="1637" y="561"/>
                        <a:pt x="1637" y="556"/>
                      </a:cubicBezTo>
                      <a:close/>
                      <a:moveTo>
                        <a:pt x="0" y="540"/>
                      </a:moveTo>
                      <a:cubicBezTo>
                        <a:pt x="0" y="536"/>
                        <a:pt x="3" y="532"/>
                        <a:pt x="8" y="532"/>
                      </a:cubicBezTo>
                      <a:cubicBezTo>
                        <a:pt x="8" y="532"/>
                        <a:pt x="8" y="532"/>
                        <a:pt x="8" y="532"/>
                      </a:cubicBezTo>
                      <a:cubicBezTo>
                        <a:pt x="12" y="532"/>
                        <a:pt x="16" y="536"/>
                        <a:pt x="16" y="540"/>
                      </a:cubicBezTo>
                      <a:cubicBezTo>
                        <a:pt x="16" y="540"/>
                        <a:pt x="16" y="540"/>
                        <a:pt x="16" y="540"/>
                      </a:cubicBezTo>
                      <a:cubicBezTo>
                        <a:pt x="16" y="544"/>
                        <a:pt x="12" y="548"/>
                        <a:pt x="8" y="548"/>
                      </a:cubicBezTo>
                      <a:cubicBezTo>
                        <a:pt x="8" y="548"/>
                        <a:pt x="8" y="548"/>
                        <a:pt x="8" y="548"/>
                      </a:cubicBezTo>
                      <a:cubicBezTo>
                        <a:pt x="3" y="548"/>
                        <a:pt x="0" y="544"/>
                        <a:pt x="0" y="540"/>
                      </a:cubicBezTo>
                      <a:close/>
                      <a:moveTo>
                        <a:pt x="1637" y="517"/>
                      </a:moveTo>
                      <a:cubicBezTo>
                        <a:pt x="1637" y="512"/>
                        <a:pt x="1641" y="509"/>
                        <a:pt x="1645" y="509"/>
                      </a:cubicBezTo>
                      <a:cubicBezTo>
                        <a:pt x="1645" y="509"/>
                        <a:pt x="1645" y="509"/>
                        <a:pt x="1645" y="509"/>
                      </a:cubicBezTo>
                      <a:cubicBezTo>
                        <a:pt x="1649" y="509"/>
                        <a:pt x="1653" y="512"/>
                        <a:pt x="1653" y="517"/>
                      </a:cubicBezTo>
                      <a:cubicBezTo>
                        <a:pt x="1653" y="517"/>
                        <a:pt x="1653" y="517"/>
                        <a:pt x="1653" y="517"/>
                      </a:cubicBezTo>
                      <a:cubicBezTo>
                        <a:pt x="1653" y="521"/>
                        <a:pt x="1649" y="525"/>
                        <a:pt x="1645" y="525"/>
                      </a:cubicBezTo>
                      <a:cubicBezTo>
                        <a:pt x="1645" y="525"/>
                        <a:pt x="1645" y="525"/>
                        <a:pt x="1645" y="525"/>
                      </a:cubicBezTo>
                      <a:cubicBezTo>
                        <a:pt x="1641" y="525"/>
                        <a:pt x="1637" y="521"/>
                        <a:pt x="1637" y="517"/>
                      </a:cubicBezTo>
                      <a:close/>
                      <a:moveTo>
                        <a:pt x="0" y="500"/>
                      </a:moveTo>
                      <a:cubicBezTo>
                        <a:pt x="0" y="496"/>
                        <a:pt x="3" y="492"/>
                        <a:pt x="8" y="492"/>
                      </a:cubicBezTo>
                      <a:cubicBezTo>
                        <a:pt x="8" y="492"/>
                        <a:pt x="8" y="492"/>
                        <a:pt x="8" y="492"/>
                      </a:cubicBezTo>
                      <a:cubicBezTo>
                        <a:pt x="12" y="492"/>
                        <a:pt x="16" y="496"/>
                        <a:pt x="16" y="500"/>
                      </a:cubicBezTo>
                      <a:cubicBezTo>
                        <a:pt x="16" y="500"/>
                        <a:pt x="16" y="500"/>
                        <a:pt x="16" y="500"/>
                      </a:cubicBezTo>
                      <a:cubicBezTo>
                        <a:pt x="16" y="504"/>
                        <a:pt x="12" y="508"/>
                        <a:pt x="8" y="508"/>
                      </a:cubicBezTo>
                      <a:cubicBezTo>
                        <a:pt x="8" y="508"/>
                        <a:pt x="8" y="508"/>
                        <a:pt x="8" y="508"/>
                      </a:cubicBezTo>
                      <a:cubicBezTo>
                        <a:pt x="3" y="508"/>
                        <a:pt x="0" y="504"/>
                        <a:pt x="0" y="500"/>
                      </a:cubicBezTo>
                      <a:close/>
                      <a:moveTo>
                        <a:pt x="1637" y="477"/>
                      </a:moveTo>
                      <a:cubicBezTo>
                        <a:pt x="1637" y="472"/>
                        <a:pt x="1641" y="469"/>
                        <a:pt x="1645" y="469"/>
                      </a:cubicBezTo>
                      <a:cubicBezTo>
                        <a:pt x="1645" y="469"/>
                        <a:pt x="1645" y="469"/>
                        <a:pt x="1645" y="469"/>
                      </a:cubicBezTo>
                      <a:cubicBezTo>
                        <a:pt x="1649" y="469"/>
                        <a:pt x="1653" y="472"/>
                        <a:pt x="1653" y="477"/>
                      </a:cubicBezTo>
                      <a:cubicBezTo>
                        <a:pt x="1653" y="477"/>
                        <a:pt x="1653" y="477"/>
                        <a:pt x="1653" y="477"/>
                      </a:cubicBezTo>
                      <a:cubicBezTo>
                        <a:pt x="1653" y="481"/>
                        <a:pt x="1649" y="485"/>
                        <a:pt x="1645" y="485"/>
                      </a:cubicBezTo>
                      <a:cubicBezTo>
                        <a:pt x="1645" y="485"/>
                        <a:pt x="1645" y="485"/>
                        <a:pt x="1645" y="485"/>
                      </a:cubicBezTo>
                      <a:cubicBezTo>
                        <a:pt x="1641" y="485"/>
                        <a:pt x="1637" y="481"/>
                        <a:pt x="1637" y="477"/>
                      </a:cubicBezTo>
                      <a:close/>
                      <a:moveTo>
                        <a:pt x="0" y="460"/>
                      </a:moveTo>
                      <a:cubicBezTo>
                        <a:pt x="0" y="456"/>
                        <a:pt x="3" y="452"/>
                        <a:pt x="8" y="452"/>
                      </a:cubicBezTo>
                      <a:cubicBezTo>
                        <a:pt x="8" y="452"/>
                        <a:pt x="8" y="452"/>
                        <a:pt x="8" y="452"/>
                      </a:cubicBezTo>
                      <a:cubicBezTo>
                        <a:pt x="12" y="452"/>
                        <a:pt x="16" y="456"/>
                        <a:pt x="16" y="460"/>
                      </a:cubicBezTo>
                      <a:cubicBezTo>
                        <a:pt x="16" y="460"/>
                        <a:pt x="16" y="460"/>
                        <a:pt x="16" y="460"/>
                      </a:cubicBezTo>
                      <a:cubicBezTo>
                        <a:pt x="16" y="465"/>
                        <a:pt x="12" y="468"/>
                        <a:pt x="8" y="468"/>
                      </a:cubicBezTo>
                      <a:cubicBezTo>
                        <a:pt x="8" y="468"/>
                        <a:pt x="8" y="468"/>
                        <a:pt x="8" y="468"/>
                      </a:cubicBezTo>
                      <a:cubicBezTo>
                        <a:pt x="3" y="468"/>
                        <a:pt x="0" y="465"/>
                        <a:pt x="0" y="460"/>
                      </a:cubicBezTo>
                      <a:close/>
                      <a:moveTo>
                        <a:pt x="1637" y="437"/>
                      </a:moveTo>
                      <a:cubicBezTo>
                        <a:pt x="1637" y="432"/>
                        <a:pt x="1641" y="429"/>
                        <a:pt x="1645" y="429"/>
                      </a:cubicBezTo>
                      <a:cubicBezTo>
                        <a:pt x="1645" y="429"/>
                        <a:pt x="1645" y="429"/>
                        <a:pt x="1645" y="429"/>
                      </a:cubicBezTo>
                      <a:cubicBezTo>
                        <a:pt x="1649" y="429"/>
                        <a:pt x="1653" y="432"/>
                        <a:pt x="1653" y="437"/>
                      </a:cubicBezTo>
                      <a:cubicBezTo>
                        <a:pt x="1653" y="437"/>
                        <a:pt x="1653" y="437"/>
                        <a:pt x="1653" y="437"/>
                      </a:cubicBezTo>
                      <a:cubicBezTo>
                        <a:pt x="1653" y="441"/>
                        <a:pt x="1649" y="445"/>
                        <a:pt x="1645" y="445"/>
                      </a:cubicBezTo>
                      <a:cubicBezTo>
                        <a:pt x="1645" y="445"/>
                        <a:pt x="1645" y="445"/>
                        <a:pt x="1645" y="445"/>
                      </a:cubicBezTo>
                      <a:cubicBezTo>
                        <a:pt x="1641" y="445"/>
                        <a:pt x="1637" y="441"/>
                        <a:pt x="1637" y="437"/>
                      </a:cubicBezTo>
                      <a:close/>
                      <a:moveTo>
                        <a:pt x="0" y="420"/>
                      </a:moveTo>
                      <a:cubicBezTo>
                        <a:pt x="0" y="416"/>
                        <a:pt x="3" y="412"/>
                        <a:pt x="8" y="412"/>
                      </a:cubicBezTo>
                      <a:cubicBezTo>
                        <a:pt x="8" y="412"/>
                        <a:pt x="8" y="412"/>
                        <a:pt x="8" y="412"/>
                      </a:cubicBezTo>
                      <a:cubicBezTo>
                        <a:pt x="12" y="412"/>
                        <a:pt x="16" y="416"/>
                        <a:pt x="16" y="420"/>
                      </a:cubicBezTo>
                      <a:cubicBezTo>
                        <a:pt x="16" y="420"/>
                        <a:pt x="16" y="420"/>
                        <a:pt x="16" y="420"/>
                      </a:cubicBezTo>
                      <a:cubicBezTo>
                        <a:pt x="16" y="425"/>
                        <a:pt x="12" y="428"/>
                        <a:pt x="8" y="428"/>
                      </a:cubicBezTo>
                      <a:cubicBezTo>
                        <a:pt x="8" y="428"/>
                        <a:pt x="8" y="428"/>
                        <a:pt x="8" y="428"/>
                      </a:cubicBezTo>
                      <a:cubicBezTo>
                        <a:pt x="3" y="428"/>
                        <a:pt x="0" y="425"/>
                        <a:pt x="0" y="420"/>
                      </a:cubicBezTo>
                      <a:close/>
                      <a:moveTo>
                        <a:pt x="1637" y="397"/>
                      </a:moveTo>
                      <a:cubicBezTo>
                        <a:pt x="1637" y="393"/>
                        <a:pt x="1641" y="389"/>
                        <a:pt x="1645" y="389"/>
                      </a:cubicBezTo>
                      <a:cubicBezTo>
                        <a:pt x="1645" y="389"/>
                        <a:pt x="1645" y="389"/>
                        <a:pt x="1645" y="389"/>
                      </a:cubicBezTo>
                      <a:cubicBezTo>
                        <a:pt x="1649" y="389"/>
                        <a:pt x="1653" y="393"/>
                        <a:pt x="1653" y="397"/>
                      </a:cubicBezTo>
                      <a:cubicBezTo>
                        <a:pt x="1653" y="397"/>
                        <a:pt x="1653" y="397"/>
                        <a:pt x="1653" y="397"/>
                      </a:cubicBezTo>
                      <a:cubicBezTo>
                        <a:pt x="1653" y="401"/>
                        <a:pt x="1649" y="405"/>
                        <a:pt x="1645" y="405"/>
                      </a:cubicBezTo>
                      <a:cubicBezTo>
                        <a:pt x="1645" y="405"/>
                        <a:pt x="1645" y="405"/>
                        <a:pt x="1645" y="405"/>
                      </a:cubicBezTo>
                      <a:cubicBezTo>
                        <a:pt x="1641" y="405"/>
                        <a:pt x="1637" y="401"/>
                        <a:pt x="1637" y="397"/>
                      </a:cubicBezTo>
                      <a:close/>
                      <a:moveTo>
                        <a:pt x="0" y="380"/>
                      </a:moveTo>
                      <a:cubicBezTo>
                        <a:pt x="0" y="376"/>
                        <a:pt x="3" y="372"/>
                        <a:pt x="8" y="372"/>
                      </a:cubicBezTo>
                      <a:cubicBezTo>
                        <a:pt x="8" y="372"/>
                        <a:pt x="8" y="372"/>
                        <a:pt x="8" y="372"/>
                      </a:cubicBezTo>
                      <a:cubicBezTo>
                        <a:pt x="12" y="372"/>
                        <a:pt x="16" y="376"/>
                        <a:pt x="16" y="380"/>
                      </a:cubicBezTo>
                      <a:cubicBezTo>
                        <a:pt x="16" y="380"/>
                        <a:pt x="16" y="380"/>
                        <a:pt x="16" y="380"/>
                      </a:cubicBezTo>
                      <a:cubicBezTo>
                        <a:pt x="16" y="385"/>
                        <a:pt x="12" y="388"/>
                        <a:pt x="8" y="388"/>
                      </a:cubicBezTo>
                      <a:cubicBezTo>
                        <a:pt x="8" y="388"/>
                        <a:pt x="8" y="388"/>
                        <a:pt x="8" y="388"/>
                      </a:cubicBezTo>
                      <a:cubicBezTo>
                        <a:pt x="3" y="388"/>
                        <a:pt x="0" y="385"/>
                        <a:pt x="0" y="380"/>
                      </a:cubicBezTo>
                      <a:close/>
                      <a:moveTo>
                        <a:pt x="1637" y="357"/>
                      </a:moveTo>
                      <a:cubicBezTo>
                        <a:pt x="1637" y="353"/>
                        <a:pt x="1641" y="349"/>
                        <a:pt x="1645" y="349"/>
                      </a:cubicBezTo>
                      <a:cubicBezTo>
                        <a:pt x="1645" y="349"/>
                        <a:pt x="1645" y="349"/>
                        <a:pt x="1645" y="349"/>
                      </a:cubicBezTo>
                      <a:cubicBezTo>
                        <a:pt x="1649" y="349"/>
                        <a:pt x="1653" y="353"/>
                        <a:pt x="1653" y="357"/>
                      </a:cubicBezTo>
                      <a:cubicBezTo>
                        <a:pt x="1653" y="357"/>
                        <a:pt x="1653" y="357"/>
                        <a:pt x="1653" y="357"/>
                      </a:cubicBezTo>
                      <a:cubicBezTo>
                        <a:pt x="1653" y="362"/>
                        <a:pt x="1649" y="365"/>
                        <a:pt x="1645" y="365"/>
                      </a:cubicBezTo>
                      <a:cubicBezTo>
                        <a:pt x="1645" y="365"/>
                        <a:pt x="1645" y="365"/>
                        <a:pt x="1645" y="365"/>
                      </a:cubicBezTo>
                      <a:cubicBezTo>
                        <a:pt x="1641" y="365"/>
                        <a:pt x="1637" y="362"/>
                        <a:pt x="1637" y="357"/>
                      </a:cubicBezTo>
                      <a:close/>
                      <a:moveTo>
                        <a:pt x="9" y="349"/>
                      </a:moveTo>
                      <a:cubicBezTo>
                        <a:pt x="5" y="348"/>
                        <a:pt x="2" y="344"/>
                        <a:pt x="2" y="339"/>
                      </a:cubicBezTo>
                      <a:cubicBezTo>
                        <a:pt x="2" y="339"/>
                        <a:pt x="2" y="339"/>
                        <a:pt x="2" y="339"/>
                      </a:cubicBezTo>
                      <a:cubicBezTo>
                        <a:pt x="3" y="335"/>
                        <a:pt x="7" y="332"/>
                        <a:pt x="12" y="333"/>
                      </a:cubicBezTo>
                      <a:cubicBezTo>
                        <a:pt x="12" y="333"/>
                        <a:pt x="12" y="333"/>
                        <a:pt x="12" y="333"/>
                      </a:cubicBezTo>
                      <a:cubicBezTo>
                        <a:pt x="16" y="334"/>
                        <a:pt x="19" y="338"/>
                        <a:pt x="18" y="342"/>
                      </a:cubicBezTo>
                      <a:cubicBezTo>
                        <a:pt x="18" y="342"/>
                        <a:pt x="18" y="342"/>
                        <a:pt x="18" y="342"/>
                      </a:cubicBezTo>
                      <a:cubicBezTo>
                        <a:pt x="17" y="346"/>
                        <a:pt x="14" y="349"/>
                        <a:pt x="10" y="349"/>
                      </a:cubicBezTo>
                      <a:cubicBezTo>
                        <a:pt x="10" y="349"/>
                        <a:pt x="10" y="349"/>
                        <a:pt x="10" y="349"/>
                      </a:cubicBezTo>
                      <a:cubicBezTo>
                        <a:pt x="10" y="349"/>
                        <a:pt x="9" y="349"/>
                        <a:pt x="9" y="349"/>
                      </a:cubicBezTo>
                      <a:close/>
                      <a:moveTo>
                        <a:pt x="1637" y="317"/>
                      </a:moveTo>
                      <a:cubicBezTo>
                        <a:pt x="1637" y="313"/>
                        <a:pt x="1641" y="309"/>
                        <a:pt x="1645" y="309"/>
                      </a:cubicBezTo>
                      <a:cubicBezTo>
                        <a:pt x="1645" y="309"/>
                        <a:pt x="1645" y="309"/>
                        <a:pt x="1645" y="309"/>
                      </a:cubicBezTo>
                      <a:cubicBezTo>
                        <a:pt x="1649" y="309"/>
                        <a:pt x="1653" y="313"/>
                        <a:pt x="1653" y="317"/>
                      </a:cubicBezTo>
                      <a:cubicBezTo>
                        <a:pt x="1653" y="317"/>
                        <a:pt x="1653" y="317"/>
                        <a:pt x="1653" y="317"/>
                      </a:cubicBezTo>
                      <a:cubicBezTo>
                        <a:pt x="1653" y="322"/>
                        <a:pt x="1649" y="325"/>
                        <a:pt x="1645" y="325"/>
                      </a:cubicBezTo>
                      <a:cubicBezTo>
                        <a:pt x="1645" y="325"/>
                        <a:pt x="1645" y="325"/>
                        <a:pt x="1645" y="325"/>
                      </a:cubicBezTo>
                      <a:cubicBezTo>
                        <a:pt x="1641" y="325"/>
                        <a:pt x="1637" y="322"/>
                        <a:pt x="1637" y="317"/>
                      </a:cubicBezTo>
                      <a:close/>
                      <a:moveTo>
                        <a:pt x="18" y="310"/>
                      </a:moveTo>
                      <a:cubicBezTo>
                        <a:pt x="14" y="308"/>
                        <a:pt x="12" y="304"/>
                        <a:pt x="13" y="300"/>
                      </a:cubicBezTo>
                      <a:cubicBezTo>
                        <a:pt x="13" y="300"/>
                        <a:pt x="13" y="300"/>
                        <a:pt x="13" y="300"/>
                      </a:cubicBezTo>
                      <a:cubicBezTo>
                        <a:pt x="15" y="295"/>
                        <a:pt x="19" y="293"/>
                        <a:pt x="23" y="295"/>
                      </a:cubicBezTo>
                      <a:cubicBezTo>
                        <a:pt x="23" y="295"/>
                        <a:pt x="23" y="295"/>
                        <a:pt x="23" y="295"/>
                      </a:cubicBezTo>
                      <a:cubicBezTo>
                        <a:pt x="28" y="296"/>
                        <a:pt x="30" y="301"/>
                        <a:pt x="28" y="305"/>
                      </a:cubicBezTo>
                      <a:cubicBezTo>
                        <a:pt x="28" y="305"/>
                        <a:pt x="28" y="305"/>
                        <a:pt x="28" y="305"/>
                      </a:cubicBezTo>
                      <a:cubicBezTo>
                        <a:pt x="27" y="308"/>
                        <a:pt x="24" y="310"/>
                        <a:pt x="21" y="310"/>
                      </a:cubicBezTo>
                      <a:cubicBezTo>
                        <a:pt x="21" y="310"/>
                        <a:pt x="21" y="310"/>
                        <a:pt x="21" y="310"/>
                      </a:cubicBezTo>
                      <a:cubicBezTo>
                        <a:pt x="20" y="310"/>
                        <a:pt x="19" y="310"/>
                        <a:pt x="18" y="310"/>
                      </a:cubicBezTo>
                      <a:close/>
                      <a:moveTo>
                        <a:pt x="1637" y="277"/>
                      </a:moveTo>
                      <a:cubicBezTo>
                        <a:pt x="1637" y="273"/>
                        <a:pt x="1641" y="269"/>
                        <a:pt x="1645" y="269"/>
                      </a:cubicBezTo>
                      <a:cubicBezTo>
                        <a:pt x="1645" y="269"/>
                        <a:pt x="1645" y="269"/>
                        <a:pt x="1645" y="269"/>
                      </a:cubicBezTo>
                      <a:cubicBezTo>
                        <a:pt x="1649" y="269"/>
                        <a:pt x="1653" y="273"/>
                        <a:pt x="1653" y="277"/>
                      </a:cubicBezTo>
                      <a:cubicBezTo>
                        <a:pt x="1653" y="277"/>
                        <a:pt x="1653" y="277"/>
                        <a:pt x="1653" y="277"/>
                      </a:cubicBezTo>
                      <a:cubicBezTo>
                        <a:pt x="1653" y="282"/>
                        <a:pt x="1649" y="285"/>
                        <a:pt x="1645" y="285"/>
                      </a:cubicBezTo>
                      <a:cubicBezTo>
                        <a:pt x="1645" y="285"/>
                        <a:pt x="1645" y="285"/>
                        <a:pt x="1645" y="285"/>
                      </a:cubicBezTo>
                      <a:cubicBezTo>
                        <a:pt x="1641" y="285"/>
                        <a:pt x="1637" y="282"/>
                        <a:pt x="1637" y="277"/>
                      </a:cubicBezTo>
                      <a:close/>
                      <a:moveTo>
                        <a:pt x="34" y="273"/>
                      </a:moveTo>
                      <a:cubicBezTo>
                        <a:pt x="30" y="271"/>
                        <a:pt x="29" y="266"/>
                        <a:pt x="31" y="262"/>
                      </a:cubicBezTo>
                      <a:cubicBezTo>
                        <a:pt x="31" y="262"/>
                        <a:pt x="31" y="262"/>
                        <a:pt x="31" y="262"/>
                      </a:cubicBezTo>
                      <a:cubicBezTo>
                        <a:pt x="34" y="259"/>
                        <a:pt x="39" y="258"/>
                        <a:pt x="42" y="260"/>
                      </a:cubicBezTo>
                      <a:cubicBezTo>
                        <a:pt x="42" y="260"/>
                        <a:pt x="42" y="260"/>
                        <a:pt x="42" y="260"/>
                      </a:cubicBezTo>
                      <a:cubicBezTo>
                        <a:pt x="46" y="262"/>
                        <a:pt x="47" y="267"/>
                        <a:pt x="45" y="271"/>
                      </a:cubicBezTo>
                      <a:cubicBezTo>
                        <a:pt x="45" y="271"/>
                        <a:pt x="45" y="271"/>
                        <a:pt x="45" y="271"/>
                      </a:cubicBezTo>
                      <a:cubicBezTo>
                        <a:pt x="44" y="273"/>
                        <a:pt x="41" y="275"/>
                        <a:pt x="38" y="275"/>
                      </a:cubicBezTo>
                      <a:cubicBezTo>
                        <a:pt x="38" y="275"/>
                        <a:pt x="38" y="275"/>
                        <a:pt x="38" y="275"/>
                      </a:cubicBezTo>
                      <a:cubicBezTo>
                        <a:pt x="37" y="275"/>
                        <a:pt x="35" y="274"/>
                        <a:pt x="34" y="273"/>
                      </a:cubicBezTo>
                      <a:close/>
                      <a:moveTo>
                        <a:pt x="1637" y="238"/>
                      </a:moveTo>
                      <a:cubicBezTo>
                        <a:pt x="1637" y="233"/>
                        <a:pt x="1641" y="230"/>
                        <a:pt x="1645" y="230"/>
                      </a:cubicBezTo>
                      <a:cubicBezTo>
                        <a:pt x="1645" y="230"/>
                        <a:pt x="1645" y="230"/>
                        <a:pt x="1645" y="230"/>
                      </a:cubicBezTo>
                      <a:cubicBezTo>
                        <a:pt x="1649" y="230"/>
                        <a:pt x="1653" y="233"/>
                        <a:pt x="1653" y="238"/>
                      </a:cubicBezTo>
                      <a:cubicBezTo>
                        <a:pt x="1653" y="238"/>
                        <a:pt x="1653" y="238"/>
                        <a:pt x="1653" y="238"/>
                      </a:cubicBezTo>
                      <a:cubicBezTo>
                        <a:pt x="1653" y="242"/>
                        <a:pt x="1649" y="246"/>
                        <a:pt x="1645" y="246"/>
                      </a:cubicBezTo>
                      <a:cubicBezTo>
                        <a:pt x="1645" y="246"/>
                        <a:pt x="1645" y="246"/>
                        <a:pt x="1645" y="246"/>
                      </a:cubicBezTo>
                      <a:cubicBezTo>
                        <a:pt x="1641" y="246"/>
                        <a:pt x="1637" y="242"/>
                        <a:pt x="1637" y="238"/>
                      </a:cubicBezTo>
                      <a:close/>
                      <a:moveTo>
                        <a:pt x="57" y="241"/>
                      </a:moveTo>
                      <a:cubicBezTo>
                        <a:pt x="54" y="238"/>
                        <a:pt x="54" y="233"/>
                        <a:pt x="57" y="230"/>
                      </a:cubicBezTo>
                      <a:cubicBezTo>
                        <a:pt x="57" y="230"/>
                        <a:pt x="57" y="230"/>
                        <a:pt x="57" y="230"/>
                      </a:cubicBezTo>
                      <a:cubicBezTo>
                        <a:pt x="60" y="226"/>
                        <a:pt x="65" y="226"/>
                        <a:pt x="68" y="229"/>
                      </a:cubicBezTo>
                      <a:cubicBezTo>
                        <a:pt x="68" y="229"/>
                        <a:pt x="68" y="229"/>
                        <a:pt x="68" y="229"/>
                      </a:cubicBezTo>
                      <a:cubicBezTo>
                        <a:pt x="71" y="232"/>
                        <a:pt x="71" y="237"/>
                        <a:pt x="68" y="241"/>
                      </a:cubicBezTo>
                      <a:cubicBezTo>
                        <a:pt x="68" y="241"/>
                        <a:pt x="68" y="241"/>
                        <a:pt x="68" y="241"/>
                      </a:cubicBezTo>
                      <a:cubicBezTo>
                        <a:pt x="67" y="242"/>
                        <a:pt x="65" y="243"/>
                        <a:pt x="62" y="243"/>
                      </a:cubicBezTo>
                      <a:cubicBezTo>
                        <a:pt x="62" y="243"/>
                        <a:pt x="62" y="243"/>
                        <a:pt x="62" y="243"/>
                      </a:cubicBezTo>
                      <a:cubicBezTo>
                        <a:pt x="61" y="243"/>
                        <a:pt x="59" y="242"/>
                        <a:pt x="57" y="241"/>
                      </a:cubicBezTo>
                      <a:close/>
                      <a:moveTo>
                        <a:pt x="86" y="214"/>
                      </a:moveTo>
                      <a:cubicBezTo>
                        <a:pt x="83" y="210"/>
                        <a:pt x="84" y="205"/>
                        <a:pt x="88" y="202"/>
                      </a:cubicBezTo>
                      <a:cubicBezTo>
                        <a:pt x="88" y="202"/>
                        <a:pt x="88" y="202"/>
                        <a:pt x="88" y="202"/>
                      </a:cubicBezTo>
                      <a:cubicBezTo>
                        <a:pt x="91" y="200"/>
                        <a:pt x="96" y="201"/>
                        <a:pt x="99" y="204"/>
                      </a:cubicBezTo>
                      <a:cubicBezTo>
                        <a:pt x="99" y="204"/>
                        <a:pt x="99" y="204"/>
                        <a:pt x="99" y="204"/>
                      </a:cubicBezTo>
                      <a:cubicBezTo>
                        <a:pt x="101" y="208"/>
                        <a:pt x="101" y="213"/>
                        <a:pt x="97" y="215"/>
                      </a:cubicBezTo>
                      <a:cubicBezTo>
                        <a:pt x="97" y="215"/>
                        <a:pt x="97" y="215"/>
                        <a:pt x="97" y="215"/>
                      </a:cubicBezTo>
                      <a:cubicBezTo>
                        <a:pt x="96" y="216"/>
                        <a:pt x="94" y="217"/>
                        <a:pt x="92" y="217"/>
                      </a:cubicBezTo>
                      <a:cubicBezTo>
                        <a:pt x="92" y="217"/>
                        <a:pt x="92" y="217"/>
                        <a:pt x="92" y="217"/>
                      </a:cubicBezTo>
                      <a:cubicBezTo>
                        <a:pt x="90" y="217"/>
                        <a:pt x="87" y="216"/>
                        <a:pt x="86" y="214"/>
                      </a:cubicBezTo>
                      <a:close/>
                      <a:moveTo>
                        <a:pt x="1637" y="198"/>
                      </a:moveTo>
                      <a:cubicBezTo>
                        <a:pt x="1636" y="194"/>
                        <a:pt x="1640" y="190"/>
                        <a:pt x="1644" y="190"/>
                      </a:cubicBezTo>
                      <a:cubicBezTo>
                        <a:pt x="1644" y="190"/>
                        <a:pt x="1644" y="190"/>
                        <a:pt x="1644" y="190"/>
                      </a:cubicBezTo>
                      <a:cubicBezTo>
                        <a:pt x="1648" y="189"/>
                        <a:pt x="1652" y="193"/>
                        <a:pt x="1653" y="197"/>
                      </a:cubicBezTo>
                      <a:cubicBezTo>
                        <a:pt x="1653" y="197"/>
                        <a:pt x="1653" y="197"/>
                        <a:pt x="1653" y="197"/>
                      </a:cubicBezTo>
                      <a:cubicBezTo>
                        <a:pt x="1653" y="202"/>
                        <a:pt x="1649" y="205"/>
                        <a:pt x="1645" y="206"/>
                      </a:cubicBezTo>
                      <a:cubicBezTo>
                        <a:pt x="1645" y="206"/>
                        <a:pt x="1645" y="206"/>
                        <a:pt x="1645" y="206"/>
                      </a:cubicBezTo>
                      <a:cubicBezTo>
                        <a:pt x="1645" y="206"/>
                        <a:pt x="1645" y="206"/>
                        <a:pt x="1645" y="206"/>
                      </a:cubicBezTo>
                      <a:cubicBezTo>
                        <a:pt x="1645" y="206"/>
                        <a:pt x="1645" y="206"/>
                        <a:pt x="1645" y="206"/>
                      </a:cubicBezTo>
                      <a:cubicBezTo>
                        <a:pt x="1640" y="206"/>
                        <a:pt x="1637" y="202"/>
                        <a:pt x="1637" y="198"/>
                      </a:cubicBezTo>
                      <a:close/>
                      <a:moveTo>
                        <a:pt x="120" y="192"/>
                      </a:moveTo>
                      <a:cubicBezTo>
                        <a:pt x="118" y="188"/>
                        <a:pt x="120" y="184"/>
                        <a:pt x="124" y="182"/>
                      </a:cubicBezTo>
                      <a:cubicBezTo>
                        <a:pt x="124" y="182"/>
                        <a:pt x="124" y="182"/>
                        <a:pt x="124" y="182"/>
                      </a:cubicBezTo>
                      <a:cubicBezTo>
                        <a:pt x="128" y="180"/>
                        <a:pt x="132" y="182"/>
                        <a:pt x="134" y="186"/>
                      </a:cubicBezTo>
                      <a:cubicBezTo>
                        <a:pt x="134" y="186"/>
                        <a:pt x="134" y="186"/>
                        <a:pt x="134" y="186"/>
                      </a:cubicBezTo>
                      <a:cubicBezTo>
                        <a:pt x="136" y="190"/>
                        <a:pt x="134" y="194"/>
                        <a:pt x="130" y="196"/>
                      </a:cubicBezTo>
                      <a:cubicBezTo>
                        <a:pt x="130" y="196"/>
                        <a:pt x="130" y="196"/>
                        <a:pt x="130" y="196"/>
                      </a:cubicBezTo>
                      <a:cubicBezTo>
                        <a:pt x="129" y="197"/>
                        <a:pt x="128" y="197"/>
                        <a:pt x="127" y="197"/>
                      </a:cubicBezTo>
                      <a:cubicBezTo>
                        <a:pt x="127" y="197"/>
                        <a:pt x="127" y="197"/>
                        <a:pt x="127" y="197"/>
                      </a:cubicBezTo>
                      <a:cubicBezTo>
                        <a:pt x="124" y="197"/>
                        <a:pt x="121" y="195"/>
                        <a:pt x="120" y="192"/>
                      </a:cubicBezTo>
                      <a:close/>
                      <a:moveTo>
                        <a:pt x="157" y="178"/>
                      </a:moveTo>
                      <a:cubicBezTo>
                        <a:pt x="156" y="174"/>
                        <a:pt x="158" y="169"/>
                        <a:pt x="163" y="168"/>
                      </a:cubicBezTo>
                      <a:cubicBezTo>
                        <a:pt x="163" y="168"/>
                        <a:pt x="163" y="168"/>
                        <a:pt x="163" y="168"/>
                      </a:cubicBezTo>
                      <a:cubicBezTo>
                        <a:pt x="167" y="167"/>
                        <a:pt x="171" y="170"/>
                        <a:pt x="172" y="174"/>
                      </a:cubicBezTo>
                      <a:cubicBezTo>
                        <a:pt x="172" y="174"/>
                        <a:pt x="172" y="174"/>
                        <a:pt x="172" y="174"/>
                      </a:cubicBezTo>
                      <a:cubicBezTo>
                        <a:pt x="173" y="179"/>
                        <a:pt x="171" y="183"/>
                        <a:pt x="166" y="184"/>
                      </a:cubicBezTo>
                      <a:cubicBezTo>
                        <a:pt x="166" y="184"/>
                        <a:pt x="166" y="184"/>
                        <a:pt x="166" y="184"/>
                      </a:cubicBezTo>
                      <a:cubicBezTo>
                        <a:pt x="166" y="184"/>
                        <a:pt x="165" y="184"/>
                        <a:pt x="165" y="184"/>
                      </a:cubicBezTo>
                      <a:cubicBezTo>
                        <a:pt x="165" y="184"/>
                        <a:pt x="165" y="184"/>
                        <a:pt x="165" y="184"/>
                      </a:cubicBezTo>
                      <a:cubicBezTo>
                        <a:pt x="161" y="184"/>
                        <a:pt x="158" y="182"/>
                        <a:pt x="157" y="178"/>
                      </a:cubicBezTo>
                      <a:close/>
                      <a:moveTo>
                        <a:pt x="196" y="171"/>
                      </a:moveTo>
                      <a:cubicBezTo>
                        <a:pt x="195" y="167"/>
                        <a:pt x="198" y="163"/>
                        <a:pt x="203" y="162"/>
                      </a:cubicBezTo>
                      <a:cubicBezTo>
                        <a:pt x="203" y="162"/>
                        <a:pt x="203" y="162"/>
                        <a:pt x="203" y="162"/>
                      </a:cubicBezTo>
                      <a:cubicBezTo>
                        <a:pt x="207" y="162"/>
                        <a:pt x="211" y="165"/>
                        <a:pt x="212" y="169"/>
                      </a:cubicBezTo>
                      <a:cubicBezTo>
                        <a:pt x="212" y="169"/>
                        <a:pt x="212" y="169"/>
                        <a:pt x="212" y="169"/>
                      </a:cubicBezTo>
                      <a:cubicBezTo>
                        <a:pt x="212" y="173"/>
                        <a:pt x="209" y="177"/>
                        <a:pt x="205" y="178"/>
                      </a:cubicBezTo>
                      <a:cubicBezTo>
                        <a:pt x="205" y="178"/>
                        <a:pt x="205" y="178"/>
                        <a:pt x="205" y="178"/>
                      </a:cubicBezTo>
                      <a:cubicBezTo>
                        <a:pt x="205" y="178"/>
                        <a:pt x="204" y="178"/>
                        <a:pt x="204" y="178"/>
                      </a:cubicBezTo>
                      <a:cubicBezTo>
                        <a:pt x="204" y="178"/>
                        <a:pt x="204" y="178"/>
                        <a:pt x="204" y="178"/>
                      </a:cubicBezTo>
                      <a:cubicBezTo>
                        <a:pt x="200" y="178"/>
                        <a:pt x="196" y="175"/>
                        <a:pt x="196" y="171"/>
                      </a:cubicBezTo>
                      <a:close/>
                      <a:moveTo>
                        <a:pt x="235" y="166"/>
                      </a:moveTo>
                      <a:cubicBezTo>
                        <a:pt x="235" y="162"/>
                        <a:pt x="238" y="158"/>
                        <a:pt x="242" y="157"/>
                      </a:cubicBezTo>
                      <a:cubicBezTo>
                        <a:pt x="242" y="157"/>
                        <a:pt x="242" y="157"/>
                        <a:pt x="242" y="157"/>
                      </a:cubicBezTo>
                      <a:cubicBezTo>
                        <a:pt x="247" y="156"/>
                        <a:pt x="251" y="159"/>
                        <a:pt x="251" y="164"/>
                      </a:cubicBezTo>
                      <a:cubicBezTo>
                        <a:pt x="251" y="164"/>
                        <a:pt x="251" y="164"/>
                        <a:pt x="251" y="164"/>
                      </a:cubicBezTo>
                      <a:cubicBezTo>
                        <a:pt x="252" y="168"/>
                        <a:pt x="249" y="172"/>
                        <a:pt x="244" y="173"/>
                      </a:cubicBezTo>
                      <a:cubicBezTo>
                        <a:pt x="244" y="173"/>
                        <a:pt x="244" y="173"/>
                        <a:pt x="244" y="173"/>
                      </a:cubicBezTo>
                      <a:cubicBezTo>
                        <a:pt x="244" y="173"/>
                        <a:pt x="244" y="173"/>
                        <a:pt x="243" y="173"/>
                      </a:cubicBezTo>
                      <a:cubicBezTo>
                        <a:pt x="243" y="173"/>
                        <a:pt x="243" y="173"/>
                        <a:pt x="243" y="173"/>
                      </a:cubicBezTo>
                      <a:cubicBezTo>
                        <a:pt x="239" y="173"/>
                        <a:pt x="236" y="170"/>
                        <a:pt x="235" y="166"/>
                      </a:cubicBezTo>
                      <a:close/>
                      <a:moveTo>
                        <a:pt x="275" y="161"/>
                      </a:moveTo>
                      <a:cubicBezTo>
                        <a:pt x="274" y="156"/>
                        <a:pt x="277" y="152"/>
                        <a:pt x="282" y="152"/>
                      </a:cubicBezTo>
                      <a:cubicBezTo>
                        <a:pt x="282" y="152"/>
                        <a:pt x="282" y="152"/>
                        <a:pt x="282" y="152"/>
                      </a:cubicBezTo>
                      <a:cubicBezTo>
                        <a:pt x="286" y="151"/>
                        <a:pt x="290" y="154"/>
                        <a:pt x="291" y="159"/>
                      </a:cubicBezTo>
                      <a:cubicBezTo>
                        <a:pt x="291" y="159"/>
                        <a:pt x="291" y="159"/>
                        <a:pt x="291" y="159"/>
                      </a:cubicBezTo>
                      <a:cubicBezTo>
                        <a:pt x="291" y="163"/>
                        <a:pt x="288" y="167"/>
                        <a:pt x="284" y="168"/>
                      </a:cubicBezTo>
                      <a:cubicBezTo>
                        <a:pt x="284" y="168"/>
                        <a:pt x="284" y="168"/>
                        <a:pt x="284" y="168"/>
                      </a:cubicBezTo>
                      <a:cubicBezTo>
                        <a:pt x="284" y="168"/>
                        <a:pt x="283" y="168"/>
                        <a:pt x="283" y="168"/>
                      </a:cubicBezTo>
                      <a:cubicBezTo>
                        <a:pt x="283" y="168"/>
                        <a:pt x="283" y="168"/>
                        <a:pt x="283" y="168"/>
                      </a:cubicBezTo>
                      <a:cubicBezTo>
                        <a:pt x="279" y="168"/>
                        <a:pt x="276" y="165"/>
                        <a:pt x="275" y="161"/>
                      </a:cubicBezTo>
                      <a:close/>
                      <a:moveTo>
                        <a:pt x="1630" y="161"/>
                      </a:moveTo>
                      <a:cubicBezTo>
                        <a:pt x="1629" y="156"/>
                        <a:pt x="1632" y="152"/>
                        <a:pt x="1636" y="151"/>
                      </a:cubicBezTo>
                      <a:cubicBezTo>
                        <a:pt x="1636" y="151"/>
                        <a:pt x="1636" y="151"/>
                        <a:pt x="1636" y="151"/>
                      </a:cubicBezTo>
                      <a:cubicBezTo>
                        <a:pt x="1640" y="150"/>
                        <a:pt x="1645" y="152"/>
                        <a:pt x="1646" y="156"/>
                      </a:cubicBezTo>
                      <a:cubicBezTo>
                        <a:pt x="1646" y="156"/>
                        <a:pt x="1646" y="156"/>
                        <a:pt x="1646" y="156"/>
                      </a:cubicBezTo>
                      <a:cubicBezTo>
                        <a:pt x="1647" y="161"/>
                        <a:pt x="1644" y="165"/>
                        <a:pt x="1640" y="166"/>
                      </a:cubicBezTo>
                      <a:cubicBezTo>
                        <a:pt x="1640" y="166"/>
                        <a:pt x="1640" y="166"/>
                        <a:pt x="1640" y="166"/>
                      </a:cubicBezTo>
                      <a:cubicBezTo>
                        <a:pt x="1640" y="166"/>
                        <a:pt x="1639" y="166"/>
                        <a:pt x="1638" y="166"/>
                      </a:cubicBezTo>
                      <a:cubicBezTo>
                        <a:pt x="1638" y="166"/>
                        <a:pt x="1638" y="166"/>
                        <a:pt x="1638" y="166"/>
                      </a:cubicBezTo>
                      <a:cubicBezTo>
                        <a:pt x="1635" y="166"/>
                        <a:pt x="1631" y="164"/>
                        <a:pt x="1630" y="161"/>
                      </a:cubicBezTo>
                      <a:close/>
                      <a:moveTo>
                        <a:pt x="314" y="155"/>
                      </a:moveTo>
                      <a:cubicBezTo>
                        <a:pt x="314" y="151"/>
                        <a:pt x="317" y="147"/>
                        <a:pt x="321" y="146"/>
                      </a:cubicBezTo>
                      <a:cubicBezTo>
                        <a:pt x="321" y="146"/>
                        <a:pt x="321" y="146"/>
                        <a:pt x="321" y="146"/>
                      </a:cubicBezTo>
                      <a:cubicBezTo>
                        <a:pt x="326" y="146"/>
                        <a:pt x="330" y="149"/>
                        <a:pt x="330" y="153"/>
                      </a:cubicBezTo>
                      <a:cubicBezTo>
                        <a:pt x="330" y="153"/>
                        <a:pt x="330" y="153"/>
                        <a:pt x="330" y="153"/>
                      </a:cubicBezTo>
                      <a:cubicBezTo>
                        <a:pt x="331" y="158"/>
                        <a:pt x="328" y="162"/>
                        <a:pt x="323" y="162"/>
                      </a:cubicBezTo>
                      <a:cubicBezTo>
                        <a:pt x="323" y="162"/>
                        <a:pt x="323" y="162"/>
                        <a:pt x="323" y="162"/>
                      </a:cubicBezTo>
                      <a:cubicBezTo>
                        <a:pt x="323" y="162"/>
                        <a:pt x="323" y="162"/>
                        <a:pt x="322" y="162"/>
                      </a:cubicBezTo>
                      <a:cubicBezTo>
                        <a:pt x="322" y="162"/>
                        <a:pt x="322" y="162"/>
                        <a:pt x="322" y="162"/>
                      </a:cubicBezTo>
                      <a:cubicBezTo>
                        <a:pt x="318" y="162"/>
                        <a:pt x="315" y="159"/>
                        <a:pt x="314" y="155"/>
                      </a:cubicBezTo>
                      <a:close/>
                      <a:moveTo>
                        <a:pt x="354" y="150"/>
                      </a:moveTo>
                      <a:cubicBezTo>
                        <a:pt x="353" y="146"/>
                        <a:pt x="357" y="142"/>
                        <a:pt x="361" y="141"/>
                      </a:cubicBezTo>
                      <a:cubicBezTo>
                        <a:pt x="361" y="141"/>
                        <a:pt x="361" y="141"/>
                        <a:pt x="361" y="141"/>
                      </a:cubicBezTo>
                      <a:cubicBezTo>
                        <a:pt x="365" y="141"/>
                        <a:pt x="369" y="144"/>
                        <a:pt x="370" y="148"/>
                      </a:cubicBezTo>
                      <a:cubicBezTo>
                        <a:pt x="370" y="148"/>
                        <a:pt x="370" y="148"/>
                        <a:pt x="370" y="148"/>
                      </a:cubicBezTo>
                      <a:cubicBezTo>
                        <a:pt x="370" y="153"/>
                        <a:pt x="367" y="157"/>
                        <a:pt x="363" y="157"/>
                      </a:cubicBezTo>
                      <a:cubicBezTo>
                        <a:pt x="363" y="157"/>
                        <a:pt x="363" y="157"/>
                        <a:pt x="363" y="157"/>
                      </a:cubicBezTo>
                      <a:cubicBezTo>
                        <a:pt x="363" y="157"/>
                        <a:pt x="362" y="157"/>
                        <a:pt x="362" y="157"/>
                      </a:cubicBezTo>
                      <a:cubicBezTo>
                        <a:pt x="362" y="157"/>
                        <a:pt x="362" y="157"/>
                        <a:pt x="362" y="157"/>
                      </a:cubicBezTo>
                      <a:cubicBezTo>
                        <a:pt x="358" y="157"/>
                        <a:pt x="355" y="154"/>
                        <a:pt x="354" y="150"/>
                      </a:cubicBezTo>
                      <a:close/>
                      <a:moveTo>
                        <a:pt x="394" y="145"/>
                      </a:moveTo>
                      <a:cubicBezTo>
                        <a:pt x="393" y="141"/>
                        <a:pt x="396" y="137"/>
                        <a:pt x="400" y="136"/>
                      </a:cubicBezTo>
                      <a:cubicBezTo>
                        <a:pt x="400" y="136"/>
                        <a:pt x="400" y="136"/>
                        <a:pt x="400" y="136"/>
                      </a:cubicBezTo>
                      <a:cubicBezTo>
                        <a:pt x="405" y="135"/>
                        <a:pt x="409" y="139"/>
                        <a:pt x="409" y="143"/>
                      </a:cubicBezTo>
                      <a:cubicBezTo>
                        <a:pt x="409" y="143"/>
                        <a:pt x="409" y="143"/>
                        <a:pt x="409" y="143"/>
                      </a:cubicBezTo>
                      <a:cubicBezTo>
                        <a:pt x="410" y="147"/>
                        <a:pt x="407" y="151"/>
                        <a:pt x="402" y="152"/>
                      </a:cubicBezTo>
                      <a:cubicBezTo>
                        <a:pt x="402" y="152"/>
                        <a:pt x="402" y="152"/>
                        <a:pt x="402" y="152"/>
                      </a:cubicBezTo>
                      <a:cubicBezTo>
                        <a:pt x="402" y="152"/>
                        <a:pt x="402" y="152"/>
                        <a:pt x="401" y="152"/>
                      </a:cubicBezTo>
                      <a:cubicBezTo>
                        <a:pt x="401" y="152"/>
                        <a:pt x="401" y="152"/>
                        <a:pt x="401" y="152"/>
                      </a:cubicBezTo>
                      <a:cubicBezTo>
                        <a:pt x="397" y="152"/>
                        <a:pt x="394" y="149"/>
                        <a:pt x="394" y="145"/>
                      </a:cubicBezTo>
                      <a:close/>
                      <a:moveTo>
                        <a:pt x="433" y="140"/>
                      </a:moveTo>
                      <a:cubicBezTo>
                        <a:pt x="432" y="135"/>
                        <a:pt x="436" y="131"/>
                        <a:pt x="440" y="131"/>
                      </a:cubicBezTo>
                      <a:cubicBezTo>
                        <a:pt x="440" y="131"/>
                        <a:pt x="440" y="131"/>
                        <a:pt x="440" y="131"/>
                      </a:cubicBezTo>
                      <a:cubicBezTo>
                        <a:pt x="444" y="130"/>
                        <a:pt x="448" y="133"/>
                        <a:pt x="449" y="138"/>
                      </a:cubicBezTo>
                      <a:cubicBezTo>
                        <a:pt x="449" y="138"/>
                        <a:pt x="449" y="138"/>
                        <a:pt x="449" y="138"/>
                      </a:cubicBezTo>
                      <a:cubicBezTo>
                        <a:pt x="449" y="142"/>
                        <a:pt x="446" y="146"/>
                        <a:pt x="442" y="147"/>
                      </a:cubicBezTo>
                      <a:cubicBezTo>
                        <a:pt x="442" y="147"/>
                        <a:pt x="442" y="147"/>
                        <a:pt x="442" y="147"/>
                      </a:cubicBezTo>
                      <a:cubicBezTo>
                        <a:pt x="442" y="147"/>
                        <a:pt x="441" y="147"/>
                        <a:pt x="441" y="147"/>
                      </a:cubicBezTo>
                      <a:cubicBezTo>
                        <a:pt x="441" y="147"/>
                        <a:pt x="441" y="147"/>
                        <a:pt x="441" y="147"/>
                      </a:cubicBezTo>
                      <a:cubicBezTo>
                        <a:pt x="437" y="147"/>
                        <a:pt x="434" y="144"/>
                        <a:pt x="433" y="140"/>
                      </a:cubicBezTo>
                      <a:close/>
                      <a:moveTo>
                        <a:pt x="473" y="135"/>
                      </a:moveTo>
                      <a:cubicBezTo>
                        <a:pt x="472" y="130"/>
                        <a:pt x="475" y="126"/>
                        <a:pt x="479" y="126"/>
                      </a:cubicBezTo>
                      <a:cubicBezTo>
                        <a:pt x="479" y="126"/>
                        <a:pt x="479" y="126"/>
                        <a:pt x="479" y="126"/>
                      </a:cubicBezTo>
                      <a:cubicBezTo>
                        <a:pt x="484" y="125"/>
                        <a:pt x="488" y="128"/>
                        <a:pt x="488" y="132"/>
                      </a:cubicBezTo>
                      <a:cubicBezTo>
                        <a:pt x="488" y="132"/>
                        <a:pt x="488" y="132"/>
                        <a:pt x="488" y="132"/>
                      </a:cubicBezTo>
                      <a:cubicBezTo>
                        <a:pt x="489" y="137"/>
                        <a:pt x="486" y="141"/>
                        <a:pt x="482" y="141"/>
                      </a:cubicBezTo>
                      <a:cubicBezTo>
                        <a:pt x="482" y="141"/>
                        <a:pt x="482" y="141"/>
                        <a:pt x="482" y="141"/>
                      </a:cubicBezTo>
                      <a:cubicBezTo>
                        <a:pt x="481" y="141"/>
                        <a:pt x="481" y="142"/>
                        <a:pt x="480" y="142"/>
                      </a:cubicBezTo>
                      <a:cubicBezTo>
                        <a:pt x="480" y="142"/>
                        <a:pt x="480" y="142"/>
                        <a:pt x="480" y="142"/>
                      </a:cubicBezTo>
                      <a:cubicBezTo>
                        <a:pt x="477" y="142"/>
                        <a:pt x="473" y="139"/>
                        <a:pt x="473" y="135"/>
                      </a:cubicBezTo>
                      <a:close/>
                      <a:moveTo>
                        <a:pt x="512" y="129"/>
                      </a:moveTo>
                      <a:cubicBezTo>
                        <a:pt x="511" y="125"/>
                        <a:pt x="515" y="121"/>
                        <a:pt x="519" y="120"/>
                      </a:cubicBezTo>
                      <a:cubicBezTo>
                        <a:pt x="519" y="120"/>
                        <a:pt x="519" y="120"/>
                        <a:pt x="519" y="120"/>
                      </a:cubicBezTo>
                      <a:cubicBezTo>
                        <a:pt x="523" y="120"/>
                        <a:pt x="527" y="123"/>
                        <a:pt x="528" y="127"/>
                      </a:cubicBezTo>
                      <a:cubicBezTo>
                        <a:pt x="528" y="127"/>
                        <a:pt x="528" y="127"/>
                        <a:pt x="528" y="127"/>
                      </a:cubicBezTo>
                      <a:cubicBezTo>
                        <a:pt x="529" y="132"/>
                        <a:pt x="525" y="136"/>
                        <a:pt x="521" y="136"/>
                      </a:cubicBezTo>
                      <a:cubicBezTo>
                        <a:pt x="521" y="136"/>
                        <a:pt x="521" y="136"/>
                        <a:pt x="521" y="136"/>
                      </a:cubicBezTo>
                      <a:cubicBezTo>
                        <a:pt x="521" y="136"/>
                        <a:pt x="520" y="136"/>
                        <a:pt x="520" y="136"/>
                      </a:cubicBezTo>
                      <a:cubicBezTo>
                        <a:pt x="520" y="136"/>
                        <a:pt x="520" y="136"/>
                        <a:pt x="520" y="136"/>
                      </a:cubicBezTo>
                      <a:cubicBezTo>
                        <a:pt x="516" y="136"/>
                        <a:pt x="513" y="133"/>
                        <a:pt x="512" y="129"/>
                      </a:cubicBezTo>
                      <a:close/>
                      <a:moveTo>
                        <a:pt x="552" y="124"/>
                      </a:moveTo>
                      <a:cubicBezTo>
                        <a:pt x="551" y="120"/>
                        <a:pt x="554" y="116"/>
                        <a:pt x="558" y="115"/>
                      </a:cubicBezTo>
                      <a:cubicBezTo>
                        <a:pt x="558" y="115"/>
                        <a:pt x="558" y="115"/>
                        <a:pt x="558" y="115"/>
                      </a:cubicBezTo>
                      <a:cubicBezTo>
                        <a:pt x="563" y="115"/>
                        <a:pt x="567" y="118"/>
                        <a:pt x="567" y="122"/>
                      </a:cubicBezTo>
                      <a:cubicBezTo>
                        <a:pt x="567" y="122"/>
                        <a:pt x="567" y="122"/>
                        <a:pt x="567" y="122"/>
                      </a:cubicBezTo>
                      <a:cubicBezTo>
                        <a:pt x="568" y="126"/>
                        <a:pt x="565" y="130"/>
                        <a:pt x="561" y="131"/>
                      </a:cubicBezTo>
                      <a:cubicBezTo>
                        <a:pt x="561" y="131"/>
                        <a:pt x="561" y="131"/>
                        <a:pt x="561" y="131"/>
                      </a:cubicBezTo>
                      <a:cubicBezTo>
                        <a:pt x="560" y="131"/>
                        <a:pt x="560" y="131"/>
                        <a:pt x="560" y="131"/>
                      </a:cubicBezTo>
                      <a:cubicBezTo>
                        <a:pt x="560" y="131"/>
                        <a:pt x="560" y="131"/>
                        <a:pt x="560" y="131"/>
                      </a:cubicBezTo>
                      <a:cubicBezTo>
                        <a:pt x="556" y="131"/>
                        <a:pt x="552" y="128"/>
                        <a:pt x="552" y="124"/>
                      </a:cubicBezTo>
                      <a:close/>
                      <a:moveTo>
                        <a:pt x="1617" y="125"/>
                      </a:moveTo>
                      <a:cubicBezTo>
                        <a:pt x="1615" y="121"/>
                        <a:pt x="1617" y="116"/>
                        <a:pt x="1621" y="114"/>
                      </a:cubicBezTo>
                      <a:cubicBezTo>
                        <a:pt x="1621" y="114"/>
                        <a:pt x="1621" y="114"/>
                        <a:pt x="1621" y="114"/>
                      </a:cubicBezTo>
                      <a:cubicBezTo>
                        <a:pt x="1625" y="112"/>
                        <a:pt x="1629" y="114"/>
                        <a:pt x="1631" y="118"/>
                      </a:cubicBezTo>
                      <a:cubicBezTo>
                        <a:pt x="1631" y="118"/>
                        <a:pt x="1631" y="118"/>
                        <a:pt x="1631" y="118"/>
                      </a:cubicBezTo>
                      <a:cubicBezTo>
                        <a:pt x="1633" y="122"/>
                        <a:pt x="1632" y="126"/>
                        <a:pt x="1628" y="128"/>
                      </a:cubicBezTo>
                      <a:cubicBezTo>
                        <a:pt x="1628" y="128"/>
                        <a:pt x="1628" y="128"/>
                        <a:pt x="1628" y="128"/>
                      </a:cubicBezTo>
                      <a:cubicBezTo>
                        <a:pt x="1627" y="129"/>
                        <a:pt x="1625" y="129"/>
                        <a:pt x="1624" y="129"/>
                      </a:cubicBezTo>
                      <a:cubicBezTo>
                        <a:pt x="1624" y="129"/>
                        <a:pt x="1624" y="129"/>
                        <a:pt x="1624" y="129"/>
                      </a:cubicBezTo>
                      <a:cubicBezTo>
                        <a:pt x="1621" y="129"/>
                        <a:pt x="1618" y="128"/>
                        <a:pt x="1617" y="125"/>
                      </a:cubicBezTo>
                      <a:close/>
                      <a:moveTo>
                        <a:pt x="591" y="119"/>
                      </a:moveTo>
                      <a:cubicBezTo>
                        <a:pt x="591" y="115"/>
                        <a:pt x="594" y="110"/>
                        <a:pt x="598" y="110"/>
                      </a:cubicBezTo>
                      <a:cubicBezTo>
                        <a:pt x="598" y="110"/>
                        <a:pt x="598" y="110"/>
                        <a:pt x="598" y="110"/>
                      </a:cubicBezTo>
                      <a:cubicBezTo>
                        <a:pt x="602" y="109"/>
                        <a:pt x="606" y="112"/>
                        <a:pt x="607" y="117"/>
                      </a:cubicBezTo>
                      <a:cubicBezTo>
                        <a:pt x="607" y="117"/>
                        <a:pt x="607" y="117"/>
                        <a:pt x="607" y="117"/>
                      </a:cubicBezTo>
                      <a:cubicBezTo>
                        <a:pt x="608" y="121"/>
                        <a:pt x="604" y="125"/>
                        <a:pt x="600" y="126"/>
                      </a:cubicBezTo>
                      <a:cubicBezTo>
                        <a:pt x="600" y="126"/>
                        <a:pt x="600" y="126"/>
                        <a:pt x="600" y="126"/>
                      </a:cubicBezTo>
                      <a:cubicBezTo>
                        <a:pt x="600" y="126"/>
                        <a:pt x="599" y="126"/>
                        <a:pt x="599" y="126"/>
                      </a:cubicBezTo>
                      <a:cubicBezTo>
                        <a:pt x="599" y="126"/>
                        <a:pt x="599" y="126"/>
                        <a:pt x="599" y="126"/>
                      </a:cubicBezTo>
                      <a:cubicBezTo>
                        <a:pt x="595" y="126"/>
                        <a:pt x="592" y="123"/>
                        <a:pt x="591" y="119"/>
                      </a:cubicBezTo>
                      <a:close/>
                      <a:moveTo>
                        <a:pt x="631" y="114"/>
                      </a:moveTo>
                      <a:cubicBezTo>
                        <a:pt x="630" y="109"/>
                        <a:pt x="633" y="105"/>
                        <a:pt x="637" y="105"/>
                      </a:cubicBezTo>
                      <a:cubicBezTo>
                        <a:pt x="637" y="105"/>
                        <a:pt x="637" y="105"/>
                        <a:pt x="637" y="105"/>
                      </a:cubicBezTo>
                      <a:cubicBezTo>
                        <a:pt x="642" y="104"/>
                        <a:pt x="646" y="107"/>
                        <a:pt x="646" y="112"/>
                      </a:cubicBezTo>
                      <a:cubicBezTo>
                        <a:pt x="646" y="112"/>
                        <a:pt x="646" y="112"/>
                        <a:pt x="646" y="112"/>
                      </a:cubicBezTo>
                      <a:cubicBezTo>
                        <a:pt x="647" y="116"/>
                        <a:pt x="644" y="120"/>
                        <a:pt x="640" y="121"/>
                      </a:cubicBezTo>
                      <a:cubicBezTo>
                        <a:pt x="640" y="121"/>
                        <a:pt x="640" y="121"/>
                        <a:pt x="640" y="121"/>
                      </a:cubicBezTo>
                      <a:cubicBezTo>
                        <a:pt x="639" y="121"/>
                        <a:pt x="639" y="121"/>
                        <a:pt x="639" y="121"/>
                      </a:cubicBezTo>
                      <a:cubicBezTo>
                        <a:pt x="639" y="121"/>
                        <a:pt x="639" y="121"/>
                        <a:pt x="639" y="121"/>
                      </a:cubicBezTo>
                      <a:cubicBezTo>
                        <a:pt x="635" y="121"/>
                        <a:pt x="631" y="118"/>
                        <a:pt x="631" y="114"/>
                      </a:cubicBezTo>
                      <a:close/>
                      <a:moveTo>
                        <a:pt x="670" y="108"/>
                      </a:moveTo>
                      <a:cubicBezTo>
                        <a:pt x="670" y="104"/>
                        <a:pt x="673" y="100"/>
                        <a:pt x="677" y="99"/>
                      </a:cubicBezTo>
                      <a:cubicBezTo>
                        <a:pt x="677" y="99"/>
                        <a:pt x="677" y="99"/>
                        <a:pt x="677" y="99"/>
                      </a:cubicBezTo>
                      <a:cubicBezTo>
                        <a:pt x="681" y="99"/>
                        <a:pt x="685" y="102"/>
                        <a:pt x="686" y="106"/>
                      </a:cubicBezTo>
                      <a:cubicBezTo>
                        <a:pt x="686" y="106"/>
                        <a:pt x="686" y="106"/>
                        <a:pt x="686" y="106"/>
                      </a:cubicBezTo>
                      <a:cubicBezTo>
                        <a:pt x="687" y="111"/>
                        <a:pt x="683" y="115"/>
                        <a:pt x="679" y="115"/>
                      </a:cubicBezTo>
                      <a:cubicBezTo>
                        <a:pt x="679" y="115"/>
                        <a:pt x="679" y="115"/>
                        <a:pt x="679" y="115"/>
                      </a:cubicBezTo>
                      <a:cubicBezTo>
                        <a:pt x="679" y="115"/>
                        <a:pt x="678" y="115"/>
                        <a:pt x="678" y="115"/>
                      </a:cubicBezTo>
                      <a:cubicBezTo>
                        <a:pt x="678" y="115"/>
                        <a:pt x="678" y="115"/>
                        <a:pt x="678" y="115"/>
                      </a:cubicBezTo>
                      <a:cubicBezTo>
                        <a:pt x="674" y="115"/>
                        <a:pt x="671" y="112"/>
                        <a:pt x="670" y="108"/>
                      </a:cubicBezTo>
                      <a:close/>
                      <a:moveTo>
                        <a:pt x="710" y="103"/>
                      </a:moveTo>
                      <a:cubicBezTo>
                        <a:pt x="709" y="99"/>
                        <a:pt x="712" y="95"/>
                        <a:pt x="717" y="94"/>
                      </a:cubicBezTo>
                      <a:cubicBezTo>
                        <a:pt x="717" y="94"/>
                        <a:pt x="717" y="94"/>
                        <a:pt x="717" y="94"/>
                      </a:cubicBezTo>
                      <a:cubicBezTo>
                        <a:pt x="721" y="94"/>
                        <a:pt x="725" y="97"/>
                        <a:pt x="726" y="101"/>
                      </a:cubicBezTo>
                      <a:cubicBezTo>
                        <a:pt x="726" y="101"/>
                        <a:pt x="726" y="101"/>
                        <a:pt x="726" y="101"/>
                      </a:cubicBezTo>
                      <a:cubicBezTo>
                        <a:pt x="726" y="105"/>
                        <a:pt x="723" y="110"/>
                        <a:pt x="719" y="110"/>
                      </a:cubicBezTo>
                      <a:cubicBezTo>
                        <a:pt x="719" y="110"/>
                        <a:pt x="719" y="110"/>
                        <a:pt x="719" y="110"/>
                      </a:cubicBezTo>
                      <a:cubicBezTo>
                        <a:pt x="718" y="110"/>
                        <a:pt x="718" y="110"/>
                        <a:pt x="718" y="110"/>
                      </a:cubicBezTo>
                      <a:cubicBezTo>
                        <a:pt x="718" y="110"/>
                        <a:pt x="718" y="110"/>
                        <a:pt x="718" y="110"/>
                      </a:cubicBezTo>
                      <a:cubicBezTo>
                        <a:pt x="714" y="110"/>
                        <a:pt x="710" y="107"/>
                        <a:pt x="710" y="103"/>
                      </a:cubicBezTo>
                      <a:close/>
                      <a:moveTo>
                        <a:pt x="749" y="98"/>
                      </a:moveTo>
                      <a:cubicBezTo>
                        <a:pt x="749" y="94"/>
                        <a:pt x="752" y="90"/>
                        <a:pt x="756" y="89"/>
                      </a:cubicBezTo>
                      <a:cubicBezTo>
                        <a:pt x="756" y="89"/>
                        <a:pt x="756" y="89"/>
                        <a:pt x="756" y="89"/>
                      </a:cubicBezTo>
                      <a:cubicBezTo>
                        <a:pt x="760" y="88"/>
                        <a:pt x="764" y="92"/>
                        <a:pt x="765" y="96"/>
                      </a:cubicBezTo>
                      <a:cubicBezTo>
                        <a:pt x="765" y="96"/>
                        <a:pt x="765" y="96"/>
                        <a:pt x="765" y="96"/>
                      </a:cubicBezTo>
                      <a:cubicBezTo>
                        <a:pt x="766" y="100"/>
                        <a:pt x="763" y="104"/>
                        <a:pt x="758" y="105"/>
                      </a:cubicBezTo>
                      <a:cubicBezTo>
                        <a:pt x="758" y="105"/>
                        <a:pt x="758" y="105"/>
                        <a:pt x="758" y="105"/>
                      </a:cubicBezTo>
                      <a:cubicBezTo>
                        <a:pt x="758" y="105"/>
                        <a:pt x="757" y="105"/>
                        <a:pt x="757" y="105"/>
                      </a:cubicBezTo>
                      <a:cubicBezTo>
                        <a:pt x="757" y="105"/>
                        <a:pt x="757" y="105"/>
                        <a:pt x="757" y="105"/>
                      </a:cubicBezTo>
                      <a:cubicBezTo>
                        <a:pt x="753" y="105"/>
                        <a:pt x="750" y="102"/>
                        <a:pt x="749" y="98"/>
                      </a:cubicBezTo>
                      <a:close/>
                      <a:moveTo>
                        <a:pt x="789" y="93"/>
                      </a:moveTo>
                      <a:cubicBezTo>
                        <a:pt x="788" y="88"/>
                        <a:pt x="791" y="84"/>
                        <a:pt x="796" y="84"/>
                      </a:cubicBezTo>
                      <a:cubicBezTo>
                        <a:pt x="796" y="84"/>
                        <a:pt x="796" y="84"/>
                        <a:pt x="796" y="84"/>
                      </a:cubicBezTo>
                      <a:cubicBezTo>
                        <a:pt x="800" y="83"/>
                        <a:pt x="804" y="86"/>
                        <a:pt x="805" y="91"/>
                      </a:cubicBezTo>
                      <a:cubicBezTo>
                        <a:pt x="805" y="91"/>
                        <a:pt x="805" y="91"/>
                        <a:pt x="805" y="91"/>
                      </a:cubicBezTo>
                      <a:cubicBezTo>
                        <a:pt x="805" y="95"/>
                        <a:pt x="802" y="99"/>
                        <a:pt x="798" y="100"/>
                      </a:cubicBezTo>
                      <a:cubicBezTo>
                        <a:pt x="798" y="100"/>
                        <a:pt x="798" y="100"/>
                        <a:pt x="798" y="100"/>
                      </a:cubicBezTo>
                      <a:cubicBezTo>
                        <a:pt x="797" y="100"/>
                        <a:pt x="797" y="100"/>
                        <a:pt x="797" y="100"/>
                      </a:cubicBezTo>
                      <a:cubicBezTo>
                        <a:pt x="797" y="100"/>
                        <a:pt x="797" y="100"/>
                        <a:pt x="797" y="100"/>
                      </a:cubicBezTo>
                      <a:cubicBezTo>
                        <a:pt x="793" y="100"/>
                        <a:pt x="789" y="97"/>
                        <a:pt x="789" y="93"/>
                      </a:cubicBezTo>
                      <a:close/>
                      <a:moveTo>
                        <a:pt x="1597" y="92"/>
                      </a:moveTo>
                      <a:cubicBezTo>
                        <a:pt x="1597" y="92"/>
                        <a:pt x="1597" y="92"/>
                        <a:pt x="1597" y="92"/>
                      </a:cubicBezTo>
                      <a:cubicBezTo>
                        <a:pt x="1594" y="89"/>
                        <a:pt x="1595" y="84"/>
                        <a:pt x="1598" y="81"/>
                      </a:cubicBezTo>
                      <a:cubicBezTo>
                        <a:pt x="1598" y="81"/>
                        <a:pt x="1598" y="81"/>
                        <a:pt x="1598" y="81"/>
                      </a:cubicBezTo>
                      <a:cubicBezTo>
                        <a:pt x="1602" y="78"/>
                        <a:pt x="1607" y="79"/>
                        <a:pt x="1609" y="83"/>
                      </a:cubicBezTo>
                      <a:cubicBezTo>
                        <a:pt x="1609" y="83"/>
                        <a:pt x="1609" y="83"/>
                        <a:pt x="1609" y="83"/>
                      </a:cubicBezTo>
                      <a:cubicBezTo>
                        <a:pt x="1612" y="86"/>
                        <a:pt x="1612" y="91"/>
                        <a:pt x="1608" y="94"/>
                      </a:cubicBezTo>
                      <a:cubicBezTo>
                        <a:pt x="1608" y="94"/>
                        <a:pt x="1608" y="94"/>
                        <a:pt x="1608" y="94"/>
                      </a:cubicBezTo>
                      <a:cubicBezTo>
                        <a:pt x="1607" y="95"/>
                        <a:pt x="1605" y="95"/>
                        <a:pt x="1603" y="95"/>
                      </a:cubicBezTo>
                      <a:cubicBezTo>
                        <a:pt x="1603" y="95"/>
                        <a:pt x="1603" y="95"/>
                        <a:pt x="1603" y="95"/>
                      </a:cubicBezTo>
                      <a:cubicBezTo>
                        <a:pt x="1601" y="95"/>
                        <a:pt x="1598" y="94"/>
                        <a:pt x="1597" y="92"/>
                      </a:cubicBezTo>
                      <a:close/>
                      <a:moveTo>
                        <a:pt x="828" y="88"/>
                      </a:moveTo>
                      <a:cubicBezTo>
                        <a:pt x="828" y="83"/>
                        <a:pt x="831" y="79"/>
                        <a:pt x="835" y="79"/>
                      </a:cubicBezTo>
                      <a:cubicBezTo>
                        <a:pt x="835" y="79"/>
                        <a:pt x="835" y="79"/>
                        <a:pt x="835" y="79"/>
                      </a:cubicBezTo>
                      <a:cubicBezTo>
                        <a:pt x="839" y="78"/>
                        <a:pt x="843" y="81"/>
                        <a:pt x="844" y="85"/>
                      </a:cubicBezTo>
                      <a:cubicBezTo>
                        <a:pt x="844" y="85"/>
                        <a:pt x="844" y="85"/>
                        <a:pt x="844" y="85"/>
                      </a:cubicBezTo>
                      <a:cubicBezTo>
                        <a:pt x="845" y="90"/>
                        <a:pt x="842" y="94"/>
                        <a:pt x="837" y="94"/>
                      </a:cubicBezTo>
                      <a:cubicBezTo>
                        <a:pt x="837" y="94"/>
                        <a:pt x="837" y="94"/>
                        <a:pt x="837" y="94"/>
                      </a:cubicBezTo>
                      <a:cubicBezTo>
                        <a:pt x="837" y="94"/>
                        <a:pt x="836" y="94"/>
                        <a:pt x="836" y="94"/>
                      </a:cubicBezTo>
                      <a:cubicBezTo>
                        <a:pt x="836" y="94"/>
                        <a:pt x="836" y="94"/>
                        <a:pt x="836" y="94"/>
                      </a:cubicBezTo>
                      <a:cubicBezTo>
                        <a:pt x="832" y="94"/>
                        <a:pt x="829" y="92"/>
                        <a:pt x="828" y="88"/>
                      </a:cubicBezTo>
                      <a:close/>
                      <a:moveTo>
                        <a:pt x="868" y="82"/>
                      </a:moveTo>
                      <a:cubicBezTo>
                        <a:pt x="867" y="78"/>
                        <a:pt x="870" y="74"/>
                        <a:pt x="875" y="73"/>
                      </a:cubicBezTo>
                      <a:cubicBezTo>
                        <a:pt x="875" y="73"/>
                        <a:pt x="875" y="73"/>
                        <a:pt x="875" y="73"/>
                      </a:cubicBezTo>
                      <a:cubicBezTo>
                        <a:pt x="879" y="73"/>
                        <a:pt x="883" y="76"/>
                        <a:pt x="884" y="80"/>
                      </a:cubicBezTo>
                      <a:cubicBezTo>
                        <a:pt x="884" y="80"/>
                        <a:pt x="884" y="80"/>
                        <a:pt x="884" y="80"/>
                      </a:cubicBezTo>
                      <a:cubicBezTo>
                        <a:pt x="884" y="85"/>
                        <a:pt x="881" y="89"/>
                        <a:pt x="877" y="89"/>
                      </a:cubicBezTo>
                      <a:cubicBezTo>
                        <a:pt x="877" y="89"/>
                        <a:pt x="877" y="89"/>
                        <a:pt x="877" y="89"/>
                      </a:cubicBezTo>
                      <a:cubicBezTo>
                        <a:pt x="876" y="89"/>
                        <a:pt x="876" y="89"/>
                        <a:pt x="876" y="89"/>
                      </a:cubicBezTo>
                      <a:cubicBezTo>
                        <a:pt x="876" y="89"/>
                        <a:pt x="876" y="89"/>
                        <a:pt x="876" y="89"/>
                      </a:cubicBezTo>
                      <a:cubicBezTo>
                        <a:pt x="872" y="89"/>
                        <a:pt x="868" y="86"/>
                        <a:pt x="868" y="82"/>
                      </a:cubicBezTo>
                      <a:close/>
                      <a:moveTo>
                        <a:pt x="907" y="77"/>
                      </a:moveTo>
                      <a:cubicBezTo>
                        <a:pt x="907" y="73"/>
                        <a:pt x="910" y="69"/>
                        <a:pt x="914" y="68"/>
                      </a:cubicBezTo>
                      <a:cubicBezTo>
                        <a:pt x="914" y="68"/>
                        <a:pt x="914" y="68"/>
                        <a:pt x="914" y="68"/>
                      </a:cubicBezTo>
                      <a:cubicBezTo>
                        <a:pt x="918" y="68"/>
                        <a:pt x="923" y="71"/>
                        <a:pt x="923" y="75"/>
                      </a:cubicBezTo>
                      <a:cubicBezTo>
                        <a:pt x="923" y="75"/>
                        <a:pt x="923" y="75"/>
                        <a:pt x="923" y="75"/>
                      </a:cubicBezTo>
                      <a:cubicBezTo>
                        <a:pt x="924" y="79"/>
                        <a:pt x="921" y="83"/>
                        <a:pt x="916" y="84"/>
                      </a:cubicBezTo>
                      <a:cubicBezTo>
                        <a:pt x="916" y="84"/>
                        <a:pt x="916" y="84"/>
                        <a:pt x="916" y="84"/>
                      </a:cubicBezTo>
                      <a:cubicBezTo>
                        <a:pt x="916" y="84"/>
                        <a:pt x="916" y="84"/>
                        <a:pt x="915" y="84"/>
                      </a:cubicBezTo>
                      <a:cubicBezTo>
                        <a:pt x="915" y="84"/>
                        <a:pt x="915" y="84"/>
                        <a:pt x="915" y="84"/>
                      </a:cubicBezTo>
                      <a:cubicBezTo>
                        <a:pt x="911" y="84"/>
                        <a:pt x="908" y="81"/>
                        <a:pt x="907" y="77"/>
                      </a:cubicBezTo>
                      <a:close/>
                      <a:moveTo>
                        <a:pt x="947" y="72"/>
                      </a:moveTo>
                      <a:cubicBezTo>
                        <a:pt x="946" y="67"/>
                        <a:pt x="949" y="63"/>
                        <a:pt x="954" y="63"/>
                      </a:cubicBezTo>
                      <a:cubicBezTo>
                        <a:pt x="954" y="63"/>
                        <a:pt x="954" y="63"/>
                        <a:pt x="954" y="63"/>
                      </a:cubicBezTo>
                      <a:cubicBezTo>
                        <a:pt x="958" y="62"/>
                        <a:pt x="962" y="65"/>
                        <a:pt x="963" y="70"/>
                      </a:cubicBezTo>
                      <a:cubicBezTo>
                        <a:pt x="963" y="70"/>
                        <a:pt x="963" y="70"/>
                        <a:pt x="963" y="70"/>
                      </a:cubicBezTo>
                      <a:cubicBezTo>
                        <a:pt x="963" y="74"/>
                        <a:pt x="960" y="78"/>
                        <a:pt x="956" y="79"/>
                      </a:cubicBezTo>
                      <a:cubicBezTo>
                        <a:pt x="956" y="79"/>
                        <a:pt x="956" y="79"/>
                        <a:pt x="956" y="79"/>
                      </a:cubicBezTo>
                      <a:cubicBezTo>
                        <a:pt x="955" y="79"/>
                        <a:pt x="955" y="79"/>
                        <a:pt x="955" y="79"/>
                      </a:cubicBezTo>
                      <a:cubicBezTo>
                        <a:pt x="955" y="79"/>
                        <a:pt x="955" y="79"/>
                        <a:pt x="955" y="79"/>
                      </a:cubicBezTo>
                      <a:cubicBezTo>
                        <a:pt x="951" y="79"/>
                        <a:pt x="947" y="76"/>
                        <a:pt x="947" y="72"/>
                      </a:cubicBezTo>
                      <a:close/>
                      <a:moveTo>
                        <a:pt x="986" y="67"/>
                      </a:moveTo>
                      <a:cubicBezTo>
                        <a:pt x="986" y="62"/>
                        <a:pt x="989" y="58"/>
                        <a:pt x="993" y="58"/>
                      </a:cubicBezTo>
                      <a:cubicBezTo>
                        <a:pt x="993" y="58"/>
                        <a:pt x="993" y="58"/>
                        <a:pt x="993" y="58"/>
                      </a:cubicBezTo>
                      <a:cubicBezTo>
                        <a:pt x="998" y="57"/>
                        <a:pt x="1002" y="60"/>
                        <a:pt x="1002" y="65"/>
                      </a:cubicBezTo>
                      <a:cubicBezTo>
                        <a:pt x="1002" y="65"/>
                        <a:pt x="1002" y="65"/>
                        <a:pt x="1002" y="65"/>
                      </a:cubicBezTo>
                      <a:cubicBezTo>
                        <a:pt x="1003" y="69"/>
                        <a:pt x="1000" y="73"/>
                        <a:pt x="995" y="73"/>
                      </a:cubicBezTo>
                      <a:cubicBezTo>
                        <a:pt x="995" y="73"/>
                        <a:pt x="995" y="73"/>
                        <a:pt x="995" y="73"/>
                      </a:cubicBezTo>
                      <a:cubicBezTo>
                        <a:pt x="995" y="74"/>
                        <a:pt x="995" y="74"/>
                        <a:pt x="994" y="74"/>
                      </a:cubicBezTo>
                      <a:cubicBezTo>
                        <a:pt x="994" y="74"/>
                        <a:pt x="994" y="74"/>
                        <a:pt x="994" y="74"/>
                      </a:cubicBezTo>
                      <a:cubicBezTo>
                        <a:pt x="990" y="74"/>
                        <a:pt x="987" y="71"/>
                        <a:pt x="986" y="67"/>
                      </a:cubicBezTo>
                      <a:close/>
                      <a:moveTo>
                        <a:pt x="1026" y="61"/>
                      </a:moveTo>
                      <a:cubicBezTo>
                        <a:pt x="1025" y="57"/>
                        <a:pt x="1028" y="53"/>
                        <a:pt x="1033" y="52"/>
                      </a:cubicBezTo>
                      <a:cubicBezTo>
                        <a:pt x="1033" y="52"/>
                        <a:pt x="1033" y="52"/>
                        <a:pt x="1033" y="52"/>
                      </a:cubicBezTo>
                      <a:cubicBezTo>
                        <a:pt x="1037" y="52"/>
                        <a:pt x="1041" y="55"/>
                        <a:pt x="1042" y="59"/>
                      </a:cubicBezTo>
                      <a:cubicBezTo>
                        <a:pt x="1042" y="59"/>
                        <a:pt x="1042" y="59"/>
                        <a:pt x="1042" y="59"/>
                      </a:cubicBezTo>
                      <a:cubicBezTo>
                        <a:pt x="1042" y="64"/>
                        <a:pt x="1039" y="68"/>
                        <a:pt x="1035" y="68"/>
                      </a:cubicBezTo>
                      <a:cubicBezTo>
                        <a:pt x="1035" y="68"/>
                        <a:pt x="1035" y="68"/>
                        <a:pt x="1035" y="68"/>
                      </a:cubicBezTo>
                      <a:cubicBezTo>
                        <a:pt x="1034" y="68"/>
                        <a:pt x="1034" y="68"/>
                        <a:pt x="1034" y="68"/>
                      </a:cubicBezTo>
                      <a:cubicBezTo>
                        <a:pt x="1034" y="68"/>
                        <a:pt x="1034" y="68"/>
                        <a:pt x="1034" y="68"/>
                      </a:cubicBezTo>
                      <a:cubicBezTo>
                        <a:pt x="1030" y="68"/>
                        <a:pt x="1026" y="65"/>
                        <a:pt x="1026" y="61"/>
                      </a:cubicBezTo>
                      <a:close/>
                      <a:moveTo>
                        <a:pt x="1571" y="64"/>
                      </a:moveTo>
                      <a:cubicBezTo>
                        <a:pt x="1571" y="64"/>
                        <a:pt x="1571" y="64"/>
                        <a:pt x="1571" y="64"/>
                      </a:cubicBezTo>
                      <a:cubicBezTo>
                        <a:pt x="1567" y="61"/>
                        <a:pt x="1567" y="56"/>
                        <a:pt x="1570" y="53"/>
                      </a:cubicBezTo>
                      <a:cubicBezTo>
                        <a:pt x="1570" y="53"/>
                        <a:pt x="1570" y="53"/>
                        <a:pt x="1570" y="53"/>
                      </a:cubicBezTo>
                      <a:cubicBezTo>
                        <a:pt x="1573" y="50"/>
                        <a:pt x="1578" y="49"/>
                        <a:pt x="1581" y="52"/>
                      </a:cubicBezTo>
                      <a:cubicBezTo>
                        <a:pt x="1581" y="52"/>
                        <a:pt x="1581" y="52"/>
                        <a:pt x="1581" y="52"/>
                      </a:cubicBezTo>
                      <a:cubicBezTo>
                        <a:pt x="1581" y="52"/>
                        <a:pt x="1581" y="52"/>
                        <a:pt x="1581" y="52"/>
                      </a:cubicBezTo>
                      <a:cubicBezTo>
                        <a:pt x="1581" y="52"/>
                        <a:pt x="1581" y="52"/>
                        <a:pt x="1581" y="52"/>
                      </a:cubicBezTo>
                      <a:cubicBezTo>
                        <a:pt x="1585" y="55"/>
                        <a:pt x="1585" y="60"/>
                        <a:pt x="1582" y="64"/>
                      </a:cubicBezTo>
                      <a:cubicBezTo>
                        <a:pt x="1582" y="64"/>
                        <a:pt x="1582" y="64"/>
                        <a:pt x="1582" y="64"/>
                      </a:cubicBezTo>
                      <a:cubicBezTo>
                        <a:pt x="1580" y="65"/>
                        <a:pt x="1578" y="66"/>
                        <a:pt x="1576" y="66"/>
                      </a:cubicBezTo>
                      <a:cubicBezTo>
                        <a:pt x="1576" y="66"/>
                        <a:pt x="1576" y="66"/>
                        <a:pt x="1576" y="66"/>
                      </a:cubicBezTo>
                      <a:cubicBezTo>
                        <a:pt x="1574" y="66"/>
                        <a:pt x="1572" y="66"/>
                        <a:pt x="1571" y="64"/>
                      </a:cubicBezTo>
                      <a:close/>
                      <a:moveTo>
                        <a:pt x="1065" y="56"/>
                      </a:moveTo>
                      <a:cubicBezTo>
                        <a:pt x="1065" y="52"/>
                        <a:pt x="1068" y="48"/>
                        <a:pt x="1072" y="47"/>
                      </a:cubicBezTo>
                      <a:cubicBezTo>
                        <a:pt x="1072" y="47"/>
                        <a:pt x="1072" y="47"/>
                        <a:pt x="1072" y="47"/>
                      </a:cubicBezTo>
                      <a:cubicBezTo>
                        <a:pt x="1077" y="47"/>
                        <a:pt x="1081" y="50"/>
                        <a:pt x="1081" y="54"/>
                      </a:cubicBezTo>
                      <a:cubicBezTo>
                        <a:pt x="1081" y="54"/>
                        <a:pt x="1081" y="54"/>
                        <a:pt x="1081" y="54"/>
                      </a:cubicBezTo>
                      <a:cubicBezTo>
                        <a:pt x="1082" y="58"/>
                        <a:pt x="1079" y="62"/>
                        <a:pt x="1074" y="63"/>
                      </a:cubicBezTo>
                      <a:cubicBezTo>
                        <a:pt x="1074" y="63"/>
                        <a:pt x="1074" y="63"/>
                        <a:pt x="1074" y="63"/>
                      </a:cubicBezTo>
                      <a:cubicBezTo>
                        <a:pt x="1074" y="63"/>
                        <a:pt x="1074" y="63"/>
                        <a:pt x="1073" y="63"/>
                      </a:cubicBezTo>
                      <a:cubicBezTo>
                        <a:pt x="1073" y="63"/>
                        <a:pt x="1073" y="63"/>
                        <a:pt x="1073" y="63"/>
                      </a:cubicBezTo>
                      <a:cubicBezTo>
                        <a:pt x="1069" y="63"/>
                        <a:pt x="1066" y="60"/>
                        <a:pt x="1065" y="56"/>
                      </a:cubicBezTo>
                      <a:close/>
                      <a:moveTo>
                        <a:pt x="1105" y="51"/>
                      </a:moveTo>
                      <a:cubicBezTo>
                        <a:pt x="1104" y="47"/>
                        <a:pt x="1107" y="43"/>
                        <a:pt x="1112" y="42"/>
                      </a:cubicBezTo>
                      <a:cubicBezTo>
                        <a:pt x="1112" y="42"/>
                        <a:pt x="1112" y="42"/>
                        <a:pt x="1112" y="42"/>
                      </a:cubicBezTo>
                      <a:cubicBezTo>
                        <a:pt x="1116" y="41"/>
                        <a:pt x="1120" y="44"/>
                        <a:pt x="1121" y="49"/>
                      </a:cubicBezTo>
                      <a:cubicBezTo>
                        <a:pt x="1121" y="49"/>
                        <a:pt x="1121" y="49"/>
                        <a:pt x="1121" y="49"/>
                      </a:cubicBezTo>
                      <a:cubicBezTo>
                        <a:pt x="1121" y="53"/>
                        <a:pt x="1118" y="57"/>
                        <a:pt x="1114" y="58"/>
                      </a:cubicBezTo>
                      <a:cubicBezTo>
                        <a:pt x="1114" y="58"/>
                        <a:pt x="1114" y="58"/>
                        <a:pt x="1114" y="58"/>
                      </a:cubicBezTo>
                      <a:cubicBezTo>
                        <a:pt x="1113" y="58"/>
                        <a:pt x="1113" y="58"/>
                        <a:pt x="1113" y="58"/>
                      </a:cubicBezTo>
                      <a:cubicBezTo>
                        <a:pt x="1113" y="58"/>
                        <a:pt x="1113" y="58"/>
                        <a:pt x="1113" y="58"/>
                      </a:cubicBezTo>
                      <a:cubicBezTo>
                        <a:pt x="1109" y="58"/>
                        <a:pt x="1105" y="55"/>
                        <a:pt x="1105" y="51"/>
                      </a:cubicBezTo>
                      <a:close/>
                      <a:moveTo>
                        <a:pt x="1144" y="46"/>
                      </a:moveTo>
                      <a:cubicBezTo>
                        <a:pt x="1144" y="41"/>
                        <a:pt x="1147" y="37"/>
                        <a:pt x="1151" y="37"/>
                      </a:cubicBezTo>
                      <a:cubicBezTo>
                        <a:pt x="1151" y="37"/>
                        <a:pt x="1151" y="37"/>
                        <a:pt x="1151" y="37"/>
                      </a:cubicBezTo>
                      <a:cubicBezTo>
                        <a:pt x="1156" y="36"/>
                        <a:pt x="1160" y="39"/>
                        <a:pt x="1160" y="44"/>
                      </a:cubicBezTo>
                      <a:cubicBezTo>
                        <a:pt x="1160" y="44"/>
                        <a:pt x="1160" y="44"/>
                        <a:pt x="1160" y="44"/>
                      </a:cubicBezTo>
                      <a:cubicBezTo>
                        <a:pt x="1161" y="48"/>
                        <a:pt x="1158" y="52"/>
                        <a:pt x="1153" y="53"/>
                      </a:cubicBezTo>
                      <a:cubicBezTo>
                        <a:pt x="1153" y="53"/>
                        <a:pt x="1153" y="53"/>
                        <a:pt x="1153" y="53"/>
                      </a:cubicBezTo>
                      <a:cubicBezTo>
                        <a:pt x="1153" y="53"/>
                        <a:pt x="1153" y="53"/>
                        <a:pt x="1152" y="53"/>
                      </a:cubicBezTo>
                      <a:cubicBezTo>
                        <a:pt x="1152" y="53"/>
                        <a:pt x="1152" y="53"/>
                        <a:pt x="1152" y="53"/>
                      </a:cubicBezTo>
                      <a:cubicBezTo>
                        <a:pt x="1148" y="53"/>
                        <a:pt x="1145" y="50"/>
                        <a:pt x="1144" y="46"/>
                      </a:cubicBezTo>
                      <a:close/>
                      <a:moveTo>
                        <a:pt x="1184" y="40"/>
                      </a:moveTo>
                      <a:cubicBezTo>
                        <a:pt x="1183" y="36"/>
                        <a:pt x="1186" y="32"/>
                        <a:pt x="1191" y="32"/>
                      </a:cubicBezTo>
                      <a:cubicBezTo>
                        <a:pt x="1191" y="32"/>
                        <a:pt x="1191" y="32"/>
                        <a:pt x="1191" y="32"/>
                      </a:cubicBezTo>
                      <a:cubicBezTo>
                        <a:pt x="1195" y="31"/>
                        <a:pt x="1199" y="34"/>
                        <a:pt x="1200" y="38"/>
                      </a:cubicBezTo>
                      <a:cubicBezTo>
                        <a:pt x="1200" y="38"/>
                        <a:pt x="1200" y="38"/>
                        <a:pt x="1200" y="38"/>
                      </a:cubicBezTo>
                      <a:cubicBezTo>
                        <a:pt x="1200" y="43"/>
                        <a:pt x="1197" y="47"/>
                        <a:pt x="1193" y="47"/>
                      </a:cubicBezTo>
                      <a:cubicBezTo>
                        <a:pt x="1193" y="47"/>
                        <a:pt x="1193" y="47"/>
                        <a:pt x="1193" y="47"/>
                      </a:cubicBezTo>
                      <a:cubicBezTo>
                        <a:pt x="1192" y="47"/>
                        <a:pt x="1192" y="47"/>
                        <a:pt x="1192" y="47"/>
                      </a:cubicBezTo>
                      <a:cubicBezTo>
                        <a:pt x="1192" y="47"/>
                        <a:pt x="1192" y="47"/>
                        <a:pt x="1192" y="47"/>
                      </a:cubicBezTo>
                      <a:cubicBezTo>
                        <a:pt x="1188" y="47"/>
                        <a:pt x="1184" y="45"/>
                        <a:pt x="1184" y="40"/>
                      </a:cubicBezTo>
                      <a:close/>
                      <a:moveTo>
                        <a:pt x="1540" y="42"/>
                      </a:moveTo>
                      <a:cubicBezTo>
                        <a:pt x="1536" y="40"/>
                        <a:pt x="1535" y="35"/>
                        <a:pt x="1537" y="31"/>
                      </a:cubicBezTo>
                      <a:cubicBezTo>
                        <a:pt x="1537" y="31"/>
                        <a:pt x="1537" y="31"/>
                        <a:pt x="1537" y="31"/>
                      </a:cubicBezTo>
                      <a:cubicBezTo>
                        <a:pt x="1539" y="27"/>
                        <a:pt x="1544" y="26"/>
                        <a:pt x="1548" y="28"/>
                      </a:cubicBezTo>
                      <a:cubicBezTo>
                        <a:pt x="1548" y="28"/>
                        <a:pt x="1548" y="28"/>
                        <a:pt x="1548" y="28"/>
                      </a:cubicBezTo>
                      <a:cubicBezTo>
                        <a:pt x="1551" y="30"/>
                        <a:pt x="1553" y="35"/>
                        <a:pt x="1551" y="39"/>
                      </a:cubicBezTo>
                      <a:cubicBezTo>
                        <a:pt x="1551" y="39"/>
                        <a:pt x="1551" y="39"/>
                        <a:pt x="1551" y="39"/>
                      </a:cubicBezTo>
                      <a:cubicBezTo>
                        <a:pt x="1549" y="42"/>
                        <a:pt x="1546" y="43"/>
                        <a:pt x="1544" y="43"/>
                      </a:cubicBezTo>
                      <a:cubicBezTo>
                        <a:pt x="1544" y="43"/>
                        <a:pt x="1544" y="43"/>
                        <a:pt x="1544" y="43"/>
                      </a:cubicBezTo>
                      <a:cubicBezTo>
                        <a:pt x="1542" y="43"/>
                        <a:pt x="1541" y="43"/>
                        <a:pt x="1540" y="42"/>
                      </a:cubicBezTo>
                      <a:close/>
                      <a:moveTo>
                        <a:pt x="1223" y="35"/>
                      </a:moveTo>
                      <a:cubicBezTo>
                        <a:pt x="1223" y="31"/>
                        <a:pt x="1226" y="27"/>
                        <a:pt x="1230" y="26"/>
                      </a:cubicBezTo>
                      <a:cubicBezTo>
                        <a:pt x="1230" y="26"/>
                        <a:pt x="1230" y="26"/>
                        <a:pt x="1230" y="26"/>
                      </a:cubicBezTo>
                      <a:cubicBezTo>
                        <a:pt x="1235" y="26"/>
                        <a:pt x="1239" y="29"/>
                        <a:pt x="1239" y="33"/>
                      </a:cubicBezTo>
                      <a:cubicBezTo>
                        <a:pt x="1239" y="33"/>
                        <a:pt x="1239" y="33"/>
                        <a:pt x="1239" y="33"/>
                      </a:cubicBezTo>
                      <a:cubicBezTo>
                        <a:pt x="1240" y="38"/>
                        <a:pt x="1237" y="42"/>
                        <a:pt x="1232" y="42"/>
                      </a:cubicBezTo>
                      <a:cubicBezTo>
                        <a:pt x="1232" y="42"/>
                        <a:pt x="1232" y="42"/>
                        <a:pt x="1232" y="42"/>
                      </a:cubicBezTo>
                      <a:cubicBezTo>
                        <a:pt x="1232" y="42"/>
                        <a:pt x="1232" y="42"/>
                        <a:pt x="1231" y="42"/>
                      </a:cubicBezTo>
                      <a:cubicBezTo>
                        <a:pt x="1231" y="42"/>
                        <a:pt x="1231" y="42"/>
                        <a:pt x="1231" y="42"/>
                      </a:cubicBezTo>
                      <a:cubicBezTo>
                        <a:pt x="1227" y="42"/>
                        <a:pt x="1224" y="39"/>
                        <a:pt x="1223" y="35"/>
                      </a:cubicBezTo>
                      <a:close/>
                      <a:moveTo>
                        <a:pt x="1263" y="30"/>
                      </a:moveTo>
                      <a:cubicBezTo>
                        <a:pt x="1262" y="26"/>
                        <a:pt x="1265" y="22"/>
                        <a:pt x="1270" y="21"/>
                      </a:cubicBezTo>
                      <a:cubicBezTo>
                        <a:pt x="1270" y="21"/>
                        <a:pt x="1270" y="21"/>
                        <a:pt x="1270" y="21"/>
                      </a:cubicBezTo>
                      <a:cubicBezTo>
                        <a:pt x="1274" y="20"/>
                        <a:pt x="1278" y="24"/>
                        <a:pt x="1279" y="28"/>
                      </a:cubicBezTo>
                      <a:cubicBezTo>
                        <a:pt x="1279" y="28"/>
                        <a:pt x="1279" y="28"/>
                        <a:pt x="1279" y="28"/>
                      </a:cubicBezTo>
                      <a:cubicBezTo>
                        <a:pt x="1279" y="32"/>
                        <a:pt x="1276" y="36"/>
                        <a:pt x="1272" y="37"/>
                      </a:cubicBezTo>
                      <a:cubicBezTo>
                        <a:pt x="1272" y="37"/>
                        <a:pt x="1272" y="37"/>
                        <a:pt x="1272" y="37"/>
                      </a:cubicBezTo>
                      <a:cubicBezTo>
                        <a:pt x="1272" y="37"/>
                        <a:pt x="1271" y="37"/>
                        <a:pt x="1271" y="37"/>
                      </a:cubicBezTo>
                      <a:cubicBezTo>
                        <a:pt x="1271" y="37"/>
                        <a:pt x="1271" y="37"/>
                        <a:pt x="1271" y="37"/>
                      </a:cubicBezTo>
                      <a:cubicBezTo>
                        <a:pt x="1267" y="37"/>
                        <a:pt x="1263" y="34"/>
                        <a:pt x="1263" y="30"/>
                      </a:cubicBezTo>
                      <a:close/>
                      <a:moveTo>
                        <a:pt x="1302" y="25"/>
                      </a:moveTo>
                      <a:cubicBezTo>
                        <a:pt x="1302" y="20"/>
                        <a:pt x="1305" y="16"/>
                        <a:pt x="1309" y="16"/>
                      </a:cubicBezTo>
                      <a:cubicBezTo>
                        <a:pt x="1309" y="16"/>
                        <a:pt x="1309" y="16"/>
                        <a:pt x="1309" y="16"/>
                      </a:cubicBezTo>
                      <a:cubicBezTo>
                        <a:pt x="1314" y="15"/>
                        <a:pt x="1318" y="18"/>
                        <a:pt x="1318" y="23"/>
                      </a:cubicBezTo>
                      <a:cubicBezTo>
                        <a:pt x="1318" y="23"/>
                        <a:pt x="1318" y="23"/>
                        <a:pt x="1318" y="23"/>
                      </a:cubicBezTo>
                      <a:cubicBezTo>
                        <a:pt x="1319" y="27"/>
                        <a:pt x="1316" y="31"/>
                        <a:pt x="1311" y="32"/>
                      </a:cubicBezTo>
                      <a:cubicBezTo>
                        <a:pt x="1311" y="32"/>
                        <a:pt x="1311" y="32"/>
                        <a:pt x="1311" y="32"/>
                      </a:cubicBezTo>
                      <a:cubicBezTo>
                        <a:pt x="1311" y="32"/>
                        <a:pt x="1311" y="32"/>
                        <a:pt x="1310" y="32"/>
                      </a:cubicBezTo>
                      <a:cubicBezTo>
                        <a:pt x="1310" y="32"/>
                        <a:pt x="1310" y="32"/>
                        <a:pt x="1310" y="32"/>
                      </a:cubicBezTo>
                      <a:cubicBezTo>
                        <a:pt x="1306" y="32"/>
                        <a:pt x="1303" y="29"/>
                        <a:pt x="1302" y="25"/>
                      </a:cubicBezTo>
                      <a:close/>
                      <a:moveTo>
                        <a:pt x="1505" y="26"/>
                      </a:moveTo>
                      <a:cubicBezTo>
                        <a:pt x="1505" y="26"/>
                        <a:pt x="1505" y="26"/>
                        <a:pt x="1505" y="26"/>
                      </a:cubicBezTo>
                      <a:cubicBezTo>
                        <a:pt x="1501" y="25"/>
                        <a:pt x="1498" y="20"/>
                        <a:pt x="1500" y="16"/>
                      </a:cubicBezTo>
                      <a:cubicBezTo>
                        <a:pt x="1500" y="16"/>
                        <a:pt x="1500" y="16"/>
                        <a:pt x="1500" y="16"/>
                      </a:cubicBezTo>
                      <a:cubicBezTo>
                        <a:pt x="1501" y="12"/>
                        <a:pt x="1506" y="10"/>
                        <a:pt x="1510" y="11"/>
                      </a:cubicBezTo>
                      <a:cubicBezTo>
                        <a:pt x="1510" y="11"/>
                        <a:pt x="1510" y="11"/>
                        <a:pt x="1510" y="11"/>
                      </a:cubicBezTo>
                      <a:cubicBezTo>
                        <a:pt x="1514" y="13"/>
                        <a:pt x="1516" y="17"/>
                        <a:pt x="1515" y="21"/>
                      </a:cubicBezTo>
                      <a:cubicBezTo>
                        <a:pt x="1515" y="21"/>
                        <a:pt x="1515" y="21"/>
                        <a:pt x="1515" y="21"/>
                      </a:cubicBezTo>
                      <a:cubicBezTo>
                        <a:pt x="1514" y="25"/>
                        <a:pt x="1511" y="27"/>
                        <a:pt x="1507" y="27"/>
                      </a:cubicBezTo>
                      <a:cubicBezTo>
                        <a:pt x="1507" y="27"/>
                        <a:pt x="1507" y="27"/>
                        <a:pt x="1507" y="27"/>
                      </a:cubicBezTo>
                      <a:cubicBezTo>
                        <a:pt x="1507" y="27"/>
                        <a:pt x="1506" y="27"/>
                        <a:pt x="1505" y="26"/>
                      </a:cubicBezTo>
                      <a:close/>
                      <a:moveTo>
                        <a:pt x="1342" y="20"/>
                      </a:moveTo>
                      <a:cubicBezTo>
                        <a:pt x="1341" y="15"/>
                        <a:pt x="1344" y="11"/>
                        <a:pt x="1349" y="11"/>
                      </a:cubicBezTo>
                      <a:cubicBezTo>
                        <a:pt x="1349" y="11"/>
                        <a:pt x="1349" y="11"/>
                        <a:pt x="1349" y="11"/>
                      </a:cubicBezTo>
                      <a:cubicBezTo>
                        <a:pt x="1353" y="10"/>
                        <a:pt x="1357" y="13"/>
                        <a:pt x="1358" y="17"/>
                      </a:cubicBezTo>
                      <a:cubicBezTo>
                        <a:pt x="1358" y="17"/>
                        <a:pt x="1358" y="17"/>
                        <a:pt x="1358" y="17"/>
                      </a:cubicBezTo>
                      <a:cubicBezTo>
                        <a:pt x="1358" y="22"/>
                        <a:pt x="1355" y="26"/>
                        <a:pt x="1351" y="26"/>
                      </a:cubicBezTo>
                      <a:cubicBezTo>
                        <a:pt x="1351" y="26"/>
                        <a:pt x="1351" y="26"/>
                        <a:pt x="1351" y="26"/>
                      </a:cubicBezTo>
                      <a:cubicBezTo>
                        <a:pt x="1351" y="27"/>
                        <a:pt x="1350" y="27"/>
                        <a:pt x="1350" y="27"/>
                      </a:cubicBezTo>
                      <a:cubicBezTo>
                        <a:pt x="1350" y="27"/>
                        <a:pt x="1350" y="27"/>
                        <a:pt x="1350" y="27"/>
                      </a:cubicBezTo>
                      <a:cubicBezTo>
                        <a:pt x="1346" y="27"/>
                        <a:pt x="1342" y="24"/>
                        <a:pt x="1342" y="20"/>
                      </a:cubicBezTo>
                      <a:close/>
                      <a:moveTo>
                        <a:pt x="1381" y="14"/>
                      </a:moveTo>
                      <a:cubicBezTo>
                        <a:pt x="1381" y="10"/>
                        <a:pt x="1384" y="6"/>
                        <a:pt x="1388" y="5"/>
                      </a:cubicBezTo>
                      <a:cubicBezTo>
                        <a:pt x="1388" y="5"/>
                        <a:pt x="1388" y="5"/>
                        <a:pt x="1388" y="5"/>
                      </a:cubicBezTo>
                      <a:cubicBezTo>
                        <a:pt x="1393" y="5"/>
                        <a:pt x="1397" y="8"/>
                        <a:pt x="1397" y="12"/>
                      </a:cubicBezTo>
                      <a:cubicBezTo>
                        <a:pt x="1397" y="12"/>
                        <a:pt x="1397" y="12"/>
                        <a:pt x="1397" y="12"/>
                      </a:cubicBezTo>
                      <a:cubicBezTo>
                        <a:pt x="1398" y="17"/>
                        <a:pt x="1395" y="21"/>
                        <a:pt x="1390" y="21"/>
                      </a:cubicBezTo>
                      <a:cubicBezTo>
                        <a:pt x="1390" y="21"/>
                        <a:pt x="1390" y="21"/>
                        <a:pt x="1390" y="21"/>
                      </a:cubicBezTo>
                      <a:cubicBezTo>
                        <a:pt x="1390" y="21"/>
                        <a:pt x="1390" y="21"/>
                        <a:pt x="1389" y="21"/>
                      </a:cubicBezTo>
                      <a:cubicBezTo>
                        <a:pt x="1389" y="21"/>
                        <a:pt x="1389" y="21"/>
                        <a:pt x="1389" y="21"/>
                      </a:cubicBezTo>
                      <a:cubicBezTo>
                        <a:pt x="1385" y="21"/>
                        <a:pt x="1382" y="18"/>
                        <a:pt x="1381" y="14"/>
                      </a:cubicBezTo>
                      <a:close/>
                      <a:moveTo>
                        <a:pt x="1468" y="18"/>
                      </a:moveTo>
                      <a:cubicBezTo>
                        <a:pt x="1463" y="17"/>
                        <a:pt x="1460" y="13"/>
                        <a:pt x="1461" y="9"/>
                      </a:cubicBezTo>
                      <a:cubicBezTo>
                        <a:pt x="1461" y="9"/>
                        <a:pt x="1461" y="9"/>
                        <a:pt x="1461" y="9"/>
                      </a:cubicBezTo>
                      <a:cubicBezTo>
                        <a:pt x="1461" y="4"/>
                        <a:pt x="1465" y="1"/>
                        <a:pt x="1470" y="2"/>
                      </a:cubicBezTo>
                      <a:cubicBezTo>
                        <a:pt x="1470" y="2"/>
                        <a:pt x="1470" y="2"/>
                        <a:pt x="1470" y="2"/>
                      </a:cubicBezTo>
                      <a:cubicBezTo>
                        <a:pt x="1474" y="2"/>
                        <a:pt x="1477" y="6"/>
                        <a:pt x="1477" y="11"/>
                      </a:cubicBezTo>
                      <a:cubicBezTo>
                        <a:pt x="1477" y="11"/>
                        <a:pt x="1477" y="11"/>
                        <a:pt x="1477" y="11"/>
                      </a:cubicBezTo>
                      <a:cubicBezTo>
                        <a:pt x="1476" y="15"/>
                        <a:pt x="1473" y="18"/>
                        <a:pt x="1469" y="18"/>
                      </a:cubicBezTo>
                      <a:cubicBezTo>
                        <a:pt x="1469" y="18"/>
                        <a:pt x="1469" y="18"/>
                        <a:pt x="1469" y="18"/>
                      </a:cubicBezTo>
                      <a:cubicBezTo>
                        <a:pt x="1468" y="18"/>
                        <a:pt x="1468" y="18"/>
                        <a:pt x="1468" y="18"/>
                      </a:cubicBezTo>
                      <a:close/>
                      <a:moveTo>
                        <a:pt x="1421" y="9"/>
                      </a:moveTo>
                      <a:cubicBezTo>
                        <a:pt x="1421" y="5"/>
                        <a:pt x="1424" y="1"/>
                        <a:pt x="1428" y="1"/>
                      </a:cubicBezTo>
                      <a:cubicBezTo>
                        <a:pt x="1428" y="1"/>
                        <a:pt x="1428" y="1"/>
                        <a:pt x="1428" y="1"/>
                      </a:cubicBezTo>
                      <a:cubicBezTo>
                        <a:pt x="1433" y="0"/>
                        <a:pt x="1437" y="4"/>
                        <a:pt x="1437" y="8"/>
                      </a:cubicBezTo>
                      <a:cubicBezTo>
                        <a:pt x="1437" y="8"/>
                        <a:pt x="1437" y="8"/>
                        <a:pt x="1437" y="8"/>
                      </a:cubicBezTo>
                      <a:cubicBezTo>
                        <a:pt x="1437" y="12"/>
                        <a:pt x="1434" y="16"/>
                        <a:pt x="1429" y="16"/>
                      </a:cubicBezTo>
                      <a:cubicBezTo>
                        <a:pt x="1429" y="16"/>
                        <a:pt x="1429" y="16"/>
                        <a:pt x="1429" y="16"/>
                      </a:cubicBezTo>
                      <a:cubicBezTo>
                        <a:pt x="1429" y="16"/>
                        <a:pt x="1429" y="16"/>
                        <a:pt x="1429" y="16"/>
                      </a:cubicBezTo>
                      <a:cubicBezTo>
                        <a:pt x="1429" y="16"/>
                        <a:pt x="1429" y="16"/>
                        <a:pt x="1429" y="16"/>
                      </a:cubicBezTo>
                      <a:cubicBezTo>
                        <a:pt x="1425" y="16"/>
                        <a:pt x="1421" y="13"/>
                        <a:pt x="1421" y="9"/>
                      </a:cubicBezTo>
                      <a:close/>
                    </a:path>
                  </a:pathLst>
                </a:custGeom>
                <a:solidFill>
                  <a:srgbClr val="FEC928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5" name="Freeform 19"/>
                <p:cNvSpPr/>
                <p:nvPr/>
              </p:nvSpPr>
              <p:spPr bwMode="auto">
                <a:xfrm>
                  <a:off x="3377381" y="2296113"/>
                  <a:ext cx="2823007" cy="2485218"/>
                </a:xfrm>
                <a:custGeom>
                  <a:avLst/>
                  <a:gdLst>
                    <a:gd name="T0" fmla="*/ 1356 w 1517"/>
                    <a:gd name="T1" fmla="*/ 11 h 1335"/>
                    <a:gd name="T2" fmla="*/ 123 w 1517"/>
                    <a:gd name="T3" fmla="*/ 174 h 1335"/>
                    <a:gd name="T4" fmla="*/ 0 w 1517"/>
                    <a:gd name="T5" fmla="*/ 316 h 1335"/>
                    <a:gd name="T6" fmla="*/ 0 w 1517"/>
                    <a:gd name="T7" fmla="*/ 1043 h 1335"/>
                    <a:gd name="T8" fmla="*/ 161 w 1517"/>
                    <a:gd name="T9" fmla="*/ 1185 h 1335"/>
                    <a:gd name="T10" fmla="*/ 986 w 1517"/>
                    <a:gd name="T11" fmla="*/ 1076 h 1335"/>
                    <a:gd name="T12" fmla="*/ 877 w 1517"/>
                    <a:gd name="T13" fmla="*/ 1335 h 1335"/>
                    <a:gd name="T14" fmla="*/ 1252 w 1517"/>
                    <a:gd name="T15" fmla="*/ 1040 h 1335"/>
                    <a:gd name="T16" fmla="*/ 1393 w 1517"/>
                    <a:gd name="T17" fmla="*/ 1022 h 1335"/>
                    <a:gd name="T18" fmla="*/ 1517 w 1517"/>
                    <a:gd name="T19" fmla="*/ 880 h 1335"/>
                    <a:gd name="T20" fmla="*/ 1517 w 1517"/>
                    <a:gd name="T21" fmla="*/ 153 h 1335"/>
                    <a:gd name="T22" fmla="*/ 1356 w 1517"/>
                    <a:gd name="T23" fmla="*/ 11 h 13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1517" h="1335">
                      <a:moveTo>
                        <a:pt x="1356" y="11"/>
                      </a:moveTo>
                      <a:cubicBezTo>
                        <a:pt x="123" y="174"/>
                        <a:pt x="123" y="174"/>
                        <a:pt x="123" y="174"/>
                      </a:cubicBezTo>
                      <a:cubicBezTo>
                        <a:pt x="53" y="184"/>
                        <a:pt x="0" y="244"/>
                        <a:pt x="0" y="316"/>
                      </a:cubicBezTo>
                      <a:cubicBezTo>
                        <a:pt x="0" y="1043"/>
                        <a:pt x="0" y="1043"/>
                        <a:pt x="0" y="1043"/>
                      </a:cubicBezTo>
                      <a:cubicBezTo>
                        <a:pt x="0" y="1130"/>
                        <a:pt x="75" y="1196"/>
                        <a:pt x="161" y="1185"/>
                      </a:cubicBezTo>
                      <a:cubicBezTo>
                        <a:pt x="986" y="1076"/>
                        <a:pt x="986" y="1076"/>
                        <a:pt x="986" y="1076"/>
                      </a:cubicBezTo>
                      <a:cubicBezTo>
                        <a:pt x="877" y="1335"/>
                        <a:pt x="877" y="1335"/>
                        <a:pt x="877" y="1335"/>
                      </a:cubicBezTo>
                      <a:cubicBezTo>
                        <a:pt x="1252" y="1040"/>
                        <a:pt x="1252" y="1040"/>
                        <a:pt x="1252" y="1040"/>
                      </a:cubicBezTo>
                      <a:cubicBezTo>
                        <a:pt x="1393" y="1022"/>
                        <a:pt x="1393" y="1022"/>
                        <a:pt x="1393" y="1022"/>
                      </a:cubicBezTo>
                      <a:cubicBezTo>
                        <a:pt x="1464" y="1012"/>
                        <a:pt x="1517" y="952"/>
                        <a:pt x="1517" y="880"/>
                      </a:cubicBezTo>
                      <a:cubicBezTo>
                        <a:pt x="1517" y="153"/>
                        <a:pt x="1517" y="153"/>
                        <a:pt x="1517" y="153"/>
                      </a:cubicBezTo>
                      <a:cubicBezTo>
                        <a:pt x="1517" y="66"/>
                        <a:pt x="1441" y="0"/>
                        <a:pt x="1356" y="11"/>
                      </a:cubicBezTo>
                      <a:close/>
                    </a:path>
                  </a:pathLst>
                </a:custGeom>
                <a:solidFill>
                  <a:srgbClr val="25C5D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34" name="Oval 34"/>
              <p:cNvSpPr>
                <a:spLocks noChangeArrowheads="1"/>
              </p:cNvSpPr>
              <p:nvPr/>
            </p:nvSpPr>
            <p:spPr bwMode="auto">
              <a:xfrm>
                <a:off x="8666098" y="2326138"/>
                <a:ext cx="47808" cy="50159"/>
              </a:xfrm>
              <a:prstGeom prst="ellipse">
                <a:avLst/>
              </a:prstGeom>
              <a:solidFill>
                <a:srgbClr val="FEB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Oval 37"/>
              <p:cNvSpPr>
                <a:spLocks noChangeArrowheads="1"/>
              </p:cNvSpPr>
              <p:nvPr/>
            </p:nvSpPr>
            <p:spPr bwMode="auto">
              <a:xfrm>
                <a:off x="8619413" y="2991867"/>
                <a:ext cx="57213" cy="57996"/>
              </a:xfrm>
              <a:prstGeom prst="ellipse">
                <a:avLst/>
              </a:prstGeom>
              <a:solidFill>
                <a:srgbClr val="FEB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Oval 39"/>
              <p:cNvSpPr>
                <a:spLocks noChangeArrowheads="1"/>
              </p:cNvSpPr>
              <p:nvPr/>
            </p:nvSpPr>
            <p:spPr bwMode="auto">
              <a:xfrm>
                <a:off x="8682314" y="3601029"/>
                <a:ext cx="39187" cy="39187"/>
              </a:xfrm>
              <a:prstGeom prst="ellipse">
                <a:avLst/>
              </a:prstGeom>
              <a:solidFill>
                <a:srgbClr val="FFD5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56" name="组合 55"/>
              <p:cNvGrpSpPr/>
              <p:nvPr/>
            </p:nvGrpSpPr>
            <p:grpSpPr>
              <a:xfrm>
                <a:off x="6876871" y="2274806"/>
                <a:ext cx="1175175" cy="1764067"/>
                <a:chOff x="10170487" y="90900"/>
                <a:chExt cx="1060390" cy="1591762"/>
              </a:xfrm>
            </p:grpSpPr>
            <p:sp>
              <p:nvSpPr>
                <p:cNvPr id="16" name="Freeform 20"/>
                <p:cNvSpPr/>
                <p:nvPr/>
              </p:nvSpPr>
              <p:spPr bwMode="auto">
                <a:xfrm>
                  <a:off x="10606242" y="1358980"/>
                  <a:ext cx="204554" cy="188096"/>
                </a:xfrm>
                <a:custGeom>
                  <a:avLst/>
                  <a:gdLst>
                    <a:gd name="T0" fmla="*/ 11 w 110"/>
                    <a:gd name="T1" fmla="*/ 0 h 101"/>
                    <a:gd name="T2" fmla="*/ 10 w 110"/>
                    <a:gd name="T3" fmla="*/ 28 h 101"/>
                    <a:gd name="T4" fmla="*/ 10 w 110"/>
                    <a:gd name="T5" fmla="*/ 57 h 101"/>
                    <a:gd name="T6" fmla="*/ 10 w 110"/>
                    <a:gd name="T7" fmla="*/ 87 h 101"/>
                    <a:gd name="T8" fmla="*/ 9 w 110"/>
                    <a:gd name="T9" fmla="*/ 101 h 101"/>
                    <a:gd name="T10" fmla="*/ 110 w 110"/>
                    <a:gd name="T11" fmla="*/ 0 h 101"/>
                    <a:gd name="T12" fmla="*/ 11 w 110"/>
                    <a:gd name="T13" fmla="*/ 0 h 10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10" h="101">
                      <a:moveTo>
                        <a:pt x="11" y="0"/>
                      </a:moveTo>
                      <a:cubicBezTo>
                        <a:pt x="11" y="19"/>
                        <a:pt x="21" y="17"/>
                        <a:pt x="10" y="28"/>
                      </a:cubicBezTo>
                      <a:cubicBezTo>
                        <a:pt x="0" y="38"/>
                        <a:pt x="20" y="48"/>
                        <a:pt x="10" y="57"/>
                      </a:cubicBezTo>
                      <a:cubicBezTo>
                        <a:pt x="1" y="66"/>
                        <a:pt x="19" y="78"/>
                        <a:pt x="10" y="87"/>
                      </a:cubicBezTo>
                      <a:cubicBezTo>
                        <a:pt x="6" y="91"/>
                        <a:pt x="8" y="95"/>
                        <a:pt x="9" y="101"/>
                      </a:cubicBezTo>
                      <a:cubicBezTo>
                        <a:pt x="110" y="0"/>
                        <a:pt x="110" y="0"/>
                        <a:pt x="110" y="0"/>
                      </a:cubicBezTo>
                      <a:lnTo>
                        <a:pt x="11" y="0"/>
                      </a:lnTo>
                      <a:close/>
                    </a:path>
                  </a:pathLst>
                </a:custGeom>
                <a:solidFill>
                  <a:srgbClr val="FEA62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8" name="Freeform 21"/>
                <p:cNvSpPr/>
                <p:nvPr/>
              </p:nvSpPr>
              <p:spPr bwMode="auto">
                <a:xfrm>
                  <a:off x="10622701" y="1358980"/>
                  <a:ext cx="337005" cy="266469"/>
                </a:xfrm>
                <a:custGeom>
                  <a:avLst/>
                  <a:gdLst>
                    <a:gd name="T0" fmla="*/ 101 w 181"/>
                    <a:gd name="T1" fmla="*/ 0 h 143"/>
                    <a:gd name="T2" fmla="*/ 0 w 181"/>
                    <a:gd name="T3" fmla="*/ 101 h 143"/>
                    <a:gd name="T4" fmla="*/ 2 w 181"/>
                    <a:gd name="T5" fmla="*/ 113 h 143"/>
                    <a:gd name="T6" fmla="*/ 31 w 181"/>
                    <a:gd name="T7" fmla="*/ 143 h 143"/>
                    <a:gd name="T8" fmla="*/ 38 w 181"/>
                    <a:gd name="T9" fmla="*/ 143 h 143"/>
                    <a:gd name="T10" fmla="*/ 181 w 181"/>
                    <a:gd name="T11" fmla="*/ 0 h 143"/>
                    <a:gd name="T12" fmla="*/ 101 w 181"/>
                    <a:gd name="T13" fmla="*/ 0 h 1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81" h="143">
                      <a:moveTo>
                        <a:pt x="101" y="0"/>
                      </a:moveTo>
                      <a:cubicBezTo>
                        <a:pt x="0" y="101"/>
                        <a:pt x="0" y="101"/>
                        <a:pt x="0" y="101"/>
                      </a:cubicBezTo>
                      <a:cubicBezTo>
                        <a:pt x="1" y="105"/>
                        <a:pt x="2" y="108"/>
                        <a:pt x="2" y="113"/>
                      </a:cubicBezTo>
                      <a:cubicBezTo>
                        <a:pt x="2" y="123"/>
                        <a:pt x="9" y="138"/>
                        <a:pt x="31" y="143"/>
                      </a:cubicBezTo>
                      <a:cubicBezTo>
                        <a:pt x="38" y="143"/>
                        <a:pt x="38" y="143"/>
                        <a:pt x="38" y="143"/>
                      </a:cubicBezTo>
                      <a:cubicBezTo>
                        <a:pt x="181" y="0"/>
                        <a:pt x="181" y="0"/>
                        <a:pt x="181" y="0"/>
                      </a:cubicBezTo>
                      <a:lnTo>
                        <a:pt x="101" y="0"/>
                      </a:lnTo>
                      <a:close/>
                    </a:path>
                  </a:pathLst>
                </a:custGeom>
                <a:solidFill>
                  <a:srgbClr val="FE97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9" name="Freeform 22"/>
                <p:cNvSpPr/>
                <p:nvPr/>
              </p:nvSpPr>
              <p:spPr bwMode="auto">
                <a:xfrm>
                  <a:off x="10693237" y="1358980"/>
                  <a:ext cx="327600" cy="266469"/>
                </a:xfrm>
                <a:custGeom>
                  <a:avLst/>
                  <a:gdLst>
                    <a:gd name="T0" fmla="*/ 166 w 176"/>
                    <a:gd name="T1" fmla="*/ 28 h 143"/>
                    <a:gd name="T2" fmla="*/ 166 w 176"/>
                    <a:gd name="T3" fmla="*/ 0 h 143"/>
                    <a:gd name="T4" fmla="*/ 143 w 176"/>
                    <a:gd name="T5" fmla="*/ 0 h 143"/>
                    <a:gd name="T6" fmla="*/ 0 w 176"/>
                    <a:gd name="T7" fmla="*/ 143 h 143"/>
                    <a:gd name="T8" fmla="*/ 137 w 176"/>
                    <a:gd name="T9" fmla="*/ 143 h 143"/>
                    <a:gd name="T10" fmla="*/ 165 w 176"/>
                    <a:gd name="T11" fmla="*/ 113 h 143"/>
                    <a:gd name="T12" fmla="*/ 166 w 176"/>
                    <a:gd name="T13" fmla="*/ 87 h 143"/>
                    <a:gd name="T14" fmla="*/ 166 w 176"/>
                    <a:gd name="T15" fmla="*/ 57 h 143"/>
                    <a:gd name="T16" fmla="*/ 166 w 176"/>
                    <a:gd name="T17" fmla="*/ 28 h 1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176" h="143">
                      <a:moveTo>
                        <a:pt x="166" y="28"/>
                      </a:moveTo>
                      <a:cubicBezTo>
                        <a:pt x="156" y="17"/>
                        <a:pt x="166" y="19"/>
                        <a:pt x="166" y="0"/>
                      </a:cubicBezTo>
                      <a:cubicBezTo>
                        <a:pt x="143" y="0"/>
                        <a:pt x="143" y="0"/>
                        <a:pt x="143" y="0"/>
                      </a:cubicBezTo>
                      <a:cubicBezTo>
                        <a:pt x="0" y="143"/>
                        <a:pt x="0" y="143"/>
                        <a:pt x="0" y="143"/>
                      </a:cubicBezTo>
                      <a:cubicBezTo>
                        <a:pt x="137" y="143"/>
                        <a:pt x="137" y="143"/>
                        <a:pt x="137" y="143"/>
                      </a:cubicBezTo>
                      <a:cubicBezTo>
                        <a:pt x="158" y="138"/>
                        <a:pt x="165" y="123"/>
                        <a:pt x="165" y="113"/>
                      </a:cubicBezTo>
                      <a:cubicBezTo>
                        <a:pt x="165" y="102"/>
                        <a:pt x="173" y="93"/>
                        <a:pt x="166" y="87"/>
                      </a:cubicBezTo>
                      <a:cubicBezTo>
                        <a:pt x="157" y="78"/>
                        <a:pt x="175" y="66"/>
                        <a:pt x="166" y="57"/>
                      </a:cubicBezTo>
                      <a:cubicBezTo>
                        <a:pt x="157" y="48"/>
                        <a:pt x="176" y="38"/>
                        <a:pt x="166" y="28"/>
                      </a:cubicBezTo>
                      <a:close/>
                    </a:path>
                  </a:pathLst>
                </a:custGeom>
                <a:solidFill>
                  <a:srgbClr val="FA8B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2" name="Freeform 23"/>
                <p:cNvSpPr/>
                <p:nvPr/>
              </p:nvSpPr>
              <p:spPr bwMode="auto">
                <a:xfrm>
                  <a:off x="10680697" y="1625449"/>
                  <a:ext cx="268037" cy="16458"/>
                </a:xfrm>
                <a:custGeom>
                  <a:avLst/>
                  <a:gdLst>
                    <a:gd name="T0" fmla="*/ 342 w 342"/>
                    <a:gd name="T1" fmla="*/ 0 h 21"/>
                    <a:gd name="T2" fmla="*/ 0 w 342"/>
                    <a:gd name="T3" fmla="*/ 0 h 21"/>
                    <a:gd name="T4" fmla="*/ 19 w 342"/>
                    <a:gd name="T5" fmla="*/ 21 h 21"/>
                    <a:gd name="T6" fmla="*/ 323 w 342"/>
                    <a:gd name="T7" fmla="*/ 21 h 21"/>
                    <a:gd name="T8" fmla="*/ 342 w 342"/>
                    <a:gd name="T9" fmla="*/ 0 h 2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2" h="21">
                      <a:moveTo>
                        <a:pt x="342" y="0"/>
                      </a:moveTo>
                      <a:lnTo>
                        <a:pt x="0" y="0"/>
                      </a:lnTo>
                      <a:lnTo>
                        <a:pt x="19" y="21"/>
                      </a:lnTo>
                      <a:lnTo>
                        <a:pt x="323" y="21"/>
                      </a:lnTo>
                      <a:lnTo>
                        <a:pt x="342" y="0"/>
                      </a:lnTo>
                      <a:close/>
                    </a:path>
                  </a:pathLst>
                </a:custGeom>
                <a:solidFill>
                  <a:srgbClr val="973A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" name="Freeform 24"/>
                <p:cNvSpPr/>
                <p:nvPr/>
              </p:nvSpPr>
              <p:spPr bwMode="auto">
                <a:xfrm>
                  <a:off x="10695588" y="1641908"/>
                  <a:ext cx="238255" cy="40754"/>
                </a:xfrm>
                <a:custGeom>
                  <a:avLst/>
                  <a:gdLst>
                    <a:gd name="T0" fmla="*/ 0 w 128"/>
                    <a:gd name="T1" fmla="*/ 0 h 22"/>
                    <a:gd name="T2" fmla="*/ 2 w 128"/>
                    <a:gd name="T3" fmla="*/ 3 h 22"/>
                    <a:gd name="T4" fmla="*/ 18 w 128"/>
                    <a:gd name="T5" fmla="*/ 13 h 22"/>
                    <a:gd name="T6" fmla="*/ 38 w 128"/>
                    <a:gd name="T7" fmla="*/ 18 h 22"/>
                    <a:gd name="T8" fmla="*/ 90 w 128"/>
                    <a:gd name="T9" fmla="*/ 18 h 22"/>
                    <a:gd name="T10" fmla="*/ 109 w 128"/>
                    <a:gd name="T11" fmla="*/ 13 h 22"/>
                    <a:gd name="T12" fmla="*/ 126 w 128"/>
                    <a:gd name="T13" fmla="*/ 3 h 22"/>
                    <a:gd name="T14" fmla="*/ 128 w 128"/>
                    <a:gd name="T15" fmla="*/ 0 h 22"/>
                    <a:gd name="T16" fmla="*/ 0 w 128"/>
                    <a:gd name="T17" fmla="*/ 0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128" h="22">
                      <a:moveTo>
                        <a:pt x="0" y="0"/>
                      </a:move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6" y="8"/>
                        <a:pt x="12" y="12"/>
                        <a:pt x="18" y="13"/>
                      </a:cubicBezTo>
                      <a:cubicBezTo>
                        <a:pt x="38" y="18"/>
                        <a:pt x="38" y="18"/>
                        <a:pt x="38" y="18"/>
                      </a:cubicBezTo>
                      <a:cubicBezTo>
                        <a:pt x="55" y="22"/>
                        <a:pt x="73" y="22"/>
                        <a:pt x="90" y="18"/>
                      </a:cubicBezTo>
                      <a:cubicBezTo>
                        <a:pt x="109" y="13"/>
                        <a:pt x="109" y="13"/>
                        <a:pt x="109" y="13"/>
                      </a:cubicBezTo>
                      <a:cubicBezTo>
                        <a:pt x="116" y="12"/>
                        <a:pt x="122" y="8"/>
                        <a:pt x="126" y="3"/>
                      </a:cubicBezTo>
                      <a:cubicBezTo>
                        <a:pt x="128" y="0"/>
                        <a:pt x="128" y="0"/>
                        <a:pt x="128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C651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" name="Freeform 25"/>
                <p:cNvSpPr/>
                <p:nvPr/>
              </p:nvSpPr>
              <p:spPr bwMode="auto">
                <a:xfrm>
                  <a:off x="10447928" y="701428"/>
                  <a:ext cx="528236" cy="657552"/>
                </a:xfrm>
                <a:custGeom>
                  <a:avLst/>
                  <a:gdLst>
                    <a:gd name="T0" fmla="*/ 284 w 284"/>
                    <a:gd name="T1" fmla="*/ 123 h 353"/>
                    <a:gd name="T2" fmla="*/ 113 w 284"/>
                    <a:gd name="T3" fmla="*/ 123 h 353"/>
                    <a:gd name="T4" fmla="*/ 0 w 284"/>
                    <a:gd name="T5" fmla="*/ 123 h 353"/>
                    <a:gd name="T6" fmla="*/ 58 w 284"/>
                    <a:gd name="T7" fmla="*/ 255 h 353"/>
                    <a:gd name="T8" fmla="*/ 96 w 284"/>
                    <a:gd name="T9" fmla="*/ 353 h 353"/>
                    <a:gd name="T10" fmla="*/ 284 w 284"/>
                    <a:gd name="T11" fmla="*/ 123 h 35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284" h="353">
                      <a:moveTo>
                        <a:pt x="284" y="123"/>
                      </a:moveTo>
                      <a:cubicBezTo>
                        <a:pt x="284" y="1"/>
                        <a:pt x="113" y="0"/>
                        <a:pt x="113" y="123"/>
                      </a:cubicBezTo>
                      <a:cubicBezTo>
                        <a:pt x="0" y="123"/>
                        <a:pt x="0" y="123"/>
                        <a:pt x="0" y="123"/>
                      </a:cubicBezTo>
                      <a:cubicBezTo>
                        <a:pt x="2" y="171"/>
                        <a:pt x="21" y="218"/>
                        <a:pt x="58" y="255"/>
                      </a:cubicBezTo>
                      <a:cubicBezTo>
                        <a:pt x="83" y="280"/>
                        <a:pt x="97" y="322"/>
                        <a:pt x="96" y="353"/>
                      </a:cubicBezTo>
                      <a:cubicBezTo>
                        <a:pt x="96" y="176"/>
                        <a:pt x="284" y="233"/>
                        <a:pt x="284" y="123"/>
                      </a:cubicBezTo>
                      <a:close/>
                    </a:path>
                  </a:pathLst>
                </a:custGeom>
                <a:solidFill>
                  <a:srgbClr val="00818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6" name="Freeform 26"/>
                <p:cNvSpPr/>
                <p:nvPr/>
              </p:nvSpPr>
              <p:spPr bwMode="auto">
                <a:xfrm>
                  <a:off x="10444010" y="513332"/>
                  <a:ext cx="664606" cy="417730"/>
                </a:xfrm>
                <a:custGeom>
                  <a:avLst/>
                  <a:gdLst>
                    <a:gd name="T0" fmla="*/ 338 w 357"/>
                    <a:gd name="T1" fmla="*/ 77 h 224"/>
                    <a:gd name="T2" fmla="*/ 60 w 357"/>
                    <a:gd name="T3" fmla="*/ 77 h 224"/>
                    <a:gd name="T4" fmla="*/ 2 w 357"/>
                    <a:gd name="T5" fmla="*/ 224 h 224"/>
                    <a:gd name="T6" fmla="*/ 115 w 357"/>
                    <a:gd name="T7" fmla="*/ 224 h 224"/>
                    <a:gd name="T8" fmla="*/ 277 w 357"/>
                    <a:gd name="T9" fmla="*/ 180 h 224"/>
                    <a:gd name="T10" fmla="*/ 357 w 357"/>
                    <a:gd name="T11" fmla="*/ 100 h 224"/>
                    <a:gd name="T12" fmla="*/ 338 w 357"/>
                    <a:gd name="T13" fmla="*/ 77 h 2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57" h="224">
                      <a:moveTo>
                        <a:pt x="338" y="77"/>
                      </a:moveTo>
                      <a:cubicBezTo>
                        <a:pt x="261" y="0"/>
                        <a:pt x="136" y="0"/>
                        <a:pt x="60" y="77"/>
                      </a:cubicBezTo>
                      <a:cubicBezTo>
                        <a:pt x="19" y="118"/>
                        <a:pt x="0" y="171"/>
                        <a:pt x="2" y="224"/>
                      </a:cubicBezTo>
                      <a:cubicBezTo>
                        <a:pt x="115" y="224"/>
                        <a:pt x="115" y="224"/>
                        <a:pt x="115" y="224"/>
                      </a:cubicBezTo>
                      <a:cubicBezTo>
                        <a:pt x="115" y="119"/>
                        <a:pt x="241" y="105"/>
                        <a:pt x="277" y="180"/>
                      </a:cubicBezTo>
                      <a:cubicBezTo>
                        <a:pt x="357" y="100"/>
                        <a:pt x="357" y="100"/>
                        <a:pt x="357" y="100"/>
                      </a:cubicBezTo>
                      <a:cubicBezTo>
                        <a:pt x="351" y="92"/>
                        <a:pt x="345" y="84"/>
                        <a:pt x="338" y="77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" name="Freeform 27"/>
                <p:cNvSpPr/>
                <p:nvPr/>
              </p:nvSpPr>
              <p:spPr bwMode="auto">
                <a:xfrm>
                  <a:off x="10810797" y="997679"/>
                  <a:ext cx="361301" cy="361301"/>
                </a:xfrm>
                <a:custGeom>
                  <a:avLst/>
                  <a:gdLst>
                    <a:gd name="T0" fmla="*/ 0 w 194"/>
                    <a:gd name="T1" fmla="*/ 194 h 194"/>
                    <a:gd name="T2" fmla="*/ 103 w 194"/>
                    <a:gd name="T3" fmla="*/ 194 h 194"/>
                    <a:gd name="T4" fmla="*/ 141 w 194"/>
                    <a:gd name="T5" fmla="*/ 96 h 194"/>
                    <a:gd name="T6" fmla="*/ 194 w 194"/>
                    <a:gd name="T7" fmla="*/ 0 h 194"/>
                    <a:gd name="T8" fmla="*/ 0 w 194"/>
                    <a:gd name="T9" fmla="*/ 194 h 19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94" h="194">
                      <a:moveTo>
                        <a:pt x="0" y="194"/>
                      </a:moveTo>
                      <a:cubicBezTo>
                        <a:pt x="103" y="194"/>
                        <a:pt x="103" y="194"/>
                        <a:pt x="103" y="194"/>
                      </a:cubicBezTo>
                      <a:cubicBezTo>
                        <a:pt x="102" y="163"/>
                        <a:pt x="116" y="121"/>
                        <a:pt x="141" y="96"/>
                      </a:cubicBezTo>
                      <a:cubicBezTo>
                        <a:pt x="168" y="69"/>
                        <a:pt x="186" y="35"/>
                        <a:pt x="194" y="0"/>
                      </a:cubicBezTo>
                      <a:lnTo>
                        <a:pt x="0" y="194"/>
                      </a:lnTo>
                      <a:close/>
                    </a:path>
                  </a:pathLst>
                </a:custGeom>
                <a:solidFill>
                  <a:srgbClr val="80DDE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8" name="Freeform 28"/>
                <p:cNvSpPr/>
                <p:nvPr/>
              </p:nvSpPr>
              <p:spPr bwMode="auto">
                <a:xfrm>
                  <a:off x="10626620" y="699861"/>
                  <a:ext cx="567423" cy="659120"/>
                </a:xfrm>
                <a:custGeom>
                  <a:avLst/>
                  <a:gdLst>
                    <a:gd name="T0" fmla="*/ 259 w 305"/>
                    <a:gd name="T1" fmla="*/ 0 h 354"/>
                    <a:gd name="T2" fmla="*/ 179 w 305"/>
                    <a:gd name="T3" fmla="*/ 80 h 354"/>
                    <a:gd name="T4" fmla="*/ 188 w 305"/>
                    <a:gd name="T5" fmla="*/ 124 h 354"/>
                    <a:gd name="T6" fmla="*/ 0 w 305"/>
                    <a:gd name="T7" fmla="*/ 354 h 354"/>
                    <a:gd name="T8" fmla="*/ 99 w 305"/>
                    <a:gd name="T9" fmla="*/ 354 h 354"/>
                    <a:gd name="T10" fmla="*/ 293 w 305"/>
                    <a:gd name="T11" fmla="*/ 160 h 354"/>
                    <a:gd name="T12" fmla="*/ 259 w 305"/>
                    <a:gd name="T13" fmla="*/ 0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05" h="354">
                      <a:moveTo>
                        <a:pt x="259" y="0"/>
                      </a:moveTo>
                      <a:cubicBezTo>
                        <a:pt x="179" y="80"/>
                        <a:pt x="179" y="80"/>
                        <a:pt x="179" y="80"/>
                      </a:cubicBezTo>
                      <a:cubicBezTo>
                        <a:pt x="185" y="92"/>
                        <a:pt x="188" y="107"/>
                        <a:pt x="188" y="124"/>
                      </a:cubicBezTo>
                      <a:cubicBezTo>
                        <a:pt x="188" y="234"/>
                        <a:pt x="0" y="177"/>
                        <a:pt x="0" y="354"/>
                      </a:cubicBezTo>
                      <a:cubicBezTo>
                        <a:pt x="99" y="354"/>
                        <a:pt x="99" y="354"/>
                        <a:pt x="99" y="354"/>
                      </a:cubicBezTo>
                      <a:cubicBezTo>
                        <a:pt x="293" y="160"/>
                        <a:pt x="293" y="160"/>
                        <a:pt x="293" y="160"/>
                      </a:cubicBezTo>
                      <a:cubicBezTo>
                        <a:pt x="305" y="106"/>
                        <a:pt x="294" y="47"/>
                        <a:pt x="259" y="0"/>
                      </a:cubicBezTo>
                      <a:close/>
                    </a:path>
                  </a:pathLst>
                </a:custGeom>
                <a:solidFill>
                  <a:srgbClr val="B1EAF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9" name="Freeform 29"/>
                <p:cNvSpPr/>
                <p:nvPr/>
              </p:nvSpPr>
              <p:spPr bwMode="auto">
                <a:xfrm>
                  <a:off x="10602324" y="90900"/>
                  <a:ext cx="212392" cy="212392"/>
                </a:xfrm>
                <a:custGeom>
                  <a:avLst/>
                  <a:gdLst>
                    <a:gd name="T0" fmla="*/ 173 w 271"/>
                    <a:gd name="T1" fmla="*/ 98 h 271"/>
                    <a:gd name="T2" fmla="*/ 173 w 271"/>
                    <a:gd name="T3" fmla="*/ 0 h 271"/>
                    <a:gd name="T4" fmla="*/ 97 w 271"/>
                    <a:gd name="T5" fmla="*/ 0 h 271"/>
                    <a:gd name="T6" fmla="*/ 97 w 271"/>
                    <a:gd name="T7" fmla="*/ 98 h 271"/>
                    <a:gd name="T8" fmla="*/ 0 w 271"/>
                    <a:gd name="T9" fmla="*/ 98 h 271"/>
                    <a:gd name="T10" fmla="*/ 0 w 271"/>
                    <a:gd name="T11" fmla="*/ 174 h 271"/>
                    <a:gd name="T12" fmla="*/ 97 w 271"/>
                    <a:gd name="T13" fmla="*/ 174 h 271"/>
                    <a:gd name="T14" fmla="*/ 97 w 271"/>
                    <a:gd name="T15" fmla="*/ 271 h 271"/>
                    <a:gd name="T16" fmla="*/ 173 w 271"/>
                    <a:gd name="T17" fmla="*/ 271 h 271"/>
                    <a:gd name="T18" fmla="*/ 173 w 271"/>
                    <a:gd name="T19" fmla="*/ 174 h 271"/>
                    <a:gd name="T20" fmla="*/ 271 w 271"/>
                    <a:gd name="T21" fmla="*/ 174 h 271"/>
                    <a:gd name="T22" fmla="*/ 271 w 271"/>
                    <a:gd name="T23" fmla="*/ 98 h 271"/>
                    <a:gd name="T24" fmla="*/ 173 w 271"/>
                    <a:gd name="T25" fmla="*/ 98 h 27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271" h="271">
                      <a:moveTo>
                        <a:pt x="173" y="98"/>
                      </a:moveTo>
                      <a:lnTo>
                        <a:pt x="173" y="0"/>
                      </a:lnTo>
                      <a:lnTo>
                        <a:pt x="97" y="0"/>
                      </a:lnTo>
                      <a:lnTo>
                        <a:pt x="97" y="98"/>
                      </a:lnTo>
                      <a:lnTo>
                        <a:pt x="0" y="98"/>
                      </a:lnTo>
                      <a:lnTo>
                        <a:pt x="0" y="174"/>
                      </a:lnTo>
                      <a:lnTo>
                        <a:pt x="97" y="174"/>
                      </a:lnTo>
                      <a:lnTo>
                        <a:pt x="97" y="271"/>
                      </a:lnTo>
                      <a:lnTo>
                        <a:pt x="173" y="271"/>
                      </a:lnTo>
                      <a:lnTo>
                        <a:pt x="173" y="174"/>
                      </a:lnTo>
                      <a:lnTo>
                        <a:pt x="271" y="174"/>
                      </a:lnTo>
                      <a:lnTo>
                        <a:pt x="271" y="98"/>
                      </a:lnTo>
                      <a:lnTo>
                        <a:pt x="173" y="98"/>
                      </a:lnTo>
                      <a:close/>
                    </a:path>
                  </a:pathLst>
                </a:custGeom>
                <a:solidFill>
                  <a:srgbClr val="00ABB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0" name="Freeform 30"/>
                <p:cNvSpPr/>
                <p:nvPr/>
              </p:nvSpPr>
              <p:spPr bwMode="auto">
                <a:xfrm>
                  <a:off x="10172054" y="1046271"/>
                  <a:ext cx="83859" cy="83859"/>
                </a:xfrm>
                <a:custGeom>
                  <a:avLst/>
                  <a:gdLst>
                    <a:gd name="T0" fmla="*/ 69 w 107"/>
                    <a:gd name="T1" fmla="*/ 38 h 107"/>
                    <a:gd name="T2" fmla="*/ 69 w 107"/>
                    <a:gd name="T3" fmla="*/ 0 h 107"/>
                    <a:gd name="T4" fmla="*/ 38 w 107"/>
                    <a:gd name="T5" fmla="*/ 0 h 107"/>
                    <a:gd name="T6" fmla="*/ 38 w 107"/>
                    <a:gd name="T7" fmla="*/ 38 h 107"/>
                    <a:gd name="T8" fmla="*/ 0 w 107"/>
                    <a:gd name="T9" fmla="*/ 38 h 107"/>
                    <a:gd name="T10" fmla="*/ 0 w 107"/>
                    <a:gd name="T11" fmla="*/ 66 h 107"/>
                    <a:gd name="T12" fmla="*/ 38 w 107"/>
                    <a:gd name="T13" fmla="*/ 66 h 107"/>
                    <a:gd name="T14" fmla="*/ 38 w 107"/>
                    <a:gd name="T15" fmla="*/ 107 h 107"/>
                    <a:gd name="T16" fmla="*/ 69 w 107"/>
                    <a:gd name="T17" fmla="*/ 107 h 107"/>
                    <a:gd name="T18" fmla="*/ 69 w 107"/>
                    <a:gd name="T19" fmla="*/ 66 h 107"/>
                    <a:gd name="T20" fmla="*/ 107 w 107"/>
                    <a:gd name="T21" fmla="*/ 66 h 107"/>
                    <a:gd name="T22" fmla="*/ 107 w 107"/>
                    <a:gd name="T23" fmla="*/ 38 h 107"/>
                    <a:gd name="T24" fmla="*/ 69 w 107"/>
                    <a:gd name="T25" fmla="*/ 38 h 10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07" h="107">
                      <a:moveTo>
                        <a:pt x="69" y="38"/>
                      </a:moveTo>
                      <a:lnTo>
                        <a:pt x="69" y="0"/>
                      </a:lnTo>
                      <a:lnTo>
                        <a:pt x="38" y="0"/>
                      </a:lnTo>
                      <a:lnTo>
                        <a:pt x="38" y="38"/>
                      </a:lnTo>
                      <a:lnTo>
                        <a:pt x="0" y="38"/>
                      </a:lnTo>
                      <a:lnTo>
                        <a:pt x="0" y="66"/>
                      </a:lnTo>
                      <a:lnTo>
                        <a:pt x="38" y="66"/>
                      </a:lnTo>
                      <a:lnTo>
                        <a:pt x="38" y="107"/>
                      </a:lnTo>
                      <a:lnTo>
                        <a:pt x="69" y="107"/>
                      </a:lnTo>
                      <a:lnTo>
                        <a:pt x="69" y="66"/>
                      </a:lnTo>
                      <a:lnTo>
                        <a:pt x="107" y="66"/>
                      </a:lnTo>
                      <a:lnTo>
                        <a:pt x="107" y="38"/>
                      </a:lnTo>
                      <a:lnTo>
                        <a:pt x="69" y="38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1" name="Freeform 31"/>
                <p:cNvSpPr/>
                <p:nvPr/>
              </p:nvSpPr>
              <p:spPr bwMode="auto">
                <a:xfrm>
                  <a:off x="11093724" y="411447"/>
                  <a:ext cx="137153" cy="137937"/>
                </a:xfrm>
                <a:custGeom>
                  <a:avLst/>
                  <a:gdLst>
                    <a:gd name="T0" fmla="*/ 111 w 175"/>
                    <a:gd name="T1" fmla="*/ 64 h 176"/>
                    <a:gd name="T2" fmla="*/ 111 w 175"/>
                    <a:gd name="T3" fmla="*/ 0 h 176"/>
                    <a:gd name="T4" fmla="*/ 64 w 175"/>
                    <a:gd name="T5" fmla="*/ 0 h 176"/>
                    <a:gd name="T6" fmla="*/ 64 w 175"/>
                    <a:gd name="T7" fmla="*/ 64 h 176"/>
                    <a:gd name="T8" fmla="*/ 0 w 175"/>
                    <a:gd name="T9" fmla="*/ 64 h 176"/>
                    <a:gd name="T10" fmla="*/ 0 w 175"/>
                    <a:gd name="T11" fmla="*/ 111 h 176"/>
                    <a:gd name="T12" fmla="*/ 64 w 175"/>
                    <a:gd name="T13" fmla="*/ 111 h 176"/>
                    <a:gd name="T14" fmla="*/ 64 w 175"/>
                    <a:gd name="T15" fmla="*/ 176 h 176"/>
                    <a:gd name="T16" fmla="*/ 111 w 175"/>
                    <a:gd name="T17" fmla="*/ 176 h 176"/>
                    <a:gd name="T18" fmla="*/ 111 w 175"/>
                    <a:gd name="T19" fmla="*/ 111 h 176"/>
                    <a:gd name="T20" fmla="*/ 175 w 175"/>
                    <a:gd name="T21" fmla="*/ 111 h 176"/>
                    <a:gd name="T22" fmla="*/ 175 w 175"/>
                    <a:gd name="T23" fmla="*/ 64 h 176"/>
                    <a:gd name="T24" fmla="*/ 111 w 175"/>
                    <a:gd name="T25" fmla="*/ 64 h 1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75" h="176">
                      <a:moveTo>
                        <a:pt x="111" y="64"/>
                      </a:moveTo>
                      <a:lnTo>
                        <a:pt x="111" y="0"/>
                      </a:lnTo>
                      <a:lnTo>
                        <a:pt x="64" y="0"/>
                      </a:lnTo>
                      <a:lnTo>
                        <a:pt x="64" y="64"/>
                      </a:lnTo>
                      <a:lnTo>
                        <a:pt x="0" y="64"/>
                      </a:lnTo>
                      <a:lnTo>
                        <a:pt x="0" y="111"/>
                      </a:lnTo>
                      <a:lnTo>
                        <a:pt x="64" y="111"/>
                      </a:lnTo>
                      <a:lnTo>
                        <a:pt x="64" y="176"/>
                      </a:lnTo>
                      <a:lnTo>
                        <a:pt x="111" y="176"/>
                      </a:lnTo>
                      <a:lnTo>
                        <a:pt x="111" y="111"/>
                      </a:lnTo>
                      <a:lnTo>
                        <a:pt x="175" y="111"/>
                      </a:lnTo>
                      <a:lnTo>
                        <a:pt x="175" y="64"/>
                      </a:lnTo>
                      <a:lnTo>
                        <a:pt x="111" y="64"/>
                      </a:lnTo>
                      <a:close/>
                    </a:path>
                  </a:pathLst>
                </a:custGeom>
                <a:solidFill>
                  <a:srgbClr val="80DDE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" name="Freeform 32"/>
                <p:cNvSpPr/>
                <p:nvPr/>
              </p:nvSpPr>
              <p:spPr bwMode="auto">
                <a:xfrm>
                  <a:off x="10429119" y="1210071"/>
                  <a:ext cx="55645" cy="55645"/>
                </a:xfrm>
                <a:custGeom>
                  <a:avLst/>
                  <a:gdLst>
                    <a:gd name="T0" fmla="*/ 45 w 71"/>
                    <a:gd name="T1" fmla="*/ 26 h 71"/>
                    <a:gd name="T2" fmla="*/ 45 w 71"/>
                    <a:gd name="T3" fmla="*/ 0 h 71"/>
                    <a:gd name="T4" fmla="*/ 26 w 71"/>
                    <a:gd name="T5" fmla="*/ 0 h 71"/>
                    <a:gd name="T6" fmla="*/ 26 w 71"/>
                    <a:gd name="T7" fmla="*/ 26 h 71"/>
                    <a:gd name="T8" fmla="*/ 0 w 71"/>
                    <a:gd name="T9" fmla="*/ 26 h 71"/>
                    <a:gd name="T10" fmla="*/ 0 w 71"/>
                    <a:gd name="T11" fmla="*/ 45 h 71"/>
                    <a:gd name="T12" fmla="*/ 26 w 71"/>
                    <a:gd name="T13" fmla="*/ 45 h 71"/>
                    <a:gd name="T14" fmla="*/ 26 w 71"/>
                    <a:gd name="T15" fmla="*/ 71 h 71"/>
                    <a:gd name="T16" fmla="*/ 45 w 71"/>
                    <a:gd name="T17" fmla="*/ 71 h 71"/>
                    <a:gd name="T18" fmla="*/ 45 w 71"/>
                    <a:gd name="T19" fmla="*/ 45 h 71"/>
                    <a:gd name="T20" fmla="*/ 71 w 71"/>
                    <a:gd name="T21" fmla="*/ 45 h 71"/>
                    <a:gd name="T22" fmla="*/ 71 w 71"/>
                    <a:gd name="T23" fmla="*/ 26 h 71"/>
                    <a:gd name="T24" fmla="*/ 45 w 71"/>
                    <a:gd name="T25" fmla="*/ 26 h 7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71" h="71">
                      <a:moveTo>
                        <a:pt x="45" y="26"/>
                      </a:moveTo>
                      <a:lnTo>
                        <a:pt x="45" y="0"/>
                      </a:lnTo>
                      <a:lnTo>
                        <a:pt x="26" y="0"/>
                      </a:lnTo>
                      <a:lnTo>
                        <a:pt x="26" y="26"/>
                      </a:lnTo>
                      <a:lnTo>
                        <a:pt x="0" y="26"/>
                      </a:lnTo>
                      <a:lnTo>
                        <a:pt x="0" y="45"/>
                      </a:lnTo>
                      <a:lnTo>
                        <a:pt x="26" y="45"/>
                      </a:lnTo>
                      <a:lnTo>
                        <a:pt x="26" y="71"/>
                      </a:lnTo>
                      <a:lnTo>
                        <a:pt x="45" y="71"/>
                      </a:lnTo>
                      <a:lnTo>
                        <a:pt x="45" y="45"/>
                      </a:lnTo>
                      <a:lnTo>
                        <a:pt x="71" y="45"/>
                      </a:lnTo>
                      <a:lnTo>
                        <a:pt x="71" y="26"/>
                      </a:lnTo>
                      <a:lnTo>
                        <a:pt x="45" y="26"/>
                      </a:lnTo>
                      <a:close/>
                    </a:path>
                  </a:pathLst>
                </a:custGeom>
                <a:solidFill>
                  <a:srgbClr val="DFF7F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" name="Oval 33"/>
                <p:cNvSpPr>
                  <a:spLocks noChangeArrowheads="1"/>
                </p:cNvSpPr>
                <p:nvPr/>
              </p:nvSpPr>
              <p:spPr bwMode="auto">
                <a:xfrm>
                  <a:off x="10918952" y="422419"/>
                  <a:ext cx="44673" cy="44673"/>
                </a:xfrm>
                <a:prstGeom prst="ellipse">
                  <a:avLst/>
                </a:prstGeom>
                <a:solidFill>
                  <a:srgbClr val="DFF7F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5" name="Oval 35"/>
                <p:cNvSpPr>
                  <a:spLocks noChangeArrowheads="1"/>
                </p:cNvSpPr>
                <p:nvPr/>
              </p:nvSpPr>
              <p:spPr bwMode="auto">
                <a:xfrm>
                  <a:off x="10403256" y="565842"/>
                  <a:ext cx="59564" cy="59564"/>
                </a:xfrm>
                <a:prstGeom prst="ellipse">
                  <a:avLst/>
                </a:prstGeom>
                <a:solidFill>
                  <a:srgbClr val="00ABB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6" name="Oval 36"/>
                <p:cNvSpPr>
                  <a:spLocks noChangeArrowheads="1"/>
                </p:cNvSpPr>
                <p:nvPr/>
              </p:nvSpPr>
              <p:spPr bwMode="auto">
                <a:xfrm>
                  <a:off x="10170487" y="1341738"/>
                  <a:ext cx="33701" cy="36052"/>
                </a:xfrm>
                <a:prstGeom prst="ellipse">
                  <a:avLst/>
                </a:prstGeom>
                <a:solidFill>
                  <a:srgbClr val="00ABB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6" name="Oval 38"/>
                <p:cNvSpPr>
                  <a:spLocks noChangeArrowheads="1"/>
                </p:cNvSpPr>
                <p:nvPr/>
              </p:nvSpPr>
              <p:spPr bwMode="auto">
                <a:xfrm>
                  <a:off x="11112534" y="1258662"/>
                  <a:ext cx="72103" cy="74455"/>
                </a:xfrm>
                <a:prstGeom prst="ellipse">
                  <a:avLst/>
                </a:prstGeom>
                <a:solidFill>
                  <a:srgbClr val="00ABB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1" name="Oval 41"/>
                <p:cNvSpPr>
                  <a:spLocks noChangeArrowheads="1"/>
                </p:cNvSpPr>
                <p:nvPr/>
              </p:nvSpPr>
              <p:spPr bwMode="auto">
                <a:xfrm>
                  <a:off x="10299019" y="1591749"/>
                  <a:ext cx="78373" cy="76022"/>
                </a:xfrm>
                <a:prstGeom prst="ellipse">
                  <a:avLst/>
                </a:prstGeom>
                <a:noFill/>
                <a:ln w="30163" cap="flat">
                  <a:solidFill>
                    <a:srgbClr val="FFFFFF"/>
                  </a:solidFill>
                  <a:prstDash val="solid"/>
                  <a:miter lim="800000"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52" name="Freeform 42"/>
              <p:cNvSpPr/>
              <p:nvPr/>
            </p:nvSpPr>
            <p:spPr bwMode="auto">
              <a:xfrm>
                <a:off x="3561962" y="4516970"/>
                <a:ext cx="141072" cy="139504"/>
              </a:xfrm>
              <a:custGeom>
                <a:avLst/>
                <a:gdLst>
                  <a:gd name="T0" fmla="*/ 65 w 76"/>
                  <a:gd name="T1" fmla="*/ 26 h 75"/>
                  <a:gd name="T2" fmla="*/ 49 w 76"/>
                  <a:gd name="T3" fmla="*/ 26 h 75"/>
                  <a:gd name="T4" fmla="*/ 49 w 76"/>
                  <a:gd name="T5" fmla="*/ 11 h 75"/>
                  <a:gd name="T6" fmla="*/ 38 w 76"/>
                  <a:gd name="T7" fmla="*/ 0 h 75"/>
                  <a:gd name="T8" fmla="*/ 27 w 76"/>
                  <a:gd name="T9" fmla="*/ 11 h 75"/>
                  <a:gd name="T10" fmla="*/ 27 w 76"/>
                  <a:gd name="T11" fmla="*/ 26 h 75"/>
                  <a:gd name="T12" fmla="*/ 11 w 76"/>
                  <a:gd name="T13" fmla="*/ 26 h 75"/>
                  <a:gd name="T14" fmla="*/ 0 w 76"/>
                  <a:gd name="T15" fmla="*/ 37 h 75"/>
                  <a:gd name="T16" fmla="*/ 11 w 76"/>
                  <a:gd name="T17" fmla="*/ 48 h 75"/>
                  <a:gd name="T18" fmla="*/ 27 w 76"/>
                  <a:gd name="T19" fmla="*/ 48 h 75"/>
                  <a:gd name="T20" fmla="*/ 27 w 76"/>
                  <a:gd name="T21" fmla="*/ 64 h 75"/>
                  <a:gd name="T22" fmla="*/ 38 w 76"/>
                  <a:gd name="T23" fmla="*/ 75 h 75"/>
                  <a:gd name="T24" fmla="*/ 49 w 76"/>
                  <a:gd name="T25" fmla="*/ 64 h 75"/>
                  <a:gd name="T26" fmla="*/ 49 w 76"/>
                  <a:gd name="T27" fmla="*/ 48 h 75"/>
                  <a:gd name="T28" fmla="*/ 65 w 76"/>
                  <a:gd name="T29" fmla="*/ 48 h 75"/>
                  <a:gd name="T30" fmla="*/ 76 w 76"/>
                  <a:gd name="T31" fmla="*/ 37 h 75"/>
                  <a:gd name="T32" fmla="*/ 65 w 76"/>
                  <a:gd name="T33" fmla="*/ 26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6" h="75">
                    <a:moveTo>
                      <a:pt x="65" y="26"/>
                    </a:moveTo>
                    <a:cubicBezTo>
                      <a:pt x="49" y="26"/>
                      <a:pt x="49" y="26"/>
                      <a:pt x="49" y="26"/>
                    </a:cubicBezTo>
                    <a:cubicBezTo>
                      <a:pt x="49" y="11"/>
                      <a:pt x="49" y="11"/>
                      <a:pt x="49" y="11"/>
                    </a:cubicBezTo>
                    <a:cubicBezTo>
                      <a:pt x="49" y="5"/>
                      <a:pt x="44" y="0"/>
                      <a:pt x="38" y="0"/>
                    </a:cubicBezTo>
                    <a:cubicBezTo>
                      <a:pt x="32" y="0"/>
                      <a:pt x="27" y="5"/>
                      <a:pt x="27" y="11"/>
                    </a:cubicBezTo>
                    <a:cubicBezTo>
                      <a:pt x="27" y="26"/>
                      <a:pt x="27" y="26"/>
                      <a:pt x="27" y="26"/>
                    </a:cubicBezTo>
                    <a:cubicBezTo>
                      <a:pt x="11" y="26"/>
                      <a:pt x="11" y="26"/>
                      <a:pt x="11" y="26"/>
                    </a:cubicBezTo>
                    <a:cubicBezTo>
                      <a:pt x="5" y="26"/>
                      <a:pt x="0" y="31"/>
                      <a:pt x="0" y="37"/>
                    </a:cubicBezTo>
                    <a:cubicBezTo>
                      <a:pt x="0" y="43"/>
                      <a:pt x="5" y="48"/>
                      <a:pt x="11" y="48"/>
                    </a:cubicBezTo>
                    <a:cubicBezTo>
                      <a:pt x="27" y="48"/>
                      <a:pt x="27" y="48"/>
                      <a:pt x="27" y="48"/>
                    </a:cubicBezTo>
                    <a:cubicBezTo>
                      <a:pt x="27" y="64"/>
                      <a:pt x="27" y="64"/>
                      <a:pt x="27" y="64"/>
                    </a:cubicBezTo>
                    <a:cubicBezTo>
                      <a:pt x="27" y="70"/>
                      <a:pt x="32" y="75"/>
                      <a:pt x="38" y="75"/>
                    </a:cubicBezTo>
                    <a:cubicBezTo>
                      <a:pt x="44" y="75"/>
                      <a:pt x="49" y="70"/>
                      <a:pt x="49" y="64"/>
                    </a:cubicBezTo>
                    <a:cubicBezTo>
                      <a:pt x="49" y="48"/>
                      <a:pt x="49" y="48"/>
                      <a:pt x="49" y="48"/>
                    </a:cubicBezTo>
                    <a:cubicBezTo>
                      <a:pt x="65" y="48"/>
                      <a:pt x="65" y="48"/>
                      <a:pt x="65" y="48"/>
                    </a:cubicBezTo>
                    <a:cubicBezTo>
                      <a:pt x="71" y="48"/>
                      <a:pt x="76" y="43"/>
                      <a:pt x="76" y="37"/>
                    </a:cubicBezTo>
                    <a:cubicBezTo>
                      <a:pt x="76" y="31"/>
                      <a:pt x="71" y="26"/>
                      <a:pt x="65" y="26"/>
                    </a:cubicBezTo>
                    <a:close/>
                  </a:path>
                </a:pathLst>
              </a:custGeom>
              <a:solidFill>
                <a:srgbClr val="FFE0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Freeform 43"/>
              <p:cNvSpPr/>
              <p:nvPr/>
            </p:nvSpPr>
            <p:spPr bwMode="auto">
              <a:xfrm>
                <a:off x="3560601" y="2149624"/>
                <a:ext cx="141072" cy="139504"/>
              </a:xfrm>
              <a:custGeom>
                <a:avLst/>
                <a:gdLst>
                  <a:gd name="T0" fmla="*/ 64 w 76"/>
                  <a:gd name="T1" fmla="*/ 27 h 75"/>
                  <a:gd name="T2" fmla="*/ 49 w 76"/>
                  <a:gd name="T3" fmla="*/ 27 h 75"/>
                  <a:gd name="T4" fmla="*/ 49 w 76"/>
                  <a:gd name="T5" fmla="*/ 11 h 75"/>
                  <a:gd name="T6" fmla="*/ 38 w 76"/>
                  <a:gd name="T7" fmla="*/ 0 h 75"/>
                  <a:gd name="T8" fmla="*/ 27 w 76"/>
                  <a:gd name="T9" fmla="*/ 11 h 75"/>
                  <a:gd name="T10" fmla="*/ 27 w 76"/>
                  <a:gd name="T11" fmla="*/ 27 h 75"/>
                  <a:gd name="T12" fmla="*/ 11 w 76"/>
                  <a:gd name="T13" fmla="*/ 27 h 75"/>
                  <a:gd name="T14" fmla="*/ 0 w 76"/>
                  <a:gd name="T15" fmla="*/ 38 h 75"/>
                  <a:gd name="T16" fmla="*/ 11 w 76"/>
                  <a:gd name="T17" fmla="*/ 49 h 75"/>
                  <a:gd name="T18" fmla="*/ 27 w 76"/>
                  <a:gd name="T19" fmla="*/ 49 h 75"/>
                  <a:gd name="T20" fmla="*/ 27 w 76"/>
                  <a:gd name="T21" fmla="*/ 64 h 75"/>
                  <a:gd name="T22" fmla="*/ 38 w 76"/>
                  <a:gd name="T23" fmla="*/ 75 h 75"/>
                  <a:gd name="T24" fmla="*/ 49 w 76"/>
                  <a:gd name="T25" fmla="*/ 64 h 75"/>
                  <a:gd name="T26" fmla="*/ 49 w 76"/>
                  <a:gd name="T27" fmla="*/ 49 h 75"/>
                  <a:gd name="T28" fmla="*/ 64 w 76"/>
                  <a:gd name="T29" fmla="*/ 49 h 75"/>
                  <a:gd name="T30" fmla="*/ 76 w 76"/>
                  <a:gd name="T31" fmla="*/ 38 h 75"/>
                  <a:gd name="T32" fmla="*/ 64 w 76"/>
                  <a:gd name="T33" fmla="*/ 27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6" h="75">
                    <a:moveTo>
                      <a:pt x="64" y="27"/>
                    </a:moveTo>
                    <a:cubicBezTo>
                      <a:pt x="49" y="27"/>
                      <a:pt x="49" y="27"/>
                      <a:pt x="49" y="27"/>
                    </a:cubicBezTo>
                    <a:cubicBezTo>
                      <a:pt x="49" y="11"/>
                      <a:pt x="49" y="11"/>
                      <a:pt x="49" y="11"/>
                    </a:cubicBezTo>
                    <a:cubicBezTo>
                      <a:pt x="49" y="5"/>
                      <a:pt x="44" y="0"/>
                      <a:pt x="38" y="0"/>
                    </a:cubicBezTo>
                    <a:cubicBezTo>
                      <a:pt x="32" y="0"/>
                      <a:pt x="27" y="5"/>
                      <a:pt x="27" y="11"/>
                    </a:cubicBezTo>
                    <a:cubicBezTo>
                      <a:pt x="27" y="27"/>
                      <a:pt x="27" y="27"/>
                      <a:pt x="27" y="27"/>
                    </a:cubicBezTo>
                    <a:cubicBezTo>
                      <a:pt x="11" y="27"/>
                      <a:pt x="11" y="27"/>
                      <a:pt x="11" y="27"/>
                    </a:cubicBezTo>
                    <a:cubicBezTo>
                      <a:pt x="5" y="27"/>
                      <a:pt x="0" y="32"/>
                      <a:pt x="0" y="38"/>
                    </a:cubicBezTo>
                    <a:cubicBezTo>
                      <a:pt x="0" y="44"/>
                      <a:pt x="5" y="49"/>
                      <a:pt x="11" y="49"/>
                    </a:cubicBezTo>
                    <a:cubicBezTo>
                      <a:pt x="27" y="49"/>
                      <a:pt x="27" y="49"/>
                      <a:pt x="27" y="49"/>
                    </a:cubicBezTo>
                    <a:cubicBezTo>
                      <a:pt x="27" y="64"/>
                      <a:pt x="27" y="64"/>
                      <a:pt x="27" y="64"/>
                    </a:cubicBezTo>
                    <a:cubicBezTo>
                      <a:pt x="27" y="70"/>
                      <a:pt x="32" y="75"/>
                      <a:pt x="38" y="75"/>
                    </a:cubicBezTo>
                    <a:cubicBezTo>
                      <a:pt x="44" y="75"/>
                      <a:pt x="49" y="70"/>
                      <a:pt x="49" y="64"/>
                    </a:cubicBezTo>
                    <a:cubicBezTo>
                      <a:pt x="49" y="49"/>
                      <a:pt x="49" y="49"/>
                      <a:pt x="49" y="49"/>
                    </a:cubicBezTo>
                    <a:cubicBezTo>
                      <a:pt x="64" y="49"/>
                      <a:pt x="64" y="49"/>
                      <a:pt x="64" y="49"/>
                    </a:cubicBezTo>
                    <a:cubicBezTo>
                      <a:pt x="71" y="49"/>
                      <a:pt x="76" y="44"/>
                      <a:pt x="76" y="38"/>
                    </a:cubicBezTo>
                    <a:cubicBezTo>
                      <a:pt x="76" y="32"/>
                      <a:pt x="71" y="27"/>
                      <a:pt x="64" y="27"/>
                    </a:cubicBezTo>
                    <a:close/>
                  </a:path>
                </a:pathLst>
              </a:custGeom>
              <a:solidFill>
                <a:srgbClr val="FFE0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Oval 45"/>
              <p:cNvSpPr>
                <a:spLocks noChangeArrowheads="1"/>
              </p:cNvSpPr>
              <p:nvPr/>
            </p:nvSpPr>
            <p:spPr bwMode="auto">
              <a:xfrm>
                <a:off x="8394933" y="2531091"/>
                <a:ext cx="90913" cy="89346"/>
              </a:xfrm>
              <a:prstGeom prst="ellipse">
                <a:avLst/>
              </a:prstGeom>
              <a:noFill/>
              <a:ln w="52388" cap="flat">
                <a:solidFill>
                  <a:srgbClr val="FEC007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Freeform 42"/>
              <p:cNvSpPr/>
              <p:nvPr/>
            </p:nvSpPr>
            <p:spPr bwMode="auto">
              <a:xfrm>
                <a:off x="3331143" y="3429000"/>
                <a:ext cx="141072" cy="139504"/>
              </a:xfrm>
              <a:custGeom>
                <a:avLst/>
                <a:gdLst>
                  <a:gd name="T0" fmla="*/ 65 w 76"/>
                  <a:gd name="T1" fmla="*/ 26 h 75"/>
                  <a:gd name="T2" fmla="*/ 49 w 76"/>
                  <a:gd name="T3" fmla="*/ 26 h 75"/>
                  <a:gd name="T4" fmla="*/ 49 w 76"/>
                  <a:gd name="T5" fmla="*/ 11 h 75"/>
                  <a:gd name="T6" fmla="*/ 38 w 76"/>
                  <a:gd name="T7" fmla="*/ 0 h 75"/>
                  <a:gd name="T8" fmla="*/ 27 w 76"/>
                  <a:gd name="T9" fmla="*/ 11 h 75"/>
                  <a:gd name="T10" fmla="*/ 27 w 76"/>
                  <a:gd name="T11" fmla="*/ 26 h 75"/>
                  <a:gd name="T12" fmla="*/ 11 w 76"/>
                  <a:gd name="T13" fmla="*/ 26 h 75"/>
                  <a:gd name="T14" fmla="*/ 0 w 76"/>
                  <a:gd name="T15" fmla="*/ 37 h 75"/>
                  <a:gd name="T16" fmla="*/ 11 w 76"/>
                  <a:gd name="T17" fmla="*/ 48 h 75"/>
                  <a:gd name="T18" fmla="*/ 27 w 76"/>
                  <a:gd name="T19" fmla="*/ 48 h 75"/>
                  <a:gd name="T20" fmla="*/ 27 w 76"/>
                  <a:gd name="T21" fmla="*/ 64 h 75"/>
                  <a:gd name="T22" fmla="*/ 38 w 76"/>
                  <a:gd name="T23" fmla="*/ 75 h 75"/>
                  <a:gd name="T24" fmla="*/ 49 w 76"/>
                  <a:gd name="T25" fmla="*/ 64 h 75"/>
                  <a:gd name="T26" fmla="*/ 49 w 76"/>
                  <a:gd name="T27" fmla="*/ 48 h 75"/>
                  <a:gd name="T28" fmla="*/ 65 w 76"/>
                  <a:gd name="T29" fmla="*/ 48 h 75"/>
                  <a:gd name="T30" fmla="*/ 76 w 76"/>
                  <a:gd name="T31" fmla="*/ 37 h 75"/>
                  <a:gd name="T32" fmla="*/ 65 w 76"/>
                  <a:gd name="T33" fmla="*/ 26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6" h="75">
                    <a:moveTo>
                      <a:pt x="65" y="26"/>
                    </a:moveTo>
                    <a:cubicBezTo>
                      <a:pt x="49" y="26"/>
                      <a:pt x="49" y="26"/>
                      <a:pt x="49" y="26"/>
                    </a:cubicBezTo>
                    <a:cubicBezTo>
                      <a:pt x="49" y="11"/>
                      <a:pt x="49" y="11"/>
                      <a:pt x="49" y="11"/>
                    </a:cubicBezTo>
                    <a:cubicBezTo>
                      <a:pt x="49" y="5"/>
                      <a:pt x="44" y="0"/>
                      <a:pt x="38" y="0"/>
                    </a:cubicBezTo>
                    <a:cubicBezTo>
                      <a:pt x="32" y="0"/>
                      <a:pt x="27" y="5"/>
                      <a:pt x="27" y="11"/>
                    </a:cubicBezTo>
                    <a:cubicBezTo>
                      <a:pt x="27" y="26"/>
                      <a:pt x="27" y="26"/>
                      <a:pt x="27" y="26"/>
                    </a:cubicBezTo>
                    <a:cubicBezTo>
                      <a:pt x="11" y="26"/>
                      <a:pt x="11" y="26"/>
                      <a:pt x="11" y="26"/>
                    </a:cubicBezTo>
                    <a:cubicBezTo>
                      <a:pt x="5" y="26"/>
                      <a:pt x="0" y="31"/>
                      <a:pt x="0" y="37"/>
                    </a:cubicBezTo>
                    <a:cubicBezTo>
                      <a:pt x="0" y="43"/>
                      <a:pt x="5" y="48"/>
                      <a:pt x="11" y="48"/>
                    </a:cubicBezTo>
                    <a:cubicBezTo>
                      <a:pt x="27" y="48"/>
                      <a:pt x="27" y="48"/>
                      <a:pt x="27" y="48"/>
                    </a:cubicBezTo>
                    <a:cubicBezTo>
                      <a:pt x="27" y="64"/>
                      <a:pt x="27" y="64"/>
                      <a:pt x="27" y="64"/>
                    </a:cubicBezTo>
                    <a:cubicBezTo>
                      <a:pt x="27" y="70"/>
                      <a:pt x="32" y="75"/>
                      <a:pt x="38" y="75"/>
                    </a:cubicBezTo>
                    <a:cubicBezTo>
                      <a:pt x="44" y="75"/>
                      <a:pt x="49" y="70"/>
                      <a:pt x="49" y="64"/>
                    </a:cubicBezTo>
                    <a:cubicBezTo>
                      <a:pt x="49" y="48"/>
                      <a:pt x="49" y="48"/>
                      <a:pt x="49" y="48"/>
                    </a:cubicBezTo>
                    <a:cubicBezTo>
                      <a:pt x="65" y="48"/>
                      <a:pt x="65" y="48"/>
                      <a:pt x="65" y="48"/>
                    </a:cubicBezTo>
                    <a:cubicBezTo>
                      <a:pt x="71" y="48"/>
                      <a:pt x="76" y="43"/>
                      <a:pt x="76" y="37"/>
                    </a:cubicBezTo>
                    <a:cubicBezTo>
                      <a:pt x="76" y="31"/>
                      <a:pt x="71" y="26"/>
                      <a:pt x="65" y="26"/>
                    </a:cubicBezTo>
                    <a:close/>
                  </a:path>
                </a:pathLst>
              </a:custGeom>
              <a:solidFill>
                <a:srgbClr val="FFE0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Freeform 43"/>
              <p:cNvSpPr/>
              <p:nvPr/>
            </p:nvSpPr>
            <p:spPr bwMode="auto">
              <a:xfrm>
                <a:off x="8620873" y="4440063"/>
                <a:ext cx="141072" cy="139504"/>
              </a:xfrm>
              <a:custGeom>
                <a:avLst/>
                <a:gdLst>
                  <a:gd name="T0" fmla="*/ 64 w 76"/>
                  <a:gd name="T1" fmla="*/ 27 h 75"/>
                  <a:gd name="T2" fmla="*/ 49 w 76"/>
                  <a:gd name="T3" fmla="*/ 27 h 75"/>
                  <a:gd name="T4" fmla="*/ 49 w 76"/>
                  <a:gd name="T5" fmla="*/ 11 h 75"/>
                  <a:gd name="T6" fmla="*/ 38 w 76"/>
                  <a:gd name="T7" fmla="*/ 0 h 75"/>
                  <a:gd name="T8" fmla="*/ 27 w 76"/>
                  <a:gd name="T9" fmla="*/ 11 h 75"/>
                  <a:gd name="T10" fmla="*/ 27 w 76"/>
                  <a:gd name="T11" fmla="*/ 27 h 75"/>
                  <a:gd name="T12" fmla="*/ 11 w 76"/>
                  <a:gd name="T13" fmla="*/ 27 h 75"/>
                  <a:gd name="T14" fmla="*/ 0 w 76"/>
                  <a:gd name="T15" fmla="*/ 38 h 75"/>
                  <a:gd name="T16" fmla="*/ 11 w 76"/>
                  <a:gd name="T17" fmla="*/ 49 h 75"/>
                  <a:gd name="T18" fmla="*/ 27 w 76"/>
                  <a:gd name="T19" fmla="*/ 49 h 75"/>
                  <a:gd name="T20" fmla="*/ 27 w 76"/>
                  <a:gd name="T21" fmla="*/ 64 h 75"/>
                  <a:gd name="T22" fmla="*/ 38 w 76"/>
                  <a:gd name="T23" fmla="*/ 75 h 75"/>
                  <a:gd name="T24" fmla="*/ 49 w 76"/>
                  <a:gd name="T25" fmla="*/ 64 h 75"/>
                  <a:gd name="T26" fmla="*/ 49 w 76"/>
                  <a:gd name="T27" fmla="*/ 49 h 75"/>
                  <a:gd name="T28" fmla="*/ 64 w 76"/>
                  <a:gd name="T29" fmla="*/ 49 h 75"/>
                  <a:gd name="T30" fmla="*/ 76 w 76"/>
                  <a:gd name="T31" fmla="*/ 38 h 75"/>
                  <a:gd name="T32" fmla="*/ 64 w 76"/>
                  <a:gd name="T33" fmla="*/ 27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6" h="75">
                    <a:moveTo>
                      <a:pt x="64" y="27"/>
                    </a:moveTo>
                    <a:cubicBezTo>
                      <a:pt x="49" y="27"/>
                      <a:pt x="49" y="27"/>
                      <a:pt x="49" y="27"/>
                    </a:cubicBezTo>
                    <a:cubicBezTo>
                      <a:pt x="49" y="11"/>
                      <a:pt x="49" y="11"/>
                      <a:pt x="49" y="11"/>
                    </a:cubicBezTo>
                    <a:cubicBezTo>
                      <a:pt x="49" y="5"/>
                      <a:pt x="44" y="0"/>
                      <a:pt x="38" y="0"/>
                    </a:cubicBezTo>
                    <a:cubicBezTo>
                      <a:pt x="32" y="0"/>
                      <a:pt x="27" y="5"/>
                      <a:pt x="27" y="11"/>
                    </a:cubicBezTo>
                    <a:cubicBezTo>
                      <a:pt x="27" y="27"/>
                      <a:pt x="27" y="27"/>
                      <a:pt x="27" y="27"/>
                    </a:cubicBezTo>
                    <a:cubicBezTo>
                      <a:pt x="11" y="27"/>
                      <a:pt x="11" y="27"/>
                      <a:pt x="11" y="27"/>
                    </a:cubicBezTo>
                    <a:cubicBezTo>
                      <a:pt x="5" y="27"/>
                      <a:pt x="0" y="32"/>
                      <a:pt x="0" y="38"/>
                    </a:cubicBezTo>
                    <a:cubicBezTo>
                      <a:pt x="0" y="44"/>
                      <a:pt x="5" y="49"/>
                      <a:pt x="11" y="49"/>
                    </a:cubicBezTo>
                    <a:cubicBezTo>
                      <a:pt x="27" y="49"/>
                      <a:pt x="27" y="49"/>
                      <a:pt x="27" y="49"/>
                    </a:cubicBezTo>
                    <a:cubicBezTo>
                      <a:pt x="27" y="64"/>
                      <a:pt x="27" y="64"/>
                      <a:pt x="27" y="64"/>
                    </a:cubicBezTo>
                    <a:cubicBezTo>
                      <a:pt x="27" y="70"/>
                      <a:pt x="32" y="75"/>
                      <a:pt x="38" y="75"/>
                    </a:cubicBezTo>
                    <a:cubicBezTo>
                      <a:pt x="44" y="75"/>
                      <a:pt x="49" y="70"/>
                      <a:pt x="49" y="64"/>
                    </a:cubicBezTo>
                    <a:cubicBezTo>
                      <a:pt x="49" y="49"/>
                      <a:pt x="49" y="49"/>
                      <a:pt x="49" y="49"/>
                    </a:cubicBezTo>
                    <a:cubicBezTo>
                      <a:pt x="64" y="49"/>
                      <a:pt x="64" y="49"/>
                      <a:pt x="64" y="49"/>
                    </a:cubicBezTo>
                    <a:cubicBezTo>
                      <a:pt x="71" y="49"/>
                      <a:pt x="76" y="44"/>
                      <a:pt x="76" y="38"/>
                    </a:cubicBezTo>
                    <a:cubicBezTo>
                      <a:pt x="76" y="32"/>
                      <a:pt x="71" y="27"/>
                      <a:pt x="64" y="27"/>
                    </a:cubicBezTo>
                    <a:close/>
                  </a:path>
                </a:pathLst>
              </a:custGeom>
              <a:solidFill>
                <a:srgbClr val="FFE0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61" name="文本框 60"/>
            <p:cNvSpPr txBox="1"/>
            <p:nvPr/>
          </p:nvSpPr>
          <p:spPr>
            <a:xfrm>
              <a:off x="4207319" y="2620645"/>
              <a:ext cx="2642870" cy="1383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chemeClr val="bg1"/>
                  </a:solidFill>
                </a:rPr>
                <a:t>受力面积与压力的作用效果有什么关系呢？</a:t>
              </a:r>
              <a:endParaRPr lang="zh-CN" altLang="en-US" sz="2800" b="1">
                <a:solidFill>
                  <a:schemeClr val="bg1"/>
                </a:solidFill>
              </a:endParaRPr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21158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压强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334900" y="1993612"/>
            <a:ext cx="295322" cy="210471"/>
            <a:chOff x="435463" y="1226414"/>
            <a:chExt cx="295380" cy="210512"/>
          </a:xfrm>
        </p:grpSpPr>
        <p:sp>
          <p:nvSpPr>
            <p:cNvPr id="5" name="矩形 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0" name="文本框 29"/>
          <p:cNvSpPr txBox="1"/>
          <p:nvPr/>
        </p:nvSpPr>
        <p:spPr>
          <a:xfrm>
            <a:off x="899795" y="1781810"/>
            <a:ext cx="7974330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演示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压力和受力面积对海绵形变的影响</a:t>
            </a:r>
          </a:p>
        </p:txBody>
      </p:sp>
      <p:grpSp>
        <p:nvGrpSpPr>
          <p:cNvPr id="33" name="组合 32"/>
          <p:cNvGrpSpPr/>
          <p:nvPr/>
        </p:nvGrpSpPr>
        <p:grpSpPr>
          <a:xfrm>
            <a:off x="4453255" y="2562045"/>
            <a:ext cx="7127240" cy="2021405"/>
            <a:chOff x="2176" y="3897"/>
            <a:chExt cx="14845" cy="4984"/>
          </a:xfrm>
        </p:grpSpPr>
        <p:pic>
          <p:nvPicPr>
            <p:cNvPr id="12306" name="图片 1" descr="03004001_副本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colorTemperature colorTemp="11200"/>
                      </a14:imgEffect>
                      <a14:imgEffect>
                        <a14:saturation sat="3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41" t="28726" r="1347" b="34616"/>
            <a:stretch>
              <a:fillRect/>
            </a:stretch>
          </p:blipFill>
          <p:spPr bwMode="auto">
            <a:xfrm>
              <a:off x="2176" y="3897"/>
              <a:ext cx="14845" cy="4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文本框 17"/>
            <p:cNvSpPr txBox="1"/>
            <p:nvPr/>
          </p:nvSpPr>
          <p:spPr>
            <a:xfrm>
              <a:off x="4071" y="7898"/>
              <a:ext cx="1026" cy="9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000"/>
                <a:t>甲</a:t>
              </a:r>
            </a:p>
          </p:txBody>
        </p:sp>
        <p:sp>
          <p:nvSpPr>
            <p:cNvPr id="29" name="文本框 28"/>
            <p:cNvSpPr txBox="1"/>
            <p:nvPr/>
          </p:nvSpPr>
          <p:spPr>
            <a:xfrm>
              <a:off x="9236" y="7898"/>
              <a:ext cx="848" cy="9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zh-CN" altLang="en-US" sz="2000">
                  <a:sym typeface="+mn-ea"/>
                </a:rPr>
                <a:t>乙</a:t>
              </a:r>
            </a:p>
          </p:txBody>
        </p:sp>
        <p:sp>
          <p:nvSpPr>
            <p:cNvPr id="32" name="文本框 31"/>
            <p:cNvSpPr txBox="1"/>
            <p:nvPr/>
          </p:nvSpPr>
          <p:spPr>
            <a:xfrm>
              <a:off x="14223" y="7898"/>
              <a:ext cx="848" cy="9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zh-CN" altLang="en-US" sz="2000">
                  <a:sym typeface="+mn-ea"/>
                </a:rPr>
                <a:t>丙</a:t>
              </a: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588645" y="2562225"/>
            <a:ext cx="386461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609600" fontAlgn="auto">
              <a:extLst>
                <a:ext uri="{35155182-B16C-46BC-9424-99874614C6A1}">
                  <wpsdc:indentchars xmlns:wpsdc="http://www.wps.cn/officeDocument/2017/drawingmlCustomData" xmlns="" val="200" checksum="4158780845"/>
                </a:ext>
              </a:extLst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如图所示，图甲中小桌放在软的海绵上，图乙中桌面上放一个钩码，图丙中小桌的桌面朝下，其上也放一个钩码。观察三次实验中海绵的形变情况。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688340" y="4869180"/>
            <a:ext cx="1078928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609600" fontAlgn="auto">
              <a:lnSpc>
                <a:spcPct val="150000"/>
              </a:lnSpc>
              <a:extLst>
                <a:ext uri="{35155182-B16C-46BC-9424-99874614C6A1}">
                  <wpsdc:indentchars xmlns:wpsdc="http://www.wps.cn/officeDocument/2017/drawingmlCustomData" xmlns="" val="200" checksum="4158780845"/>
                </a:ext>
              </a:extLst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考虑海绵所受小桌对它的压力和受力面积两个因素，图甲和图乙相比，哪个因素相同，哪个因素不同？图乙和图丙相比，哪个因素相同，哪个因素不同？</a:t>
            </a:r>
          </a:p>
          <a:p>
            <a:pPr indent="609600" fontAlgn="auto">
              <a:lnSpc>
                <a:spcPct val="150000"/>
              </a:lnSpc>
              <a:extLst>
                <a:ext uri="{35155182-B16C-46BC-9424-99874614C6A1}">
                  <wpsdc:indentchars xmlns:wpsdc="http://www.wps.cn/officeDocument/2017/drawingmlCustomData" xmlns="" val="200" checksum="4158780845"/>
                </a:ext>
              </a:extLst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想一想，从上面的实验中你能得出什么结论？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21158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压强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334900" y="1993612"/>
            <a:ext cx="295322" cy="210471"/>
            <a:chOff x="435463" y="1226414"/>
            <a:chExt cx="295380" cy="210512"/>
          </a:xfrm>
        </p:grpSpPr>
        <p:sp>
          <p:nvSpPr>
            <p:cNvPr id="5" name="矩形 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0" name="文本框 29"/>
          <p:cNvSpPr txBox="1"/>
          <p:nvPr/>
        </p:nvSpPr>
        <p:spPr>
          <a:xfrm>
            <a:off x="899795" y="1781810"/>
            <a:ext cx="7974330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演示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压力和受力面积对海绵形变的影响</a:t>
            </a:r>
          </a:p>
        </p:txBody>
      </p:sp>
      <p:pic>
        <p:nvPicPr>
          <p:cNvPr id="9" name="实验活动5：探究影响压力作用效果的因素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13990" y="2562225"/>
            <a:ext cx="6764655" cy="38481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video fullScrn="1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&amp;pky92111171136&amp;"/>
          <p:cNvPicPr>
            <a:picLocks noChangeAspect="1"/>
          </p:cNvPicPr>
          <p:nvPr/>
        </p:nvPicPr>
        <p:blipFill>
          <a:blip r:embed="rId3">
            <a:alphaModFix amt="80000"/>
          </a:blip>
          <a:srcRect t="11833" r="425" b="10008"/>
          <a:stretch>
            <a:fillRect/>
          </a:stretch>
        </p:blipFill>
        <p:spPr>
          <a:xfrm>
            <a:off x="0" y="619125"/>
            <a:ext cx="12189460" cy="6238875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21158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压强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334900" y="1993612"/>
            <a:ext cx="295322" cy="210471"/>
            <a:chOff x="435463" y="1226414"/>
            <a:chExt cx="295380" cy="210512"/>
          </a:xfrm>
        </p:grpSpPr>
        <p:sp>
          <p:nvSpPr>
            <p:cNvPr id="5" name="矩形 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0" name="文本框 29"/>
          <p:cNvSpPr txBox="1"/>
          <p:nvPr/>
        </p:nvSpPr>
        <p:spPr>
          <a:xfrm>
            <a:off x="899795" y="1781810"/>
            <a:ext cx="7974330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演示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压力和受力面积对海绵形变的影响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899795" y="2389505"/>
            <a:ext cx="10193655" cy="43103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40000"/>
              </a:lnSpc>
            </a:pPr>
            <a:r>
              <a:rPr lang="zh-CN" altLang="en-US" sz="2800"/>
              <a:t>提问：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实验器材中的小方桌有什么作用？</a:t>
            </a:r>
          </a:p>
          <a:p>
            <a:pPr indent="1042035" defTabSz="914400">
              <a:lnSpc>
                <a:spcPct val="140000"/>
              </a:lnSpc>
              <a:tabLst>
                <a:tab pos="1074420" algn="l"/>
              </a:tabLst>
            </a:pPr>
            <a:r>
              <a:rPr lang="zh-CN" altLang="en-US" sz="2800"/>
              <a:t>小方桌的正放、反放，可以改变受力面积的大小。</a:t>
            </a:r>
          </a:p>
          <a:p>
            <a:pPr indent="1042035" algn="l" defTabSz="914400">
              <a:lnSpc>
                <a:spcPct val="140000"/>
              </a:lnSpc>
              <a:buClrTx/>
              <a:buSzTx/>
              <a:buFontTx/>
              <a:tabLst>
                <a:tab pos="1074420" algn="l"/>
              </a:tabLst>
            </a:pP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2.实验中的海绵块有什么作用？</a:t>
            </a:r>
          </a:p>
          <a:p>
            <a:pPr indent="1042035" defTabSz="914400">
              <a:lnSpc>
                <a:spcPct val="140000"/>
              </a:lnSpc>
              <a:tabLst>
                <a:tab pos="1074420" algn="l"/>
              </a:tabLst>
            </a:pPr>
            <a:r>
              <a:rPr lang="zh-CN" altLang="en-US" sz="2800"/>
              <a:t>将小方桌放在海绵块上，可以通过比较海绵块的形变程度</a:t>
            </a:r>
            <a:r>
              <a:rPr lang="en-US" altLang="zh-CN" sz="2800"/>
              <a:t>  </a:t>
            </a:r>
          </a:p>
          <a:p>
            <a:pPr indent="1042035" defTabSz="914400">
              <a:lnSpc>
                <a:spcPct val="140000"/>
              </a:lnSpc>
              <a:tabLst>
                <a:tab pos="1074420" algn="l"/>
              </a:tabLst>
            </a:pPr>
            <a:r>
              <a:rPr lang="zh-CN" altLang="en-US" sz="2800"/>
              <a:t>比较压力的作用效果。</a:t>
            </a:r>
          </a:p>
          <a:p>
            <a:pPr indent="1042035" defTabSz="914400">
              <a:lnSpc>
                <a:spcPct val="140000"/>
              </a:lnSpc>
              <a:tabLst>
                <a:tab pos="1074420" algn="l"/>
              </a:tabLst>
            </a:pP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3.实验中除了控制变量法，还应用了什么实验方法？</a:t>
            </a:r>
            <a:endParaRPr lang="zh-CN" altLang="en-US" sz="2800"/>
          </a:p>
          <a:p>
            <a:pPr indent="1042035" defTabSz="914400">
              <a:lnSpc>
                <a:spcPct val="140000"/>
              </a:lnSpc>
              <a:tabLst>
                <a:tab pos="1074420" algn="l"/>
              </a:tabLst>
            </a:pPr>
            <a:r>
              <a:rPr lang="zh-CN" altLang="en-US" sz="2800">
                <a:sym typeface="+mn-ea"/>
              </a:rPr>
              <a:t>转换法。</a:t>
            </a:r>
            <a:endParaRPr lang="zh-CN" altLang="en-US" sz="2800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120"/>
                            </p:stCondLst>
                            <p:childTnLst>
                              <p:par>
                                <p:cTn id="32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4" dur="8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5" dur="8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8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1" dur="80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2" dur="80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80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8" dur="80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9" dur="80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80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 descr="&amp;pky8339306598&amp;"/>
          <p:cNvPicPr>
            <a:picLocks noChangeAspect="1"/>
          </p:cNvPicPr>
          <p:nvPr/>
        </p:nvPicPr>
        <p:blipFill>
          <a:blip r:embed="rId3">
            <a:alphaModFix amt="80000"/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b="4287"/>
          <a:stretch>
            <a:fillRect/>
          </a:stretch>
        </p:blipFill>
        <p:spPr>
          <a:xfrm>
            <a:off x="6964680" y="4839970"/>
            <a:ext cx="3379470" cy="204343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899795" y="5212080"/>
            <a:ext cx="5570220" cy="12966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40000"/>
              </a:lnSpc>
            </a:pPr>
            <a:r>
              <a:rPr lang="zh-CN" altLang="en-US" sz="2800">
                <a:solidFill>
                  <a:srgbClr val="036EB8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当压力和受力面积都不相等时，我们该如何比较压力的作用效果呢？</a:t>
            </a:r>
          </a:p>
        </p:txBody>
      </p:sp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21158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压强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334900" y="1993612"/>
            <a:ext cx="295322" cy="210471"/>
            <a:chOff x="435463" y="1226414"/>
            <a:chExt cx="295380" cy="210512"/>
          </a:xfrm>
        </p:grpSpPr>
        <p:sp>
          <p:nvSpPr>
            <p:cNvPr id="5" name="矩形 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0" name="文本框 29"/>
          <p:cNvSpPr txBox="1"/>
          <p:nvPr/>
        </p:nvSpPr>
        <p:spPr>
          <a:xfrm>
            <a:off x="899795" y="1781810"/>
            <a:ext cx="7974330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演示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压力和受力面积对海绵形变的影响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852170" y="2352675"/>
            <a:ext cx="10237470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/>
              <a:t>实验结论：海绵在压力作用下的形变情况不仅跟</a:t>
            </a:r>
            <a:r>
              <a:rPr lang="zh-CN" altLang="en-US" sz="2800" b="1"/>
              <a:t>压力的大小</a:t>
            </a:r>
            <a:r>
              <a:rPr lang="zh-CN" altLang="en-US" sz="2800"/>
              <a:t>有关，而且跟</a:t>
            </a:r>
            <a:r>
              <a:rPr lang="zh-CN" altLang="en-US" sz="2800" b="1"/>
              <a:t>受力面积</a:t>
            </a:r>
            <a:r>
              <a:rPr lang="zh-CN" altLang="en-US" sz="2800"/>
              <a:t>有关。</a:t>
            </a:r>
          </a:p>
          <a:p>
            <a:pPr>
              <a:lnSpc>
                <a:spcPct val="150000"/>
              </a:lnSpc>
            </a:pPr>
            <a:r>
              <a:rPr lang="zh-CN" altLang="en-US" sz="2800"/>
              <a:t>当受力面积相同时，压力越大，海绵的形变程度越大；</a:t>
            </a:r>
          </a:p>
          <a:p>
            <a:pPr>
              <a:lnSpc>
                <a:spcPct val="150000"/>
              </a:lnSpc>
            </a:pPr>
            <a:r>
              <a:rPr lang="zh-CN" altLang="en-US" sz="2800"/>
              <a:t>当压力相同时，受力面积越小，海绵的形变程度越大。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 descr="&amp;pky8339306598&amp;"/>
          <p:cNvPicPr>
            <a:picLocks noChangeAspect="1"/>
          </p:cNvPicPr>
          <p:nvPr/>
        </p:nvPicPr>
        <p:blipFill>
          <a:blip r:embed="rId3">
            <a:alphaModFix amt="80000"/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b="4287"/>
          <a:stretch>
            <a:fillRect/>
          </a:stretch>
        </p:blipFill>
        <p:spPr>
          <a:xfrm>
            <a:off x="8651240" y="4814570"/>
            <a:ext cx="3379470" cy="2043430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899795" y="1893570"/>
            <a:ext cx="10596245" cy="1918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5000"/>
              </a:lnSpc>
            </a:pPr>
            <a:r>
              <a:rPr lang="zh-CN" altLang="en-US" sz="2800" b="1"/>
              <a:t>定义：</a:t>
            </a:r>
            <a:r>
              <a:rPr lang="zh-CN" altLang="en-US" sz="2800"/>
              <a:t>在物理学中，物体所受压力的大小与受力面积之比叫作</a:t>
            </a:r>
            <a:r>
              <a:rPr lang="zh-CN" altLang="en-US" sz="2800" b="1"/>
              <a:t>压强</a:t>
            </a:r>
            <a:r>
              <a:rPr lang="zh-CN" altLang="en-US" sz="2800"/>
              <a:t>。</a:t>
            </a:r>
          </a:p>
          <a:p>
            <a:pPr eaLnBrk="1" hangingPunct="1">
              <a:lnSpc>
                <a:spcPct val="135000"/>
              </a:lnSpc>
            </a:pPr>
            <a:r>
              <a:rPr lang="zh-CN" altLang="en-US" sz="2800" b="1"/>
              <a:t>符号：</a:t>
            </a:r>
            <a:r>
              <a:rPr lang="en-US" altLang="zh-CN" sz="3200" i="1"/>
              <a:t>p</a:t>
            </a:r>
            <a:endParaRPr lang="zh-CN" altLang="en-US" sz="3200" i="1"/>
          </a:p>
          <a:p>
            <a:pPr eaLnBrk="1" hangingPunct="1">
              <a:lnSpc>
                <a:spcPct val="135000"/>
              </a:lnSpc>
            </a:pPr>
            <a:r>
              <a:rPr lang="zh-CN" altLang="en-US" sz="2800" b="1"/>
              <a:t>单位：</a:t>
            </a:r>
            <a:r>
              <a:rPr lang="zh-CN" altLang="en-US" sz="2800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帕斯卡</a:t>
            </a: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（</a:t>
            </a:r>
            <a:r>
              <a:rPr lang="en-US" altLang="zh-CN" sz="2800" dirty="0" err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pascal</a:t>
            </a: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）简称</a:t>
            </a:r>
            <a:r>
              <a:rPr lang="zh-CN" altLang="en-US" sz="2800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帕</a:t>
            </a: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，符号为</a:t>
            </a:r>
            <a:r>
              <a:rPr lang="en-US" altLang="zh-CN" sz="28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Pa</a:t>
            </a:r>
            <a:endParaRPr lang="zh-CN" altLang="en-US" sz="2800" b="1">
              <a:sym typeface="+mn-ea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21158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压强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378715" y="2247612"/>
            <a:ext cx="295322" cy="210471"/>
            <a:chOff x="435463" y="1226414"/>
            <a:chExt cx="295380" cy="210512"/>
          </a:xfrm>
        </p:grpSpPr>
        <p:sp>
          <p:nvSpPr>
            <p:cNvPr id="5" name="矩形 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5" name="文本框 14"/>
          <p:cNvSpPr txBox="1"/>
          <p:nvPr/>
        </p:nvSpPr>
        <p:spPr>
          <a:xfrm>
            <a:off x="7445375" y="1372870"/>
            <a:ext cx="3815715" cy="521970"/>
          </a:xfrm>
          <a:prstGeom prst="rect">
            <a:avLst/>
          </a:prstGeom>
          <a:noFill/>
          <a:ln>
            <a:solidFill>
              <a:schemeClr val="accent1"/>
            </a:solidFill>
            <a:prstDash val="sysDot"/>
          </a:ln>
        </p:spPr>
        <p:txBody>
          <a:bodyPr wrap="square" rtlCol="0" anchor="t">
            <a:spAutoFit/>
          </a:bodyPr>
          <a:lstStyle/>
          <a:p>
            <a:r>
              <a:rPr lang="zh-CN" altLang="en-US" sz="2800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压强的定义与速度类似</a:t>
            </a:r>
          </a:p>
        </p:txBody>
      </p:sp>
      <p:sp>
        <p:nvSpPr>
          <p:cNvPr id="16" name="矩形标注 15"/>
          <p:cNvSpPr/>
          <p:nvPr/>
        </p:nvSpPr>
        <p:spPr>
          <a:xfrm>
            <a:off x="8346440" y="3698875"/>
            <a:ext cx="1378585" cy="615950"/>
          </a:xfrm>
          <a:prstGeom prst="wedgeRectCallout">
            <a:avLst>
              <a:gd name="adj1" fmla="val -136457"/>
              <a:gd name="adj2" fmla="val 54742"/>
            </a:avLst>
          </a:prstGeom>
          <a:solidFill>
            <a:srgbClr val="036EB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800"/>
              <a:t>N/m</a:t>
            </a:r>
            <a:r>
              <a:rPr lang="en-US" altLang="zh-CN" sz="2800" baseline="30000"/>
              <a:t>2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899795" y="5103495"/>
            <a:ext cx="8156575" cy="1296670"/>
          </a:xfrm>
          <a:prstGeom prst="rect">
            <a:avLst/>
          </a:prstGeom>
          <a:noFill/>
          <a:ln>
            <a:solidFill>
              <a:schemeClr val="accent1"/>
            </a:solidFill>
            <a:prstDash val="dashDot"/>
          </a:ln>
        </p:spPr>
        <p:txBody>
          <a:bodyPr wrap="square" rtlCol="0" anchor="t">
            <a:spAutoFit/>
          </a:bodyPr>
          <a:lstStyle/>
          <a:p>
            <a:pPr algn="ctr">
              <a:lnSpc>
                <a:spcPct val="140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sym typeface="+mn-ea"/>
              </a:rPr>
              <a:t>“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sym typeface="+mn-ea"/>
              </a:rPr>
              <a:t>1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sym typeface="+mn-ea"/>
              </a:rPr>
              <a:t>帕”的含义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sym typeface="+mn-ea"/>
              </a:rPr>
              <a:t>: 1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sym typeface="+mn-ea"/>
              </a:rPr>
              <a:t>平方米的面积上受到的压力是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sym typeface="+mn-ea"/>
              </a:rPr>
              <a:t>1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sym typeface="+mn-ea"/>
              </a:rPr>
              <a:t>牛。</a:t>
            </a:r>
          </a:p>
          <a:p>
            <a:pPr algn="ctr">
              <a:lnSpc>
                <a:spcPct val="140000"/>
              </a:lnSpc>
            </a:pPr>
            <a:r>
              <a:rPr lang="en-US" altLang="zh-CN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   1 Pa   = 1 N / m</a:t>
            </a:r>
            <a:r>
              <a:rPr lang="en-US" altLang="zh-CN" sz="2800" baseline="300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2</a:t>
            </a:r>
            <a:endParaRPr lang="zh-CN" altLang="en-US" sz="2800"/>
          </a:p>
        </p:txBody>
      </p:sp>
      <p:grpSp>
        <p:nvGrpSpPr>
          <p:cNvPr id="21" name="组合 20"/>
          <p:cNvGrpSpPr/>
          <p:nvPr/>
        </p:nvGrpSpPr>
        <p:grpSpPr>
          <a:xfrm>
            <a:off x="899795" y="3651250"/>
            <a:ext cx="6209030" cy="1278890"/>
            <a:chOff x="1417" y="5750"/>
            <a:chExt cx="9778" cy="2014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" name="文本框 18"/>
                <p:cNvSpPr txBox="1"/>
                <p:nvPr/>
              </p:nvSpPr>
              <p:spPr>
                <a:xfrm>
                  <a:off x="3265" y="5750"/>
                  <a:ext cx="7931" cy="201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l">
                    <a:lnSpc>
                      <a:spcPct val="120000"/>
                    </a:lnSpc>
                  </a:pPr>
                  <a:r>
                    <a:rPr lang="zh-CN" altLang="en-US" sz="2400">
                      <a:latin typeface="Cambria Math" panose="02040503050406030204" pitchFamily="18" charset="0"/>
                      <a:cs typeface="Cambria Math" panose="02040503050406030204" pitchFamily="18" charset="0"/>
                      <a:sym typeface="+mn-ea"/>
                    </a:rPr>
                    <a:t>压强</a:t>
                  </a:r>
                  <a:r>
                    <a:rPr lang="en-US" altLang="zh-CN" sz="2800">
                      <a:latin typeface="Cambria Math" panose="02040503050406030204" pitchFamily="18" charset="0"/>
                      <a:cs typeface="Cambria Math" panose="02040503050406030204" pitchFamily="18" charset="0"/>
                      <a:sym typeface="+mn-ea"/>
                    </a:rPr>
                    <a:t>=</a:t>
                  </a:r>
                  <a14:m>
                    <m:oMath xmlns:m="http://schemas.openxmlformats.org/officeDocument/2006/math">
                      <m:f>
                        <m:fPr>
                          <m:ctrlPr>
                            <a:rPr lang="en-US" altLang="zh-CN" sz="3600" i="1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CN" altLang="en-US" sz="3600" i="1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  <m:t>压力</m:t>
                          </m:r>
                        </m:num>
                        <m:den>
                          <m:r>
                            <a:rPr lang="zh-CN" altLang="en-US" sz="3600" i="1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  <m:t>受力面积</m:t>
                          </m:r>
                        </m:den>
                      </m:f>
                    </m:oMath>
                  </a14:m>
                  <a:r>
                    <a:rPr lang="en-US" altLang="zh-CN" sz="2800">
                      <a:sym typeface="+mn-ea"/>
                    </a:rPr>
                    <a:t>                 </a:t>
                  </a:r>
                  <a:r>
                    <a:rPr lang="en-US" altLang="zh-CN" sz="4000">
                      <a:sym typeface="+mn-ea"/>
                    </a:rPr>
                    <a:t> </a:t>
                  </a:r>
                  <a:r>
                    <a:rPr lang="en-US" altLang="zh-CN" sz="4000" i="1">
                      <a:sym typeface="+mn-ea"/>
                    </a:rPr>
                    <a:t>p </a:t>
                  </a:r>
                  <a:r>
                    <a:rPr lang="en-US" altLang="zh-CN" sz="4000">
                      <a:sym typeface="+mn-ea"/>
                    </a:rPr>
                    <a:t>= </a:t>
                  </a:r>
                  <a14:m>
                    <m:oMath xmlns:m="http://schemas.openxmlformats.org/officeDocument/2006/math">
                      <m:f>
                        <m:fPr>
                          <m:ctrlPr>
                            <a:rPr lang="en-US" altLang="zh-CN" sz="4000" i="1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CN" sz="4000" i="1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  <m:t>𝐹</m:t>
                          </m:r>
                        </m:num>
                        <m:den>
                          <m:r>
                            <a:rPr lang="en-US" altLang="zh-CN" sz="4000" i="1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  <m:t>𝑆</m:t>
                          </m:r>
                        </m:den>
                      </m:f>
                    </m:oMath>
                  </a14:m>
                  <a:endParaRPr lang="en-US" altLang="zh-CN" sz="4000" i="1">
                    <a:latin typeface="Cambria Math" panose="02040503050406030204" pitchFamily="18" charset="0"/>
                    <a:cs typeface="Cambria Math" panose="02040503050406030204" pitchFamily="18" charset="0"/>
                  </a:endParaRPr>
                </a:p>
              </p:txBody>
            </p:sp>
          </mc:Choice>
          <mc:Fallback xmlns="">
            <p:sp>
              <p:nvSpPr>
                <p:cNvPr id="19" name="文本框 1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65" y="5750"/>
                  <a:ext cx="7931" cy="2015"/>
                </a:xfrm>
                <a:prstGeom prst="rect">
                  <a:avLst/>
                </a:prstGeom>
                <a:blipFill rotWithShape="1">
                  <a:blip r:embed="rId4"/>
                </a:blipFill>
              </p:spPr>
              <p:txBody>
                <a:bodyPr/>
                <a:lstStyle/>
                <a:p>
                  <a:r>
                    <a:rPr lang="zh-CN" alt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0" name="文本框 19"/>
            <p:cNvSpPr txBox="1"/>
            <p:nvPr/>
          </p:nvSpPr>
          <p:spPr>
            <a:xfrm>
              <a:off x="1417" y="6442"/>
              <a:ext cx="1968" cy="8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/>
              <a:r>
                <a:rPr lang="zh-CN" altLang="en-US" sz="2800" b="1">
                  <a:sym typeface="+mn-ea"/>
                </a:rPr>
                <a:t>公式：</a:t>
              </a:r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8481695" y="3698875"/>
            <a:ext cx="1108710" cy="615950"/>
          </a:xfrm>
          <a:prstGeom prst="rect">
            <a:avLst/>
          </a:prstGeom>
          <a:solidFill>
            <a:srgbClr val="036EB8"/>
          </a:solidFill>
        </p:spPr>
        <p:txBody>
          <a:bodyPr wrap="square" rtlCol="0">
            <a:noAutofit/>
          </a:bodyPr>
          <a:lstStyle/>
          <a:p>
            <a:pPr algn="ctr"/>
            <a:r>
              <a:rPr lang="en-US" altLang="zh-CN" sz="3600">
                <a:solidFill>
                  <a:schemeClr val="bg1"/>
                </a:solidFill>
              </a:rPr>
              <a:t>Pa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/>
      <p:bldP spid="16" grpId="0" bldLvl="0" animBg="1"/>
      <p:bldP spid="17" grpId="0" bldLvl="0" animBg="1"/>
      <p:bldP spid="9" grpId="0" bldLvl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21158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压强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331090" y="1999962"/>
            <a:ext cx="295322" cy="210471"/>
            <a:chOff x="435463" y="1226414"/>
            <a:chExt cx="295380" cy="210512"/>
          </a:xfrm>
        </p:grpSpPr>
        <p:sp>
          <p:nvSpPr>
            <p:cNvPr id="5" name="矩形 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0" name="文本框 29"/>
          <p:cNvSpPr txBox="1"/>
          <p:nvPr/>
        </p:nvSpPr>
        <p:spPr>
          <a:xfrm>
            <a:off x="899795" y="1781810"/>
            <a:ext cx="2821305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物体的压强大小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899795" y="5642610"/>
            <a:ext cx="326009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2400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成年人站立时对地面的压强约为</a:t>
            </a:r>
            <a:r>
              <a:rPr lang="en-US" altLang="zh-CN" sz="2400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1.5×10</a:t>
            </a:r>
            <a:r>
              <a:rPr lang="en-US" altLang="zh-CN" sz="2400" baseline="30000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4 </a:t>
            </a:r>
            <a:r>
              <a:rPr lang="en-US" altLang="zh-CN" sz="2400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Pa</a:t>
            </a:r>
          </a:p>
        </p:txBody>
      </p:sp>
      <p:pic>
        <p:nvPicPr>
          <p:cNvPr id="10" name="图片 9" descr="&amp;pky8417445841&amp;"/>
          <p:cNvPicPr>
            <a:picLocks noChangeAspect="1"/>
          </p:cNvPicPr>
          <p:nvPr/>
        </p:nvPicPr>
        <p:blipFill>
          <a:blip r:embed="rId3"/>
          <a:srcRect t="18653" r="22700" b="9262"/>
          <a:stretch>
            <a:fillRect/>
          </a:stretch>
        </p:blipFill>
        <p:spPr>
          <a:xfrm>
            <a:off x="4600575" y="2794635"/>
            <a:ext cx="3444240" cy="2461260"/>
          </a:xfrm>
          <a:prstGeom prst="rect">
            <a:avLst/>
          </a:prstGeom>
        </p:spPr>
      </p:pic>
      <p:sp>
        <p:nvSpPr>
          <p:cNvPr id="19" name="文本框 18"/>
          <p:cNvSpPr txBox="1"/>
          <p:nvPr/>
        </p:nvSpPr>
        <p:spPr>
          <a:xfrm>
            <a:off x="4569460" y="5651500"/>
            <a:ext cx="358140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buClrTx/>
              <a:buSzTx/>
              <a:buFontTx/>
            </a:pPr>
            <a:r>
              <a:rPr lang="zh-CN" altLang="en-US" sz="2400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骆驼站立时对沙地的压强约4.5×10</a:t>
            </a:r>
            <a:r>
              <a:rPr lang="zh-CN" altLang="en-US" sz="2400" baseline="30000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4</a:t>
            </a:r>
            <a:r>
              <a:rPr lang="zh-CN" altLang="en-US" sz="2400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Pa</a:t>
            </a:r>
          </a:p>
        </p:txBody>
      </p:sp>
      <p:pic>
        <p:nvPicPr>
          <p:cNvPr id="21" name="图片 20" descr="&amp;pky90149214487&amp;"/>
          <p:cNvPicPr>
            <a:picLocks noChangeAspect="1"/>
          </p:cNvPicPr>
          <p:nvPr/>
        </p:nvPicPr>
        <p:blipFill>
          <a:blip r:embed="rId4"/>
          <a:srcRect l="24335" t="19729" r="22682" b="10454"/>
          <a:stretch>
            <a:fillRect/>
          </a:stretch>
        </p:blipFill>
        <p:spPr>
          <a:xfrm>
            <a:off x="899795" y="2794635"/>
            <a:ext cx="3176905" cy="2457450"/>
          </a:xfrm>
          <a:prstGeom prst="rect">
            <a:avLst/>
          </a:prstGeom>
        </p:spPr>
      </p:pic>
      <p:sp>
        <p:nvSpPr>
          <p:cNvPr id="22" name="文本框 21"/>
          <p:cNvSpPr txBox="1"/>
          <p:nvPr/>
        </p:nvSpPr>
        <p:spPr>
          <a:xfrm>
            <a:off x="8473440" y="5642610"/>
            <a:ext cx="307086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buClrTx/>
              <a:buSzTx/>
              <a:buFontTx/>
            </a:pPr>
            <a:r>
              <a:rPr lang="zh-CN" altLang="en-US" sz="2400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一本书对桌面的压强约为</a:t>
            </a:r>
            <a:r>
              <a:rPr lang="en-US" altLang="zh-CN" sz="2400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60</a:t>
            </a:r>
            <a:r>
              <a:rPr lang="zh-CN" altLang="en-US" sz="2400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Pa</a:t>
            </a:r>
          </a:p>
        </p:txBody>
      </p:sp>
      <p:pic>
        <p:nvPicPr>
          <p:cNvPr id="100" name="图片 99"/>
          <p:cNvPicPr/>
          <p:nvPr/>
        </p:nvPicPr>
        <p:blipFill>
          <a:blip r:embed="rId5"/>
          <a:stretch>
            <a:fillRect/>
          </a:stretch>
        </p:blipFill>
        <p:spPr>
          <a:xfrm>
            <a:off x="8568690" y="2785745"/>
            <a:ext cx="2559050" cy="246634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9" grpId="0"/>
      <p:bldP spid="2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358888" y="2445385"/>
            <a:ext cx="567437" cy="423545"/>
            <a:chOff x="364275" y="1226414"/>
            <a:chExt cx="281699" cy="210512"/>
          </a:xfrm>
        </p:grpSpPr>
        <p:sp>
          <p:nvSpPr>
            <p:cNvPr id="9" name="矩形 8"/>
            <p:cNvSpPr/>
            <p:nvPr/>
          </p:nvSpPr>
          <p:spPr>
            <a:xfrm rot="18900000">
              <a:off x="364275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" name="矩形 3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2" name="矩形 11"/>
          <p:cNvSpPr/>
          <p:nvPr/>
        </p:nvSpPr>
        <p:spPr>
          <a:xfrm>
            <a:off x="899795" y="1025525"/>
            <a:ext cx="121158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压强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334900" y="1993612"/>
            <a:ext cx="295322" cy="210471"/>
            <a:chOff x="435463" y="1226414"/>
            <a:chExt cx="295380" cy="210512"/>
          </a:xfrm>
        </p:grpSpPr>
        <p:sp>
          <p:nvSpPr>
            <p:cNvPr id="5" name="矩形 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0" name="文本框 29"/>
          <p:cNvSpPr txBox="1"/>
          <p:nvPr/>
        </p:nvSpPr>
        <p:spPr>
          <a:xfrm>
            <a:off x="899795" y="1781810"/>
            <a:ext cx="2821305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压强的计算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673735" y="2357755"/>
            <a:ext cx="1094486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例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 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水平桌面上静止放一本书，书所受的重力为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3N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，与桌面的接触面积为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5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×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10</a:t>
            </a:r>
            <a:r>
              <a:rPr lang="en-US" altLang="zh-CN" sz="2800" baseline="300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-2 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m</a:t>
            </a:r>
            <a:r>
              <a:rPr lang="en-US" altLang="zh-CN" sz="2800" baseline="300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，计算书对桌面的压强。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本框 12"/>
              <p:cNvSpPr txBox="1"/>
              <p:nvPr/>
            </p:nvSpPr>
            <p:spPr>
              <a:xfrm>
                <a:off x="673735" y="3352165"/>
                <a:ext cx="11078845" cy="3288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CN" altLang="en-US" sz="2800">
                    <a:solidFill>
                      <a:srgbClr val="FF0000"/>
                    </a:solidFill>
                  </a:rPr>
                  <a:t>解：静止在桌面上的书对桌面的压力等于它所受的重力，即</a:t>
                </a:r>
              </a:p>
              <a:p>
                <a:pPr algn="ctr"/>
                <a:r>
                  <a:rPr lang="en-US" altLang="zh-CN" sz="2800" i="1">
                    <a:solidFill>
                      <a:srgbClr val="FF0000"/>
                    </a:solidFill>
                  </a:rPr>
                  <a:t>F</a:t>
                </a:r>
                <a:r>
                  <a:rPr lang="en-US" altLang="zh-CN" sz="2800">
                    <a:solidFill>
                      <a:srgbClr val="FF0000"/>
                    </a:solidFill>
                  </a:rPr>
                  <a:t> = </a:t>
                </a:r>
                <a:r>
                  <a:rPr lang="en-US" altLang="zh-CN" sz="2800" i="1">
                    <a:solidFill>
                      <a:srgbClr val="FF0000"/>
                    </a:solidFill>
                  </a:rPr>
                  <a:t>G</a:t>
                </a:r>
                <a:r>
                  <a:rPr lang="en-US" altLang="zh-CN" sz="2800">
                    <a:solidFill>
                      <a:srgbClr val="FF0000"/>
                    </a:solidFill>
                  </a:rPr>
                  <a:t> = 3N</a:t>
                </a:r>
              </a:p>
              <a:p>
                <a:r>
                  <a:rPr lang="zh-CN" altLang="en-US" sz="2800">
                    <a:solidFill>
                      <a:srgbClr val="FF0000"/>
                    </a:solidFill>
                  </a:rPr>
                  <a:t>桌面的受力面积</a:t>
                </a:r>
              </a:p>
              <a:p>
                <a:pPr algn="ctr"/>
                <a:r>
                  <a:rPr lang="en-US" altLang="zh-CN" sz="2800" i="1">
                    <a:solidFill>
                      <a:srgbClr val="FF0000"/>
                    </a:solidFill>
                  </a:rPr>
                  <a:t>S</a:t>
                </a:r>
                <a:r>
                  <a:rPr lang="en-US" altLang="zh-CN" sz="2800">
                    <a:solidFill>
                      <a:srgbClr val="FF0000"/>
                    </a:solidFill>
                  </a:rPr>
                  <a:t> = </a:t>
                </a:r>
                <a:r>
                  <a:rPr lang="en-US" altLang="zh-CN" sz="280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  <a:sym typeface="+mn-ea"/>
                  </a:rPr>
                  <a:t>5</a:t>
                </a:r>
                <a:r>
                  <a:rPr lang="zh-CN" altLang="en-US" sz="280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  <a:sym typeface="+mn-ea"/>
                  </a:rPr>
                  <a:t>×</a:t>
                </a:r>
                <a:r>
                  <a:rPr lang="en-US" altLang="zh-CN" sz="280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  <a:sym typeface="+mn-ea"/>
                  </a:rPr>
                  <a:t>10</a:t>
                </a:r>
                <a:r>
                  <a:rPr lang="en-US" altLang="zh-CN" sz="2800" baseline="3000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  <a:sym typeface="+mn-ea"/>
                  </a:rPr>
                  <a:t>-2 </a:t>
                </a:r>
                <a:r>
                  <a:rPr lang="en-US" altLang="zh-CN" sz="280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  <a:sym typeface="+mn-ea"/>
                  </a:rPr>
                  <a:t>m</a:t>
                </a:r>
                <a:r>
                  <a:rPr lang="en-US" altLang="zh-CN" sz="2800" baseline="3000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  <a:sym typeface="+mn-ea"/>
                  </a:rPr>
                  <a:t>2</a:t>
                </a:r>
              </a:p>
              <a:p>
                <a:r>
                  <a:rPr lang="zh-CN" altLang="en-US" sz="2800">
                    <a:solidFill>
                      <a:srgbClr val="FF0000"/>
                    </a:solidFill>
                  </a:rPr>
                  <a:t>所以压强</a:t>
                </a:r>
              </a:p>
              <a:p>
                <a:pPr algn="ctr"/>
                <a14:m>
                  <m:oMath xmlns:m="http://schemas.openxmlformats.org/officeDocument/2006/math">
                    <m:r>
                      <a:rPr lang="en-US" altLang="zh-CN" sz="2800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cs typeface="Cambria Math" panose="02040503050406030204" pitchFamily="18" charset="0"/>
                      </a:rPr>
                      <m:t>𝑝</m:t>
                    </m:r>
                    <m:r>
                      <a:rPr lang="en-US" altLang="zh-CN" sz="2800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cs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altLang="zh-CN" sz="28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zh-CN" sz="28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mbria Math" panose="02040503050406030204" pitchFamily="18" charset="0"/>
                          </a:rPr>
                          <m:t>𝐹</m:t>
                        </m:r>
                      </m:num>
                      <m:den>
                        <m:r>
                          <a:rPr lang="en-US" altLang="zh-CN" sz="28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mbria Math" panose="02040503050406030204" pitchFamily="18" charset="0"/>
                          </a:rPr>
                          <m:t>𝑆</m:t>
                        </m:r>
                      </m:den>
                    </m:f>
                    <m:r>
                      <a:rPr lang="en-US" altLang="zh-CN" sz="2800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cs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altLang="zh-CN" sz="28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zh-CN" sz="28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mbria Math" panose="02040503050406030204" pitchFamily="18" charset="0"/>
                          </a:rPr>
                          <m:t>3</m:t>
                        </m:r>
                        <m:r>
                          <a:rPr lang="en-US" altLang="zh-CN" sz="28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mbria Math" panose="02040503050406030204" pitchFamily="18" charset="0"/>
                          </a:rPr>
                          <m:t>𝑁</m:t>
                        </m:r>
                      </m:num>
                      <m:den>
                        <m:r>
                          <a:rPr lang="en-US" altLang="zh-CN" sz="280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宋体" panose="02010600030101010101" pitchFamily="2" charset="-122"/>
                            <a:cs typeface="Times New Roman" panose="02020603050405020304" pitchFamily="18" charset="0"/>
                            <a:sym typeface="+mn-ea"/>
                          </a:rPr>
                          <m:t>5</m:t>
                        </m:r>
                        <m:r>
                          <a:rPr lang="zh-CN" altLang="en-US" sz="280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宋体" panose="02010600030101010101" pitchFamily="2" charset="-122"/>
                            <a:cs typeface="Times New Roman" panose="02020603050405020304" pitchFamily="18" charset="0"/>
                            <a:sym typeface="+mn-ea"/>
                          </a:rPr>
                          <m:t>×</m:t>
                        </m:r>
                        <m:r>
                          <a:rPr lang="en-US" altLang="zh-CN" sz="280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宋体" panose="02010600030101010101" pitchFamily="2" charset="-122"/>
                            <a:cs typeface="Times New Roman" panose="02020603050405020304" pitchFamily="18" charset="0"/>
                            <a:sym typeface="+mn-ea"/>
                          </a:rPr>
                          <m:t>10</m:t>
                        </m:r>
                        <m:r>
                          <a:rPr lang="en-US" altLang="zh-CN" sz="2800" baseline="3000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宋体" panose="02010600030101010101" pitchFamily="2" charset="-122"/>
                            <a:cs typeface="Times New Roman" panose="02020603050405020304" pitchFamily="18" charset="0"/>
                            <a:sym typeface="+mn-ea"/>
                          </a:rPr>
                          <m:t>−2 </m:t>
                        </m:r>
                        <m:r>
                          <a:rPr lang="en-US" altLang="zh-CN" sz="280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宋体" panose="02010600030101010101" pitchFamily="2" charset="-122"/>
                            <a:cs typeface="Times New Roman" panose="02020603050405020304" pitchFamily="18" charset="0"/>
                            <a:sym typeface="+mn-ea"/>
                          </a:rPr>
                          <m:t>𝑚</m:t>
                        </m:r>
                        <m:r>
                          <a:rPr lang="en-US" altLang="zh-CN" sz="2800" baseline="3000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宋体" panose="02010600030101010101" pitchFamily="2" charset="-122"/>
                            <a:cs typeface="Times New Roman" panose="02020603050405020304" pitchFamily="18" charset="0"/>
                            <a:sym typeface="+mn-ea"/>
                          </a:rPr>
                          <m:t>2</m:t>
                        </m:r>
                      </m:den>
                    </m:f>
                    <m:r>
                      <a:rPr lang="en-US" altLang="zh-CN" sz="2800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cs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US" altLang="zh-CN" sz="2800">
                    <a:solidFill>
                      <a:srgbClr val="FF0000"/>
                    </a:solidFill>
                    <a:latin typeface="Cambria Math" panose="02040503050406030204" pitchFamily="18" charset="0"/>
                    <a:cs typeface="Cambria Math" panose="02040503050406030204" pitchFamily="18" charset="0"/>
                  </a:rPr>
                  <a:t>60Pa</a:t>
                </a:r>
              </a:p>
              <a:p>
                <a:r>
                  <a:rPr lang="zh-CN" altLang="en-US" sz="2800">
                    <a:solidFill>
                      <a:srgbClr val="FF0000"/>
                    </a:solidFill>
                  </a:rPr>
                  <a:t>书对桌面的压强为</a:t>
                </a:r>
                <a:r>
                  <a:rPr lang="en-US" altLang="zh-CN" sz="2800">
                    <a:solidFill>
                      <a:srgbClr val="FF0000"/>
                    </a:solidFill>
                  </a:rPr>
                  <a:t>60Pa</a:t>
                </a:r>
                <a:r>
                  <a:rPr lang="zh-CN" altLang="en-US" sz="2800">
                    <a:solidFill>
                      <a:srgbClr val="FF0000"/>
                    </a:solidFill>
                  </a:rPr>
                  <a:t>。</a:t>
                </a:r>
              </a:p>
            </p:txBody>
          </p:sp>
        </mc:Choice>
        <mc:Fallback xmlns="">
          <p:sp>
            <p:nvSpPr>
              <p:cNvPr id="13" name="文本框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735" y="3352165"/>
                <a:ext cx="11078845" cy="32886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571500" y="1335405"/>
            <a:ext cx="10450195" cy="4030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/>
              <a:t>1. </a:t>
            </a:r>
            <a:r>
              <a:rPr lang="zh-CN" altLang="en-US" sz="3200"/>
              <a:t>已知该太极拳是国家级非物质文化遗产。一位太极拳爱好者在打拳过程中出现甲、乙所示的两种站姿，在保持这两种姿态静止时，他对地面的压力和压强分别为</a:t>
            </a:r>
            <a:r>
              <a:rPr lang="en-US" altLang="zh-CN" sz="3200"/>
              <a:t>F</a:t>
            </a:r>
            <a:r>
              <a:rPr lang="zh-CN" altLang="en-US" sz="3200" baseline="-25000"/>
              <a:t>甲</a:t>
            </a:r>
            <a:r>
              <a:rPr lang="zh-CN" altLang="en-US" sz="3200"/>
              <a:t>和</a:t>
            </a:r>
            <a:r>
              <a:rPr lang="en-US" altLang="zh-CN" sz="3200"/>
              <a:t>F</a:t>
            </a:r>
            <a:r>
              <a:rPr lang="zh-CN" altLang="en-US" sz="3200" baseline="-25000"/>
              <a:t>乙</a:t>
            </a:r>
            <a:r>
              <a:rPr lang="zh-CN" altLang="en-US" sz="3200"/>
              <a:t>、</a:t>
            </a:r>
            <a:r>
              <a:rPr lang="en-US" altLang="zh-CN" sz="3200"/>
              <a:t>p</a:t>
            </a:r>
            <a:r>
              <a:rPr lang="zh-CN" altLang="en-US" sz="3200" baseline="-25000"/>
              <a:t>甲</a:t>
            </a:r>
            <a:r>
              <a:rPr lang="zh-CN" altLang="en-US" sz="3200"/>
              <a:t>和</a:t>
            </a:r>
            <a:r>
              <a:rPr lang="en-US" altLang="zh-CN" sz="3200"/>
              <a:t>p</a:t>
            </a:r>
            <a:r>
              <a:rPr lang="zh-CN" altLang="en-US" sz="3200" baseline="-25000"/>
              <a:t>乙</a:t>
            </a:r>
            <a:r>
              <a:rPr lang="zh-CN" altLang="en-US" sz="3200"/>
              <a:t>，则下列关系正确的是（　　）</a:t>
            </a:r>
          </a:p>
          <a:p>
            <a:pPr indent="457200"/>
            <a:r>
              <a:rPr lang="en-US" altLang="zh-CN" sz="3200"/>
              <a:t>A</a:t>
            </a:r>
            <a:r>
              <a:rPr lang="zh-CN" altLang="en-US" sz="3200"/>
              <a:t>．</a:t>
            </a:r>
            <a:r>
              <a:rPr lang="en-US" altLang="zh-CN" sz="3200">
                <a:sym typeface="+mn-ea"/>
              </a:rPr>
              <a:t>F</a:t>
            </a:r>
            <a:r>
              <a:rPr lang="zh-CN" altLang="en-US" sz="3200" baseline="-25000">
                <a:sym typeface="+mn-ea"/>
              </a:rPr>
              <a:t>甲</a:t>
            </a:r>
            <a:r>
              <a:rPr lang="zh-CN" altLang="en-US" sz="3200">
                <a:sym typeface="+mn-ea"/>
              </a:rPr>
              <a:t>＞</a:t>
            </a:r>
            <a:r>
              <a:rPr lang="en-US" altLang="zh-CN" sz="3200">
                <a:sym typeface="+mn-ea"/>
              </a:rPr>
              <a:t>F</a:t>
            </a:r>
            <a:r>
              <a:rPr lang="zh-CN" altLang="en-US" sz="3200" baseline="-25000">
                <a:sym typeface="+mn-ea"/>
              </a:rPr>
              <a:t>乙</a:t>
            </a:r>
            <a:r>
              <a:rPr lang="zh-CN" altLang="en-US" sz="3200"/>
              <a:t>，</a:t>
            </a:r>
            <a:r>
              <a:rPr lang="en-US" altLang="zh-CN" sz="3200">
                <a:sym typeface="+mn-ea"/>
              </a:rPr>
              <a:t>p</a:t>
            </a:r>
            <a:r>
              <a:rPr lang="zh-CN" altLang="en-US" sz="3200" baseline="-25000">
                <a:sym typeface="+mn-ea"/>
              </a:rPr>
              <a:t>甲</a:t>
            </a:r>
            <a:r>
              <a:rPr lang="zh-CN" altLang="en-US" sz="3200">
                <a:sym typeface="+mn-ea"/>
              </a:rPr>
              <a:t>＞</a:t>
            </a:r>
            <a:r>
              <a:rPr lang="en-US" altLang="zh-CN" sz="3200">
                <a:sym typeface="+mn-ea"/>
              </a:rPr>
              <a:t>p</a:t>
            </a:r>
            <a:r>
              <a:rPr lang="zh-CN" altLang="en-US" sz="3200" baseline="-25000">
                <a:sym typeface="+mn-ea"/>
              </a:rPr>
              <a:t>乙</a:t>
            </a:r>
            <a:r>
              <a:rPr lang="en-US" altLang="zh-CN" sz="3200"/>
              <a:t>		</a:t>
            </a:r>
          </a:p>
          <a:p>
            <a:pPr indent="457200"/>
            <a:r>
              <a:rPr lang="en-US" altLang="zh-CN" sz="3200"/>
              <a:t>B</a:t>
            </a:r>
            <a:r>
              <a:rPr lang="zh-CN" altLang="en-US" sz="3200"/>
              <a:t>．</a:t>
            </a:r>
            <a:r>
              <a:rPr lang="en-US" altLang="zh-CN" sz="3200">
                <a:sym typeface="+mn-ea"/>
              </a:rPr>
              <a:t>F</a:t>
            </a:r>
            <a:r>
              <a:rPr lang="zh-CN" altLang="en-US" sz="3200" baseline="-25000">
                <a:sym typeface="+mn-ea"/>
              </a:rPr>
              <a:t>甲</a:t>
            </a:r>
            <a:r>
              <a:rPr lang="zh-CN" altLang="en-US" sz="3200">
                <a:sym typeface="+mn-ea"/>
              </a:rPr>
              <a:t>＞</a:t>
            </a:r>
            <a:r>
              <a:rPr lang="en-US" altLang="zh-CN" sz="3200">
                <a:sym typeface="+mn-ea"/>
              </a:rPr>
              <a:t>F</a:t>
            </a:r>
            <a:r>
              <a:rPr lang="zh-CN" altLang="en-US" sz="3200" baseline="-25000">
                <a:sym typeface="+mn-ea"/>
              </a:rPr>
              <a:t>乙</a:t>
            </a:r>
            <a:r>
              <a:rPr lang="zh-CN" altLang="en-US" sz="3200">
                <a:sym typeface="+mn-ea"/>
              </a:rPr>
              <a:t>，</a:t>
            </a:r>
            <a:r>
              <a:rPr lang="en-US" altLang="zh-CN" sz="3200">
                <a:sym typeface="+mn-ea"/>
              </a:rPr>
              <a:t>p</a:t>
            </a:r>
            <a:r>
              <a:rPr lang="zh-CN" altLang="en-US" sz="3200" baseline="-25000">
                <a:sym typeface="+mn-ea"/>
              </a:rPr>
              <a:t>甲</a:t>
            </a:r>
            <a:r>
              <a:rPr lang="zh-CN" altLang="en-US" sz="3200">
                <a:sym typeface="+mn-ea"/>
              </a:rPr>
              <a:t>＜</a:t>
            </a:r>
            <a:r>
              <a:rPr lang="en-US" altLang="zh-CN" sz="3200">
                <a:sym typeface="+mn-ea"/>
              </a:rPr>
              <a:t>p</a:t>
            </a:r>
            <a:r>
              <a:rPr lang="zh-CN" altLang="en-US" sz="3200" baseline="-25000">
                <a:sym typeface="+mn-ea"/>
              </a:rPr>
              <a:t>乙</a:t>
            </a:r>
            <a:endParaRPr lang="zh-CN" altLang="en-US" sz="3200"/>
          </a:p>
          <a:p>
            <a:pPr indent="457200"/>
            <a:r>
              <a:rPr lang="en-US" altLang="zh-CN" sz="3200"/>
              <a:t>C</a:t>
            </a:r>
            <a:r>
              <a:rPr lang="zh-CN" altLang="en-US" sz="3200"/>
              <a:t>．</a:t>
            </a:r>
            <a:r>
              <a:rPr lang="en-US" altLang="zh-CN" sz="3200">
                <a:sym typeface="+mn-ea"/>
              </a:rPr>
              <a:t>F</a:t>
            </a:r>
            <a:r>
              <a:rPr lang="zh-CN" altLang="en-US" sz="3200" baseline="-25000">
                <a:sym typeface="+mn-ea"/>
              </a:rPr>
              <a:t>甲</a:t>
            </a:r>
            <a:r>
              <a:rPr lang="en-US" altLang="zh-CN" sz="3200">
                <a:sym typeface="+mn-ea"/>
              </a:rPr>
              <a:t>=F</a:t>
            </a:r>
            <a:r>
              <a:rPr lang="zh-CN" altLang="en-US" sz="3200" baseline="-25000">
                <a:sym typeface="+mn-ea"/>
              </a:rPr>
              <a:t>乙</a:t>
            </a:r>
            <a:r>
              <a:rPr lang="zh-CN" altLang="en-US" sz="3200">
                <a:sym typeface="+mn-ea"/>
              </a:rPr>
              <a:t>，</a:t>
            </a:r>
            <a:r>
              <a:rPr lang="en-US" altLang="zh-CN" sz="3200">
                <a:sym typeface="+mn-ea"/>
              </a:rPr>
              <a:t>p</a:t>
            </a:r>
            <a:r>
              <a:rPr lang="zh-CN" altLang="en-US" sz="3200" baseline="-25000">
                <a:sym typeface="+mn-ea"/>
              </a:rPr>
              <a:t>甲</a:t>
            </a:r>
            <a:r>
              <a:rPr lang="zh-CN" altLang="en-US" sz="3200">
                <a:sym typeface="+mn-ea"/>
              </a:rPr>
              <a:t>＞</a:t>
            </a:r>
            <a:r>
              <a:rPr lang="en-US" altLang="zh-CN" sz="3200">
                <a:sym typeface="+mn-ea"/>
              </a:rPr>
              <a:t>p</a:t>
            </a:r>
            <a:r>
              <a:rPr lang="zh-CN" altLang="en-US" sz="3200" baseline="-25000">
                <a:sym typeface="+mn-ea"/>
              </a:rPr>
              <a:t>乙</a:t>
            </a:r>
            <a:r>
              <a:rPr lang="en-US" altLang="zh-CN" sz="3200"/>
              <a:t>	</a:t>
            </a:r>
          </a:p>
          <a:p>
            <a:pPr indent="457200"/>
            <a:r>
              <a:rPr lang="en-US" altLang="zh-CN" sz="3200"/>
              <a:t>D</a:t>
            </a:r>
            <a:r>
              <a:rPr lang="zh-CN" altLang="en-US" sz="3200"/>
              <a:t>．</a:t>
            </a:r>
            <a:r>
              <a:rPr lang="en-US" altLang="zh-CN" sz="3200">
                <a:sym typeface="+mn-ea"/>
              </a:rPr>
              <a:t>F</a:t>
            </a:r>
            <a:r>
              <a:rPr lang="zh-CN" altLang="en-US" sz="3200" baseline="-25000">
                <a:sym typeface="+mn-ea"/>
              </a:rPr>
              <a:t>甲</a:t>
            </a:r>
            <a:r>
              <a:rPr lang="zh-CN" altLang="en-US" sz="3200">
                <a:sym typeface="+mn-ea"/>
              </a:rPr>
              <a:t>＞</a:t>
            </a:r>
            <a:r>
              <a:rPr lang="en-US" altLang="zh-CN" sz="3200">
                <a:sym typeface="+mn-ea"/>
              </a:rPr>
              <a:t>F</a:t>
            </a:r>
            <a:r>
              <a:rPr lang="zh-CN" altLang="en-US" sz="3200" baseline="-25000">
                <a:sym typeface="+mn-ea"/>
              </a:rPr>
              <a:t>乙</a:t>
            </a:r>
            <a:r>
              <a:rPr lang="zh-CN" altLang="en-US" sz="3200">
                <a:sym typeface="+mn-ea"/>
              </a:rPr>
              <a:t>，</a:t>
            </a:r>
            <a:r>
              <a:rPr lang="en-US" altLang="zh-CN" sz="3200">
                <a:sym typeface="+mn-ea"/>
              </a:rPr>
              <a:t>p</a:t>
            </a:r>
            <a:r>
              <a:rPr lang="zh-CN" altLang="en-US" sz="3200" baseline="-25000">
                <a:sym typeface="+mn-ea"/>
              </a:rPr>
              <a:t>甲</a:t>
            </a:r>
            <a:r>
              <a:rPr lang="zh-CN" altLang="en-US" sz="3200">
                <a:sym typeface="+mn-ea"/>
              </a:rPr>
              <a:t>＜</a:t>
            </a:r>
            <a:r>
              <a:rPr lang="en-US" altLang="zh-CN" sz="3200">
                <a:sym typeface="+mn-ea"/>
              </a:rPr>
              <a:t>p</a:t>
            </a:r>
            <a:r>
              <a:rPr lang="zh-CN" altLang="en-US" sz="3200" baseline="-25000">
                <a:sym typeface="+mn-ea"/>
              </a:rPr>
              <a:t>乙</a:t>
            </a:r>
            <a:endParaRPr lang="zh-CN" altLang="en-US" sz="3200"/>
          </a:p>
        </p:txBody>
      </p:sp>
      <p:pic>
        <p:nvPicPr>
          <p:cNvPr id="100003" name="图片 100003" descr="@@@5fe96612-fee3-42d9-a575-1516e6e5c3b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6525" y="3632200"/>
            <a:ext cx="3557270" cy="246316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6438900" y="2779395"/>
            <a:ext cx="8820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>
                <a:solidFill>
                  <a:srgbClr val="FF0000"/>
                </a:solidFill>
              </a:rPr>
              <a:t>C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571500" y="1713230"/>
            <a:ext cx="8095615" cy="4523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3200"/>
              <a:t>2. </a:t>
            </a:r>
            <a:r>
              <a:rPr lang="zh-CN" altLang="en-US" sz="3200"/>
              <a:t>压力是</a:t>
            </a:r>
            <a:r>
              <a:rPr lang="en-US" altLang="zh-CN" sz="3200" u="sng"/>
              <a:t>            </a:t>
            </a:r>
            <a:r>
              <a:rPr lang="zh-CN" altLang="en-US" sz="3200"/>
              <a:t>作用于物体表面并指向物体表面的力。压强是表示压力</a:t>
            </a:r>
            <a:r>
              <a:rPr lang="en-US" altLang="zh-CN" sz="3200" u="sng"/>
              <a:t>                 </a:t>
            </a:r>
            <a:r>
              <a:rPr lang="zh-CN" altLang="en-US" sz="3200"/>
              <a:t>的物理量。如图所示，现用</a:t>
            </a:r>
            <a:r>
              <a:rPr lang="en-US" altLang="zh-CN" sz="3200"/>
              <a:t>10N</a:t>
            </a:r>
            <a:r>
              <a:rPr lang="zh-CN" altLang="en-US" sz="3200"/>
              <a:t>的水平力把物体按在墙上，物体与竖直墙面的接触面积是</a:t>
            </a:r>
            <a:r>
              <a:rPr lang="en-US" altLang="zh-CN" sz="3200"/>
              <a:t>20cm</a:t>
            </a:r>
            <a:r>
              <a:rPr lang="en-US" altLang="en-US" sz="3200"/>
              <a:t>²</a:t>
            </a:r>
            <a:r>
              <a:rPr lang="zh-CN" altLang="en-US" sz="3200"/>
              <a:t>，墙面受到的压强是</a:t>
            </a:r>
            <a:r>
              <a:rPr lang="en-US" altLang="zh-CN" sz="3200" u="sng"/>
              <a:t>          </a:t>
            </a:r>
            <a:r>
              <a:rPr lang="en-US" altLang="zh-CN" sz="3200"/>
              <a:t>Pa</a:t>
            </a:r>
            <a:r>
              <a:rPr lang="zh-CN" altLang="en-US" sz="3200"/>
              <a:t>，它表示</a:t>
            </a:r>
          </a:p>
          <a:p>
            <a:pPr>
              <a:lnSpc>
                <a:spcPct val="150000"/>
              </a:lnSpc>
            </a:pPr>
            <a:r>
              <a:rPr lang="en-US" altLang="zh-CN" sz="3200" u="sng"/>
              <a:t>                  </a:t>
            </a:r>
            <a:r>
              <a:rPr lang="zh-CN" altLang="en-US" sz="3200"/>
              <a:t>面积上所受的</a:t>
            </a:r>
            <a:r>
              <a:rPr lang="en-US" altLang="zh-CN" sz="3200" u="sng"/>
              <a:t>                             </a:t>
            </a:r>
            <a:r>
              <a:rPr lang="zh-CN" altLang="en-US" sz="3200"/>
              <a:t>。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2271395" y="1861820"/>
            <a:ext cx="12496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>
                <a:solidFill>
                  <a:srgbClr val="FF0000"/>
                </a:solidFill>
              </a:rPr>
              <a:t>垂直</a:t>
            </a:r>
          </a:p>
        </p:txBody>
      </p:sp>
      <p:pic>
        <p:nvPicPr>
          <p:cNvPr id="100011" name="图片 100011" descr="@@@b5b1e3bd-9dbd-4b50-ae67-11d263c86c4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9995" y="2445385"/>
            <a:ext cx="2314575" cy="264985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71500" y="5527040"/>
            <a:ext cx="201358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>
                <a:solidFill>
                  <a:srgbClr val="FF0000"/>
                </a:solidFill>
              </a:rPr>
              <a:t>每平方米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5471160" y="2572385"/>
            <a:ext cx="181991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>
                <a:solidFill>
                  <a:srgbClr val="FF0000"/>
                </a:solidFill>
              </a:rPr>
              <a:t>作用效果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5250180" y="4772025"/>
            <a:ext cx="12496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>
                <a:solidFill>
                  <a:srgbClr val="FF0000"/>
                </a:solidFill>
              </a:rPr>
              <a:t>5000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4986020" y="5467985"/>
            <a:ext cx="28873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>
                <a:solidFill>
                  <a:srgbClr val="FF0000"/>
                </a:solidFill>
              </a:rPr>
              <a:t>压力是</a:t>
            </a:r>
            <a:r>
              <a:rPr lang="en-US" altLang="zh-CN" sz="3200">
                <a:solidFill>
                  <a:srgbClr val="FF0000"/>
                </a:solidFill>
              </a:rPr>
              <a:t>500N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571500" y="868680"/>
            <a:ext cx="7465060" cy="575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3200"/>
              <a:t>3. </a:t>
            </a:r>
            <a:r>
              <a:rPr lang="zh-CN" altLang="en-US" sz="3200"/>
              <a:t>如图所示，用拇指和食指按压一支铅笔的两端，拇指和食指受到的压力分别为</a:t>
            </a:r>
            <a:r>
              <a:rPr lang="en-US" altLang="zh-CN" sz="3200"/>
              <a:t>F1</a:t>
            </a:r>
            <a:r>
              <a:rPr lang="zh-CN" altLang="en-US" sz="3200"/>
              <a:t>和</a:t>
            </a:r>
            <a:r>
              <a:rPr lang="en-US" altLang="zh-CN" sz="3200"/>
              <a:t>F2</a:t>
            </a:r>
            <a:r>
              <a:rPr lang="zh-CN" altLang="en-US" sz="3200"/>
              <a:t>，受到的压强分别为</a:t>
            </a:r>
            <a:r>
              <a:rPr lang="en-US" altLang="zh-CN" sz="3200"/>
              <a:t>p1</a:t>
            </a:r>
            <a:r>
              <a:rPr lang="zh-CN" altLang="en-US" sz="3200"/>
              <a:t>和</a:t>
            </a:r>
            <a:r>
              <a:rPr lang="en-US" altLang="zh-CN" sz="3200"/>
              <a:t>p2</a:t>
            </a:r>
            <a:r>
              <a:rPr lang="zh-CN" altLang="en-US" sz="3200"/>
              <a:t>，则</a:t>
            </a:r>
            <a:r>
              <a:rPr lang="en-US" altLang="zh-CN" sz="3200"/>
              <a:t>F1</a:t>
            </a:r>
            <a:r>
              <a:rPr lang="en-US" altLang="zh-CN" sz="3200" u="sng"/>
              <a:t>          </a:t>
            </a:r>
            <a:r>
              <a:rPr lang="en-US" altLang="zh-CN" sz="3200"/>
              <a:t>F2</a:t>
            </a:r>
            <a:r>
              <a:rPr lang="zh-CN" altLang="en-US" sz="3200"/>
              <a:t>，</a:t>
            </a:r>
            <a:r>
              <a:rPr lang="en-US" altLang="zh-CN" sz="3200"/>
              <a:t>p1</a:t>
            </a:r>
            <a:r>
              <a:rPr lang="en-US" altLang="zh-CN" sz="3200" u="sng"/>
              <a:t>          </a:t>
            </a:r>
            <a:r>
              <a:rPr lang="en-US" altLang="zh-CN" sz="3200"/>
              <a:t>p2</a:t>
            </a:r>
            <a:r>
              <a:rPr lang="zh-CN" altLang="en-US" sz="3200"/>
              <a:t>（两空选填</a:t>
            </a:r>
            <a:r>
              <a:rPr lang="en-US" altLang="zh-CN" sz="3200"/>
              <a:t>“</a:t>
            </a:r>
            <a:r>
              <a:rPr lang="zh-CN" altLang="en-US" sz="3200"/>
              <a:t>＞</a:t>
            </a:r>
            <a:r>
              <a:rPr lang="en-US" altLang="zh-CN" sz="3200"/>
              <a:t>”</a:t>
            </a:r>
            <a:r>
              <a:rPr lang="zh-CN" altLang="en-US" sz="3200"/>
              <a:t>＜</a:t>
            </a:r>
            <a:r>
              <a:rPr lang="en-US" altLang="zh-CN" sz="3200"/>
              <a:t>”</a:t>
            </a:r>
            <a:r>
              <a:rPr lang="zh-CN" altLang="en-US" sz="3200"/>
              <a:t>或</a:t>
            </a:r>
            <a:r>
              <a:rPr lang="en-US" altLang="zh-CN" sz="3200"/>
              <a:t>“</a:t>
            </a:r>
            <a:r>
              <a:rPr lang="zh-CN" altLang="en-US" sz="3200"/>
              <a:t>＝</a:t>
            </a:r>
            <a:r>
              <a:rPr lang="en-US" altLang="zh-CN" sz="3200"/>
              <a:t>”</a:t>
            </a:r>
            <a:r>
              <a:rPr lang="zh-CN" altLang="en-US" sz="3200"/>
              <a:t>）；若</a:t>
            </a:r>
            <a:r>
              <a:rPr lang="en-US" altLang="zh-CN" sz="3200"/>
              <a:t>F2</a:t>
            </a:r>
            <a:r>
              <a:rPr lang="zh-CN" altLang="en-US" sz="3200"/>
              <a:t>＝</a:t>
            </a:r>
            <a:r>
              <a:rPr lang="en-US" altLang="zh-CN" sz="3200"/>
              <a:t>1N</a:t>
            </a:r>
            <a:r>
              <a:rPr lang="zh-CN" altLang="en-US" sz="3200"/>
              <a:t>，笔尾的面积是</a:t>
            </a:r>
            <a:r>
              <a:rPr lang="en-US" altLang="zh-CN" sz="3200"/>
              <a:t>5</a:t>
            </a:r>
            <a:r>
              <a:rPr lang="en-US" altLang="en-US" sz="3200"/>
              <a:t>×</a:t>
            </a:r>
            <a:r>
              <a:rPr lang="en-US" altLang="zh-CN" sz="3200"/>
              <a:t>10</a:t>
            </a:r>
            <a:r>
              <a:rPr lang="zh-CN" altLang="en-US" sz="3200"/>
              <a:t>﹣</a:t>
            </a:r>
            <a:r>
              <a:rPr lang="en-US" altLang="zh-CN" sz="3200"/>
              <a:t>5m2</a:t>
            </a:r>
            <a:r>
              <a:rPr lang="zh-CN" altLang="en-US" sz="3200"/>
              <a:t>，笔尖的面积为</a:t>
            </a:r>
            <a:r>
              <a:rPr lang="en-US" altLang="zh-CN" sz="3200"/>
              <a:t>1</a:t>
            </a:r>
            <a:r>
              <a:rPr lang="en-US" altLang="en-US" sz="3200"/>
              <a:t>×</a:t>
            </a:r>
            <a:r>
              <a:rPr lang="en-US" altLang="zh-CN" sz="3200"/>
              <a:t>10</a:t>
            </a:r>
            <a:r>
              <a:rPr lang="zh-CN" altLang="en-US" sz="3200"/>
              <a:t>﹣</a:t>
            </a:r>
            <a:r>
              <a:rPr lang="en-US" altLang="zh-CN" sz="3200"/>
              <a:t>6m2</a:t>
            </a:r>
            <a:r>
              <a:rPr lang="zh-CN" altLang="en-US" sz="3200"/>
              <a:t>，则</a:t>
            </a:r>
            <a:r>
              <a:rPr lang="en-US" altLang="zh-CN" sz="3200"/>
              <a:t>p1</a:t>
            </a:r>
            <a:r>
              <a:rPr lang="zh-CN" altLang="en-US" sz="3200"/>
              <a:t>：</a:t>
            </a:r>
            <a:r>
              <a:rPr lang="en-US" altLang="zh-CN" sz="3200"/>
              <a:t>p2</a:t>
            </a:r>
            <a:r>
              <a:rPr lang="zh-CN" altLang="en-US" sz="3200"/>
              <a:t>＝</a:t>
            </a:r>
            <a:r>
              <a:rPr lang="en-US" altLang="zh-CN" sz="3200" u="sng"/>
              <a:t>          </a:t>
            </a:r>
            <a:r>
              <a:rPr lang="zh-CN" altLang="en-US" sz="3200"/>
              <a:t>。</a:t>
            </a:r>
          </a:p>
          <a:p>
            <a:endParaRPr lang="zh-CN" altLang="en-US" sz="3200"/>
          </a:p>
        </p:txBody>
      </p:sp>
      <p:sp>
        <p:nvSpPr>
          <p:cNvPr id="3" name="文本框 2"/>
          <p:cNvSpPr txBox="1"/>
          <p:nvPr/>
        </p:nvSpPr>
        <p:spPr>
          <a:xfrm>
            <a:off x="1554480" y="3236595"/>
            <a:ext cx="88201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>
                <a:solidFill>
                  <a:srgbClr val="FF0000"/>
                </a:solidFill>
              </a:rPr>
              <a:t>=</a:t>
            </a:r>
          </a:p>
        </p:txBody>
      </p:sp>
      <p:pic>
        <p:nvPicPr>
          <p:cNvPr id="100025" name="图片 100025" descr="@@@8a21aecd-a7df-4a1f-90f3-7954e234b28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4350" y="2287905"/>
            <a:ext cx="3723005" cy="170878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3862705" y="3236595"/>
            <a:ext cx="88201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600">
                <a:solidFill>
                  <a:srgbClr val="FF0000"/>
                </a:solidFill>
              </a:rPr>
              <a:t>＜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2757170" y="5395595"/>
            <a:ext cx="102679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>
                <a:solidFill>
                  <a:srgbClr val="FF0000"/>
                </a:solidFill>
              </a:rPr>
              <a:t>1:50</a:t>
            </a:r>
            <a:endParaRPr lang="zh-CN" altLang="en-US" sz="3200">
              <a:solidFill>
                <a:srgbClr val="FF0000"/>
              </a:solidFill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ESOURCE_RECORD_KEY" val="{&quot;10&quot;:[21600283],&quot;19&quot;:[20341540],&quot;65&quot;:[20205081]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08.75,&quot;left&quot;:117.8,&quot;top&quot;:207.2,&quot;width&quot;:692.15}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08.75,&quot;left&quot;:117.8,&quot;top&quot;:207.2,&quot;width&quot;:692.15}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08.75,&quot;left&quot;:117.8,&quot;top&quot;:207.2,&quot;width&quot;:692.15}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08.75,&quot;left&quot;:117.8,&quot;top&quot;:207.2,&quot;width&quot;:692.15}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08.75,&quot;left&quot;:117.8,&quot;top&quot;:207.2,&quot;width&quot;:692.15}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0&quot;:[21600283],&quot;65&quot;:[20205081]}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ABLE_ENDDRAG_ORIGIN_RECT" val="937*251"/>
  <p:tag name="TABLE_ENDDRAG_RECT" val="17*228*937*25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9&quot;:[20341540],&quot;65&quot;:[20205081]}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heme/theme1.xml><?xml version="1.0" encoding="utf-8"?>
<a:theme xmlns:a="http://schemas.openxmlformats.org/drawingml/2006/main" name="木牍原创课件-封面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木牍原创课件-目录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字体">
      <a:majorFont>
        <a:latin typeface="Arial"/>
        <a:ea typeface="微软雅黑"/>
        <a:cs typeface=""/>
      </a:majorFont>
      <a:minorFont>
        <a:latin typeface="Times New Roman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木牍原创课件-内文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字体">
      <a:majorFont>
        <a:latin typeface="Arial"/>
        <a:ea typeface="微软雅黑"/>
        <a:cs typeface=""/>
      </a:majorFont>
      <a:minorFont>
        <a:latin typeface="Times New Roman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1219</Words>
  <Application>Microsoft Office PowerPoint</Application>
  <PresentationFormat>宽屏</PresentationFormat>
  <Paragraphs>125</Paragraphs>
  <Slides>18</Slides>
  <Notes>0</Notes>
  <HiddenSlides>0</HiddenSlides>
  <MMClips>1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18</vt:i4>
      </vt:variant>
    </vt:vector>
  </HeadingPairs>
  <TitlesOfParts>
    <vt:vector size="27" baseType="lpstr">
      <vt:lpstr>宋体</vt:lpstr>
      <vt:lpstr>微软雅黑</vt:lpstr>
      <vt:lpstr>Arial</vt:lpstr>
      <vt:lpstr>Calibri</vt:lpstr>
      <vt:lpstr>Cambria Math</vt:lpstr>
      <vt:lpstr>Times New Roman</vt:lpstr>
      <vt:lpstr>木牍原创课件-封面</vt:lpstr>
      <vt:lpstr>木牍原创课件-目录</vt:lpstr>
      <vt:lpstr>木牍原创课件-内文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Administrator</cp:lastModifiedBy>
  <cp:revision>1</cp:revision>
  <dcterms:created xsi:type="dcterms:W3CDTF">2019-06-19T02:08:00Z</dcterms:created>
  <dcterms:modified xsi:type="dcterms:W3CDTF">2025-03-03T07:47:58Z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2052-12.1.0.19302</vt:lpwstr>
  </property>
  <property fmtid="{D5CDD505-2E9C-101B-9397-08002B2CF9AE}" pid="3" name="ICV">
    <vt:lpwstr>BDCA6CC7CC9A40ECAF8CDAC1377E0517_11</vt:lpwstr>
  </property>
</Properties>
</file>