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52" r:id="rId2"/>
    <p:sldMasterId id="2147483655" r:id="rId3"/>
  </p:sldMasterIdLst>
  <p:sldIdLst>
    <p:sldId id="256" r:id="rId4"/>
    <p:sldId id="257" r:id="rId5"/>
    <p:sldId id="259" r:id="rId6"/>
    <p:sldId id="258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2" r:id="rId19"/>
    <p:sldId id="271" r:id="rId20"/>
    <p:sldId id="273" r:id="rId21"/>
    <p:sldId id="274" r:id="rId22"/>
    <p:sldId id="275" r:id="rId23"/>
    <p:sldId id="276" r:id="rId24"/>
    <p:sldId id="278" r:id="rId25"/>
    <p:sldId id="277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</p:sldIdLst>
  <p:sldSz cx="12192000" cy="6858000"/>
  <p:notesSz cx="6858000" cy="9144000"/>
  <p:embeddedFontLst>
    <p:embeddedFont>
      <p:font typeface="方正教材规范楷体_GBK" panose="02010600030101010101" charset="-122"/>
      <p:regular r:id="rId38"/>
    </p:embeddedFont>
    <p:embeddedFont>
      <p:font typeface="Cambria Math" panose="02040503050406030204" pitchFamily="18" charset="0"/>
      <p:regular r:id="rId39"/>
    </p:embeddedFont>
    <p:embeddedFont>
      <p:font typeface="楷体" panose="02010609060101010101" pitchFamily="49" charset="-122"/>
      <p:regular r:id="rId40"/>
    </p:embeddedFont>
    <p:embeddedFont>
      <p:font typeface="微软雅黑" panose="020B0503020204020204" pitchFamily="34" charset="-122"/>
      <p:regular r:id="rId41"/>
      <p:bold r:id="rId42"/>
    </p:embeddedFont>
  </p:embeddedFontLst>
  <p:custDataLst>
    <p:tags r:id="rId43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06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istrator" initials="A" lastIdx="1" clrIdx="0"/>
  <p:cmAuthor id="5" name="作者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86" d="100"/>
          <a:sy n="86" d="100"/>
        </p:scale>
        <p:origin x="418" y="72"/>
      </p:cViewPr>
      <p:guideLst>
        <p:guide orient="horz" pos="2206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font" Target="fonts/font2.fntdata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font" Target="fonts/font5.fntdata"/><Relationship Id="rId47" Type="http://schemas.openxmlformats.org/officeDocument/2006/relationships/theme" Target="theme/theme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font" Target="fonts/font3.fntdata"/><Relationship Id="rId45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commentAuthors" Target="commentAuthor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tags" Target="tags/tag1.xml"/><Relationship Id="rId48" Type="http://schemas.openxmlformats.org/officeDocument/2006/relationships/tableStyles" Target="tableStyle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font" Target="fonts/font1.fntdata"/><Relationship Id="rId46" Type="http://schemas.openxmlformats.org/officeDocument/2006/relationships/viewProps" Target="viewProps.xml"/><Relationship Id="rId20" Type="http://schemas.openxmlformats.org/officeDocument/2006/relationships/slide" Target="slides/slide17.xml"/><Relationship Id="rId41" Type="http://schemas.openxmlformats.org/officeDocument/2006/relationships/font" Target="fonts/font4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封面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>2025/5/26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82F288E0-7875-42C4-84C8-98DBBD3BF4D2}" type="datetimeFigureOut">
              <a:rPr lang="zh-CN" altLang="en-US" smtClean="0"/>
              <a:t>2025/5/26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目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82F288E0-7875-42C4-84C8-98DBBD3BF4D2}" type="datetimeFigureOut">
              <a:rPr lang="zh-CN" altLang="en-US" smtClean="0"/>
              <a:t>2025/5/26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前言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 userDrawn="1"/>
        </p:nvSpPr>
        <p:spPr>
          <a:xfrm>
            <a:off x="467982" y="28888"/>
            <a:ext cx="1398117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935" b="1">
                <a:solidFill>
                  <a:schemeClr val="bg1"/>
                </a:solidFill>
              </a:rPr>
              <a:t>前</a:t>
            </a:r>
            <a:r>
              <a:rPr lang="en-US" altLang="zh-CN" sz="2935" b="1">
                <a:solidFill>
                  <a:schemeClr val="bg1"/>
                </a:solidFill>
              </a:rPr>
              <a:t>  </a:t>
            </a:r>
            <a:r>
              <a:rPr lang="zh-CN" altLang="en-US" sz="2935" b="1">
                <a:solidFill>
                  <a:schemeClr val="bg1"/>
                </a:solidFill>
              </a:rPr>
              <a:t>言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导入新课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导入新课</a:t>
            </a:r>
            <a:endParaRPr lang="en-US" altLang="zh-CN" sz="2935" b="1">
              <a:solidFill>
                <a:schemeClr val="bg1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讲授新课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讲授新课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习题解析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习题解析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课堂小结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课堂小结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空白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本节要点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935" b="1">
                <a:solidFill>
                  <a:schemeClr val="bg1"/>
                </a:solidFill>
              </a:rPr>
              <a:t>本节要点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82F288E0-7875-42C4-84C8-98DBBD3BF4D2}" type="datetimeFigureOut">
              <a:rPr lang="zh-CN" altLang="en-US" smtClean="0"/>
              <a:t>2025/5/26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7" Type="http://schemas.openxmlformats.org/officeDocument/2006/relationships/image" Target="../media/image4.sv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10" Type="http://schemas.openxmlformats.org/officeDocument/2006/relationships/image" Target="../media/image2.jpeg"/><Relationship Id="rId4" Type="http://schemas.openxmlformats.org/officeDocument/2006/relationships/slideLayout" Target="../slideLayouts/slideLayout9.xml"/><Relationship Id="rId9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文本框 219"/>
          <p:cNvSpPr txBox="1"/>
          <p:nvPr userDrawn="1"/>
        </p:nvSpPr>
        <p:spPr>
          <a:xfrm>
            <a:off x="742315" y="6078220"/>
            <a:ext cx="3729355" cy="316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70" kern="12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※ </a:t>
            </a:r>
            <a:r>
              <a:rPr lang="zh-CN" altLang="zh-CN" sz="1470" kern="12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建议使用</a:t>
            </a:r>
            <a:r>
              <a:rPr lang="en-US" altLang="zh-CN" sz="1470" kern="1200" dirty="0">
                <a:solidFill>
                  <a:schemeClr val="tx1"/>
                </a:solidFill>
                <a:effectLst/>
                <a:latin typeface="+mj-lt"/>
                <a:ea typeface="楷体" panose="02010609060101010101" pitchFamily="49" charset="-122"/>
                <a:cs typeface="+mn-cs"/>
              </a:rPr>
              <a:t>WPS2019</a:t>
            </a:r>
            <a:r>
              <a:rPr lang="zh-CN" altLang="en-US" sz="1470" kern="1200" dirty="0">
                <a:solidFill>
                  <a:schemeClr val="tx1"/>
                </a:solidFill>
                <a:effectLst/>
                <a:latin typeface="+mj-lt"/>
                <a:ea typeface="楷体" panose="02010609060101010101" pitchFamily="49" charset="-122"/>
                <a:cs typeface="+mn-cs"/>
              </a:rPr>
              <a:t>以上版本</a:t>
            </a:r>
            <a:r>
              <a:rPr lang="zh-CN" altLang="zh-CN" sz="1470" kern="120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打开</a:t>
            </a:r>
          </a:p>
        </p:txBody>
      </p:sp>
      <p:sp>
        <p:nvSpPr>
          <p:cNvPr id="170" name="矩形 169"/>
          <p:cNvSpPr/>
          <p:nvPr userDrawn="1"/>
        </p:nvSpPr>
        <p:spPr>
          <a:xfrm>
            <a:off x="0" y="1303655"/>
            <a:ext cx="12192000" cy="4018280"/>
          </a:xfrm>
          <a:prstGeom prst="rect">
            <a:avLst/>
          </a:prstGeom>
          <a:solidFill>
            <a:srgbClr val="008D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>
              <a:cs typeface="+mn-ea"/>
              <a:sym typeface="+mn-lt"/>
            </a:endParaRPr>
          </a:p>
        </p:txBody>
      </p:sp>
      <p:pic>
        <p:nvPicPr>
          <p:cNvPr id="227" name="图片 226" descr="C:/Users/Administrator/Desktop/依据新课标编写-02.png依据新课标编写-02"/>
          <p:cNvPicPr>
            <a:picLocks noChangeAspect="1"/>
          </p:cNvPicPr>
          <p:nvPr userDrawn="1"/>
        </p:nvPicPr>
        <p:blipFill>
          <a:blip r:embed="rId5"/>
          <a:srcRect/>
          <a:stretch>
            <a:fillRect/>
          </a:stretch>
        </p:blipFill>
        <p:spPr>
          <a:xfrm>
            <a:off x="8703310" y="196850"/>
            <a:ext cx="2861310" cy="687705"/>
          </a:xfrm>
          <a:prstGeom prst="rect">
            <a:avLst/>
          </a:prstGeom>
        </p:spPr>
      </p:pic>
      <p:sp>
        <p:nvSpPr>
          <p:cNvPr id="242" name="文本框 241"/>
          <p:cNvSpPr txBox="1"/>
          <p:nvPr userDrawn="1"/>
        </p:nvSpPr>
        <p:spPr>
          <a:xfrm>
            <a:off x="7773670" y="5741035"/>
            <a:ext cx="1131570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935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物理</a:t>
            </a:r>
          </a:p>
        </p:txBody>
      </p:sp>
      <p:grpSp>
        <p:nvGrpSpPr>
          <p:cNvPr id="247" name="组合 246"/>
          <p:cNvGrpSpPr/>
          <p:nvPr userDrawn="1"/>
        </p:nvGrpSpPr>
        <p:grpSpPr>
          <a:xfrm>
            <a:off x="8858111" y="5773420"/>
            <a:ext cx="636061" cy="514985"/>
            <a:chOff x="3513" y="9087"/>
            <a:chExt cx="1042" cy="815"/>
          </a:xfrm>
        </p:grpSpPr>
        <p:sp>
          <p:nvSpPr>
            <p:cNvPr id="245" name="椭圆 244"/>
            <p:cNvSpPr/>
            <p:nvPr userDrawn="1"/>
          </p:nvSpPr>
          <p:spPr>
            <a:xfrm>
              <a:off x="3590" y="9087"/>
              <a:ext cx="815" cy="815"/>
            </a:xfrm>
            <a:prstGeom prst="ellipse">
              <a:avLst/>
            </a:prstGeom>
            <a:solidFill>
              <a:srgbClr val="008D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85"/>
            </a:p>
          </p:txBody>
        </p:sp>
        <p:sp>
          <p:nvSpPr>
            <p:cNvPr id="246" name="文本框 245"/>
            <p:cNvSpPr txBox="1"/>
            <p:nvPr userDrawn="1"/>
          </p:nvSpPr>
          <p:spPr>
            <a:xfrm>
              <a:off x="3513" y="9130"/>
              <a:ext cx="1042" cy="6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205" b="1" dirty="0">
                  <a:solidFill>
                    <a:srgbClr val="FFFF00"/>
                  </a:solidFill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HK</a:t>
              </a:r>
            </a:p>
          </p:txBody>
        </p:sp>
      </p:grpSp>
      <p:sp>
        <p:nvSpPr>
          <p:cNvPr id="243" name="文本框 242"/>
          <p:cNvSpPr txBox="1"/>
          <p:nvPr userDrawn="1"/>
        </p:nvSpPr>
        <p:spPr>
          <a:xfrm>
            <a:off x="9469755" y="5741035"/>
            <a:ext cx="2279650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935" b="1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八年级下册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4">
            <a:alphaModFix amt="1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矩形 16"/>
          <p:cNvSpPr/>
          <p:nvPr userDrawn="1"/>
        </p:nvSpPr>
        <p:spPr>
          <a:xfrm>
            <a:off x="635" y="0"/>
            <a:ext cx="1428115" cy="6858000"/>
          </a:xfrm>
          <a:prstGeom prst="rect">
            <a:avLst/>
          </a:prstGeom>
          <a:solidFill>
            <a:srgbClr val="008D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/>
          </a:p>
        </p:txBody>
      </p:sp>
      <p:sp>
        <p:nvSpPr>
          <p:cNvPr id="75" name="文本框 74"/>
          <p:cNvSpPr txBox="1"/>
          <p:nvPr userDrawn="1"/>
        </p:nvSpPr>
        <p:spPr>
          <a:xfrm>
            <a:off x="156210" y="1054735"/>
            <a:ext cx="1116965" cy="1108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661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目</a:t>
            </a:r>
          </a:p>
        </p:txBody>
      </p:sp>
      <p:sp>
        <p:nvSpPr>
          <p:cNvPr id="76" name="文本框 75"/>
          <p:cNvSpPr txBox="1"/>
          <p:nvPr userDrawn="1"/>
        </p:nvSpPr>
        <p:spPr>
          <a:xfrm>
            <a:off x="185420" y="2625090"/>
            <a:ext cx="1058545" cy="1108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661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录</a:t>
            </a:r>
          </a:p>
        </p:txBody>
      </p:sp>
      <p:pic>
        <p:nvPicPr>
          <p:cNvPr id="227" name="图片 226" descr="C:/Users/Administrator/Desktop/依据新课标编写-02.png依据新课标编写-02"/>
          <p:cNvPicPr>
            <a:picLocks noChangeAspect="1"/>
          </p:cNvPicPr>
          <p:nvPr userDrawn="1"/>
        </p:nvPicPr>
        <p:blipFill>
          <a:blip r:embed="rId5"/>
          <a:srcRect/>
          <a:stretch>
            <a:fillRect/>
          </a:stretch>
        </p:blipFill>
        <p:spPr>
          <a:xfrm>
            <a:off x="8703310" y="196850"/>
            <a:ext cx="2861310" cy="687705"/>
          </a:xfrm>
          <a:prstGeom prst="rect">
            <a:avLst/>
          </a:prstGeom>
        </p:spPr>
      </p:pic>
      <p:grpSp>
        <p:nvGrpSpPr>
          <p:cNvPr id="3" name="组合 2"/>
          <p:cNvGrpSpPr/>
          <p:nvPr userDrawn="1"/>
        </p:nvGrpSpPr>
        <p:grpSpPr>
          <a:xfrm>
            <a:off x="2756021" y="2327928"/>
            <a:ext cx="2936104" cy="607259"/>
            <a:chOff x="4408" y="1365"/>
            <a:chExt cx="5038" cy="1009"/>
          </a:xfrm>
        </p:grpSpPr>
        <p:sp>
          <p:nvSpPr>
            <p:cNvPr id="5" name="文本框 4"/>
            <p:cNvSpPr txBox="1"/>
            <p:nvPr userDrawn="1"/>
          </p:nvSpPr>
          <p:spPr>
            <a:xfrm>
              <a:off x="5966" y="1365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导入新课</a:t>
              </a:r>
              <a:endParaRPr lang="en-US" altLang="zh-CN" sz="3120" b="1" u="none" baseline="0" dirty="0">
                <a:solidFill>
                  <a:srgbClr val="008DFF"/>
                </a:solidFill>
                <a:uFill>
                  <a:solidFill>
                    <a:srgbClr val="FE970E"/>
                  </a:solidFill>
                </a:uFill>
              </a:endParaRPr>
            </a:p>
          </p:txBody>
        </p:sp>
        <p:sp>
          <p:nvSpPr>
            <p:cNvPr id="4" name="文本框 3"/>
            <p:cNvSpPr txBox="1"/>
            <p:nvPr userDrawn="1"/>
          </p:nvSpPr>
          <p:spPr>
            <a:xfrm>
              <a:off x="4408" y="1425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01</a:t>
              </a:r>
            </a:p>
          </p:txBody>
        </p:sp>
        <p:sp>
          <p:nvSpPr>
            <p:cNvPr id="6" name="矩形 5"/>
            <p:cNvSpPr/>
            <p:nvPr userDrawn="1"/>
          </p:nvSpPr>
          <p:spPr>
            <a:xfrm>
              <a:off x="5600" y="1564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grpSp>
        <p:nvGrpSpPr>
          <p:cNvPr id="8" name="组合 7"/>
          <p:cNvGrpSpPr/>
          <p:nvPr userDrawn="1"/>
        </p:nvGrpSpPr>
        <p:grpSpPr>
          <a:xfrm>
            <a:off x="6464907" y="2345984"/>
            <a:ext cx="2936104" cy="571149"/>
            <a:chOff x="4408" y="2978"/>
            <a:chExt cx="5038" cy="949"/>
          </a:xfrm>
        </p:grpSpPr>
        <p:sp>
          <p:nvSpPr>
            <p:cNvPr id="10" name="文本框 9"/>
            <p:cNvSpPr txBox="1"/>
            <p:nvPr/>
          </p:nvSpPr>
          <p:spPr>
            <a:xfrm>
              <a:off x="5966" y="2978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讲授新课</a:t>
              </a:r>
            </a:p>
          </p:txBody>
        </p:sp>
        <p:sp>
          <p:nvSpPr>
            <p:cNvPr id="13" name="文本框 12"/>
            <p:cNvSpPr txBox="1"/>
            <p:nvPr userDrawn="1"/>
          </p:nvSpPr>
          <p:spPr>
            <a:xfrm>
              <a:off x="4408" y="2978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02</a:t>
              </a:r>
            </a:p>
          </p:txBody>
        </p:sp>
        <p:sp>
          <p:nvSpPr>
            <p:cNvPr id="46" name="矩形 45"/>
            <p:cNvSpPr/>
            <p:nvPr userDrawn="1"/>
          </p:nvSpPr>
          <p:spPr>
            <a:xfrm>
              <a:off x="5600" y="3120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grpSp>
        <p:nvGrpSpPr>
          <p:cNvPr id="14" name="组合 13"/>
          <p:cNvGrpSpPr/>
          <p:nvPr userDrawn="1"/>
        </p:nvGrpSpPr>
        <p:grpSpPr>
          <a:xfrm>
            <a:off x="2756021" y="3678464"/>
            <a:ext cx="2936104" cy="571149"/>
            <a:chOff x="4408" y="5262"/>
            <a:chExt cx="5038" cy="949"/>
          </a:xfrm>
        </p:grpSpPr>
        <p:sp>
          <p:nvSpPr>
            <p:cNvPr id="15" name="文本框 14"/>
            <p:cNvSpPr txBox="1"/>
            <p:nvPr/>
          </p:nvSpPr>
          <p:spPr>
            <a:xfrm>
              <a:off x="5966" y="5262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习题解析</a:t>
              </a:r>
            </a:p>
          </p:txBody>
        </p:sp>
        <p:sp>
          <p:nvSpPr>
            <p:cNvPr id="44" name="文本框 43"/>
            <p:cNvSpPr txBox="1"/>
            <p:nvPr userDrawn="1"/>
          </p:nvSpPr>
          <p:spPr>
            <a:xfrm>
              <a:off x="4408" y="5262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03</a:t>
              </a:r>
            </a:p>
          </p:txBody>
        </p:sp>
        <p:sp>
          <p:nvSpPr>
            <p:cNvPr id="51" name="矩形 50"/>
            <p:cNvSpPr/>
            <p:nvPr userDrawn="1"/>
          </p:nvSpPr>
          <p:spPr>
            <a:xfrm>
              <a:off x="5600" y="5429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grpSp>
        <p:nvGrpSpPr>
          <p:cNvPr id="16" name="组合 15"/>
          <p:cNvGrpSpPr/>
          <p:nvPr userDrawn="1"/>
        </p:nvGrpSpPr>
        <p:grpSpPr>
          <a:xfrm>
            <a:off x="6464907" y="3678464"/>
            <a:ext cx="2936104" cy="571149"/>
            <a:chOff x="4408" y="8000"/>
            <a:chExt cx="5038" cy="949"/>
          </a:xfrm>
        </p:grpSpPr>
        <p:sp>
          <p:nvSpPr>
            <p:cNvPr id="7" name="文本框 6"/>
            <p:cNvSpPr txBox="1"/>
            <p:nvPr userDrawn="1"/>
          </p:nvSpPr>
          <p:spPr>
            <a:xfrm>
              <a:off x="5966" y="8000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课堂小结</a:t>
              </a:r>
            </a:p>
          </p:txBody>
        </p:sp>
        <p:sp>
          <p:nvSpPr>
            <p:cNvPr id="45" name="文本框 44"/>
            <p:cNvSpPr txBox="1"/>
            <p:nvPr userDrawn="1"/>
          </p:nvSpPr>
          <p:spPr>
            <a:xfrm>
              <a:off x="4408" y="8000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04</a:t>
              </a:r>
            </a:p>
          </p:txBody>
        </p:sp>
        <p:sp>
          <p:nvSpPr>
            <p:cNvPr id="53" name="矩形 52"/>
            <p:cNvSpPr/>
            <p:nvPr userDrawn="1"/>
          </p:nvSpPr>
          <p:spPr>
            <a:xfrm>
              <a:off x="5600" y="8142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pic>
        <p:nvPicPr>
          <p:cNvPr id="9" name="图片 8" descr="数学书"/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68084" y="4436786"/>
            <a:ext cx="839220" cy="866654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5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rotWithShape="1">
          <a:blip r:embed="rId10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矩形 19"/>
          <p:cNvSpPr/>
          <p:nvPr userDrawn="1"/>
        </p:nvSpPr>
        <p:spPr>
          <a:xfrm>
            <a:off x="0" y="0"/>
            <a:ext cx="12192000" cy="610870"/>
          </a:xfrm>
          <a:prstGeom prst="rect">
            <a:avLst/>
          </a:prstGeom>
          <a:solidFill>
            <a:srgbClr val="008D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/>
          </a:p>
        </p:txBody>
      </p:sp>
      <p:sp>
        <p:nvSpPr>
          <p:cNvPr id="29" name="同侧圆角矩形 28"/>
          <p:cNvSpPr/>
          <p:nvPr userDrawn="1"/>
        </p:nvSpPr>
        <p:spPr>
          <a:xfrm rot="16200000">
            <a:off x="891272" y="-944880"/>
            <a:ext cx="619125" cy="2493645"/>
          </a:xfrm>
          <a:prstGeom prst="round2SameRect">
            <a:avLst>
              <a:gd name="adj1" fmla="val 0"/>
              <a:gd name="adj2" fmla="val 50000"/>
            </a:avLst>
          </a:prstGeom>
          <a:solidFill>
            <a:srgbClr val="FE970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7" r:id="rId2"/>
    <p:sldLayoutId id="2147483658" r:id="rId3"/>
    <p:sldLayoutId id="2147483659" r:id="rId4"/>
    <p:sldLayoutId id="2147483660" r:id="rId5"/>
    <p:sldLayoutId id="2147483661" r:id="rId6"/>
    <p:sldLayoutId id="2147483662" r:id="rId7"/>
    <p:sldLayoutId id="2147483663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4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9.xml"/><Relationship Id="rId6" Type="http://schemas.openxmlformats.org/officeDocument/2006/relationships/image" Target="../media/image20.jpeg"/><Relationship Id="rId5" Type="http://schemas.openxmlformats.org/officeDocument/2006/relationships/image" Target="../media/image19.GIF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12.xml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13.xml"/><Relationship Id="rId4" Type="http://schemas.openxmlformats.org/officeDocument/2006/relationships/image" Target="../media/image2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14.xml"/><Relationship Id="rId4" Type="http://schemas.openxmlformats.org/officeDocument/2006/relationships/image" Target="../media/image26.jpeg"/></Relationships>
</file>

<file path=ppt/slides/_rels/slide14.xml.rels><?xml version="1.0" encoding="UTF-8" standalone="yes"?>
<Relationships xmlns="http://schemas.openxmlformats.org/package/2006/relationships"><Relationship Id="rId13" Type="http://schemas.openxmlformats.org/officeDocument/2006/relationships/tags" Target="../tags/tag27.xml"/><Relationship Id="rId18" Type="http://schemas.openxmlformats.org/officeDocument/2006/relationships/tags" Target="../tags/tag32.xml"/><Relationship Id="rId26" Type="http://schemas.openxmlformats.org/officeDocument/2006/relationships/tags" Target="../tags/tag40.xml"/><Relationship Id="rId39" Type="http://schemas.openxmlformats.org/officeDocument/2006/relationships/tags" Target="../tags/tag53.xml"/><Relationship Id="rId21" Type="http://schemas.openxmlformats.org/officeDocument/2006/relationships/tags" Target="../tags/tag35.xml"/><Relationship Id="rId34" Type="http://schemas.openxmlformats.org/officeDocument/2006/relationships/tags" Target="../tags/tag48.xml"/><Relationship Id="rId42" Type="http://schemas.openxmlformats.org/officeDocument/2006/relationships/tags" Target="../tags/tag56.xml"/><Relationship Id="rId47" Type="http://schemas.openxmlformats.org/officeDocument/2006/relationships/tags" Target="../tags/tag61.xml"/><Relationship Id="rId50" Type="http://schemas.openxmlformats.org/officeDocument/2006/relationships/tags" Target="../tags/tag64.xml"/><Relationship Id="rId55" Type="http://schemas.openxmlformats.org/officeDocument/2006/relationships/tags" Target="../tags/tag69.xml"/><Relationship Id="rId63" Type="http://schemas.openxmlformats.org/officeDocument/2006/relationships/image" Target="../media/image15.jpeg"/><Relationship Id="rId7" Type="http://schemas.openxmlformats.org/officeDocument/2006/relationships/tags" Target="../tags/tag21.xml"/><Relationship Id="rId2" Type="http://schemas.openxmlformats.org/officeDocument/2006/relationships/tags" Target="../tags/tag16.xml"/><Relationship Id="rId16" Type="http://schemas.openxmlformats.org/officeDocument/2006/relationships/tags" Target="../tags/tag30.xml"/><Relationship Id="rId29" Type="http://schemas.openxmlformats.org/officeDocument/2006/relationships/tags" Target="../tags/tag43.xml"/><Relationship Id="rId11" Type="http://schemas.openxmlformats.org/officeDocument/2006/relationships/tags" Target="../tags/tag25.xml"/><Relationship Id="rId24" Type="http://schemas.openxmlformats.org/officeDocument/2006/relationships/tags" Target="../tags/tag38.xml"/><Relationship Id="rId32" Type="http://schemas.openxmlformats.org/officeDocument/2006/relationships/tags" Target="../tags/tag46.xml"/><Relationship Id="rId37" Type="http://schemas.openxmlformats.org/officeDocument/2006/relationships/tags" Target="../tags/tag51.xml"/><Relationship Id="rId40" Type="http://schemas.openxmlformats.org/officeDocument/2006/relationships/tags" Target="../tags/tag54.xml"/><Relationship Id="rId45" Type="http://schemas.openxmlformats.org/officeDocument/2006/relationships/tags" Target="../tags/tag59.xml"/><Relationship Id="rId53" Type="http://schemas.openxmlformats.org/officeDocument/2006/relationships/tags" Target="../tags/tag67.xml"/><Relationship Id="rId58" Type="http://schemas.openxmlformats.org/officeDocument/2006/relationships/tags" Target="../tags/tag72.xml"/><Relationship Id="rId5" Type="http://schemas.openxmlformats.org/officeDocument/2006/relationships/tags" Target="../tags/tag19.xml"/><Relationship Id="rId61" Type="http://schemas.openxmlformats.org/officeDocument/2006/relationships/slideLayout" Target="../slideLayouts/slideLayout8.xml"/><Relationship Id="rId19" Type="http://schemas.openxmlformats.org/officeDocument/2006/relationships/tags" Target="../tags/tag33.xml"/><Relationship Id="rId14" Type="http://schemas.openxmlformats.org/officeDocument/2006/relationships/tags" Target="../tags/tag28.xml"/><Relationship Id="rId22" Type="http://schemas.openxmlformats.org/officeDocument/2006/relationships/tags" Target="../tags/tag36.xml"/><Relationship Id="rId27" Type="http://schemas.openxmlformats.org/officeDocument/2006/relationships/tags" Target="../tags/tag41.xml"/><Relationship Id="rId30" Type="http://schemas.openxmlformats.org/officeDocument/2006/relationships/tags" Target="../tags/tag44.xml"/><Relationship Id="rId35" Type="http://schemas.openxmlformats.org/officeDocument/2006/relationships/tags" Target="../tags/tag49.xml"/><Relationship Id="rId43" Type="http://schemas.openxmlformats.org/officeDocument/2006/relationships/tags" Target="../tags/tag57.xml"/><Relationship Id="rId48" Type="http://schemas.openxmlformats.org/officeDocument/2006/relationships/tags" Target="../tags/tag62.xml"/><Relationship Id="rId56" Type="http://schemas.openxmlformats.org/officeDocument/2006/relationships/tags" Target="../tags/tag70.xml"/><Relationship Id="rId64" Type="http://schemas.openxmlformats.org/officeDocument/2006/relationships/image" Target="../media/image16.jpeg"/><Relationship Id="rId8" Type="http://schemas.openxmlformats.org/officeDocument/2006/relationships/tags" Target="../tags/tag22.xml"/><Relationship Id="rId51" Type="http://schemas.openxmlformats.org/officeDocument/2006/relationships/tags" Target="../tags/tag65.xml"/><Relationship Id="rId3" Type="http://schemas.openxmlformats.org/officeDocument/2006/relationships/tags" Target="../tags/tag17.xml"/><Relationship Id="rId12" Type="http://schemas.openxmlformats.org/officeDocument/2006/relationships/tags" Target="../tags/tag26.xml"/><Relationship Id="rId17" Type="http://schemas.openxmlformats.org/officeDocument/2006/relationships/tags" Target="../tags/tag31.xml"/><Relationship Id="rId25" Type="http://schemas.openxmlformats.org/officeDocument/2006/relationships/tags" Target="../tags/tag39.xml"/><Relationship Id="rId33" Type="http://schemas.openxmlformats.org/officeDocument/2006/relationships/tags" Target="../tags/tag47.xml"/><Relationship Id="rId38" Type="http://schemas.openxmlformats.org/officeDocument/2006/relationships/tags" Target="../tags/tag52.xml"/><Relationship Id="rId46" Type="http://schemas.openxmlformats.org/officeDocument/2006/relationships/tags" Target="../tags/tag60.xml"/><Relationship Id="rId59" Type="http://schemas.openxmlformats.org/officeDocument/2006/relationships/tags" Target="../tags/tag73.xml"/><Relationship Id="rId20" Type="http://schemas.openxmlformats.org/officeDocument/2006/relationships/tags" Target="../tags/tag34.xml"/><Relationship Id="rId41" Type="http://schemas.openxmlformats.org/officeDocument/2006/relationships/tags" Target="../tags/tag55.xml"/><Relationship Id="rId54" Type="http://schemas.openxmlformats.org/officeDocument/2006/relationships/tags" Target="../tags/tag68.xml"/><Relationship Id="rId62" Type="http://schemas.openxmlformats.org/officeDocument/2006/relationships/image" Target="../media/image14.jpeg"/><Relationship Id="rId1" Type="http://schemas.openxmlformats.org/officeDocument/2006/relationships/tags" Target="../tags/tag15.xml"/><Relationship Id="rId6" Type="http://schemas.openxmlformats.org/officeDocument/2006/relationships/tags" Target="../tags/tag20.xml"/><Relationship Id="rId15" Type="http://schemas.openxmlformats.org/officeDocument/2006/relationships/tags" Target="../tags/tag29.xml"/><Relationship Id="rId23" Type="http://schemas.openxmlformats.org/officeDocument/2006/relationships/tags" Target="../tags/tag37.xml"/><Relationship Id="rId28" Type="http://schemas.openxmlformats.org/officeDocument/2006/relationships/tags" Target="../tags/tag42.xml"/><Relationship Id="rId36" Type="http://schemas.openxmlformats.org/officeDocument/2006/relationships/tags" Target="../tags/tag50.xml"/><Relationship Id="rId49" Type="http://schemas.openxmlformats.org/officeDocument/2006/relationships/tags" Target="../tags/tag63.xml"/><Relationship Id="rId57" Type="http://schemas.openxmlformats.org/officeDocument/2006/relationships/tags" Target="../tags/tag71.xml"/><Relationship Id="rId10" Type="http://schemas.openxmlformats.org/officeDocument/2006/relationships/tags" Target="../tags/tag24.xml"/><Relationship Id="rId31" Type="http://schemas.openxmlformats.org/officeDocument/2006/relationships/tags" Target="../tags/tag45.xml"/><Relationship Id="rId44" Type="http://schemas.openxmlformats.org/officeDocument/2006/relationships/tags" Target="../tags/tag58.xml"/><Relationship Id="rId52" Type="http://schemas.openxmlformats.org/officeDocument/2006/relationships/tags" Target="../tags/tag66.xml"/><Relationship Id="rId60" Type="http://schemas.openxmlformats.org/officeDocument/2006/relationships/tags" Target="../tags/tag74.xml"/><Relationship Id="rId4" Type="http://schemas.openxmlformats.org/officeDocument/2006/relationships/tags" Target="../tags/tag18.xml"/><Relationship Id="rId9" Type="http://schemas.openxmlformats.org/officeDocument/2006/relationships/tags" Target="../tags/tag2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75.xml"/><Relationship Id="rId4" Type="http://schemas.openxmlformats.org/officeDocument/2006/relationships/image" Target="../media/image2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7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tags" Target="../tags/tag79.xml"/><Relationship Id="rId2" Type="http://schemas.openxmlformats.org/officeDocument/2006/relationships/tags" Target="../tags/tag78.xml"/><Relationship Id="rId1" Type="http://schemas.openxmlformats.org/officeDocument/2006/relationships/tags" Target="../tags/tag77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80.xml"/><Relationship Id="rId5" Type="http://schemas.openxmlformats.org/officeDocument/2006/relationships/image" Target="../media/image33.svg"/><Relationship Id="rId4" Type="http://schemas.openxmlformats.org/officeDocument/2006/relationships/image" Target="../media/image3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8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8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tags" Target="../tags/tag84.xml"/><Relationship Id="rId1" Type="http://schemas.openxmlformats.org/officeDocument/2006/relationships/tags" Target="../tags/tag8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4"/><Relationship Id="rId2" Type="http://schemas.microsoft.com/office/2007/relationships/media" Target="../media/media1.mp4"/><Relationship Id="rId1" Type="http://schemas.openxmlformats.org/officeDocument/2006/relationships/tags" Target="../tags/tag85.xml"/><Relationship Id="rId5" Type="http://schemas.openxmlformats.org/officeDocument/2006/relationships/image" Target="../media/image36.png"/><Relationship Id="rId4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8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8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8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7" Type="http://schemas.openxmlformats.org/officeDocument/2006/relationships/image" Target="../media/image43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89.xml"/><Relationship Id="rId6" Type="http://schemas.openxmlformats.org/officeDocument/2006/relationships/image" Target="../media/image42.png"/><Relationship Id="rId5" Type="http://schemas.openxmlformats.org/officeDocument/2006/relationships/image" Target="../media/image29.png"/><Relationship Id="rId4" Type="http://schemas.openxmlformats.org/officeDocument/2006/relationships/image" Target="../media/image41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tags" Target="../tags/tag91.xml"/><Relationship Id="rId1" Type="http://schemas.openxmlformats.org/officeDocument/2006/relationships/tags" Target="../tags/tag90.xml"/><Relationship Id="rId4" Type="http://schemas.openxmlformats.org/officeDocument/2006/relationships/image" Target="../media/image44.png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2" Type="http://schemas.openxmlformats.org/officeDocument/2006/relationships/video" Target="NULL" TargetMode="External"/><Relationship Id="rId1" Type="http://schemas.openxmlformats.org/officeDocument/2006/relationships/tags" Target="../tags/tag92.xml"/><Relationship Id="rId5" Type="http://schemas.openxmlformats.org/officeDocument/2006/relationships/image" Target="../media/image45.png"/><Relationship Id="rId4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93.xml"/><Relationship Id="rId6" Type="http://schemas.openxmlformats.org/officeDocument/2006/relationships/image" Target="../media/image49.png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9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95.xml"/><Relationship Id="rId4" Type="http://schemas.openxmlformats.org/officeDocument/2006/relationships/image" Target="../media/image5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9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9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tags" Target="../tags/tag100.xml"/><Relationship Id="rId7" Type="http://schemas.openxmlformats.org/officeDocument/2006/relationships/slideLayout" Target="../slideLayouts/slideLayout10.xml"/><Relationship Id="rId2" Type="http://schemas.openxmlformats.org/officeDocument/2006/relationships/tags" Target="../tags/tag99.xml"/><Relationship Id="rId1" Type="http://schemas.openxmlformats.org/officeDocument/2006/relationships/tags" Target="../tags/tag98.xml"/><Relationship Id="rId6" Type="http://schemas.openxmlformats.org/officeDocument/2006/relationships/tags" Target="../tags/tag103.xml"/><Relationship Id="rId5" Type="http://schemas.openxmlformats.org/officeDocument/2006/relationships/tags" Target="../tags/tag102.xml"/><Relationship Id="rId4" Type="http://schemas.openxmlformats.org/officeDocument/2006/relationships/tags" Target="../tags/tag10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文本框 43"/>
          <p:cNvSpPr txBox="1"/>
          <p:nvPr/>
        </p:nvSpPr>
        <p:spPr>
          <a:xfrm>
            <a:off x="2680970" y="4227830"/>
            <a:ext cx="7108825" cy="501650"/>
          </a:xfrm>
          <a:prstGeom prst="rect">
            <a:avLst/>
          </a:prstGeom>
          <a:noFill/>
        </p:spPr>
        <p:txBody>
          <a:bodyPr wrap="square" lIns="72358" tIns="36179" rIns="72358" bIns="36179" rtlCol="0">
            <a:spAutoFit/>
          </a:bodyPr>
          <a:lstStyle/>
          <a:p>
            <a:pPr algn="ctr"/>
            <a:r>
              <a:rPr lang="zh-CN" altLang="en-US" sz="280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第一课时</a:t>
            </a:r>
            <a:r>
              <a:rPr lang="en-US" altLang="zh-CN" sz="280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   </a:t>
            </a:r>
            <a:r>
              <a:rPr lang="zh-CN" altLang="en-US" sz="2800" b="1" dirty="0">
                <a:solidFill>
                  <a:schemeClr val="bg1"/>
                </a:solidFill>
                <a:latin typeface="Cambria Math" panose="02040503050406030204" pitchFamily="18" charset="0"/>
                <a:ea typeface="微软雅黑" panose="020B0503020204020204" charset="-122"/>
                <a:cs typeface="Cambria Math" panose="02040503050406030204" pitchFamily="18" charset="0"/>
                <a:sym typeface="微软雅黑" panose="020B0503020204020204" charset="-122"/>
              </a:rPr>
              <a:t>杠杆及杠杆的平衡</a:t>
            </a:r>
          </a:p>
        </p:txBody>
      </p:sp>
      <p:sp>
        <p:nvSpPr>
          <p:cNvPr id="174" name="文本框 173"/>
          <p:cNvSpPr txBox="1"/>
          <p:nvPr userDrawn="1"/>
        </p:nvSpPr>
        <p:spPr>
          <a:xfrm>
            <a:off x="0" y="1591310"/>
            <a:ext cx="12192000" cy="2553335"/>
          </a:xfrm>
          <a:prstGeom prst="rect">
            <a:avLst/>
          </a:prstGeom>
          <a:noFill/>
          <a:effectLst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/>
            <a:r>
              <a:rPr lang="en-US" sz="8000" b="1" dirty="0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11.1  </a:t>
            </a:r>
            <a:r>
              <a:rPr lang="zh-CN" altLang="en-US" sz="8000" b="1" dirty="0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探究：杠杆的</a:t>
            </a:r>
          </a:p>
          <a:p>
            <a:pPr algn="ctr"/>
            <a:r>
              <a:rPr lang="zh-CN" altLang="en-US" sz="8000" b="1" dirty="0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平衡条件</a:t>
            </a: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https://docer-ks3.wpscdn.cn/picture/57062654/d752d8655903f6bb07ed92f0fc7a1697_612.jpg" descr="Scales"/>
          <p:cNvPicPr>
            <a:picLocks noChangeAspect="1"/>
          </p:cNvPicPr>
          <p:nvPr/>
        </p:nvPicPr>
        <p:blipFill>
          <a:blip r:embed="rId3">
            <a:alphaModFix amt="90000"/>
          </a:blip>
          <a:srcRect l="16" t="14154" r="-16" b="8730"/>
          <a:stretch>
            <a:fillRect/>
          </a:stretch>
        </p:blipFill>
        <p:spPr>
          <a:xfrm>
            <a:off x="1905" y="592455"/>
            <a:ext cx="12190095" cy="6265545"/>
          </a:xfrm>
          <a:prstGeom prst="rect">
            <a:avLst/>
          </a:prstGeom>
        </p:spPr>
      </p:pic>
      <p:pic>
        <p:nvPicPr>
          <p:cNvPr id="4" name="图片 3" descr="目标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214245" y="998220"/>
            <a:ext cx="556895" cy="59880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2771140" y="862965"/>
            <a:ext cx="6384290" cy="267652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/>
          <a:p>
            <a:pPr>
              <a:lnSpc>
                <a:spcPct val="150000"/>
              </a:lnSpc>
            </a:pPr>
            <a:r>
              <a:rPr lang="en-US" altLang="zh-CN" sz="2800" b="1">
                <a:ln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1. </a:t>
            </a:r>
            <a:r>
              <a:rPr lang="zh-CN" altLang="en-US" sz="2800" b="1">
                <a:ln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能完成</a:t>
            </a:r>
            <a:r>
              <a:rPr lang="en-US" altLang="zh-CN" sz="2800" b="1">
                <a:ln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“</a:t>
            </a:r>
            <a:r>
              <a:rPr lang="zh-CN" altLang="en-US" sz="2800" b="1">
                <a:ln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探究杠杆的平衡条件</a:t>
            </a:r>
            <a:r>
              <a:rPr lang="en-US" altLang="zh-CN" sz="2800" b="1">
                <a:ln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”</a:t>
            </a:r>
            <a:r>
              <a:rPr lang="zh-CN" altLang="en-US" sz="2800" b="1">
                <a:ln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的实验；</a:t>
            </a:r>
          </a:p>
          <a:p>
            <a:pPr>
              <a:lnSpc>
                <a:spcPct val="150000"/>
              </a:lnSpc>
            </a:pPr>
            <a:r>
              <a:rPr lang="en-US" altLang="zh-CN" sz="2800" b="1">
                <a:ln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2. </a:t>
            </a:r>
            <a:r>
              <a:rPr lang="zh-CN" altLang="en-US" sz="2800" b="1">
                <a:ln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能猜想杠杆平衡条件，并能通过实验来验证猜想；</a:t>
            </a:r>
          </a:p>
          <a:p>
            <a:pPr>
              <a:lnSpc>
                <a:spcPct val="150000"/>
              </a:lnSpc>
            </a:pPr>
            <a:r>
              <a:rPr lang="en-US" altLang="zh-CN" sz="2800" b="1">
                <a:ln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3. </a:t>
            </a:r>
            <a:r>
              <a:rPr lang="zh-CN" altLang="en-US" sz="2800" b="1">
                <a:ln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知道杠杆是一种模型。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7824470" y="2035175"/>
            <a:ext cx="3896995" cy="1968817"/>
          </a:xfrm>
          <a:prstGeom prst="wedgeEllipseCallout">
            <a:avLst>
              <a:gd name="adj1" fmla="val -30788"/>
              <a:gd name="adj2" fmla="val 54252"/>
            </a:avLst>
          </a:prstGeom>
          <a:noFill/>
          <a:ln w="31750">
            <a:gradFill>
              <a:gsLst>
                <a:gs pos="51300">
                  <a:srgbClr val="4888CF"/>
                </a:gs>
                <a:gs pos="0">
                  <a:srgbClr val="95D2FF"/>
                </a:gs>
                <a:gs pos="95000">
                  <a:srgbClr val="3965A3"/>
                </a:gs>
              </a:gsLst>
              <a:lin ang="5400000" scaled="0"/>
            </a:gra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跷跷板的工作原理是什么呢？</a:t>
            </a:r>
          </a:p>
        </p:txBody>
      </p:sp>
      <p:pic>
        <p:nvPicPr>
          <p:cNvPr id="3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302895" y="1365250"/>
            <a:ext cx="6708775" cy="3832860"/>
          </a:xfrm>
          <a:prstGeom prst="rect">
            <a:avLst/>
          </a:prstGeom>
        </p:spPr>
      </p:pic>
      <p:pic>
        <p:nvPicPr>
          <p:cNvPr id="4" name="图片 3" descr="好奇心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722870" y="4105275"/>
            <a:ext cx="836295" cy="83629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&amp;pky8550913124&amp;"/>
          <p:cNvPicPr>
            <a:picLocks noChangeAspect="1"/>
          </p:cNvPicPr>
          <p:nvPr/>
        </p:nvPicPr>
        <p:blipFill>
          <a:blip r:embed="rId3"/>
          <a:srcRect l="24071" t="4806" r="20679" b="25773"/>
          <a:stretch>
            <a:fillRect/>
          </a:stretch>
        </p:blipFill>
        <p:spPr>
          <a:xfrm>
            <a:off x="899160" y="1363345"/>
            <a:ext cx="2694305" cy="2257425"/>
          </a:xfrm>
          <a:prstGeom prst="rect">
            <a:avLst/>
          </a:prstGeom>
        </p:spPr>
      </p:pic>
      <p:pic>
        <p:nvPicPr>
          <p:cNvPr id="15" name="图片 14" descr="&amp;pky94125201003&amp;"/>
          <p:cNvPicPr>
            <a:picLocks noChangeAspect="1"/>
          </p:cNvPicPr>
          <p:nvPr/>
        </p:nvPicPr>
        <p:blipFill>
          <a:blip r:embed="rId4"/>
          <a:srcRect l="19428" t="21352" r="3641"/>
          <a:stretch>
            <a:fillRect/>
          </a:stretch>
        </p:blipFill>
        <p:spPr>
          <a:xfrm>
            <a:off x="7490460" y="1363345"/>
            <a:ext cx="3309620" cy="2255520"/>
          </a:xfrm>
          <a:prstGeom prst="rect">
            <a:avLst/>
          </a:prstGeom>
        </p:spPr>
      </p:pic>
      <p:grpSp>
        <p:nvGrpSpPr>
          <p:cNvPr id="18" name="生活小妙招" descr="7b0a202020202274657874626f78223a2022220a7d0a"/>
          <p:cNvGrpSpPr/>
          <p:nvPr/>
        </p:nvGrpSpPr>
        <p:grpSpPr>
          <a:xfrm>
            <a:off x="3511857" y="3659982"/>
            <a:ext cx="5634377" cy="2700337"/>
            <a:chOff x="3251200" y="2349500"/>
            <a:chExt cx="4452520" cy="2133919"/>
          </a:xfrm>
        </p:grpSpPr>
        <p:grpSp>
          <p:nvGrpSpPr>
            <p:cNvPr id="19" name="Group 4"/>
            <p:cNvGrpSpPr>
              <a:grpSpLocks noChangeAspect="1"/>
            </p:cNvGrpSpPr>
            <p:nvPr/>
          </p:nvGrpSpPr>
          <p:grpSpPr bwMode="auto">
            <a:xfrm>
              <a:off x="3251200" y="2349500"/>
              <a:ext cx="4452520" cy="2133919"/>
              <a:chOff x="2191" y="1129"/>
              <a:chExt cx="5304" cy="2542"/>
            </a:xfrm>
          </p:grpSpPr>
          <p:sp>
            <p:nvSpPr>
              <p:cNvPr id="21" name="Freeform 5"/>
              <p:cNvSpPr/>
              <p:nvPr/>
            </p:nvSpPr>
            <p:spPr bwMode="auto">
              <a:xfrm>
                <a:off x="2331" y="1559"/>
                <a:ext cx="5164" cy="2100"/>
              </a:xfrm>
              <a:custGeom>
                <a:avLst/>
                <a:gdLst>
                  <a:gd name="T0" fmla="*/ 3988 w 4325"/>
                  <a:gd name="T1" fmla="*/ 141 h 2100"/>
                  <a:gd name="T2" fmla="*/ 72 w 4325"/>
                  <a:gd name="T3" fmla="*/ 0 h 2100"/>
                  <a:gd name="T4" fmla="*/ 0 w 4325"/>
                  <a:gd name="T5" fmla="*/ 2100 h 2100"/>
                  <a:gd name="T6" fmla="*/ 4325 w 4325"/>
                  <a:gd name="T7" fmla="*/ 1936 h 2100"/>
                  <a:gd name="T8" fmla="*/ 3988 w 4325"/>
                  <a:gd name="T9" fmla="*/ 141 h 21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25" h="2100">
                    <a:moveTo>
                      <a:pt x="3988" y="141"/>
                    </a:moveTo>
                    <a:lnTo>
                      <a:pt x="72" y="0"/>
                    </a:lnTo>
                    <a:lnTo>
                      <a:pt x="0" y="2100"/>
                    </a:lnTo>
                    <a:lnTo>
                      <a:pt x="4325" y="1936"/>
                    </a:lnTo>
                    <a:lnTo>
                      <a:pt x="3988" y="141"/>
                    </a:lnTo>
                    <a:close/>
                  </a:path>
                </a:pathLst>
              </a:custGeom>
              <a:solidFill>
                <a:srgbClr val="01579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Freeform 6"/>
              <p:cNvSpPr/>
              <p:nvPr/>
            </p:nvSpPr>
            <p:spPr bwMode="auto">
              <a:xfrm>
                <a:off x="2191" y="1633"/>
                <a:ext cx="5304" cy="1952"/>
              </a:xfrm>
              <a:custGeom>
                <a:avLst/>
                <a:gdLst>
                  <a:gd name="T0" fmla="*/ 333 w 4275"/>
                  <a:gd name="T1" fmla="*/ 131 h 1952"/>
                  <a:gd name="T2" fmla="*/ 4204 w 4275"/>
                  <a:gd name="T3" fmla="*/ 0 h 1952"/>
                  <a:gd name="T4" fmla="*/ 4275 w 4275"/>
                  <a:gd name="T5" fmla="*/ 1952 h 1952"/>
                  <a:gd name="T6" fmla="*/ 0 w 4275"/>
                  <a:gd name="T7" fmla="*/ 1800 h 1952"/>
                  <a:gd name="T8" fmla="*/ 333 w 4275"/>
                  <a:gd name="T9" fmla="*/ 131 h 19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275" h="1952">
                    <a:moveTo>
                      <a:pt x="333" y="131"/>
                    </a:moveTo>
                    <a:lnTo>
                      <a:pt x="4204" y="0"/>
                    </a:lnTo>
                    <a:lnTo>
                      <a:pt x="4275" y="1952"/>
                    </a:lnTo>
                    <a:lnTo>
                      <a:pt x="0" y="1800"/>
                    </a:lnTo>
                    <a:lnTo>
                      <a:pt x="333" y="131"/>
                    </a:lnTo>
                    <a:close/>
                  </a:path>
                </a:pathLst>
              </a:custGeom>
              <a:solidFill>
                <a:srgbClr val="0288D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Freeform 7"/>
              <p:cNvSpPr/>
              <p:nvPr/>
            </p:nvSpPr>
            <p:spPr bwMode="auto">
              <a:xfrm>
                <a:off x="2298" y="1174"/>
                <a:ext cx="1769" cy="2497"/>
              </a:xfrm>
              <a:custGeom>
                <a:avLst/>
                <a:gdLst>
                  <a:gd name="T0" fmla="*/ 618 w 745"/>
                  <a:gd name="T1" fmla="*/ 1005 h 1050"/>
                  <a:gd name="T2" fmla="*/ 683 w 745"/>
                  <a:gd name="T3" fmla="*/ 938 h 1050"/>
                  <a:gd name="T4" fmla="*/ 693 w 745"/>
                  <a:gd name="T5" fmla="*/ 877 h 1050"/>
                  <a:gd name="T6" fmla="*/ 679 w 745"/>
                  <a:gd name="T7" fmla="*/ 851 h 1050"/>
                  <a:gd name="T8" fmla="*/ 677 w 745"/>
                  <a:gd name="T9" fmla="*/ 821 h 1050"/>
                  <a:gd name="T10" fmla="*/ 666 w 745"/>
                  <a:gd name="T11" fmla="*/ 798 h 1050"/>
                  <a:gd name="T12" fmla="*/ 664 w 745"/>
                  <a:gd name="T13" fmla="*/ 773 h 1050"/>
                  <a:gd name="T14" fmla="*/ 658 w 745"/>
                  <a:gd name="T15" fmla="*/ 759 h 1050"/>
                  <a:gd name="T16" fmla="*/ 659 w 745"/>
                  <a:gd name="T17" fmla="*/ 718 h 1050"/>
                  <a:gd name="T18" fmla="*/ 694 w 745"/>
                  <a:gd name="T19" fmla="*/ 560 h 1050"/>
                  <a:gd name="T20" fmla="*/ 706 w 745"/>
                  <a:gd name="T21" fmla="*/ 534 h 1050"/>
                  <a:gd name="T22" fmla="*/ 713 w 745"/>
                  <a:gd name="T23" fmla="*/ 264 h 1050"/>
                  <a:gd name="T24" fmla="*/ 300 w 745"/>
                  <a:gd name="T25" fmla="*/ 37 h 1050"/>
                  <a:gd name="T26" fmla="*/ 275 w 745"/>
                  <a:gd name="T27" fmla="*/ 43 h 1050"/>
                  <a:gd name="T28" fmla="*/ 65 w 745"/>
                  <a:gd name="T29" fmla="*/ 203 h 1050"/>
                  <a:gd name="T30" fmla="*/ 27 w 745"/>
                  <a:gd name="T31" fmla="*/ 489 h 1050"/>
                  <a:gd name="T32" fmla="*/ 169 w 745"/>
                  <a:gd name="T33" fmla="*/ 687 h 1050"/>
                  <a:gd name="T34" fmla="*/ 190 w 745"/>
                  <a:gd name="T35" fmla="*/ 701 h 1050"/>
                  <a:gd name="T36" fmla="*/ 305 w 745"/>
                  <a:gd name="T37" fmla="*/ 819 h 1050"/>
                  <a:gd name="T38" fmla="*/ 327 w 745"/>
                  <a:gd name="T39" fmla="*/ 853 h 1050"/>
                  <a:gd name="T40" fmla="*/ 330 w 745"/>
                  <a:gd name="T41" fmla="*/ 868 h 1050"/>
                  <a:gd name="T42" fmla="*/ 341 w 745"/>
                  <a:gd name="T43" fmla="*/ 891 h 1050"/>
                  <a:gd name="T44" fmla="*/ 343 w 745"/>
                  <a:gd name="T45" fmla="*/ 915 h 1050"/>
                  <a:gd name="T46" fmla="*/ 357 w 745"/>
                  <a:gd name="T47" fmla="*/ 942 h 1050"/>
                  <a:gd name="T48" fmla="*/ 359 w 745"/>
                  <a:gd name="T49" fmla="*/ 972 h 1050"/>
                  <a:gd name="T50" fmla="*/ 400 w 745"/>
                  <a:gd name="T51" fmla="*/ 1019 h 1050"/>
                  <a:gd name="T52" fmla="*/ 491 w 745"/>
                  <a:gd name="T53" fmla="*/ 1041 h 1050"/>
                  <a:gd name="T54" fmla="*/ 618 w 745"/>
                  <a:gd name="T55" fmla="*/ 1005 h 10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745" h="1050">
                    <a:moveTo>
                      <a:pt x="618" y="1005"/>
                    </a:moveTo>
                    <a:cubicBezTo>
                      <a:pt x="650" y="996"/>
                      <a:pt x="674" y="970"/>
                      <a:pt x="683" y="938"/>
                    </a:cubicBezTo>
                    <a:cubicBezTo>
                      <a:pt x="695" y="921"/>
                      <a:pt x="699" y="899"/>
                      <a:pt x="693" y="877"/>
                    </a:cubicBezTo>
                    <a:cubicBezTo>
                      <a:pt x="690" y="867"/>
                      <a:pt x="685" y="858"/>
                      <a:pt x="679" y="851"/>
                    </a:cubicBezTo>
                    <a:cubicBezTo>
                      <a:pt x="680" y="841"/>
                      <a:pt x="680" y="831"/>
                      <a:pt x="677" y="821"/>
                    </a:cubicBezTo>
                    <a:cubicBezTo>
                      <a:pt x="675" y="812"/>
                      <a:pt x="671" y="805"/>
                      <a:pt x="666" y="798"/>
                    </a:cubicBezTo>
                    <a:cubicBezTo>
                      <a:pt x="667" y="790"/>
                      <a:pt x="666" y="782"/>
                      <a:pt x="664" y="773"/>
                    </a:cubicBezTo>
                    <a:cubicBezTo>
                      <a:pt x="662" y="768"/>
                      <a:pt x="660" y="763"/>
                      <a:pt x="658" y="759"/>
                    </a:cubicBezTo>
                    <a:cubicBezTo>
                      <a:pt x="661" y="746"/>
                      <a:pt x="662" y="732"/>
                      <a:pt x="659" y="718"/>
                    </a:cubicBezTo>
                    <a:cubicBezTo>
                      <a:pt x="649" y="663"/>
                      <a:pt x="663" y="631"/>
                      <a:pt x="694" y="560"/>
                    </a:cubicBezTo>
                    <a:cubicBezTo>
                      <a:pt x="698" y="552"/>
                      <a:pt x="702" y="543"/>
                      <a:pt x="706" y="534"/>
                    </a:cubicBezTo>
                    <a:cubicBezTo>
                      <a:pt x="743" y="448"/>
                      <a:pt x="745" y="352"/>
                      <a:pt x="713" y="264"/>
                    </a:cubicBezTo>
                    <a:cubicBezTo>
                      <a:pt x="651" y="98"/>
                      <a:pt x="474" y="0"/>
                      <a:pt x="300" y="37"/>
                    </a:cubicBezTo>
                    <a:cubicBezTo>
                      <a:pt x="292" y="38"/>
                      <a:pt x="284" y="40"/>
                      <a:pt x="275" y="43"/>
                    </a:cubicBezTo>
                    <a:cubicBezTo>
                      <a:pt x="187" y="68"/>
                      <a:pt x="113" y="125"/>
                      <a:pt x="65" y="203"/>
                    </a:cubicBezTo>
                    <a:cubicBezTo>
                      <a:pt x="14" y="289"/>
                      <a:pt x="0" y="393"/>
                      <a:pt x="27" y="489"/>
                    </a:cubicBezTo>
                    <a:cubicBezTo>
                      <a:pt x="50" y="569"/>
                      <a:pt x="100" y="639"/>
                      <a:pt x="169" y="687"/>
                    </a:cubicBezTo>
                    <a:cubicBezTo>
                      <a:pt x="190" y="701"/>
                      <a:pt x="190" y="701"/>
                      <a:pt x="190" y="701"/>
                    </a:cubicBezTo>
                    <a:cubicBezTo>
                      <a:pt x="255" y="745"/>
                      <a:pt x="284" y="766"/>
                      <a:pt x="305" y="819"/>
                    </a:cubicBezTo>
                    <a:cubicBezTo>
                      <a:pt x="310" y="832"/>
                      <a:pt x="318" y="843"/>
                      <a:pt x="327" y="853"/>
                    </a:cubicBezTo>
                    <a:cubicBezTo>
                      <a:pt x="328" y="858"/>
                      <a:pt x="329" y="863"/>
                      <a:pt x="330" y="868"/>
                    </a:cubicBezTo>
                    <a:cubicBezTo>
                      <a:pt x="332" y="876"/>
                      <a:pt x="336" y="884"/>
                      <a:pt x="341" y="891"/>
                    </a:cubicBezTo>
                    <a:cubicBezTo>
                      <a:pt x="340" y="899"/>
                      <a:pt x="341" y="907"/>
                      <a:pt x="343" y="915"/>
                    </a:cubicBezTo>
                    <a:cubicBezTo>
                      <a:pt x="346" y="925"/>
                      <a:pt x="351" y="934"/>
                      <a:pt x="357" y="942"/>
                    </a:cubicBezTo>
                    <a:cubicBezTo>
                      <a:pt x="356" y="952"/>
                      <a:pt x="357" y="962"/>
                      <a:pt x="359" y="972"/>
                    </a:cubicBezTo>
                    <a:cubicBezTo>
                      <a:pt x="366" y="993"/>
                      <a:pt x="381" y="1010"/>
                      <a:pt x="400" y="1019"/>
                    </a:cubicBezTo>
                    <a:cubicBezTo>
                      <a:pt x="424" y="1041"/>
                      <a:pt x="458" y="1050"/>
                      <a:pt x="491" y="1041"/>
                    </a:cubicBezTo>
                    <a:lnTo>
                      <a:pt x="618" y="100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3210" y="2884"/>
                <a:ext cx="579" cy="634"/>
              </a:xfrm>
              <a:custGeom>
                <a:avLst/>
                <a:gdLst>
                  <a:gd name="T0" fmla="*/ 102 w 244"/>
                  <a:gd name="T1" fmla="*/ 260 h 267"/>
                  <a:gd name="T2" fmla="*/ 205 w 244"/>
                  <a:gd name="T3" fmla="*/ 231 h 267"/>
                  <a:gd name="T4" fmla="*/ 237 w 244"/>
                  <a:gd name="T5" fmla="*/ 174 h 267"/>
                  <a:gd name="T6" fmla="*/ 198 w 244"/>
                  <a:gd name="T7" fmla="*/ 38 h 267"/>
                  <a:gd name="T8" fmla="*/ 141 w 244"/>
                  <a:gd name="T9" fmla="*/ 7 h 267"/>
                  <a:gd name="T10" fmla="*/ 38 w 244"/>
                  <a:gd name="T11" fmla="*/ 36 h 267"/>
                  <a:gd name="T12" fmla="*/ 7 w 244"/>
                  <a:gd name="T13" fmla="*/ 92 h 267"/>
                  <a:gd name="T14" fmla="*/ 45 w 244"/>
                  <a:gd name="T15" fmla="*/ 228 h 267"/>
                  <a:gd name="T16" fmla="*/ 102 w 244"/>
                  <a:gd name="T17" fmla="*/ 260 h 2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44" h="267">
                    <a:moveTo>
                      <a:pt x="102" y="260"/>
                    </a:moveTo>
                    <a:cubicBezTo>
                      <a:pt x="205" y="231"/>
                      <a:pt x="205" y="231"/>
                      <a:pt x="205" y="231"/>
                    </a:cubicBezTo>
                    <a:cubicBezTo>
                      <a:pt x="229" y="224"/>
                      <a:pt x="244" y="199"/>
                      <a:pt x="237" y="174"/>
                    </a:cubicBezTo>
                    <a:cubicBezTo>
                      <a:pt x="198" y="38"/>
                      <a:pt x="198" y="38"/>
                      <a:pt x="198" y="38"/>
                    </a:cubicBezTo>
                    <a:cubicBezTo>
                      <a:pt x="191" y="14"/>
                      <a:pt x="166" y="0"/>
                      <a:pt x="141" y="7"/>
                    </a:cubicBezTo>
                    <a:cubicBezTo>
                      <a:pt x="38" y="36"/>
                      <a:pt x="38" y="36"/>
                      <a:pt x="38" y="36"/>
                    </a:cubicBezTo>
                    <a:cubicBezTo>
                      <a:pt x="14" y="43"/>
                      <a:pt x="0" y="68"/>
                      <a:pt x="7" y="92"/>
                    </a:cubicBezTo>
                    <a:cubicBezTo>
                      <a:pt x="45" y="228"/>
                      <a:pt x="45" y="228"/>
                      <a:pt x="45" y="228"/>
                    </a:cubicBezTo>
                    <a:cubicBezTo>
                      <a:pt x="52" y="253"/>
                      <a:pt x="78" y="267"/>
                      <a:pt x="102" y="260"/>
                    </a:cubicBezTo>
                    <a:close/>
                  </a:path>
                </a:pathLst>
              </a:custGeom>
              <a:solidFill>
                <a:srgbClr val="8D83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Freeform 9"/>
              <p:cNvSpPr/>
              <p:nvPr/>
            </p:nvSpPr>
            <p:spPr bwMode="auto">
              <a:xfrm>
                <a:off x="2448" y="1331"/>
                <a:ext cx="1471" cy="1795"/>
              </a:xfrm>
              <a:custGeom>
                <a:avLst/>
                <a:gdLst>
                  <a:gd name="T0" fmla="*/ 23 w 620"/>
                  <a:gd name="T1" fmla="*/ 406 h 755"/>
                  <a:gd name="T2" fmla="*/ 140 w 620"/>
                  <a:gd name="T3" fmla="*/ 571 h 755"/>
                  <a:gd name="T4" fmla="*/ 162 w 620"/>
                  <a:gd name="T5" fmla="*/ 585 h 755"/>
                  <a:gd name="T6" fmla="*/ 298 w 620"/>
                  <a:gd name="T7" fmla="*/ 731 h 755"/>
                  <a:gd name="T8" fmla="*/ 337 w 620"/>
                  <a:gd name="T9" fmla="*/ 750 h 755"/>
                  <a:gd name="T10" fmla="*/ 513 w 620"/>
                  <a:gd name="T11" fmla="*/ 700 h 755"/>
                  <a:gd name="T12" fmla="*/ 536 w 620"/>
                  <a:gd name="T13" fmla="*/ 663 h 755"/>
                  <a:gd name="T14" fmla="*/ 575 w 620"/>
                  <a:gd name="T15" fmla="*/ 469 h 755"/>
                  <a:gd name="T16" fmla="*/ 587 w 620"/>
                  <a:gd name="T17" fmla="*/ 443 h 755"/>
                  <a:gd name="T18" fmla="*/ 592 w 620"/>
                  <a:gd name="T19" fmla="*/ 219 h 755"/>
                  <a:gd name="T20" fmla="*/ 250 w 620"/>
                  <a:gd name="T21" fmla="*/ 30 h 755"/>
                  <a:gd name="T22" fmla="*/ 55 w 620"/>
                  <a:gd name="T23" fmla="*/ 169 h 755"/>
                  <a:gd name="T24" fmla="*/ 23 w 620"/>
                  <a:gd name="T25" fmla="*/ 406 h 7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620" h="755">
                    <a:moveTo>
                      <a:pt x="23" y="406"/>
                    </a:moveTo>
                    <a:cubicBezTo>
                      <a:pt x="42" y="473"/>
                      <a:pt x="83" y="531"/>
                      <a:pt x="140" y="571"/>
                    </a:cubicBezTo>
                    <a:cubicBezTo>
                      <a:pt x="162" y="585"/>
                      <a:pt x="162" y="585"/>
                      <a:pt x="162" y="585"/>
                    </a:cubicBezTo>
                    <a:cubicBezTo>
                      <a:pt x="230" y="632"/>
                      <a:pt x="271" y="660"/>
                      <a:pt x="298" y="731"/>
                    </a:cubicBezTo>
                    <a:cubicBezTo>
                      <a:pt x="305" y="747"/>
                      <a:pt x="321" y="755"/>
                      <a:pt x="337" y="750"/>
                    </a:cubicBezTo>
                    <a:cubicBezTo>
                      <a:pt x="513" y="700"/>
                      <a:pt x="513" y="700"/>
                      <a:pt x="513" y="700"/>
                    </a:cubicBezTo>
                    <a:cubicBezTo>
                      <a:pt x="530" y="696"/>
                      <a:pt x="539" y="680"/>
                      <a:pt x="536" y="663"/>
                    </a:cubicBezTo>
                    <a:cubicBezTo>
                      <a:pt x="522" y="589"/>
                      <a:pt x="542" y="544"/>
                      <a:pt x="575" y="469"/>
                    </a:cubicBezTo>
                    <a:cubicBezTo>
                      <a:pt x="579" y="461"/>
                      <a:pt x="583" y="452"/>
                      <a:pt x="587" y="443"/>
                    </a:cubicBezTo>
                    <a:cubicBezTo>
                      <a:pt x="618" y="372"/>
                      <a:pt x="620" y="292"/>
                      <a:pt x="592" y="219"/>
                    </a:cubicBezTo>
                    <a:cubicBezTo>
                      <a:pt x="541" y="81"/>
                      <a:pt x="394" y="0"/>
                      <a:pt x="250" y="30"/>
                    </a:cubicBezTo>
                    <a:cubicBezTo>
                      <a:pt x="167" y="48"/>
                      <a:pt x="98" y="97"/>
                      <a:pt x="55" y="169"/>
                    </a:cubicBezTo>
                    <a:cubicBezTo>
                      <a:pt x="12" y="240"/>
                      <a:pt x="0" y="326"/>
                      <a:pt x="23" y="406"/>
                    </a:cubicBezTo>
                    <a:close/>
                  </a:path>
                </a:pathLst>
              </a:custGeom>
              <a:solidFill>
                <a:srgbClr val="FFC50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3295" y="1545"/>
                <a:ext cx="477" cy="761"/>
              </a:xfrm>
              <a:custGeom>
                <a:avLst/>
                <a:gdLst>
                  <a:gd name="T0" fmla="*/ 15 w 201"/>
                  <a:gd name="T1" fmla="*/ 9 h 320"/>
                  <a:gd name="T2" fmla="*/ 105 w 201"/>
                  <a:gd name="T3" fmla="*/ 42 h 320"/>
                  <a:gd name="T4" fmla="*/ 167 w 201"/>
                  <a:gd name="T5" fmla="*/ 115 h 320"/>
                  <a:gd name="T6" fmla="*/ 170 w 201"/>
                  <a:gd name="T7" fmla="*/ 315 h 320"/>
                  <a:gd name="T8" fmla="*/ 161 w 201"/>
                  <a:gd name="T9" fmla="*/ 311 h 320"/>
                  <a:gd name="T10" fmla="*/ 121 w 201"/>
                  <a:gd name="T11" fmla="*/ 134 h 320"/>
                  <a:gd name="T12" fmla="*/ 68 w 201"/>
                  <a:gd name="T13" fmla="*/ 79 h 320"/>
                  <a:gd name="T14" fmla="*/ 6 w 201"/>
                  <a:gd name="T15" fmla="*/ 32 h 320"/>
                  <a:gd name="T16" fmla="*/ 15 w 201"/>
                  <a:gd name="T17" fmla="*/ 9 h 3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01" h="320">
                    <a:moveTo>
                      <a:pt x="15" y="9"/>
                    </a:moveTo>
                    <a:cubicBezTo>
                      <a:pt x="48" y="0"/>
                      <a:pt x="80" y="22"/>
                      <a:pt x="105" y="42"/>
                    </a:cubicBezTo>
                    <a:cubicBezTo>
                      <a:pt x="130" y="62"/>
                      <a:pt x="151" y="86"/>
                      <a:pt x="167" y="115"/>
                    </a:cubicBezTo>
                    <a:cubicBezTo>
                      <a:pt x="201" y="178"/>
                      <a:pt x="201" y="250"/>
                      <a:pt x="170" y="315"/>
                    </a:cubicBezTo>
                    <a:cubicBezTo>
                      <a:pt x="168" y="320"/>
                      <a:pt x="160" y="316"/>
                      <a:pt x="161" y="311"/>
                    </a:cubicBezTo>
                    <a:cubicBezTo>
                      <a:pt x="170" y="251"/>
                      <a:pt x="155" y="184"/>
                      <a:pt x="121" y="134"/>
                    </a:cubicBezTo>
                    <a:cubicBezTo>
                      <a:pt x="107" y="113"/>
                      <a:pt x="89" y="94"/>
                      <a:pt x="68" y="79"/>
                    </a:cubicBezTo>
                    <a:cubicBezTo>
                      <a:pt x="47" y="64"/>
                      <a:pt x="21" y="54"/>
                      <a:pt x="6" y="32"/>
                    </a:cubicBezTo>
                    <a:cubicBezTo>
                      <a:pt x="0" y="24"/>
                      <a:pt x="6" y="12"/>
                      <a:pt x="15" y="9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3217" y="3026"/>
                <a:ext cx="522" cy="198"/>
              </a:xfrm>
              <a:custGeom>
                <a:avLst/>
                <a:gdLst>
                  <a:gd name="T0" fmla="*/ 12 w 220"/>
                  <a:gd name="T1" fmla="*/ 56 h 83"/>
                  <a:gd name="T2" fmla="*/ 200 w 220"/>
                  <a:gd name="T3" fmla="*/ 3 h 83"/>
                  <a:gd name="T4" fmla="*/ 218 w 220"/>
                  <a:gd name="T5" fmla="*/ 11 h 83"/>
                  <a:gd name="T6" fmla="*/ 218 w 220"/>
                  <a:gd name="T7" fmla="*/ 11 h 83"/>
                  <a:gd name="T8" fmla="*/ 207 w 220"/>
                  <a:gd name="T9" fmla="*/ 28 h 83"/>
                  <a:gd name="T10" fmla="*/ 19 w 220"/>
                  <a:gd name="T11" fmla="*/ 81 h 83"/>
                  <a:gd name="T12" fmla="*/ 2 w 220"/>
                  <a:gd name="T13" fmla="*/ 73 h 83"/>
                  <a:gd name="T14" fmla="*/ 2 w 220"/>
                  <a:gd name="T15" fmla="*/ 73 h 83"/>
                  <a:gd name="T16" fmla="*/ 12 w 220"/>
                  <a:gd name="T17" fmla="*/ 56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20" h="83">
                    <a:moveTo>
                      <a:pt x="12" y="56"/>
                    </a:moveTo>
                    <a:cubicBezTo>
                      <a:pt x="200" y="3"/>
                      <a:pt x="200" y="3"/>
                      <a:pt x="200" y="3"/>
                    </a:cubicBezTo>
                    <a:cubicBezTo>
                      <a:pt x="208" y="0"/>
                      <a:pt x="216" y="4"/>
                      <a:pt x="218" y="11"/>
                    </a:cubicBezTo>
                    <a:cubicBezTo>
                      <a:pt x="218" y="11"/>
                      <a:pt x="218" y="11"/>
                      <a:pt x="218" y="11"/>
                    </a:cubicBezTo>
                    <a:cubicBezTo>
                      <a:pt x="220" y="18"/>
                      <a:pt x="215" y="25"/>
                      <a:pt x="207" y="28"/>
                    </a:cubicBezTo>
                    <a:cubicBezTo>
                      <a:pt x="19" y="81"/>
                      <a:pt x="19" y="81"/>
                      <a:pt x="19" y="81"/>
                    </a:cubicBezTo>
                    <a:cubicBezTo>
                      <a:pt x="11" y="83"/>
                      <a:pt x="3" y="79"/>
                      <a:pt x="2" y="73"/>
                    </a:cubicBezTo>
                    <a:cubicBezTo>
                      <a:pt x="2" y="73"/>
                      <a:pt x="2" y="73"/>
                      <a:pt x="2" y="73"/>
                    </a:cubicBezTo>
                    <a:cubicBezTo>
                      <a:pt x="0" y="66"/>
                      <a:pt x="4" y="58"/>
                      <a:pt x="12" y="56"/>
                    </a:cubicBezTo>
                    <a:close/>
                  </a:path>
                </a:pathLst>
              </a:custGeom>
              <a:solidFill>
                <a:srgbClr val="5047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Freeform 12"/>
              <p:cNvSpPr/>
              <p:nvPr/>
            </p:nvSpPr>
            <p:spPr bwMode="auto">
              <a:xfrm>
                <a:off x="3248" y="3140"/>
                <a:ext cx="522" cy="198"/>
              </a:xfrm>
              <a:custGeom>
                <a:avLst/>
                <a:gdLst>
                  <a:gd name="T0" fmla="*/ 13 w 220"/>
                  <a:gd name="T1" fmla="*/ 55 h 83"/>
                  <a:gd name="T2" fmla="*/ 201 w 220"/>
                  <a:gd name="T3" fmla="*/ 2 h 83"/>
                  <a:gd name="T4" fmla="*/ 218 w 220"/>
                  <a:gd name="T5" fmla="*/ 10 h 83"/>
                  <a:gd name="T6" fmla="*/ 218 w 220"/>
                  <a:gd name="T7" fmla="*/ 10 h 83"/>
                  <a:gd name="T8" fmla="*/ 208 w 220"/>
                  <a:gd name="T9" fmla="*/ 27 h 83"/>
                  <a:gd name="T10" fmla="*/ 20 w 220"/>
                  <a:gd name="T11" fmla="*/ 80 h 83"/>
                  <a:gd name="T12" fmla="*/ 2 w 220"/>
                  <a:gd name="T13" fmla="*/ 72 h 83"/>
                  <a:gd name="T14" fmla="*/ 2 w 220"/>
                  <a:gd name="T15" fmla="*/ 72 h 83"/>
                  <a:gd name="T16" fmla="*/ 13 w 220"/>
                  <a:gd name="T17" fmla="*/ 55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20" h="83">
                    <a:moveTo>
                      <a:pt x="13" y="55"/>
                    </a:moveTo>
                    <a:cubicBezTo>
                      <a:pt x="201" y="2"/>
                      <a:pt x="201" y="2"/>
                      <a:pt x="201" y="2"/>
                    </a:cubicBezTo>
                    <a:cubicBezTo>
                      <a:pt x="209" y="0"/>
                      <a:pt x="216" y="3"/>
                      <a:pt x="218" y="10"/>
                    </a:cubicBezTo>
                    <a:cubicBezTo>
                      <a:pt x="218" y="10"/>
                      <a:pt x="218" y="10"/>
                      <a:pt x="218" y="10"/>
                    </a:cubicBezTo>
                    <a:cubicBezTo>
                      <a:pt x="220" y="17"/>
                      <a:pt x="216" y="25"/>
                      <a:pt x="208" y="27"/>
                    </a:cubicBezTo>
                    <a:cubicBezTo>
                      <a:pt x="20" y="80"/>
                      <a:pt x="20" y="80"/>
                      <a:pt x="20" y="80"/>
                    </a:cubicBezTo>
                    <a:cubicBezTo>
                      <a:pt x="12" y="83"/>
                      <a:pt x="4" y="79"/>
                      <a:pt x="2" y="72"/>
                    </a:cubicBezTo>
                    <a:cubicBezTo>
                      <a:pt x="2" y="72"/>
                      <a:pt x="2" y="72"/>
                      <a:pt x="2" y="72"/>
                    </a:cubicBezTo>
                    <a:cubicBezTo>
                      <a:pt x="0" y="65"/>
                      <a:pt x="5" y="58"/>
                      <a:pt x="13" y="55"/>
                    </a:cubicBezTo>
                    <a:close/>
                  </a:path>
                </a:pathLst>
              </a:custGeom>
              <a:solidFill>
                <a:srgbClr val="5047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Freeform 13"/>
              <p:cNvSpPr/>
              <p:nvPr/>
            </p:nvSpPr>
            <p:spPr bwMode="auto">
              <a:xfrm>
                <a:off x="3286" y="3273"/>
                <a:ext cx="522" cy="198"/>
              </a:xfrm>
              <a:custGeom>
                <a:avLst/>
                <a:gdLst>
                  <a:gd name="T0" fmla="*/ 13 w 220"/>
                  <a:gd name="T1" fmla="*/ 56 h 83"/>
                  <a:gd name="T2" fmla="*/ 201 w 220"/>
                  <a:gd name="T3" fmla="*/ 2 h 83"/>
                  <a:gd name="T4" fmla="*/ 219 w 220"/>
                  <a:gd name="T5" fmla="*/ 11 h 83"/>
                  <a:gd name="T6" fmla="*/ 219 w 220"/>
                  <a:gd name="T7" fmla="*/ 11 h 83"/>
                  <a:gd name="T8" fmla="*/ 208 w 220"/>
                  <a:gd name="T9" fmla="*/ 27 h 83"/>
                  <a:gd name="T10" fmla="*/ 20 w 220"/>
                  <a:gd name="T11" fmla="*/ 81 h 83"/>
                  <a:gd name="T12" fmla="*/ 2 w 220"/>
                  <a:gd name="T13" fmla="*/ 72 h 83"/>
                  <a:gd name="T14" fmla="*/ 2 w 220"/>
                  <a:gd name="T15" fmla="*/ 72 h 83"/>
                  <a:gd name="T16" fmla="*/ 13 w 220"/>
                  <a:gd name="T17" fmla="*/ 56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20" h="83">
                    <a:moveTo>
                      <a:pt x="13" y="56"/>
                    </a:moveTo>
                    <a:cubicBezTo>
                      <a:pt x="201" y="2"/>
                      <a:pt x="201" y="2"/>
                      <a:pt x="201" y="2"/>
                    </a:cubicBezTo>
                    <a:cubicBezTo>
                      <a:pt x="209" y="0"/>
                      <a:pt x="217" y="4"/>
                      <a:pt x="219" y="11"/>
                    </a:cubicBezTo>
                    <a:cubicBezTo>
                      <a:pt x="219" y="11"/>
                      <a:pt x="219" y="11"/>
                      <a:pt x="219" y="11"/>
                    </a:cubicBezTo>
                    <a:cubicBezTo>
                      <a:pt x="220" y="18"/>
                      <a:pt x="216" y="25"/>
                      <a:pt x="208" y="27"/>
                    </a:cubicBezTo>
                    <a:cubicBezTo>
                      <a:pt x="20" y="81"/>
                      <a:pt x="20" y="81"/>
                      <a:pt x="20" y="81"/>
                    </a:cubicBezTo>
                    <a:cubicBezTo>
                      <a:pt x="12" y="83"/>
                      <a:pt x="4" y="79"/>
                      <a:pt x="2" y="72"/>
                    </a:cubicBezTo>
                    <a:cubicBezTo>
                      <a:pt x="2" y="72"/>
                      <a:pt x="2" y="72"/>
                      <a:pt x="2" y="72"/>
                    </a:cubicBezTo>
                    <a:cubicBezTo>
                      <a:pt x="0" y="65"/>
                      <a:pt x="5" y="58"/>
                      <a:pt x="13" y="56"/>
                    </a:cubicBezTo>
                    <a:close/>
                  </a:path>
                </a:pathLst>
              </a:custGeom>
              <a:solidFill>
                <a:srgbClr val="5047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3946" y="1331"/>
                <a:ext cx="429" cy="162"/>
              </a:xfrm>
              <a:custGeom>
                <a:avLst/>
                <a:gdLst>
                  <a:gd name="T0" fmla="*/ 0 w 429"/>
                  <a:gd name="T1" fmla="*/ 162 h 162"/>
                  <a:gd name="T2" fmla="*/ 429 w 429"/>
                  <a:gd name="T3" fmla="*/ 110 h 162"/>
                  <a:gd name="T4" fmla="*/ 365 w 429"/>
                  <a:gd name="T5" fmla="*/ 0 h 162"/>
                  <a:gd name="T6" fmla="*/ 0 w 429"/>
                  <a:gd name="T7" fmla="*/ 162 h 1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429" h="162">
                    <a:moveTo>
                      <a:pt x="0" y="162"/>
                    </a:moveTo>
                    <a:lnTo>
                      <a:pt x="429" y="110"/>
                    </a:lnTo>
                    <a:lnTo>
                      <a:pt x="365" y="0"/>
                    </a:lnTo>
                    <a:lnTo>
                      <a:pt x="0" y="162"/>
                    </a:lnTo>
                    <a:close/>
                  </a:path>
                </a:pathLst>
              </a:custGeom>
              <a:solidFill>
                <a:srgbClr val="FFC50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5"/>
              <p:cNvSpPr/>
              <p:nvPr/>
            </p:nvSpPr>
            <p:spPr bwMode="auto">
              <a:xfrm>
                <a:off x="3877" y="1238"/>
                <a:ext cx="152" cy="226"/>
              </a:xfrm>
              <a:custGeom>
                <a:avLst/>
                <a:gdLst>
                  <a:gd name="T0" fmla="*/ 0 w 152"/>
                  <a:gd name="T1" fmla="*/ 226 h 226"/>
                  <a:gd name="T2" fmla="*/ 152 w 152"/>
                  <a:gd name="T3" fmla="*/ 62 h 226"/>
                  <a:gd name="T4" fmla="*/ 23 w 152"/>
                  <a:gd name="T5" fmla="*/ 0 h 226"/>
                  <a:gd name="T6" fmla="*/ 0 w 152"/>
                  <a:gd name="T7" fmla="*/ 226 h 2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52" h="226">
                    <a:moveTo>
                      <a:pt x="0" y="226"/>
                    </a:moveTo>
                    <a:lnTo>
                      <a:pt x="152" y="62"/>
                    </a:lnTo>
                    <a:lnTo>
                      <a:pt x="23" y="0"/>
                    </a:lnTo>
                    <a:lnTo>
                      <a:pt x="0" y="226"/>
                    </a:lnTo>
                    <a:close/>
                  </a:path>
                </a:pathLst>
              </a:custGeom>
              <a:solidFill>
                <a:srgbClr val="FFC50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6"/>
              <p:cNvSpPr/>
              <p:nvPr/>
            </p:nvSpPr>
            <p:spPr bwMode="auto">
              <a:xfrm>
                <a:off x="3635" y="1129"/>
                <a:ext cx="159" cy="300"/>
              </a:xfrm>
              <a:custGeom>
                <a:avLst/>
                <a:gdLst>
                  <a:gd name="T0" fmla="*/ 159 w 159"/>
                  <a:gd name="T1" fmla="*/ 300 h 300"/>
                  <a:gd name="T2" fmla="*/ 111 w 159"/>
                  <a:gd name="T3" fmla="*/ 0 h 300"/>
                  <a:gd name="T4" fmla="*/ 0 w 159"/>
                  <a:gd name="T5" fmla="*/ 45 h 300"/>
                  <a:gd name="T6" fmla="*/ 159 w 159"/>
                  <a:gd name="T7" fmla="*/ 300 h 3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59" h="300">
                    <a:moveTo>
                      <a:pt x="159" y="300"/>
                    </a:moveTo>
                    <a:lnTo>
                      <a:pt x="111" y="0"/>
                    </a:lnTo>
                    <a:lnTo>
                      <a:pt x="0" y="45"/>
                    </a:lnTo>
                    <a:lnTo>
                      <a:pt x="159" y="300"/>
                    </a:lnTo>
                    <a:close/>
                  </a:path>
                </a:pathLst>
              </a:custGeom>
              <a:solidFill>
                <a:srgbClr val="FFC50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20" name="文本框 19"/>
            <p:cNvSpPr txBox="1"/>
            <p:nvPr/>
          </p:nvSpPr>
          <p:spPr>
            <a:xfrm>
              <a:off x="4826361" y="3006862"/>
              <a:ext cx="2853255" cy="11421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400" b="1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它们有什么共同特点呢？</a:t>
              </a:r>
            </a:p>
          </p:txBody>
        </p:sp>
      </p:grpSp>
      <p:pic>
        <p:nvPicPr>
          <p:cNvPr id="4" name="https://docer-ks3.wpscdn.cn/picture/70490050/3cca78488a42161ff408cc2736445b62_612.jpg" descr="秤,等臂天平,平衡,质量,重量,黄铜,链,重的,俄罗斯,背景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2385" y="1382395"/>
            <a:ext cx="3399790" cy="226568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272732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认识杠杆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899795" y="1609090"/>
            <a:ext cx="10160635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457200">
              <a:lnSpc>
                <a:spcPct val="150000"/>
              </a:lnSpc>
            </a:pPr>
            <a:r>
              <a:rPr lang="en-US" altLang="zh-CN" sz="2800"/>
              <a:t>   </a:t>
            </a:r>
            <a:r>
              <a:rPr lang="zh-CN" altLang="en-US" sz="2800"/>
              <a:t>下图展示了生活中常见的几种工具，结合实际使用过程，你能说出它们有什么共同点吗？</a:t>
            </a:r>
          </a:p>
        </p:txBody>
      </p:sp>
      <p:pic>
        <p:nvPicPr>
          <p:cNvPr id="3" name="https://docer-ks3.wpscdn.cn/picture/34469842/9327a5ec692f70e6b3a8d3056a43f4e5_612.jpg" descr="Male hand holding scissors.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795" y="2992755"/>
            <a:ext cx="3066415" cy="254000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1403985" y="5530850"/>
            <a:ext cx="20580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剪刀</a:t>
            </a:r>
          </a:p>
        </p:txBody>
      </p:sp>
      <p:pic>
        <p:nvPicPr>
          <p:cNvPr id="9" name="https://docer-ks3.wpscdn.cn/picture/45604671/079f177d6b387e686b4b4dab25debd1f_612.jpg" descr="秤,实验室,灰色,白色背景,比例,水平画幅,无人,古老的,化学家,科学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70375" y="2992755"/>
            <a:ext cx="3650615" cy="2536190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5066665" y="5530850"/>
            <a:ext cx="20580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天平</a:t>
            </a:r>
          </a:p>
        </p:txBody>
      </p:sp>
      <p:pic>
        <p:nvPicPr>
          <p:cNvPr id="11" name="https://docer-ks3.wpscdn.cn/picture/90354425/9e26c960fa274e546d46418e7b92e0ba_612.jpg" descr="胡桃夹里的核桃。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11160" y="2992755"/>
            <a:ext cx="3876040" cy="2538095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8919845" y="5530850"/>
            <a:ext cx="20580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核桃钳</a:t>
            </a:r>
          </a:p>
        </p:txBody>
      </p:sp>
      <p:sp>
        <p:nvSpPr>
          <p:cNvPr id="13" name="椭圆 12"/>
          <p:cNvSpPr/>
          <p:nvPr/>
        </p:nvSpPr>
        <p:spPr>
          <a:xfrm>
            <a:off x="2741295" y="4340225"/>
            <a:ext cx="154940" cy="1549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椭圆 13"/>
          <p:cNvSpPr/>
          <p:nvPr/>
        </p:nvSpPr>
        <p:spPr>
          <a:xfrm>
            <a:off x="6018530" y="3914775"/>
            <a:ext cx="154940" cy="1549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椭圆 14"/>
          <p:cNvSpPr/>
          <p:nvPr/>
        </p:nvSpPr>
        <p:spPr>
          <a:xfrm>
            <a:off x="10669905" y="3517265"/>
            <a:ext cx="193675" cy="193675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16" name="直接连接符 15"/>
          <p:cNvCxnSpPr/>
          <p:nvPr/>
        </p:nvCxnSpPr>
        <p:spPr>
          <a:xfrm flipV="1">
            <a:off x="2024380" y="4077970"/>
            <a:ext cx="1405255" cy="785495"/>
          </a:xfrm>
          <a:prstGeom prst="line">
            <a:avLst/>
          </a:prstGeom>
          <a:ln w="41275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 flipV="1">
            <a:off x="5217795" y="3982720"/>
            <a:ext cx="1971675" cy="19685"/>
          </a:xfrm>
          <a:prstGeom prst="line">
            <a:avLst/>
          </a:prstGeom>
          <a:ln w="41275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/>
        </p:nvCxnSpPr>
        <p:spPr>
          <a:xfrm flipV="1">
            <a:off x="10000615" y="3599815"/>
            <a:ext cx="805180" cy="1108075"/>
          </a:xfrm>
          <a:prstGeom prst="line">
            <a:avLst/>
          </a:prstGeom>
          <a:ln w="41275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9" name="文本框 18"/>
          <p:cNvSpPr txBox="1"/>
          <p:nvPr/>
        </p:nvSpPr>
        <p:spPr>
          <a:xfrm>
            <a:off x="899795" y="6172835"/>
            <a:ext cx="669798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特点：都有</a:t>
            </a:r>
            <a:r>
              <a:rPr lang="zh-CN" altLang="en-US" sz="2800" b="1">
                <a:solidFill>
                  <a:schemeClr val="accent5"/>
                </a:solidFill>
              </a:rPr>
              <a:t>一根</a:t>
            </a:r>
            <a:r>
              <a:rPr lang="zh-CN" altLang="en-US" sz="2800"/>
              <a:t>能</a:t>
            </a:r>
            <a:r>
              <a:rPr lang="zh-CN" altLang="en-US" sz="2800" b="1">
                <a:solidFill>
                  <a:schemeClr val="accent5"/>
                </a:solidFill>
              </a:rPr>
              <a:t>绕着固定点转动的硬棒</a:t>
            </a:r>
            <a:r>
              <a:rPr lang="zh-CN" altLang="en-US" sz="2800"/>
              <a:t>。</a:t>
            </a:r>
          </a:p>
        </p:txBody>
      </p:sp>
      <p:grpSp>
        <p:nvGrpSpPr>
          <p:cNvPr id="20" name="组合 19"/>
          <p:cNvGrpSpPr/>
          <p:nvPr/>
        </p:nvGrpSpPr>
        <p:grpSpPr>
          <a:xfrm>
            <a:off x="412370" y="6328757"/>
            <a:ext cx="295322" cy="210471"/>
            <a:chOff x="435463" y="1226414"/>
            <a:chExt cx="295380" cy="210512"/>
          </a:xfrm>
        </p:grpSpPr>
        <p:sp>
          <p:nvSpPr>
            <p:cNvPr id="21" name="矩形 20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2" name="矩形 2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0" grpId="0"/>
      <p:bldP spid="12" grpId="0"/>
      <p:bldP spid="13" grpId="0" animBg="1"/>
      <p:bldP spid="14" grpId="0" animBg="1"/>
      <p:bldP spid="15" grpId="0" animBg="1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272732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认识杠杆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82660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939165" y="1675130"/>
            <a:ext cx="10741660" cy="1168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杠杆的定义：</a:t>
            </a:r>
          </a:p>
          <a:p>
            <a:pPr>
              <a:lnSpc>
                <a:spcPct val="150000"/>
              </a:lnSpc>
            </a:pPr>
            <a:r>
              <a:rPr lang="zh-CN" altLang="en-US" sz="2800"/>
              <a:t>物理学中，这种</a:t>
            </a:r>
            <a:r>
              <a:rPr lang="zh-CN" altLang="en-US" sz="2800" b="1">
                <a:solidFill>
                  <a:srgbClr val="FF0000"/>
                </a:solidFill>
              </a:rPr>
              <a:t>在力的作用下</a:t>
            </a:r>
            <a:r>
              <a:rPr lang="zh-CN" altLang="en-US" sz="2800"/>
              <a:t>能</a:t>
            </a:r>
            <a:r>
              <a:rPr lang="zh-CN" altLang="en-US" sz="2800" b="1">
                <a:solidFill>
                  <a:srgbClr val="FF0000"/>
                </a:solidFill>
              </a:rPr>
              <a:t>绕着固定点转动</a:t>
            </a:r>
            <a:r>
              <a:rPr lang="zh-CN" altLang="en-US" sz="2800"/>
              <a:t>的</a:t>
            </a:r>
            <a:r>
              <a:rPr lang="zh-CN" altLang="en-US" sz="2800" b="1">
                <a:solidFill>
                  <a:srgbClr val="FF0000"/>
                </a:solidFill>
              </a:rPr>
              <a:t>硬棒</a:t>
            </a:r>
            <a:r>
              <a:rPr lang="zh-CN" altLang="en-US" sz="2800"/>
              <a:t>就称为</a:t>
            </a:r>
            <a:r>
              <a:rPr lang="zh-CN" altLang="en-US" sz="2800" b="1">
                <a:solidFill>
                  <a:srgbClr val="FF0000"/>
                </a:solidFill>
              </a:rPr>
              <a:t>杠杆</a:t>
            </a:r>
            <a:r>
              <a:rPr lang="zh-CN" altLang="en-US" sz="2800"/>
              <a:t>。</a:t>
            </a:r>
          </a:p>
        </p:txBody>
      </p:sp>
      <p:pic>
        <p:nvPicPr>
          <p:cNvPr id="11" name="图片 10"/>
          <p:cNvPicPr/>
          <p:nvPr/>
        </p:nvPicPr>
        <p:blipFill>
          <a:blip r:embed="rId3"/>
          <a:stretch>
            <a:fillRect/>
          </a:stretch>
        </p:blipFill>
        <p:spPr>
          <a:xfrm>
            <a:off x="2871470" y="3013075"/>
            <a:ext cx="6030595" cy="3368040"/>
          </a:xfrm>
          <a:prstGeom prst="rect">
            <a:avLst/>
          </a:prstGeom>
        </p:spPr>
      </p:pic>
      <p:cxnSp>
        <p:nvCxnSpPr>
          <p:cNvPr id="13" name="直接箭头连接符 12"/>
          <p:cNvCxnSpPr/>
          <p:nvPr/>
        </p:nvCxnSpPr>
        <p:spPr>
          <a:xfrm>
            <a:off x="7780655" y="4640580"/>
            <a:ext cx="2878455" cy="823595"/>
          </a:xfrm>
          <a:prstGeom prst="straightConnector1">
            <a:avLst/>
          </a:prstGeom>
          <a:ln w="41275">
            <a:solidFill>
              <a:srgbClr val="FF0000"/>
            </a:solidFill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grpSp>
        <p:nvGrpSpPr>
          <p:cNvPr id="20" name="组合 19"/>
          <p:cNvGrpSpPr/>
          <p:nvPr/>
        </p:nvGrpSpPr>
        <p:grpSpPr>
          <a:xfrm>
            <a:off x="5051425" y="4128135"/>
            <a:ext cx="1911350" cy="1035050"/>
            <a:chOff x="7955" y="6501"/>
            <a:chExt cx="3010" cy="1630"/>
          </a:xfrm>
        </p:grpSpPr>
        <p:sp>
          <p:nvSpPr>
            <p:cNvPr id="12" name="椭圆 11"/>
            <p:cNvSpPr/>
            <p:nvPr/>
          </p:nvSpPr>
          <p:spPr>
            <a:xfrm>
              <a:off x="9048" y="7323"/>
              <a:ext cx="825" cy="809"/>
            </a:xfrm>
            <a:prstGeom prst="ellipse">
              <a:avLst/>
            </a:prstGeom>
            <a:noFill/>
            <a:ln w="41275">
              <a:solidFill>
                <a:srgbClr val="FF0000"/>
              </a:solidFill>
              <a:prstDash val="dash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4" name="文本框 13"/>
            <p:cNvSpPr txBox="1"/>
            <p:nvPr/>
          </p:nvSpPr>
          <p:spPr>
            <a:xfrm>
              <a:off x="7955" y="6501"/>
              <a:ext cx="3011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2800">
                  <a:latin typeface="方正教材规范楷体_GBK" panose="02000000000000000000" charset="-122"/>
                  <a:ea typeface="方正教材规范楷体_GBK" panose="02000000000000000000" charset="-122"/>
                </a:rPr>
                <a:t>固定点</a:t>
              </a:r>
            </a:p>
          </p:txBody>
        </p:sp>
      </p:grpSp>
      <p:sp>
        <p:nvSpPr>
          <p:cNvPr id="15" name="文本框 14"/>
          <p:cNvSpPr txBox="1"/>
          <p:nvPr/>
        </p:nvSpPr>
        <p:spPr>
          <a:xfrm>
            <a:off x="9490710" y="5570855"/>
            <a:ext cx="219011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绕固定点转动的硬棒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272732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认识杠杆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82660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899795" y="1671320"/>
            <a:ext cx="77755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杠杆是一种简单但用途十分广泛的机械。</a:t>
            </a:r>
          </a:p>
        </p:txBody>
      </p:sp>
      <p:pic>
        <p:nvPicPr>
          <p:cNvPr id="100" name="图片 99"/>
          <p:cNvPicPr>
            <a:picLocks noChangeAspect="1"/>
          </p:cNvPicPr>
          <p:nvPr/>
        </p:nvPicPr>
        <p:blipFill>
          <a:blip r:embed="rId3"/>
          <a:srcRect t="20694" r="21034" b="1528"/>
          <a:stretch>
            <a:fillRect/>
          </a:stretch>
        </p:blipFill>
        <p:spPr>
          <a:xfrm>
            <a:off x="2886710" y="2255520"/>
            <a:ext cx="3028950" cy="215773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" name="图片 10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86710" y="4413250"/>
            <a:ext cx="3028950" cy="213741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" name="图片 10"/>
          <p:cNvPicPr/>
          <p:nvPr/>
        </p:nvPicPr>
        <p:blipFill>
          <a:blip r:embed="rId5"/>
          <a:stretch>
            <a:fillRect/>
          </a:stretch>
        </p:blipFill>
        <p:spPr>
          <a:xfrm>
            <a:off x="5915660" y="2255520"/>
            <a:ext cx="3391535" cy="2159635"/>
          </a:xfrm>
          <a:prstGeom prst="rect">
            <a:avLst/>
          </a:prstGeom>
        </p:spPr>
      </p:pic>
      <p:pic>
        <p:nvPicPr>
          <p:cNvPr id="10" name="https://docer-ks3.wpscdn.cn/picture/179682162/dfbe626c6cea23bc1f4b41b36c1b0110_612.jpg" descr="估价人看着桌子上的钻石和水晶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15660" y="4413250"/>
            <a:ext cx="3391535" cy="214820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272732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认识杠杆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82660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899795" y="1670685"/>
            <a:ext cx="25107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杠杆的五要素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1009650" y="2864485"/>
            <a:ext cx="4133215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457200">
              <a:lnSpc>
                <a:spcPct val="150000"/>
              </a:lnSpc>
            </a:pPr>
            <a:r>
              <a:rPr lang="en-US" altLang="zh-CN" sz="2800"/>
              <a:t>  </a:t>
            </a:r>
            <a:r>
              <a:rPr lang="zh-CN" altLang="en-US" sz="2800"/>
              <a:t>人们用棒撬动石头时，经常用如图所示的方式，这就是利用了杠杆。</a:t>
            </a: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5275" y="928370"/>
            <a:ext cx="6232525" cy="549846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272732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认识杠杆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82660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899795" y="1670685"/>
            <a:ext cx="25107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杠杆的五要素</a:t>
            </a:r>
          </a:p>
        </p:txBody>
      </p:sp>
      <p:grpSp>
        <p:nvGrpSpPr>
          <p:cNvPr id="13" name="组合 12"/>
          <p:cNvGrpSpPr/>
          <p:nvPr/>
        </p:nvGrpSpPr>
        <p:grpSpPr>
          <a:xfrm>
            <a:off x="4565015" y="2118995"/>
            <a:ext cx="7399020" cy="2996565"/>
            <a:chOff x="7039" y="3337"/>
            <a:chExt cx="11652" cy="4719"/>
          </a:xfrm>
        </p:grpSpPr>
        <p:pic>
          <p:nvPicPr>
            <p:cNvPr id="11" name="图片 10"/>
            <p:cNvPicPr/>
            <p:nvPr/>
          </p:nvPicPr>
          <p:blipFill>
            <a:blip r:embed="rId3"/>
            <a:srcRect l="2198" r="4370" b="6031"/>
            <a:stretch>
              <a:fillRect/>
            </a:stretch>
          </p:blipFill>
          <p:spPr>
            <a:xfrm>
              <a:off x="7039" y="3337"/>
              <a:ext cx="11652" cy="4719"/>
            </a:xfrm>
            <a:prstGeom prst="rect">
              <a:avLst/>
            </a:prstGeom>
          </p:spPr>
        </p:pic>
        <p:sp>
          <p:nvSpPr>
            <p:cNvPr id="12" name="矩形 11"/>
            <p:cNvSpPr/>
            <p:nvPr/>
          </p:nvSpPr>
          <p:spPr>
            <a:xfrm>
              <a:off x="12974" y="5273"/>
              <a:ext cx="780" cy="66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908685" y="2493010"/>
            <a:ext cx="329628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/>
              <a:t>1. </a:t>
            </a:r>
            <a:r>
              <a:rPr lang="zh-CN" altLang="en-US" sz="2800"/>
              <a:t>支点：杠杆</a:t>
            </a:r>
            <a:r>
              <a:rPr lang="zh-CN" altLang="en-US" sz="2800" b="1"/>
              <a:t>绕着转动</a:t>
            </a:r>
            <a:r>
              <a:rPr lang="zh-CN" altLang="en-US" sz="2800"/>
              <a:t>的点</a:t>
            </a:r>
            <a:r>
              <a:rPr lang="en-US" altLang="zh-CN" sz="2800" i="1"/>
              <a:t>O</a:t>
            </a:r>
            <a:r>
              <a:rPr lang="zh-CN" altLang="en-US" sz="2800"/>
              <a:t>。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908685" y="3769360"/>
            <a:ext cx="329628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/>
              <a:t>2. </a:t>
            </a:r>
            <a:r>
              <a:rPr lang="zh-CN" altLang="en-US" sz="2800"/>
              <a:t>动力：使杠杆</a:t>
            </a:r>
            <a:r>
              <a:rPr lang="zh-CN" altLang="en-US" sz="2800" b="1"/>
              <a:t>转动的力</a:t>
            </a:r>
            <a:r>
              <a:rPr lang="en-US" altLang="zh-CN" sz="2800" i="1"/>
              <a:t>F</a:t>
            </a:r>
            <a:r>
              <a:rPr lang="en-US" altLang="zh-CN" sz="3200" i="1" baseline="-25000"/>
              <a:t>1</a:t>
            </a:r>
            <a:r>
              <a:rPr lang="zh-CN" altLang="en-US" sz="2800"/>
              <a:t>。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909320" y="5045710"/>
            <a:ext cx="329565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/>
              <a:t>3. </a:t>
            </a:r>
            <a:r>
              <a:rPr lang="zh-CN" altLang="en-US" sz="2800"/>
              <a:t>阻力：</a:t>
            </a:r>
            <a:r>
              <a:rPr lang="zh-CN" altLang="en-US" sz="2800" b="1"/>
              <a:t>阻碍</a:t>
            </a:r>
            <a:r>
              <a:rPr lang="zh-CN" altLang="en-US" sz="2800"/>
              <a:t>杠杆转动的力</a:t>
            </a:r>
            <a:r>
              <a:rPr lang="en-US" altLang="zh-CN" sz="2800" i="1"/>
              <a:t>F</a:t>
            </a:r>
            <a:r>
              <a:rPr lang="en-US" altLang="zh-CN" sz="3200" i="1" baseline="-25000"/>
              <a:t>2</a:t>
            </a:r>
            <a:r>
              <a:rPr lang="zh-CN" altLang="en-US" sz="2800"/>
              <a:t>。</a:t>
            </a:r>
          </a:p>
        </p:txBody>
      </p:sp>
      <p:grpSp>
        <p:nvGrpSpPr>
          <p:cNvPr id="19" name="组合 18"/>
          <p:cNvGrpSpPr/>
          <p:nvPr/>
        </p:nvGrpSpPr>
        <p:grpSpPr>
          <a:xfrm>
            <a:off x="8191500" y="2504440"/>
            <a:ext cx="1336040" cy="1692910"/>
            <a:chOff x="12900" y="3944"/>
            <a:chExt cx="2104" cy="2666"/>
          </a:xfrm>
        </p:grpSpPr>
        <p:sp>
          <p:nvSpPr>
            <p:cNvPr id="16" name="椭圆 15"/>
            <p:cNvSpPr/>
            <p:nvPr/>
          </p:nvSpPr>
          <p:spPr>
            <a:xfrm>
              <a:off x="13345" y="6132"/>
              <a:ext cx="478" cy="478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7" name="文本框 16"/>
            <p:cNvSpPr txBox="1"/>
            <p:nvPr/>
          </p:nvSpPr>
          <p:spPr>
            <a:xfrm>
              <a:off x="12900" y="3944"/>
              <a:ext cx="2105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2400"/>
                <a:t>支点</a:t>
              </a:r>
              <a:r>
                <a:rPr lang="en-US" altLang="zh-CN" sz="2400" i="1"/>
                <a:t>O</a:t>
              </a:r>
            </a:p>
          </p:txBody>
        </p:sp>
        <p:cxnSp>
          <p:nvCxnSpPr>
            <p:cNvPr id="18" name="直接连接符 17"/>
            <p:cNvCxnSpPr/>
            <p:nvPr/>
          </p:nvCxnSpPr>
          <p:spPr>
            <a:xfrm flipH="1">
              <a:off x="13666" y="4669"/>
              <a:ext cx="238" cy="146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</p:grpSp>
      <p:grpSp>
        <p:nvGrpSpPr>
          <p:cNvPr id="26" name="组合 25"/>
          <p:cNvGrpSpPr/>
          <p:nvPr/>
        </p:nvGrpSpPr>
        <p:grpSpPr>
          <a:xfrm>
            <a:off x="4638040" y="2319020"/>
            <a:ext cx="768985" cy="1371600"/>
            <a:chOff x="7304" y="3652"/>
            <a:chExt cx="1211" cy="2160"/>
          </a:xfrm>
        </p:grpSpPr>
        <p:cxnSp>
          <p:nvCxnSpPr>
            <p:cNvPr id="20" name="直接箭头连接符 19"/>
            <p:cNvCxnSpPr/>
            <p:nvPr/>
          </p:nvCxnSpPr>
          <p:spPr>
            <a:xfrm>
              <a:off x="7396" y="3762"/>
              <a:ext cx="0" cy="1893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22" name="椭圆 21"/>
            <p:cNvSpPr/>
            <p:nvPr/>
          </p:nvSpPr>
          <p:spPr>
            <a:xfrm>
              <a:off x="7304" y="3652"/>
              <a:ext cx="167" cy="167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7471" y="4990"/>
              <a:ext cx="1044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i="1">
                  <a:solidFill>
                    <a:srgbClr val="FF0000"/>
                  </a:solidFill>
                </a:rPr>
                <a:t>F</a:t>
              </a:r>
              <a:r>
                <a:rPr lang="en-US" altLang="zh-CN" sz="3200" i="1" baseline="-25000">
                  <a:solidFill>
                    <a:srgbClr val="FF0000"/>
                  </a:solidFill>
                </a:rPr>
                <a:t>1</a:t>
              </a:r>
            </a:p>
          </p:txBody>
        </p:sp>
      </p:grpSp>
      <p:grpSp>
        <p:nvGrpSpPr>
          <p:cNvPr id="27" name="组合 26"/>
          <p:cNvGrpSpPr/>
          <p:nvPr/>
        </p:nvGrpSpPr>
        <p:grpSpPr>
          <a:xfrm>
            <a:off x="10214610" y="2964815"/>
            <a:ext cx="662940" cy="1863090"/>
            <a:chOff x="16086" y="4669"/>
            <a:chExt cx="1044" cy="2934"/>
          </a:xfrm>
        </p:grpSpPr>
        <p:cxnSp>
          <p:nvCxnSpPr>
            <p:cNvPr id="21" name="直接箭头连接符 20"/>
            <p:cNvCxnSpPr/>
            <p:nvPr/>
          </p:nvCxnSpPr>
          <p:spPr>
            <a:xfrm flipV="1">
              <a:off x="16472" y="5703"/>
              <a:ext cx="0" cy="1851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23" name="椭圆 22"/>
            <p:cNvSpPr/>
            <p:nvPr/>
          </p:nvSpPr>
          <p:spPr>
            <a:xfrm>
              <a:off x="16380" y="7437"/>
              <a:ext cx="167" cy="167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5" name="文本框 24"/>
            <p:cNvSpPr txBox="1"/>
            <p:nvPr/>
          </p:nvSpPr>
          <p:spPr>
            <a:xfrm>
              <a:off x="16086" y="4669"/>
              <a:ext cx="1044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i="1">
                  <a:solidFill>
                    <a:srgbClr val="FF0000"/>
                  </a:solidFill>
                </a:rPr>
                <a:t>F</a:t>
              </a:r>
              <a:r>
                <a:rPr lang="en-US" altLang="zh-CN" sz="3200" i="1" baseline="-25000">
                  <a:solidFill>
                    <a:srgbClr val="FF0000"/>
                  </a:solidFill>
                </a:rPr>
                <a:t>2</a:t>
              </a:r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272732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认识杠杆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82660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899795" y="1670685"/>
            <a:ext cx="25107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杠杆的五要素</a:t>
            </a:r>
          </a:p>
        </p:txBody>
      </p:sp>
      <p:grpSp>
        <p:nvGrpSpPr>
          <p:cNvPr id="13" name="组合 12"/>
          <p:cNvGrpSpPr/>
          <p:nvPr/>
        </p:nvGrpSpPr>
        <p:grpSpPr>
          <a:xfrm>
            <a:off x="4565015" y="2118995"/>
            <a:ext cx="7399020" cy="2996565"/>
            <a:chOff x="7039" y="3337"/>
            <a:chExt cx="11652" cy="4719"/>
          </a:xfrm>
        </p:grpSpPr>
        <p:pic>
          <p:nvPicPr>
            <p:cNvPr id="11" name="图片 10"/>
            <p:cNvPicPr/>
            <p:nvPr/>
          </p:nvPicPr>
          <p:blipFill>
            <a:blip r:embed="rId3"/>
            <a:srcRect l="2198" r="4370" b="6031"/>
            <a:stretch>
              <a:fillRect/>
            </a:stretch>
          </p:blipFill>
          <p:spPr>
            <a:xfrm>
              <a:off x="7039" y="3337"/>
              <a:ext cx="11652" cy="4719"/>
            </a:xfrm>
            <a:prstGeom prst="rect">
              <a:avLst/>
            </a:prstGeom>
          </p:spPr>
        </p:pic>
        <p:sp>
          <p:nvSpPr>
            <p:cNvPr id="12" name="矩形 11"/>
            <p:cNvSpPr/>
            <p:nvPr/>
          </p:nvSpPr>
          <p:spPr>
            <a:xfrm>
              <a:off x="12974" y="5273"/>
              <a:ext cx="780" cy="66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8191500" y="2504440"/>
            <a:ext cx="1336040" cy="1692910"/>
            <a:chOff x="12900" y="3944"/>
            <a:chExt cx="2104" cy="2666"/>
          </a:xfrm>
        </p:grpSpPr>
        <p:sp>
          <p:nvSpPr>
            <p:cNvPr id="16" name="椭圆 15"/>
            <p:cNvSpPr/>
            <p:nvPr/>
          </p:nvSpPr>
          <p:spPr>
            <a:xfrm>
              <a:off x="13345" y="6132"/>
              <a:ext cx="478" cy="478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7" name="文本框 16"/>
            <p:cNvSpPr txBox="1"/>
            <p:nvPr/>
          </p:nvSpPr>
          <p:spPr>
            <a:xfrm>
              <a:off x="12900" y="3944"/>
              <a:ext cx="2105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2400"/>
                <a:t>支点</a:t>
              </a:r>
              <a:r>
                <a:rPr lang="en-US" altLang="zh-CN" sz="2400" i="1"/>
                <a:t>O</a:t>
              </a:r>
            </a:p>
          </p:txBody>
        </p:sp>
        <p:cxnSp>
          <p:nvCxnSpPr>
            <p:cNvPr id="18" name="直接连接符 17"/>
            <p:cNvCxnSpPr/>
            <p:nvPr/>
          </p:nvCxnSpPr>
          <p:spPr>
            <a:xfrm flipH="1">
              <a:off x="13666" y="4669"/>
              <a:ext cx="238" cy="146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</p:grpSp>
      <p:grpSp>
        <p:nvGrpSpPr>
          <p:cNvPr id="26" name="组合 25"/>
          <p:cNvGrpSpPr/>
          <p:nvPr/>
        </p:nvGrpSpPr>
        <p:grpSpPr>
          <a:xfrm>
            <a:off x="4638040" y="2319020"/>
            <a:ext cx="768985" cy="1371600"/>
            <a:chOff x="7304" y="3652"/>
            <a:chExt cx="1211" cy="2160"/>
          </a:xfrm>
        </p:grpSpPr>
        <p:cxnSp>
          <p:nvCxnSpPr>
            <p:cNvPr id="20" name="直接箭头连接符 19"/>
            <p:cNvCxnSpPr/>
            <p:nvPr/>
          </p:nvCxnSpPr>
          <p:spPr>
            <a:xfrm>
              <a:off x="7396" y="3762"/>
              <a:ext cx="0" cy="1893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22" name="椭圆 21"/>
            <p:cNvSpPr/>
            <p:nvPr/>
          </p:nvSpPr>
          <p:spPr>
            <a:xfrm>
              <a:off x="7304" y="3652"/>
              <a:ext cx="167" cy="167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7471" y="4990"/>
              <a:ext cx="1044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i="1">
                  <a:solidFill>
                    <a:srgbClr val="FF0000"/>
                  </a:solidFill>
                </a:rPr>
                <a:t>F</a:t>
              </a:r>
              <a:r>
                <a:rPr lang="en-US" altLang="zh-CN" sz="3200" i="1" baseline="-25000">
                  <a:solidFill>
                    <a:srgbClr val="FF0000"/>
                  </a:solidFill>
                </a:rPr>
                <a:t>1</a:t>
              </a:r>
            </a:p>
          </p:txBody>
        </p:sp>
      </p:grpSp>
      <p:grpSp>
        <p:nvGrpSpPr>
          <p:cNvPr id="27" name="组合 26"/>
          <p:cNvGrpSpPr/>
          <p:nvPr/>
        </p:nvGrpSpPr>
        <p:grpSpPr>
          <a:xfrm>
            <a:off x="10214610" y="2964815"/>
            <a:ext cx="662940" cy="1863090"/>
            <a:chOff x="16086" y="4669"/>
            <a:chExt cx="1044" cy="2934"/>
          </a:xfrm>
        </p:grpSpPr>
        <p:cxnSp>
          <p:nvCxnSpPr>
            <p:cNvPr id="21" name="直接箭头连接符 20"/>
            <p:cNvCxnSpPr/>
            <p:nvPr/>
          </p:nvCxnSpPr>
          <p:spPr>
            <a:xfrm flipV="1">
              <a:off x="16472" y="5703"/>
              <a:ext cx="0" cy="1851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23" name="椭圆 22"/>
            <p:cNvSpPr/>
            <p:nvPr/>
          </p:nvSpPr>
          <p:spPr>
            <a:xfrm>
              <a:off x="16380" y="7437"/>
              <a:ext cx="167" cy="167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5" name="文本框 24"/>
            <p:cNvSpPr txBox="1"/>
            <p:nvPr/>
          </p:nvSpPr>
          <p:spPr>
            <a:xfrm>
              <a:off x="16086" y="4669"/>
              <a:ext cx="1044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i="1">
                  <a:solidFill>
                    <a:srgbClr val="FF0000"/>
                  </a:solidFill>
                </a:rPr>
                <a:t>F</a:t>
              </a:r>
              <a:r>
                <a:rPr lang="en-US" altLang="zh-CN" sz="3200" i="1" baseline="-25000">
                  <a:solidFill>
                    <a:srgbClr val="FF0000"/>
                  </a:solidFill>
                </a:rPr>
                <a:t>2</a:t>
              </a:r>
            </a:p>
          </p:txBody>
        </p:sp>
      </p:grpSp>
      <p:sp>
        <p:nvSpPr>
          <p:cNvPr id="28" name="文本框 27"/>
          <p:cNvSpPr txBox="1"/>
          <p:nvPr/>
        </p:nvSpPr>
        <p:spPr>
          <a:xfrm>
            <a:off x="879475" y="3054350"/>
            <a:ext cx="3477895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4. 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动力臂：从支点到动力作用线的距离</a:t>
            </a:r>
            <a:r>
              <a:rPr lang="en-US" altLang="zh-CN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altLang="zh-CN" sz="2800" i="1" baseline="-2500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为动力臂。</a:t>
            </a:r>
          </a:p>
        </p:txBody>
      </p:sp>
      <p:sp>
        <p:nvSpPr>
          <p:cNvPr id="29" name="文本框 28"/>
          <p:cNvSpPr txBox="1"/>
          <p:nvPr/>
        </p:nvSpPr>
        <p:spPr>
          <a:xfrm>
            <a:off x="929005" y="4550410"/>
            <a:ext cx="3448685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5. 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阻力臂：从支点到阻力作用线的距离</a:t>
            </a:r>
            <a:r>
              <a:rPr lang="en-US" altLang="zh-CN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altLang="zh-CN" sz="2800" i="1" baseline="-2500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为阻力臂。</a:t>
            </a:r>
          </a:p>
        </p:txBody>
      </p:sp>
      <p:grpSp>
        <p:nvGrpSpPr>
          <p:cNvPr id="44" name="组合 43"/>
          <p:cNvGrpSpPr/>
          <p:nvPr/>
        </p:nvGrpSpPr>
        <p:grpSpPr>
          <a:xfrm>
            <a:off x="4630420" y="3575685"/>
            <a:ext cx="3995420" cy="891540"/>
            <a:chOff x="7292" y="5631"/>
            <a:chExt cx="6292" cy="1404"/>
          </a:xfrm>
        </p:grpSpPr>
        <p:grpSp>
          <p:nvGrpSpPr>
            <p:cNvPr id="40" name="组合 39"/>
            <p:cNvGrpSpPr/>
            <p:nvPr/>
          </p:nvGrpSpPr>
          <p:grpSpPr>
            <a:xfrm>
              <a:off x="7404" y="5631"/>
              <a:ext cx="6180" cy="1242"/>
              <a:chOff x="7404" y="5631"/>
              <a:chExt cx="6180" cy="1242"/>
            </a:xfrm>
          </p:grpSpPr>
          <p:cxnSp>
            <p:nvCxnSpPr>
              <p:cNvPr id="30" name="直接连接符 29"/>
              <p:cNvCxnSpPr/>
              <p:nvPr/>
            </p:nvCxnSpPr>
            <p:spPr>
              <a:xfrm flipV="1">
                <a:off x="7404" y="5631"/>
                <a:ext cx="0" cy="1242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  <p:cxnSp>
            <p:nvCxnSpPr>
              <p:cNvPr id="31" name="直接连接符 30"/>
              <p:cNvCxnSpPr/>
              <p:nvPr/>
            </p:nvCxnSpPr>
            <p:spPr>
              <a:xfrm flipV="1">
                <a:off x="13584" y="5631"/>
                <a:ext cx="0" cy="1242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  <p:sp>
            <p:nvSpPr>
              <p:cNvPr id="34" name="文本框 33"/>
              <p:cNvSpPr txBox="1"/>
              <p:nvPr/>
            </p:nvSpPr>
            <p:spPr>
              <a:xfrm>
                <a:off x="9514" y="5936"/>
                <a:ext cx="1500" cy="9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3200" i="1">
                    <a:solidFill>
                      <a:schemeClr val="accent5"/>
                    </a:solidFill>
                  </a:rPr>
                  <a:t>L</a:t>
                </a:r>
                <a:r>
                  <a:rPr lang="en-US" altLang="zh-CN" sz="3600" i="1" baseline="-25000">
                    <a:solidFill>
                      <a:schemeClr val="accent5"/>
                    </a:solidFill>
                  </a:rPr>
                  <a:t>1</a:t>
                </a:r>
              </a:p>
            </p:txBody>
          </p:sp>
          <p:cxnSp>
            <p:nvCxnSpPr>
              <p:cNvPr id="35" name="直接箭头连接符 34"/>
              <p:cNvCxnSpPr/>
              <p:nvPr/>
            </p:nvCxnSpPr>
            <p:spPr>
              <a:xfrm flipV="1">
                <a:off x="7412" y="6405"/>
                <a:ext cx="2402" cy="15"/>
              </a:xfrm>
              <a:prstGeom prst="straightConnector1">
                <a:avLst/>
              </a:prstGeom>
              <a:ln w="28575">
                <a:solidFill>
                  <a:schemeClr val="accent1"/>
                </a:solidFill>
                <a:headEnd type="arrow"/>
                <a:tailEnd type="arrow"/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  <p:cxnSp>
            <p:nvCxnSpPr>
              <p:cNvPr id="36" name="直接箭头连接符 35"/>
              <p:cNvCxnSpPr/>
              <p:nvPr/>
            </p:nvCxnSpPr>
            <p:spPr>
              <a:xfrm flipV="1">
                <a:off x="10722" y="6419"/>
                <a:ext cx="2798" cy="16"/>
              </a:xfrm>
              <a:prstGeom prst="straightConnector1">
                <a:avLst/>
              </a:prstGeom>
              <a:ln w="28575">
                <a:solidFill>
                  <a:schemeClr val="accent1"/>
                </a:solidFill>
                <a:headEnd type="arrow"/>
                <a:tailEnd type="arrow"/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sp>
          <p:nvSpPr>
            <p:cNvPr id="42" name="文本框 41"/>
            <p:cNvSpPr txBox="1"/>
            <p:nvPr/>
          </p:nvSpPr>
          <p:spPr>
            <a:xfrm rot="16200000">
              <a:off x="7270" y="6289"/>
              <a:ext cx="768" cy="725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/>
            <a:p>
              <a:r>
                <a:rPr lang="zh-CN" altLang="en-US" sz="2400" b="1">
                  <a:solidFill>
                    <a:schemeClr val="accent1"/>
                  </a:solidFill>
                  <a:latin typeface="微软雅黑" panose="020B0503020204020204" charset="-122"/>
                  <a:ea typeface="微软雅黑" panose="020B0503020204020204" charset="-122"/>
                </a:rPr>
                <a:t>∟</a:t>
              </a:r>
            </a:p>
          </p:txBody>
        </p:sp>
      </p:grpSp>
      <p:grpSp>
        <p:nvGrpSpPr>
          <p:cNvPr id="45" name="组合 44"/>
          <p:cNvGrpSpPr/>
          <p:nvPr/>
        </p:nvGrpSpPr>
        <p:grpSpPr>
          <a:xfrm>
            <a:off x="8657590" y="3769360"/>
            <a:ext cx="1897380" cy="697865"/>
            <a:chOff x="13634" y="5936"/>
            <a:chExt cx="2988" cy="1099"/>
          </a:xfrm>
        </p:grpSpPr>
        <p:grpSp>
          <p:nvGrpSpPr>
            <p:cNvPr id="41" name="组合 40"/>
            <p:cNvGrpSpPr/>
            <p:nvPr/>
          </p:nvGrpSpPr>
          <p:grpSpPr>
            <a:xfrm>
              <a:off x="13634" y="5936"/>
              <a:ext cx="2817" cy="918"/>
              <a:chOff x="13634" y="5936"/>
              <a:chExt cx="2817" cy="918"/>
            </a:xfrm>
          </p:grpSpPr>
          <p:sp>
            <p:nvSpPr>
              <p:cNvPr id="37" name="文本框 36"/>
              <p:cNvSpPr txBox="1"/>
              <p:nvPr/>
            </p:nvSpPr>
            <p:spPr>
              <a:xfrm>
                <a:off x="14278" y="5936"/>
                <a:ext cx="1500" cy="9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3200" i="1">
                    <a:solidFill>
                      <a:schemeClr val="accent5"/>
                    </a:solidFill>
                  </a:rPr>
                  <a:t>L</a:t>
                </a:r>
                <a:r>
                  <a:rPr lang="en-US" altLang="zh-CN" sz="3600" i="1" baseline="-25000">
                    <a:solidFill>
                      <a:schemeClr val="accent5"/>
                    </a:solidFill>
                  </a:rPr>
                  <a:t>2</a:t>
                </a:r>
              </a:p>
            </p:txBody>
          </p:sp>
          <p:cxnSp>
            <p:nvCxnSpPr>
              <p:cNvPr id="38" name="直接箭头连接符 37"/>
              <p:cNvCxnSpPr/>
              <p:nvPr/>
            </p:nvCxnSpPr>
            <p:spPr>
              <a:xfrm flipV="1">
                <a:off x="13634" y="6408"/>
                <a:ext cx="879" cy="26"/>
              </a:xfrm>
              <a:prstGeom prst="straightConnector1">
                <a:avLst/>
              </a:prstGeom>
              <a:ln w="28575">
                <a:solidFill>
                  <a:schemeClr val="accent1"/>
                </a:solidFill>
                <a:headEnd type="arrow"/>
                <a:tailEnd type="arrow"/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  <p:cxnSp>
            <p:nvCxnSpPr>
              <p:cNvPr id="39" name="直接箭头连接符 38"/>
              <p:cNvCxnSpPr/>
              <p:nvPr/>
            </p:nvCxnSpPr>
            <p:spPr>
              <a:xfrm>
                <a:off x="15497" y="6405"/>
                <a:ext cx="955" cy="0"/>
              </a:xfrm>
              <a:prstGeom prst="straightConnector1">
                <a:avLst/>
              </a:prstGeom>
              <a:ln w="28575">
                <a:solidFill>
                  <a:schemeClr val="accent1"/>
                </a:solidFill>
                <a:headEnd type="arrow"/>
                <a:tailEnd type="arrow"/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sp>
          <p:nvSpPr>
            <p:cNvPr id="43" name="文本框 42"/>
            <p:cNvSpPr txBox="1"/>
            <p:nvPr/>
          </p:nvSpPr>
          <p:spPr>
            <a:xfrm>
              <a:off x="15854" y="6311"/>
              <a:ext cx="768" cy="725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/>
            <a:p>
              <a:r>
                <a:rPr lang="zh-CN" altLang="en-US" sz="2400" b="1">
                  <a:solidFill>
                    <a:schemeClr val="accent1"/>
                  </a:solidFill>
                  <a:latin typeface="微软雅黑" panose="020B0503020204020204" charset="-122"/>
                  <a:ea typeface="微软雅黑" panose="020B0503020204020204" charset="-122"/>
                </a:rPr>
                <a:t>∟</a:t>
              </a:r>
            </a:p>
          </p:txBody>
        </p:sp>
      </p:grpSp>
      <p:grpSp>
        <p:nvGrpSpPr>
          <p:cNvPr id="48" name="组合 47"/>
          <p:cNvGrpSpPr/>
          <p:nvPr/>
        </p:nvGrpSpPr>
        <p:grpSpPr>
          <a:xfrm>
            <a:off x="5126990" y="5287645"/>
            <a:ext cx="5087620" cy="914400"/>
            <a:chOff x="8074" y="8327"/>
            <a:chExt cx="8012" cy="1440"/>
          </a:xfrm>
        </p:grpSpPr>
        <p:sp>
          <p:nvSpPr>
            <p:cNvPr id="46" name="文本框 45"/>
            <p:cNvSpPr txBox="1"/>
            <p:nvPr/>
          </p:nvSpPr>
          <p:spPr>
            <a:xfrm>
              <a:off x="9686" y="8667"/>
              <a:ext cx="6400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2800"/>
                <a:t>怎么画出杠杆的力臂呢？</a:t>
              </a:r>
            </a:p>
          </p:txBody>
        </p:sp>
        <p:pic>
          <p:nvPicPr>
            <p:cNvPr id="47" name="图片 46" descr="人"/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074" y="8327"/>
              <a:ext cx="1440" cy="1440"/>
            </a:xfrm>
            <a:prstGeom prst="rect">
              <a:avLst/>
            </a:prstGeom>
          </p:spPr>
        </p:pic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272732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认识杠杆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826607"/>
            <a:ext cx="295322" cy="210471"/>
            <a:chOff x="435463" y="1226414"/>
            <a:chExt cx="295380" cy="210512"/>
          </a:xfrm>
        </p:grpSpPr>
        <p:sp>
          <p:nvSpPr>
            <p:cNvPr id="3" name="矩形 2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899795" y="1670685"/>
            <a:ext cx="25107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杠杆的五要素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901065" y="2269490"/>
            <a:ext cx="196088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l"/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cs typeface="楷体" panose="02010609060101010101" pitchFamily="49" charset="-122"/>
                <a:sym typeface="+mn-ea"/>
              </a:rPr>
              <a:t>力臂的画法</a:t>
            </a:r>
            <a:endParaRPr lang="zh-CN" altLang="en-US" sz="2800" dirty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901065" y="2867660"/>
            <a:ext cx="5467985" cy="36347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60000"/>
              </a:lnSpc>
            </a:pP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1.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过力的作用点沿力的方向画一条直线（有的在图中已经标出力的方向）；</a:t>
            </a:r>
            <a:endParaRPr lang="en-US" altLang="zh-CN" sz="2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60000"/>
              </a:lnSpc>
            </a:pP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2.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找到支点，并标明</a:t>
            </a:r>
            <a:r>
              <a:rPr lang="en-US" altLang="zh-CN" sz="2400" i="1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O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点；</a:t>
            </a:r>
          </a:p>
          <a:p>
            <a:pPr>
              <a:lnSpc>
                <a:spcPct val="160000"/>
              </a:lnSpc>
            </a:pP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3.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过</a:t>
            </a:r>
            <a:r>
              <a:rPr lang="en-US" altLang="zh-CN" sz="2400" i="1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O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点做动力</a:t>
            </a:r>
            <a:r>
              <a:rPr lang="en-US" altLang="zh-CN" sz="2400" i="1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F</a:t>
            </a:r>
            <a:r>
              <a:rPr lang="en-US" altLang="zh-CN" sz="2400" baseline="-25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的垂线段，并标出垂线符号；</a:t>
            </a:r>
          </a:p>
          <a:p>
            <a:pPr>
              <a:lnSpc>
                <a:spcPct val="160000"/>
              </a:lnSpc>
            </a:pP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4.</a:t>
            </a:r>
            <a:r>
              <a:rPr lang="zh-CN" altLang="en-US" sz="2400" noProof="0" dirty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标上双向</a:t>
            </a:r>
            <a:r>
              <a:rPr lang="zh-CN" altLang="en-US" sz="240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箭头</a:t>
            </a:r>
            <a:r>
              <a:rPr lang="zh-CN" altLang="en-US" sz="2400" noProof="0" dirty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并在其旁边写上</a:t>
            </a:r>
            <a:r>
              <a:rPr lang="en-US" altLang="zh-CN" sz="2400" i="1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l</a:t>
            </a:r>
            <a:r>
              <a:rPr lang="en-US" altLang="zh-CN" sz="2400" baseline="-2500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1</a:t>
            </a:r>
            <a:r>
              <a:rPr lang="zh-CN" altLang="en-US" sz="240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。</a:t>
            </a:r>
          </a:p>
        </p:txBody>
      </p:sp>
      <p:grpSp>
        <p:nvGrpSpPr>
          <p:cNvPr id="11" name="组合 10"/>
          <p:cNvGrpSpPr/>
          <p:nvPr/>
        </p:nvGrpSpPr>
        <p:grpSpPr>
          <a:xfrm>
            <a:off x="6813550" y="3250565"/>
            <a:ext cx="4540885" cy="2014220"/>
            <a:chOff x="7499" y="4723"/>
            <a:chExt cx="7151" cy="3172"/>
          </a:xfrm>
        </p:grpSpPr>
        <p:pic>
          <p:nvPicPr>
            <p:cNvPr id="12" name="图片 11" descr="&amp;pky8454420405&amp;"/>
            <p:cNvPicPr>
              <a:picLocks noChangeAspect="1"/>
            </p:cNvPicPr>
            <p:nvPr/>
          </p:nvPicPr>
          <p:blipFill>
            <a:blip r:embed="rId3"/>
            <a:srcRect l="37195" t="3509" r="34609" b="54611"/>
            <a:stretch>
              <a:fillRect/>
            </a:stretch>
          </p:blipFill>
          <p:spPr>
            <a:xfrm>
              <a:off x="12949" y="5708"/>
              <a:ext cx="1701" cy="1684"/>
            </a:xfrm>
            <a:prstGeom prst="ellipse">
              <a:avLst/>
            </a:prstGeom>
          </p:spPr>
        </p:pic>
        <p:pic>
          <p:nvPicPr>
            <p:cNvPr id="13" name="图片 12" descr="&amp;pky8821947726&amp;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rcRect l="4755" t="19226" b="9445"/>
            <a:stretch>
              <a:fillRect/>
            </a:stretch>
          </p:blipFill>
          <p:spPr>
            <a:xfrm>
              <a:off x="7499" y="4723"/>
              <a:ext cx="7151" cy="3172"/>
            </a:xfrm>
            <a:prstGeom prst="rect">
              <a:avLst/>
            </a:prstGeom>
          </p:spPr>
        </p:pic>
      </p:grpSp>
      <p:sp>
        <p:nvSpPr>
          <p:cNvPr id="27" name="文本框 26"/>
          <p:cNvSpPr txBox="1"/>
          <p:nvPr/>
        </p:nvSpPr>
        <p:spPr>
          <a:xfrm>
            <a:off x="7792085" y="4615815"/>
            <a:ext cx="4445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i="1"/>
              <a:t>l</a:t>
            </a:r>
            <a:r>
              <a:rPr lang="en-US" altLang="zh-CN" sz="2800" baseline="-25000"/>
              <a:t>1</a:t>
            </a:r>
          </a:p>
        </p:txBody>
      </p:sp>
      <p:grpSp>
        <p:nvGrpSpPr>
          <p:cNvPr id="25" name="组合 24"/>
          <p:cNvGrpSpPr/>
          <p:nvPr/>
        </p:nvGrpSpPr>
        <p:grpSpPr>
          <a:xfrm>
            <a:off x="6978015" y="4415790"/>
            <a:ext cx="1939290" cy="144780"/>
            <a:chOff x="10989" y="6954"/>
            <a:chExt cx="3054" cy="228"/>
          </a:xfrm>
        </p:grpSpPr>
        <p:sp>
          <p:nvSpPr>
            <p:cNvPr id="23" name="矩形 22"/>
            <p:cNvSpPr/>
            <p:nvPr/>
          </p:nvSpPr>
          <p:spPr>
            <a:xfrm>
              <a:off x="10994" y="6954"/>
              <a:ext cx="242" cy="229"/>
            </a:xfrm>
            <a:prstGeom prst="rect">
              <a:avLst/>
            </a:prstGeom>
            <a:noFill/>
            <a:ln w="19050"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22" name="直接连接符 21"/>
            <p:cNvCxnSpPr/>
            <p:nvPr/>
          </p:nvCxnSpPr>
          <p:spPr>
            <a:xfrm>
              <a:off x="10989" y="7182"/>
              <a:ext cx="3054" cy="0"/>
            </a:xfrm>
            <a:prstGeom prst="line">
              <a:avLst/>
            </a:prstGeom>
            <a:ln w="28575">
              <a:solidFill>
                <a:schemeClr val="tx1"/>
              </a:solidFill>
              <a:prstDash val="solid"/>
              <a:headEnd type="arrow" w="lg" len="lg"/>
              <a:tailEnd type="arrow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3" name="组合 42"/>
          <p:cNvGrpSpPr/>
          <p:nvPr/>
        </p:nvGrpSpPr>
        <p:grpSpPr>
          <a:xfrm>
            <a:off x="6403340" y="3966845"/>
            <a:ext cx="572770" cy="1431290"/>
            <a:chOff x="10082" y="5540"/>
            <a:chExt cx="902" cy="2254"/>
          </a:xfrm>
        </p:grpSpPr>
        <p:sp>
          <p:nvSpPr>
            <p:cNvPr id="14" name="文本框 13"/>
            <p:cNvSpPr txBox="1"/>
            <p:nvPr/>
          </p:nvSpPr>
          <p:spPr>
            <a:xfrm>
              <a:off x="10082" y="6967"/>
              <a:ext cx="887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i="1"/>
                <a:t>F</a:t>
              </a:r>
              <a:r>
                <a:rPr lang="en-US" altLang="zh-CN" sz="2800" baseline="-25000"/>
                <a:t>1</a:t>
              </a:r>
            </a:p>
          </p:txBody>
        </p:sp>
        <p:cxnSp>
          <p:nvCxnSpPr>
            <p:cNvPr id="15" name="直接箭头连接符 14"/>
            <p:cNvCxnSpPr/>
            <p:nvPr/>
          </p:nvCxnSpPr>
          <p:spPr>
            <a:xfrm>
              <a:off x="10969" y="5540"/>
              <a:ext cx="15" cy="2254"/>
            </a:xfrm>
            <a:prstGeom prst="straightConnector1">
              <a:avLst/>
            </a:prstGeom>
            <a:ln w="47625">
              <a:solidFill>
                <a:schemeClr val="tx1"/>
              </a:solidFill>
              <a:tailEnd type="arrow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组合 17"/>
          <p:cNvGrpSpPr/>
          <p:nvPr/>
        </p:nvGrpSpPr>
        <p:grpSpPr>
          <a:xfrm>
            <a:off x="8722995" y="4522470"/>
            <a:ext cx="410845" cy="548005"/>
            <a:chOff x="11905" y="6415"/>
            <a:chExt cx="647" cy="863"/>
          </a:xfrm>
        </p:grpSpPr>
        <p:sp>
          <p:nvSpPr>
            <p:cNvPr id="17" name="椭圆 16"/>
            <p:cNvSpPr/>
            <p:nvPr/>
          </p:nvSpPr>
          <p:spPr>
            <a:xfrm>
              <a:off x="12169" y="6415"/>
              <a:ext cx="119" cy="1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9" name="文本框 18"/>
            <p:cNvSpPr txBox="1"/>
            <p:nvPr/>
          </p:nvSpPr>
          <p:spPr>
            <a:xfrm>
              <a:off x="11905" y="6592"/>
              <a:ext cx="647" cy="6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US" altLang="zh-CN" sz="2800" i="1"/>
                <a:t>O</a:t>
              </a: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334900" y="2440652"/>
            <a:ext cx="295322" cy="210471"/>
            <a:chOff x="435463" y="1226414"/>
            <a:chExt cx="295380" cy="210512"/>
          </a:xfrm>
        </p:grpSpPr>
        <p:sp>
          <p:nvSpPr>
            <p:cNvPr id="21" name="矩形 20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4" name="矩形 23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文本框 15"/>
          <p:cNvSpPr txBox="1"/>
          <p:nvPr/>
        </p:nvSpPr>
        <p:spPr>
          <a:xfrm>
            <a:off x="935355" y="2694940"/>
            <a:ext cx="5467985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同样，阻力及阻力臂也是一样的画法。</a:t>
            </a:r>
          </a:p>
          <a:p>
            <a:pPr>
              <a:lnSpc>
                <a:spcPct val="150000"/>
              </a:lnSpc>
            </a:pPr>
            <a:endParaRPr lang="zh-CN" sz="240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sz="240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注意：</a:t>
            </a:r>
          </a:p>
          <a:p>
            <a:pPr>
              <a:lnSpc>
                <a:spcPct val="150000"/>
              </a:lnSpc>
            </a:pPr>
            <a:r>
              <a:rPr lang="en-US" altLang="zh-CN" sz="240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1.</a:t>
            </a:r>
            <a:r>
              <a:rPr lang="zh-CN" sz="2400" noProof="0" dirty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力臂不一定在杠杆上；</a:t>
            </a:r>
          </a:p>
          <a:p>
            <a:pPr>
              <a:lnSpc>
                <a:spcPct val="150000"/>
              </a:lnSpc>
            </a:pPr>
            <a:r>
              <a:rPr lang="en-US" altLang="zh-CN" sz="240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2.</a:t>
            </a:r>
            <a:r>
              <a:rPr lang="zh-CN" sz="2400" noProof="0" dirty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杠杆可以是直的，也可以是弯的。</a:t>
            </a:r>
            <a:endParaRPr lang="en-US" altLang="zh-CN" sz="240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grpSp>
        <p:nvGrpSpPr>
          <p:cNvPr id="49" name="组合 48"/>
          <p:cNvGrpSpPr/>
          <p:nvPr/>
        </p:nvGrpSpPr>
        <p:grpSpPr>
          <a:xfrm>
            <a:off x="6813550" y="2801620"/>
            <a:ext cx="4540885" cy="2014220"/>
            <a:chOff x="7499" y="4723"/>
            <a:chExt cx="7151" cy="3172"/>
          </a:xfrm>
        </p:grpSpPr>
        <p:pic>
          <p:nvPicPr>
            <p:cNvPr id="50" name="图片 49" descr="&amp;pky8454420405&amp;"/>
            <p:cNvPicPr>
              <a:picLocks noChangeAspect="1"/>
            </p:cNvPicPr>
            <p:nvPr/>
          </p:nvPicPr>
          <p:blipFill>
            <a:blip r:embed="rId3"/>
            <a:srcRect l="37195" t="3509" r="34609" b="54611"/>
            <a:stretch>
              <a:fillRect/>
            </a:stretch>
          </p:blipFill>
          <p:spPr>
            <a:xfrm>
              <a:off x="12949" y="5708"/>
              <a:ext cx="1701" cy="1684"/>
            </a:xfrm>
            <a:prstGeom prst="ellipse">
              <a:avLst/>
            </a:prstGeom>
          </p:spPr>
        </p:pic>
        <p:pic>
          <p:nvPicPr>
            <p:cNvPr id="51" name="图片 50" descr="&amp;pky8821947726&amp;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rcRect l="4755" t="19226" b="9445"/>
            <a:stretch>
              <a:fillRect/>
            </a:stretch>
          </p:blipFill>
          <p:spPr>
            <a:xfrm>
              <a:off x="7499" y="4723"/>
              <a:ext cx="7151" cy="3172"/>
            </a:xfrm>
            <a:prstGeom prst="rect">
              <a:avLst/>
            </a:prstGeom>
          </p:spPr>
        </p:pic>
      </p:grpSp>
      <p:grpSp>
        <p:nvGrpSpPr>
          <p:cNvPr id="45" name="组合 44"/>
          <p:cNvGrpSpPr/>
          <p:nvPr/>
        </p:nvGrpSpPr>
        <p:grpSpPr>
          <a:xfrm>
            <a:off x="8935085" y="3627120"/>
            <a:ext cx="1861820" cy="521970"/>
            <a:chOff x="10987" y="5712"/>
            <a:chExt cx="2932" cy="822"/>
          </a:xfrm>
        </p:grpSpPr>
        <p:sp>
          <p:nvSpPr>
            <p:cNvPr id="46" name="矩形 45"/>
            <p:cNvSpPr/>
            <p:nvPr/>
          </p:nvSpPr>
          <p:spPr>
            <a:xfrm>
              <a:off x="13647" y="6247"/>
              <a:ext cx="242" cy="229"/>
            </a:xfrm>
            <a:prstGeom prst="rect">
              <a:avLst/>
            </a:prstGeom>
            <a:noFill/>
            <a:ln w="19050"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7" name="文本框 46"/>
            <p:cNvSpPr txBox="1"/>
            <p:nvPr/>
          </p:nvSpPr>
          <p:spPr>
            <a:xfrm>
              <a:off x="12209" y="5712"/>
              <a:ext cx="700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i="1"/>
                <a:t>l</a:t>
              </a:r>
              <a:r>
                <a:rPr lang="en-US" altLang="zh-CN" sz="2800" baseline="-25000"/>
                <a:t>2</a:t>
              </a:r>
            </a:p>
          </p:txBody>
        </p:sp>
        <p:cxnSp>
          <p:nvCxnSpPr>
            <p:cNvPr id="48" name="直接连接符 47"/>
            <p:cNvCxnSpPr/>
            <p:nvPr/>
          </p:nvCxnSpPr>
          <p:spPr>
            <a:xfrm>
              <a:off x="10987" y="6475"/>
              <a:ext cx="2932" cy="0"/>
            </a:xfrm>
            <a:prstGeom prst="line">
              <a:avLst/>
            </a:prstGeom>
            <a:ln w="28575">
              <a:solidFill>
                <a:schemeClr val="tx1"/>
              </a:solidFill>
              <a:prstDash val="solid"/>
              <a:headEnd type="arrow" w="lg" len="lg"/>
              <a:tailEnd type="arrow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2" name="组合 51"/>
          <p:cNvGrpSpPr/>
          <p:nvPr/>
        </p:nvGrpSpPr>
        <p:grpSpPr>
          <a:xfrm>
            <a:off x="6978015" y="3966845"/>
            <a:ext cx="1939290" cy="721995"/>
            <a:chOff x="10987" y="6247"/>
            <a:chExt cx="3054" cy="1137"/>
          </a:xfrm>
        </p:grpSpPr>
        <p:sp>
          <p:nvSpPr>
            <p:cNvPr id="53" name="矩形 52"/>
            <p:cNvSpPr/>
            <p:nvPr/>
          </p:nvSpPr>
          <p:spPr>
            <a:xfrm>
              <a:off x="10992" y="6247"/>
              <a:ext cx="242" cy="229"/>
            </a:xfrm>
            <a:prstGeom prst="rect">
              <a:avLst/>
            </a:prstGeom>
            <a:noFill/>
            <a:ln w="19050"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4" name="文本框 53"/>
            <p:cNvSpPr txBox="1"/>
            <p:nvPr/>
          </p:nvSpPr>
          <p:spPr>
            <a:xfrm>
              <a:off x="12269" y="6562"/>
              <a:ext cx="700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i="1"/>
                <a:t>l</a:t>
              </a:r>
              <a:r>
                <a:rPr lang="en-US" altLang="zh-CN" sz="2800" baseline="-25000"/>
                <a:t>1</a:t>
              </a:r>
            </a:p>
          </p:txBody>
        </p:sp>
        <p:cxnSp>
          <p:nvCxnSpPr>
            <p:cNvPr id="55" name="直接连接符 54"/>
            <p:cNvCxnSpPr/>
            <p:nvPr/>
          </p:nvCxnSpPr>
          <p:spPr>
            <a:xfrm>
              <a:off x="10987" y="6475"/>
              <a:ext cx="3054" cy="0"/>
            </a:xfrm>
            <a:prstGeom prst="line">
              <a:avLst/>
            </a:prstGeom>
            <a:ln w="28575">
              <a:solidFill>
                <a:schemeClr val="tx1"/>
              </a:solidFill>
              <a:prstDash val="solid"/>
              <a:headEnd type="arrow" w="lg" len="lg"/>
              <a:tailEnd type="arrow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6" name="组合 55"/>
          <p:cNvGrpSpPr/>
          <p:nvPr/>
        </p:nvGrpSpPr>
        <p:grpSpPr>
          <a:xfrm>
            <a:off x="6403340" y="3517900"/>
            <a:ext cx="572770" cy="1431290"/>
            <a:chOff x="10082" y="5540"/>
            <a:chExt cx="902" cy="2254"/>
          </a:xfrm>
        </p:grpSpPr>
        <p:sp>
          <p:nvSpPr>
            <p:cNvPr id="57" name="文本框 56"/>
            <p:cNvSpPr txBox="1"/>
            <p:nvPr/>
          </p:nvSpPr>
          <p:spPr>
            <a:xfrm>
              <a:off x="10082" y="6967"/>
              <a:ext cx="887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i="1"/>
                <a:t>F</a:t>
              </a:r>
              <a:r>
                <a:rPr lang="en-US" altLang="zh-CN" sz="2800" baseline="-25000"/>
                <a:t>1</a:t>
              </a:r>
            </a:p>
          </p:txBody>
        </p:sp>
        <p:cxnSp>
          <p:nvCxnSpPr>
            <p:cNvPr id="58" name="直接箭头连接符 57"/>
            <p:cNvCxnSpPr/>
            <p:nvPr/>
          </p:nvCxnSpPr>
          <p:spPr>
            <a:xfrm>
              <a:off x="10969" y="5540"/>
              <a:ext cx="15" cy="2254"/>
            </a:xfrm>
            <a:prstGeom prst="straightConnector1">
              <a:avLst/>
            </a:prstGeom>
            <a:ln w="47625">
              <a:solidFill>
                <a:schemeClr val="tx1"/>
              </a:solidFill>
              <a:tailEnd type="arrow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9" name="组合 58"/>
          <p:cNvGrpSpPr/>
          <p:nvPr/>
        </p:nvGrpSpPr>
        <p:grpSpPr>
          <a:xfrm>
            <a:off x="8722995" y="4073525"/>
            <a:ext cx="410845" cy="548005"/>
            <a:chOff x="11905" y="6415"/>
            <a:chExt cx="647" cy="863"/>
          </a:xfrm>
        </p:grpSpPr>
        <p:sp>
          <p:nvSpPr>
            <p:cNvPr id="60" name="椭圆 59"/>
            <p:cNvSpPr/>
            <p:nvPr/>
          </p:nvSpPr>
          <p:spPr>
            <a:xfrm>
              <a:off x="12169" y="6415"/>
              <a:ext cx="119" cy="1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1" name="文本框 60"/>
            <p:cNvSpPr txBox="1"/>
            <p:nvPr/>
          </p:nvSpPr>
          <p:spPr>
            <a:xfrm>
              <a:off x="11905" y="6592"/>
              <a:ext cx="647" cy="6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US" altLang="zh-CN" sz="2800" i="1"/>
                <a:t>O</a:t>
              </a:r>
            </a:p>
          </p:txBody>
        </p:sp>
      </p:grpSp>
      <p:grpSp>
        <p:nvGrpSpPr>
          <p:cNvPr id="41" name="组合 40"/>
          <p:cNvGrpSpPr/>
          <p:nvPr/>
        </p:nvGrpSpPr>
        <p:grpSpPr>
          <a:xfrm>
            <a:off x="10779125" y="4568190"/>
            <a:ext cx="633730" cy="1294765"/>
            <a:chOff x="15157" y="6231"/>
            <a:chExt cx="998" cy="2039"/>
          </a:xfrm>
        </p:grpSpPr>
        <p:sp>
          <p:nvSpPr>
            <p:cNvPr id="30" name="文本框 29"/>
            <p:cNvSpPr txBox="1"/>
            <p:nvPr/>
          </p:nvSpPr>
          <p:spPr>
            <a:xfrm>
              <a:off x="15290" y="7366"/>
              <a:ext cx="865" cy="904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r>
                <a:rPr lang="en-US" altLang="zh-CN" sz="2800" i="1"/>
                <a:t>F</a:t>
              </a:r>
              <a:r>
                <a:rPr lang="en-US" altLang="zh-CN" sz="2800" baseline="-25000"/>
                <a:t>2</a:t>
              </a:r>
            </a:p>
          </p:txBody>
        </p:sp>
        <p:cxnSp>
          <p:nvCxnSpPr>
            <p:cNvPr id="29" name="直接箭头连接符 28"/>
            <p:cNvCxnSpPr/>
            <p:nvPr/>
          </p:nvCxnSpPr>
          <p:spPr>
            <a:xfrm>
              <a:off x="15157" y="6231"/>
              <a:ext cx="0" cy="1505"/>
            </a:xfrm>
            <a:prstGeom prst="straightConnector1">
              <a:avLst/>
            </a:prstGeom>
            <a:ln w="41275">
              <a:solidFill>
                <a:schemeClr val="tx1"/>
              </a:solidFill>
              <a:headEnd type="oval" w="sm" len="sm"/>
              <a:tailEnd type="arrow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543" name="直接连接符 22542"/>
          <p:cNvSpPr/>
          <p:nvPr/>
        </p:nvSpPr>
        <p:spPr>
          <a:xfrm flipH="1" flipV="1">
            <a:off x="10778808" y="3489484"/>
            <a:ext cx="0" cy="1078706"/>
          </a:xfrm>
          <a:prstGeom prst="line">
            <a:avLst/>
          </a:prstGeom>
          <a:ln w="38100" cap="flat" cmpd="sng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/>
          <a:p>
            <a:endParaRPr/>
          </a:p>
        </p:txBody>
      </p:sp>
      <p:grpSp>
        <p:nvGrpSpPr>
          <p:cNvPr id="25" name="组合 24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26" name="矩形 25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7" name="矩形 26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8" name="矩形 27"/>
          <p:cNvSpPr/>
          <p:nvPr/>
        </p:nvSpPr>
        <p:spPr>
          <a:xfrm>
            <a:off x="899795" y="1025525"/>
            <a:ext cx="272732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认识杠杆</a:t>
            </a:r>
          </a:p>
        </p:txBody>
      </p:sp>
      <p:grpSp>
        <p:nvGrpSpPr>
          <p:cNvPr id="31" name="组合 30"/>
          <p:cNvGrpSpPr/>
          <p:nvPr/>
        </p:nvGrpSpPr>
        <p:grpSpPr>
          <a:xfrm>
            <a:off x="334900" y="1826607"/>
            <a:ext cx="295322" cy="210471"/>
            <a:chOff x="435463" y="1226414"/>
            <a:chExt cx="295380" cy="210512"/>
          </a:xfrm>
        </p:grpSpPr>
        <p:sp>
          <p:nvSpPr>
            <p:cNvPr id="32" name="矩形 31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3" name="矩形 32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4" name="文本框 33"/>
          <p:cNvSpPr txBox="1"/>
          <p:nvPr/>
        </p:nvSpPr>
        <p:spPr>
          <a:xfrm>
            <a:off x="899795" y="1670685"/>
            <a:ext cx="25107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杠杆的五要素</a:t>
            </a:r>
          </a:p>
        </p:txBody>
      </p:sp>
      <p:sp>
        <p:nvSpPr>
          <p:cNvPr id="35" name="文本框 34"/>
          <p:cNvSpPr txBox="1"/>
          <p:nvPr/>
        </p:nvSpPr>
        <p:spPr>
          <a:xfrm>
            <a:off x="901065" y="2269490"/>
            <a:ext cx="196088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l"/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cs typeface="楷体" panose="02010609060101010101" pitchFamily="49" charset="-122"/>
                <a:sym typeface="+mn-ea"/>
              </a:rPr>
              <a:t>力臂的画法</a:t>
            </a:r>
            <a:endParaRPr lang="zh-CN" altLang="en-US" sz="2800" dirty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楷体" panose="02010609060101010101" pitchFamily="49" charset="-122"/>
              <a:sym typeface="+mn-ea"/>
            </a:endParaRPr>
          </a:p>
        </p:txBody>
      </p:sp>
      <p:grpSp>
        <p:nvGrpSpPr>
          <p:cNvPr id="36" name="组合 35"/>
          <p:cNvGrpSpPr/>
          <p:nvPr/>
        </p:nvGrpSpPr>
        <p:grpSpPr>
          <a:xfrm>
            <a:off x="334900" y="2440652"/>
            <a:ext cx="295322" cy="210471"/>
            <a:chOff x="435463" y="1226414"/>
            <a:chExt cx="295380" cy="210512"/>
          </a:xfrm>
        </p:grpSpPr>
        <p:sp>
          <p:nvSpPr>
            <p:cNvPr id="37" name="矩形 3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8" name="矩形 3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62" name="文本框 61"/>
          <p:cNvSpPr txBox="1"/>
          <p:nvPr/>
        </p:nvSpPr>
        <p:spPr>
          <a:xfrm>
            <a:off x="1824990" y="5707380"/>
            <a:ext cx="6411595" cy="953135"/>
          </a:xfrm>
          <a:prstGeom prst="rect">
            <a:avLst/>
          </a:prstGeom>
          <a:noFill/>
          <a:ln w="38100" cmpd="dbl">
            <a:solidFill>
              <a:schemeClr val="accent2"/>
            </a:solidFill>
            <a:prstDash val="sysDash"/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你能画出剪刀、天平和核桃钳的支点、动力、动力臂、阻力及阻力臂吗？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2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组合 24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26" name="矩形 25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7" name="矩形 26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8" name="矩形 27"/>
          <p:cNvSpPr/>
          <p:nvPr/>
        </p:nvSpPr>
        <p:spPr>
          <a:xfrm>
            <a:off x="899795" y="1025525"/>
            <a:ext cx="272732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认识杠杆</a:t>
            </a:r>
          </a:p>
        </p:txBody>
      </p:sp>
      <p:grpSp>
        <p:nvGrpSpPr>
          <p:cNvPr id="31" name="组合 30"/>
          <p:cNvGrpSpPr/>
          <p:nvPr/>
        </p:nvGrpSpPr>
        <p:grpSpPr>
          <a:xfrm>
            <a:off x="334900" y="1826607"/>
            <a:ext cx="295322" cy="210471"/>
            <a:chOff x="435463" y="1226414"/>
            <a:chExt cx="295380" cy="210512"/>
          </a:xfrm>
        </p:grpSpPr>
        <p:sp>
          <p:nvSpPr>
            <p:cNvPr id="32" name="矩形 31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3" name="矩形 32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4" name="文本框 33"/>
          <p:cNvSpPr txBox="1"/>
          <p:nvPr/>
        </p:nvSpPr>
        <p:spPr>
          <a:xfrm>
            <a:off x="899795" y="1670685"/>
            <a:ext cx="25107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杠杆的五要素</a:t>
            </a:r>
          </a:p>
        </p:txBody>
      </p:sp>
      <p:pic>
        <p:nvPicPr>
          <p:cNvPr id="3" name="https://docer-ks3.wpscdn.cn/picture/34469842/9327a5ec692f70e6b3a8d3056a43f4e5_612.jpg" descr="Male hand holding scissors."/>
          <p:cNvPicPr>
            <a:picLocks noChangeAspect="1"/>
          </p:cNvPicPr>
          <p:nvPr/>
        </p:nvPicPr>
        <p:blipFill>
          <a:blip r:embed="rId62"/>
          <a:stretch>
            <a:fillRect/>
          </a:stretch>
        </p:blipFill>
        <p:spPr>
          <a:xfrm>
            <a:off x="366395" y="2479040"/>
            <a:ext cx="3370580" cy="2792095"/>
          </a:xfrm>
          <a:prstGeom prst="rect">
            <a:avLst/>
          </a:prstGeom>
        </p:spPr>
      </p:pic>
      <p:sp>
        <p:nvSpPr>
          <p:cNvPr id="5" name="文本框 4"/>
          <p:cNvSpPr txBox="1"/>
          <p:nvPr>
            <p:custDataLst>
              <p:tags r:id="rId2"/>
            </p:custDataLst>
          </p:nvPr>
        </p:nvSpPr>
        <p:spPr>
          <a:xfrm>
            <a:off x="870585" y="5501640"/>
            <a:ext cx="20580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剪刀</a:t>
            </a:r>
          </a:p>
        </p:txBody>
      </p:sp>
      <p:pic>
        <p:nvPicPr>
          <p:cNvPr id="9" name="https://docer-ks3.wpscdn.cn/picture/45604671/079f177d6b387e686b4b4dab25debd1f_612.jpg" descr="秤,实验室,灰色,白色背景,比例,水平画幅,无人,古老的,化学家,科学"/>
          <p:cNvPicPr>
            <a:picLocks noChangeAspect="1"/>
          </p:cNvPicPr>
          <p:nvPr/>
        </p:nvPicPr>
        <p:blipFill>
          <a:blip r:embed="rId63"/>
          <a:stretch>
            <a:fillRect/>
          </a:stretch>
        </p:blipFill>
        <p:spPr>
          <a:xfrm>
            <a:off x="3906520" y="2480945"/>
            <a:ext cx="4014470" cy="2789555"/>
          </a:xfrm>
          <a:prstGeom prst="rect">
            <a:avLst/>
          </a:prstGeom>
        </p:spPr>
      </p:pic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5076190" y="5501640"/>
            <a:ext cx="20580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天平</a:t>
            </a:r>
          </a:p>
        </p:txBody>
      </p:sp>
      <p:pic>
        <p:nvPicPr>
          <p:cNvPr id="11" name="https://docer-ks3.wpscdn.cn/picture/90354425/9e26c960fa274e546d46418e7b92e0ba_612.jpg" descr="胡桃夹里的核桃。"/>
          <p:cNvPicPr>
            <a:picLocks noChangeAspect="1"/>
          </p:cNvPicPr>
          <p:nvPr/>
        </p:nvPicPr>
        <p:blipFill>
          <a:blip r:embed="rId64"/>
          <a:stretch>
            <a:fillRect/>
          </a:stretch>
        </p:blipFill>
        <p:spPr>
          <a:xfrm>
            <a:off x="8011160" y="2479040"/>
            <a:ext cx="3876040" cy="2538095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8919845" y="5017135"/>
            <a:ext cx="20580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/>
              <a:t>核桃钳</a:t>
            </a:r>
          </a:p>
        </p:txBody>
      </p:sp>
      <p:grpSp>
        <p:nvGrpSpPr>
          <p:cNvPr id="19" name="组合 18"/>
          <p:cNvGrpSpPr/>
          <p:nvPr>
            <p:custDataLst>
              <p:tags r:id="rId4"/>
            </p:custDataLst>
          </p:nvPr>
        </p:nvGrpSpPr>
        <p:grpSpPr>
          <a:xfrm>
            <a:off x="1921510" y="2665095"/>
            <a:ext cx="1336675" cy="1499870"/>
            <a:chOff x="12816" y="4154"/>
            <a:chExt cx="2105" cy="2362"/>
          </a:xfrm>
        </p:grpSpPr>
        <p:sp>
          <p:nvSpPr>
            <p:cNvPr id="16" name="椭圆 15"/>
            <p:cNvSpPr/>
            <p:nvPr>
              <p:custDataLst>
                <p:tags r:id="rId60"/>
              </p:custDataLst>
            </p:nvPr>
          </p:nvSpPr>
          <p:spPr>
            <a:xfrm>
              <a:off x="13480" y="6297"/>
              <a:ext cx="219" cy="219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7" name="文本框 16"/>
            <p:cNvSpPr txBox="1"/>
            <p:nvPr/>
          </p:nvSpPr>
          <p:spPr>
            <a:xfrm>
              <a:off x="12816" y="4154"/>
              <a:ext cx="2105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2400"/>
                <a:t>支点</a:t>
              </a:r>
              <a:r>
                <a:rPr lang="en-US" altLang="zh-CN" sz="2400" i="1"/>
                <a:t>O</a:t>
              </a:r>
            </a:p>
          </p:txBody>
        </p:sp>
        <p:cxnSp>
          <p:nvCxnSpPr>
            <p:cNvPr id="18" name="直接连接符 17"/>
            <p:cNvCxnSpPr/>
            <p:nvPr/>
          </p:nvCxnSpPr>
          <p:spPr>
            <a:xfrm flipH="1">
              <a:off x="13621" y="4849"/>
              <a:ext cx="238" cy="146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</p:grpSp>
      <p:grpSp>
        <p:nvGrpSpPr>
          <p:cNvPr id="2" name="组合 1"/>
          <p:cNvGrpSpPr/>
          <p:nvPr>
            <p:custDataLst>
              <p:tags r:id="rId5"/>
            </p:custDataLst>
          </p:nvPr>
        </p:nvGrpSpPr>
        <p:grpSpPr>
          <a:xfrm>
            <a:off x="1624965" y="3769360"/>
            <a:ext cx="768985" cy="1732280"/>
            <a:chOff x="7304" y="3652"/>
            <a:chExt cx="1211" cy="2728"/>
          </a:xfrm>
        </p:grpSpPr>
        <p:cxnSp>
          <p:nvCxnSpPr>
            <p:cNvPr id="20" name="直接箭头连接符 19"/>
            <p:cNvCxnSpPr/>
            <p:nvPr>
              <p:custDataLst>
                <p:tags r:id="rId57"/>
              </p:custDataLst>
            </p:nvPr>
          </p:nvCxnSpPr>
          <p:spPr>
            <a:xfrm>
              <a:off x="7396" y="3762"/>
              <a:ext cx="0" cy="2513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22" name="椭圆 21"/>
            <p:cNvSpPr/>
            <p:nvPr>
              <p:custDataLst>
                <p:tags r:id="rId58"/>
              </p:custDataLst>
            </p:nvPr>
          </p:nvSpPr>
          <p:spPr>
            <a:xfrm>
              <a:off x="7304" y="3652"/>
              <a:ext cx="167" cy="167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4" name="文本框 23"/>
            <p:cNvSpPr txBox="1"/>
            <p:nvPr>
              <p:custDataLst>
                <p:tags r:id="rId59"/>
              </p:custDataLst>
            </p:nvPr>
          </p:nvSpPr>
          <p:spPr>
            <a:xfrm>
              <a:off x="7471" y="5558"/>
              <a:ext cx="1044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i="1">
                  <a:solidFill>
                    <a:srgbClr val="FF0000"/>
                  </a:solidFill>
                </a:rPr>
                <a:t>F</a:t>
              </a:r>
              <a:r>
                <a:rPr lang="en-US" altLang="zh-CN" sz="3200" i="1" baseline="-25000">
                  <a:solidFill>
                    <a:srgbClr val="FF0000"/>
                  </a:solidFill>
                </a:rPr>
                <a:t>1</a:t>
              </a:r>
            </a:p>
          </p:txBody>
        </p:sp>
      </p:grpSp>
      <p:grpSp>
        <p:nvGrpSpPr>
          <p:cNvPr id="4" name="组合 3"/>
          <p:cNvGrpSpPr/>
          <p:nvPr>
            <p:custDataLst>
              <p:tags r:id="rId6"/>
            </p:custDataLst>
          </p:nvPr>
        </p:nvGrpSpPr>
        <p:grpSpPr>
          <a:xfrm>
            <a:off x="3231515" y="4059555"/>
            <a:ext cx="721360" cy="1802130"/>
            <a:chOff x="16380" y="7437"/>
            <a:chExt cx="1136" cy="2838"/>
          </a:xfrm>
        </p:grpSpPr>
        <p:cxnSp>
          <p:nvCxnSpPr>
            <p:cNvPr id="21" name="直接箭头连接符 20"/>
            <p:cNvCxnSpPr/>
            <p:nvPr>
              <p:custDataLst>
                <p:tags r:id="rId54"/>
              </p:custDataLst>
            </p:nvPr>
          </p:nvCxnSpPr>
          <p:spPr>
            <a:xfrm>
              <a:off x="16472" y="7554"/>
              <a:ext cx="0" cy="2721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23" name="椭圆 22"/>
            <p:cNvSpPr/>
            <p:nvPr>
              <p:custDataLst>
                <p:tags r:id="rId55"/>
              </p:custDataLst>
            </p:nvPr>
          </p:nvSpPr>
          <p:spPr>
            <a:xfrm>
              <a:off x="16380" y="7437"/>
              <a:ext cx="167" cy="167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" name="文本框 5"/>
            <p:cNvSpPr txBox="1"/>
            <p:nvPr>
              <p:custDataLst>
                <p:tags r:id="rId56"/>
              </p:custDataLst>
            </p:nvPr>
          </p:nvSpPr>
          <p:spPr>
            <a:xfrm>
              <a:off x="16472" y="9345"/>
              <a:ext cx="1044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i="1">
                  <a:solidFill>
                    <a:srgbClr val="FF0000"/>
                  </a:solidFill>
                </a:rPr>
                <a:t>F</a:t>
              </a:r>
              <a:r>
                <a:rPr lang="en-US" altLang="zh-CN" sz="3200" i="1" baseline="-25000">
                  <a:solidFill>
                    <a:srgbClr val="FF0000"/>
                  </a:solidFill>
                </a:rPr>
                <a:t>2</a:t>
              </a:r>
            </a:p>
          </p:txBody>
        </p:sp>
      </p:grpSp>
      <p:grpSp>
        <p:nvGrpSpPr>
          <p:cNvPr id="44" name="组合 43"/>
          <p:cNvGrpSpPr/>
          <p:nvPr>
            <p:custDataLst>
              <p:tags r:id="rId7"/>
            </p:custDataLst>
          </p:nvPr>
        </p:nvGrpSpPr>
        <p:grpSpPr>
          <a:xfrm>
            <a:off x="1586554" y="3848100"/>
            <a:ext cx="914667" cy="1101725"/>
            <a:chOff x="6695" y="5631"/>
            <a:chExt cx="7447" cy="1735"/>
          </a:xfrm>
        </p:grpSpPr>
        <p:grpSp>
          <p:nvGrpSpPr>
            <p:cNvPr id="40" name="组合 39"/>
            <p:cNvGrpSpPr/>
            <p:nvPr/>
          </p:nvGrpSpPr>
          <p:grpSpPr>
            <a:xfrm>
              <a:off x="7410" y="5631"/>
              <a:ext cx="6732" cy="1735"/>
              <a:chOff x="7410" y="5631"/>
              <a:chExt cx="6732" cy="1735"/>
            </a:xfrm>
          </p:grpSpPr>
          <p:cxnSp>
            <p:nvCxnSpPr>
              <p:cNvPr id="7" name="直接连接符 6"/>
              <p:cNvCxnSpPr/>
              <p:nvPr>
                <p:custDataLst>
                  <p:tags r:id="rId51"/>
                </p:custDataLst>
              </p:nvPr>
            </p:nvCxnSpPr>
            <p:spPr>
              <a:xfrm flipV="1">
                <a:off x="13584" y="5631"/>
                <a:ext cx="0" cy="1242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  <p:sp>
            <p:nvSpPr>
              <p:cNvPr id="8" name="文本框 7"/>
              <p:cNvSpPr txBox="1"/>
              <p:nvPr>
                <p:custDataLst>
                  <p:tags r:id="rId52"/>
                </p:custDataLst>
              </p:nvPr>
            </p:nvSpPr>
            <p:spPr>
              <a:xfrm>
                <a:off x="7483" y="6466"/>
                <a:ext cx="6659" cy="9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3200" i="1">
                    <a:solidFill>
                      <a:schemeClr val="accent5"/>
                    </a:solidFill>
                  </a:rPr>
                  <a:t>L</a:t>
                </a:r>
                <a:r>
                  <a:rPr lang="en-US" altLang="zh-CN" sz="3600" i="1" baseline="-25000">
                    <a:solidFill>
                      <a:schemeClr val="accent5"/>
                    </a:solidFill>
                  </a:rPr>
                  <a:t>1</a:t>
                </a:r>
              </a:p>
            </p:txBody>
          </p:sp>
          <p:cxnSp>
            <p:nvCxnSpPr>
              <p:cNvPr id="35" name="直接箭头连接符 34"/>
              <p:cNvCxnSpPr/>
              <p:nvPr>
                <p:custDataLst>
                  <p:tags r:id="rId53"/>
                </p:custDataLst>
              </p:nvPr>
            </p:nvCxnSpPr>
            <p:spPr>
              <a:xfrm flipV="1">
                <a:off x="7410" y="6381"/>
                <a:ext cx="6087" cy="39"/>
              </a:xfrm>
              <a:prstGeom prst="straightConnector1">
                <a:avLst/>
              </a:prstGeom>
              <a:ln w="28575">
                <a:solidFill>
                  <a:schemeClr val="accent1"/>
                </a:solidFill>
                <a:headEnd type="arrow"/>
                <a:tailEnd type="arrow"/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sp>
          <p:nvSpPr>
            <p:cNvPr id="42" name="文本框 41"/>
            <p:cNvSpPr txBox="1"/>
            <p:nvPr>
              <p:custDataLst>
                <p:tags r:id="rId50"/>
              </p:custDataLst>
            </p:nvPr>
          </p:nvSpPr>
          <p:spPr>
            <a:xfrm rot="16200000">
              <a:off x="8185" y="4741"/>
              <a:ext cx="768" cy="3748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zh-CN" altLang="en-US" sz="2400" b="1">
                  <a:solidFill>
                    <a:schemeClr val="accent1"/>
                  </a:solidFill>
                  <a:latin typeface="微软雅黑" panose="020B0503020204020204" charset="-122"/>
                  <a:ea typeface="微软雅黑" panose="020B0503020204020204" charset="-122"/>
                </a:rPr>
                <a:t>∟</a:t>
              </a:r>
            </a:p>
          </p:txBody>
        </p:sp>
      </p:grpSp>
      <p:grpSp>
        <p:nvGrpSpPr>
          <p:cNvPr id="45" name="组合 44"/>
          <p:cNvGrpSpPr/>
          <p:nvPr>
            <p:custDataLst>
              <p:tags r:id="rId8"/>
            </p:custDataLst>
          </p:nvPr>
        </p:nvGrpSpPr>
        <p:grpSpPr>
          <a:xfrm>
            <a:off x="2386965" y="4257675"/>
            <a:ext cx="1019810" cy="721995"/>
            <a:chOff x="13579" y="6301"/>
            <a:chExt cx="1606" cy="1137"/>
          </a:xfrm>
        </p:grpSpPr>
        <p:grpSp>
          <p:nvGrpSpPr>
            <p:cNvPr id="41" name="组合 40"/>
            <p:cNvGrpSpPr/>
            <p:nvPr/>
          </p:nvGrpSpPr>
          <p:grpSpPr>
            <a:xfrm>
              <a:off x="13579" y="6415"/>
              <a:ext cx="1500" cy="1023"/>
              <a:chOff x="13579" y="6415"/>
              <a:chExt cx="1500" cy="1023"/>
            </a:xfrm>
          </p:grpSpPr>
          <p:sp>
            <p:nvSpPr>
              <p:cNvPr id="37" name="文本框 36"/>
              <p:cNvSpPr txBox="1"/>
              <p:nvPr>
                <p:custDataLst>
                  <p:tags r:id="rId48"/>
                </p:custDataLst>
              </p:nvPr>
            </p:nvSpPr>
            <p:spPr>
              <a:xfrm>
                <a:off x="13579" y="6519"/>
                <a:ext cx="1500" cy="9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3200" i="1">
                    <a:solidFill>
                      <a:schemeClr val="accent5"/>
                    </a:solidFill>
                  </a:rPr>
                  <a:t>L</a:t>
                </a:r>
                <a:r>
                  <a:rPr lang="en-US" altLang="zh-CN" sz="3600" i="1" baseline="-25000">
                    <a:solidFill>
                      <a:schemeClr val="accent5"/>
                    </a:solidFill>
                  </a:rPr>
                  <a:t>2</a:t>
                </a:r>
              </a:p>
            </p:txBody>
          </p:sp>
          <p:cxnSp>
            <p:nvCxnSpPr>
              <p:cNvPr id="38" name="直接箭头连接符 37"/>
              <p:cNvCxnSpPr/>
              <p:nvPr>
                <p:custDataLst>
                  <p:tags r:id="rId49"/>
                </p:custDataLst>
              </p:nvPr>
            </p:nvCxnSpPr>
            <p:spPr>
              <a:xfrm flipV="1">
                <a:off x="13634" y="6415"/>
                <a:ext cx="1347" cy="19"/>
              </a:xfrm>
              <a:prstGeom prst="straightConnector1">
                <a:avLst/>
              </a:prstGeom>
              <a:ln w="28575">
                <a:solidFill>
                  <a:schemeClr val="accent1"/>
                </a:solidFill>
                <a:headEnd type="arrow"/>
                <a:tailEnd type="arrow"/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sp>
          <p:nvSpPr>
            <p:cNvPr id="43" name="文本框 42"/>
            <p:cNvSpPr txBox="1"/>
            <p:nvPr>
              <p:custDataLst>
                <p:tags r:id="rId47"/>
              </p:custDataLst>
            </p:nvPr>
          </p:nvSpPr>
          <p:spPr>
            <a:xfrm>
              <a:off x="14417" y="6301"/>
              <a:ext cx="768" cy="725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/>
            <a:p>
              <a:r>
                <a:rPr lang="zh-CN" altLang="en-US" sz="2400" b="1">
                  <a:solidFill>
                    <a:schemeClr val="accent1"/>
                  </a:solidFill>
                  <a:latin typeface="微软雅黑" panose="020B0503020204020204" charset="-122"/>
                  <a:ea typeface="微软雅黑" panose="020B0503020204020204" charset="-122"/>
                </a:rPr>
                <a:t>∟</a:t>
              </a:r>
            </a:p>
          </p:txBody>
        </p:sp>
      </p:grpSp>
      <p:grpSp>
        <p:nvGrpSpPr>
          <p:cNvPr id="13" name="组合 12"/>
          <p:cNvGrpSpPr/>
          <p:nvPr>
            <p:custDataLst>
              <p:tags r:id="rId9"/>
            </p:custDataLst>
          </p:nvPr>
        </p:nvGrpSpPr>
        <p:grpSpPr>
          <a:xfrm>
            <a:off x="5436870" y="2080895"/>
            <a:ext cx="1336675" cy="1499870"/>
            <a:chOff x="12816" y="4154"/>
            <a:chExt cx="2105" cy="2362"/>
          </a:xfrm>
        </p:grpSpPr>
        <p:sp>
          <p:nvSpPr>
            <p:cNvPr id="14" name="椭圆 13"/>
            <p:cNvSpPr/>
            <p:nvPr>
              <p:custDataLst>
                <p:tags r:id="rId46"/>
              </p:custDataLst>
            </p:nvPr>
          </p:nvSpPr>
          <p:spPr>
            <a:xfrm>
              <a:off x="13480" y="6297"/>
              <a:ext cx="219" cy="219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5" name="文本框 14"/>
            <p:cNvSpPr txBox="1"/>
            <p:nvPr/>
          </p:nvSpPr>
          <p:spPr>
            <a:xfrm>
              <a:off x="12816" y="4154"/>
              <a:ext cx="2105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2400"/>
                <a:t>支点</a:t>
              </a:r>
              <a:r>
                <a:rPr lang="en-US" altLang="zh-CN" sz="2400" i="1"/>
                <a:t>O</a:t>
              </a:r>
            </a:p>
          </p:txBody>
        </p:sp>
        <p:cxnSp>
          <p:nvCxnSpPr>
            <p:cNvPr id="29" name="直接连接符 28"/>
            <p:cNvCxnSpPr/>
            <p:nvPr/>
          </p:nvCxnSpPr>
          <p:spPr>
            <a:xfrm flipH="1">
              <a:off x="13621" y="4849"/>
              <a:ext cx="238" cy="146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</p:grpSp>
      <p:grpSp>
        <p:nvGrpSpPr>
          <p:cNvPr id="46" name="组合 45"/>
          <p:cNvGrpSpPr/>
          <p:nvPr>
            <p:custDataLst>
              <p:tags r:id="rId10"/>
            </p:custDataLst>
          </p:nvPr>
        </p:nvGrpSpPr>
        <p:grpSpPr>
          <a:xfrm>
            <a:off x="4814570" y="3702685"/>
            <a:ext cx="768985" cy="1732280"/>
            <a:chOff x="7304" y="3652"/>
            <a:chExt cx="1211" cy="2728"/>
          </a:xfrm>
        </p:grpSpPr>
        <p:cxnSp>
          <p:nvCxnSpPr>
            <p:cNvPr id="47" name="直接箭头连接符 46"/>
            <p:cNvCxnSpPr/>
            <p:nvPr>
              <p:custDataLst>
                <p:tags r:id="rId43"/>
              </p:custDataLst>
            </p:nvPr>
          </p:nvCxnSpPr>
          <p:spPr>
            <a:xfrm>
              <a:off x="7396" y="3762"/>
              <a:ext cx="0" cy="2513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48" name="椭圆 47"/>
            <p:cNvSpPr/>
            <p:nvPr>
              <p:custDataLst>
                <p:tags r:id="rId44"/>
              </p:custDataLst>
            </p:nvPr>
          </p:nvSpPr>
          <p:spPr>
            <a:xfrm>
              <a:off x="7304" y="3652"/>
              <a:ext cx="167" cy="167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9" name="文本框 48"/>
            <p:cNvSpPr txBox="1"/>
            <p:nvPr>
              <p:custDataLst>
                <p:tags r:id="rId45"/>
              </p:custDataLst>
            </p:nvPr>
          </p:nvSpPr>
          <p:spPr>
            <a:xfrm>
              <a:off x="7471" y="5558"/>
              <a:ext cx="1044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i="1">
                  <a:solidFill>
                    <a:srgbClr val="FF0000"/>
                  </a:solidFill>
                </a:rPr>
                <a:t>F</a:t>
              </a:r>
              <a:r>
                <a:rPr lang="en-US" altLang="zh-CN" sz="3200" i="1" baseline="-25000">
                  <a:solidFill>
                    <a:srgbClr val="FF0000"/>
                  </a:solidFill>
                </a:rPr>
                <a:t>1</a:t>
              </a:r>
            </a:p>
          </p:txBody>
        </p:sp>
      </p:grpSp>
      <p:grpSp>
        <p:nvGrpSpPr>
          <p:cNvPr id="50" name="组合 49"/>
          <p:cNvGrpSpPr/>
          <p:nvPr>
            <p:custDataLst>
              <p:tags r:id="rId11"/>
            </p:custDataLst>
          </p:nvPr>
        </p:nvGrpSpPr>
        <p:grpSpPr>
          <a:xfrm>
            <a:off x="6922135" y="3673475"/>
            <a:ext cx="721360" cy="1802130"/>
            <a:chOff x="16380" y="7437"/>
            <a:chExt cx="1136" cy="2838"/>
          </a:xfrm>
        </p:grpSpPr>
        <p:cxnSp>
          <p:nvCxnSpPr>
            <p:cNvPr id="51" name="直接箭头连接符 50"/>
            <p:cNvCxnSpPr/>
            <p:nvPr>
              <p:custDataLst>
                <p:tags r:id="rId40"/>
              </p:custDataLst>
            </p:nvPr>
          </p:nvCxnSpPr>
          <p:spPr>
            <a:xfrm>
              <a:off x="16472" y="7554"/>
              <a:ext cx="0" cy="2721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52" name="椭圆 51"/>
            <p:cNvSpPr/>
            <p:nvPr>
              <p:custDataLst>
                <p:tags r:id="rId41"/>
              </p:custDataLst>
            </p:nvPr>
          </p:nvSpPr>
          <p:spPr>
            <a:xfrm>
              <a:off x="16380" y="7437"/>
              <a:ext cx="167" cy="167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3" name="文本框 52"/>
            <p:cNvSpPr txBox="1"/>
            <p:nvPr>
              <p:custDataLst>
                <p:tags r:id="rId42"/>
              </p:custDataLst>
            </p:nvPr>
          </p:nvSpPr>
          <p:spPr>
            <a:xfrm>
              <a:off x="16472" y="9345"/>
              <a:ext cx="1044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i="1">
                  <a:solidFill>
                    <a:srgbClr val="FF0000"/>
                  </a:solidFill>
                </a:rPr>
                <a:t>F</a:t>
              </a:r>
              <a:r>
                <a:rPr lang="en-US" altLang="zh-CN" sz="3200" i="1" baseline="-25000">
                  <a:solidFill>
                    <a:srgbClr val="FF0000"/>
                  </a:solidFill>
                </a:rPr>
                <a:t>2</a:t>
              </a:r>
            </a:p>
          </p:txBody>
        </p:sp>
      </p:grpSp>
      <p:grpSp>
        <p:nvGrpSpPr>
          <p:cNvPr id="54" name="组合 53"/>
          <p:cNvGrpSpPr/>
          <p:nvPr>
            <p:custDataLst>
              <p:tags r:id="rId12"/>
            </p:custDataLst>
          </p:nvPr>
        </p:nvGrpSpPr>
        <p:grpSpPr>
          <a:xfrm>
            <a:off x="4816049" y="3263900"/>
            <a:ext cx="1200576" cy="1113790"/>
            <a:chOff x="6827" y="5631"/>
            <a:chExt cx="7315" cy="1754"/>
          </a:xfrm>
        </p:grpSpPr>
        <p:grpSp>
          <p:nvGrpSpPr>
            <p:cNvPr id="55" name="组合 54"/>
            <p:cNvGrpSpPr/>
            <p:nvPr/>
          </p:nvGrpSpPr>
          <p:grpSpPr>
            <a:xfrm>
              <a:off x="7410" y="5631"/>
              <a:ext cx="6732" cy="1754"/>
              <a:chOff x="7410" y="5631"/>
              <a:chExt cx="6732" cy="1754"/>
            </a:xfrm>
          </p:grpSpPr>
          <p:cxnSp>
            <p:nvCxnSpPr>
              <p:cNvPr id="56" name="直接连接符 55"/>
              <p:cNvCxnSpPr/>
              <p:nvPr>
                <p:custDataLst>
                  <p:tags r:id="rId37"/>
                </p:custDataLst>
              </p:nvPr>
            </p:nvCxnSpPr>
            <p:spPr>
              <a:xfrm flipV="1">
                <a:off x="13584" y="5631"/>
                <a:ext cx="0" cy="1242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  <p:sp>
            <p:nvSpPr>
              <p:cNvPr id="57" name="文本框 56"/>
              <p:cNvSpPr txBox="1"/>
              <p:nvPr>
                <p:custDataLst>
                  <p:tags r:id="rId38"/>
                </p:custDataLst>
              </p:nvPr>
            </p:nvSpPr>
            <p:spPr>
              <a:xfrm>
                <a:off x="7483" y="6466"/>
                <a:ext cx="6659" cy="9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3200" i="1">
                    <a:solidFill>
                      <a:schemeClr val="accent4"/>
                    </a:solidFill>
                  </a:rPr>
                  <a:t>L</a:t>
                </a:r>
                <a:r>
                  <a:rPr lang="en-US" altLang="zh-CN" sz="3600" i="1" baseline="-25000">
                    <a:solidFill>
                      <a:schemeClr val="accent4"/>
                    </a:solidFill>
                  </a:rPr>
                  <a:t>1</a:t>
                </a:r>
              </a:p>
            </p:txBody>
          </p:sp>
          <p:cxnSp>
            <p:nvCxnSpPr>
              <p:cNvPr id="58" name="直接箭头连接符 57"/>
              <p:cNvCxnSpPr/>
              <p:nvPr>
                <p:custDataLst>
                  <p:tags r:id="rId39"/>
                </p:custDataLst>
              </p:nvPr>
            </p:nvCxnSpPr>
            <p:spPr>
              <a:xfrm flipV="1">
                <a:off x="7410" y="6381"/>
                <a:ext cx="6087" cy="39"/>
              </a:xfrm>
              <a:prstGeom prst="straightConnector1">
                <a:avLst/>
              </a:prstGeom>
              <a:ln w="28575">
                <a:solidFill>
                  <a:srgbClr val="FFC000"/>
                </a:solidFill>
                <a:headEnd type="arrow"/>
                <a:tailEnd type="arrow"/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sp>
          <p:nvSpPr>
            <p:cNvPr id="59" name="文本框 58"/>
            <p:cNvSpPr txBox="1"/>
            <p:nvPr>
              <p:custDataLst>
                <p:tags r:id="rId36"/>
              </p:custDataLst>
            </p:nvPr>
          </p:nvSpPr>
          <p:spPr>
            <a:xfrm rot="16200000">
              <a:off x="7845" y="5214"/>
              <a:ext cx="768" cy="280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zh-CN" altLang="en-US" sz="2400" b="1">
                  <a:solidFill>
                    <a:schemeClr val="accent4"/>
                  </a:solidFill>
                  <a:latin typeface="微软雅黑" panose="020B0503020204020204" charset="-122"/>
                  <a:ea typeface="微软雅黑" panose="020B0503020204020204" charset="-122"/>
                </a:rPr>
                <a:t>∟</a:t>
              </a:r>
            </a:p>
          </p:txBody>
        </p:sp>
      </p:grpSp>
      <p:grpSp>
        <p:nvGrpSpPr>
          <p:cNvPr id="60" name="组合 59"/>
          <p:cNvGrpSpPr/>
          <p:nvPr>
            <p:custDataLst>
              <p:tags r:id="rId13"/>
            </p:custDataLst>
          </p:nvPr>
        </p:nvGrpSpPr>
        <p:grpSpPr>
          <a:xfrm>
            <a:off x="5902325" y="3673475"/>
            <a:ext cx="1181735" cy="721995"/>
            <a:chOff x="13579" y="6301"/>
            <a:chExt cx="1861" cy="1137"/>
          </a:xfrm>
        </p:grpSpPr>
        <p:grpSp>
          <p:nvGrpSpPr>
            <p:cNvPr id="61" name="组合 60"/>
            <p:cNvGrpSpPr/>
            <p:nvPr/>
          </p:nvGrpSpPr>
          <p:grpSpPr>
            <a:xfrm>
              <a:off x="13579" y="6419"/>
              <a:ext cx="1682" cy="1019"/>
              <a:chOff x="13579" y="6419"/>
              <a:chExt cx="1682" cy="1019"/>
            </a:xfrm>
          </p:grpSpPr>
          <p:sp>
            <p:nvSpPr>
              <p:cNvPr id="62" name="文本框 61"/>
              <p:cNvSpPr txBox="1"/>
              <p:nvPr>
                <p:custDataLst>
                  <p:tags r:id="rId34"/>
                </p:custDataLst>
              </p:nvPr>
            </p:nvSpPr>
            <p:spPr>
              <a:xfrm>
                <a:off x="13579" y="6519"/>
                <a:ext cx="1500" cy="9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3200" i="1">
                    <a:solidFill>
                      <a:schemeClr val="accent4"/>
                    </a:solidFill>
                  </a:rPr>
                  <a:t>L</a:t>
                </a:r>
                <a:r>
                  <a:rPr lang="en-US" altLang="zh-CN" sz="3600" i="1" baseline="-25000">
                    <a:solidFill>
                      <a:schemeClr val="accent4"/>
                    </a:solidFill>
                  </a:rPr>
                  <a:t>2</a:t>
                </a:r>
              </a:p>
            </p:txBody>
          </p:sp>
          <p:cxnSp>
            <p:nvCxnSpPr>
              <p:cNvPr id="63" name="直接箭头连接符 62"/>
              <p:cNvCxnSpPr/>
              <p:nvPr>
                <p:custDataLst>
                  <p:tags r:id="rId35"/>
                </p:custDataLst>
              </p:nvPr>
            </p:nvCxnSpPr>
            <p:spPr>
              <a:xfrm flipV="1">
                <a:off x="13634" y="6419"/>
                <a:ext cx="1627" cy="15"/>
              </a:xfrm>
              <a:prstGeom prst="straightConnector1">
                <a:avLst/>
              </a:prstGeom>
              <a:ln w="28575">
                <a:solidFill>
                  <a:srgbClr val="FFC000"/>
                </a:solidFill>
                <a:headEnd type="arrow"/>
                <a:tailEnd type="arrow"/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sp>
          <p:nvSpPr>
            <p:cNvPr id="64" name="文本框 63"/>
            <p:cNvSpPr txBox="1"/>
            <p:nvPr>
              <p:custDataLst>
                <p:tags r:id="rId33"/>
              </p:custDataLst>
            </p:nvPr>
          </p:nvSpPr>
          <p:spPr>
            <a:xfrm>
              <a:off x="14672" y="6301"/>
              <a:ext cx="768" cy="725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/>
            <a:p>
              <a:r>
                <a:rPr lang="zh-CN" altLang="en-US" sz="2400" b="1">
                  <a:solidFill>
                    <a:schemeClr val="accent4"/>
                  </a:solidFill>
                  <a:latin typeface="微软雅黑" panose="020B0503020204020204" charset="-122"/>
                  <a:ea typeface="微软雅黑" panose="020B0503020204020204" charset="-122"/>
                </a:rPr>
                <a:t>∟</a:t>
              </a:r>
            </a:p>
          </p:txBody>
        </p:sp>
      </p:grpSp>
      <p:grpSp>
        <p:nvGrpSpPr>
          <p:cNvPr id="65" name="组合 64"/>
          <p:cNvGrpSpPr/>
          <p:nvPr>
            <p:custDataLst>
              <p:tags r:id="rId14"/>
            </p:custDataLst>
          </p:nvPr>
        </p:nvGrpSpPr>
        <p:grpSpPr>
          <a:xfrm>
            <a:off x="10257155" y="1647190"/>
            <a:ext cx="1336675" cy="1499870"/>
            <a:chOff x="12816" y="4154"/>
            <a:chExt cx="2105" cy="2362"/>
          </a:xfrm>
        </p:grpSpPr>
        <p:sp>
          <p:nvSpPr>
            <p:cNvPr id="66" name="椭圆 65"/>
            <p:cNvSpPr/>
            <p:nvPr>
              <p:custDataLst>
                <p:tags r:id="rId32"/>
              </p:custDataLst>
            </p:nvPr>
          </p:nvSpPr>
          <p:spPr>
            <a:xfrm>
              <a:off x="13480" y="6297"/>
              <a:ext cx="219" cy="219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7" name="文本框 66"/>
            <p:cNvSpPr txBox="1"/>
            <p:nvPr/>
          </p:nvSpPr>
          <p:spPr>
            <a:xfrm>
              <a:off x="12816" y="4154"/>
              <a:ext cx="2105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2400"/>
                <a:t>支点</a:t>
              </a:r>
              <a:r>
                <a:rPr lang="en-US" altLang="zh-CN" sz="2400" i="1"/>
                <a:t>O</a:t>
              </a:r>
            </a:p>
          </p:txBody>
        </p:sp>
        <p:cxnSp>
          <p:nvCxnSpPr>
            <p:cNvPr id="68" name="直接连接符 67"/>
            <p:cNvCxnSpPr/>
            <p:nvPr/>
          </p:nvCxnSpPr>
          <p:spPr>
            <a:xfrm flipH="1">
              <a:off x="13621" y="4849"/>
              <a:ext cx="238" cy="146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</p:grpSp>
      <p:grpSp>
        <p:nvGrpSpPr>
          <p:cNvPr id="69" name="组合 68"/>
          <p:cNvGrpSpPr/>
          <p:nvPr>
            <p:custDataLst>
              <p:tags r:id="rId15"/>
            </p:custDataLst>
          </p:nvPr>
        </p:nvGrpSpPr>
        <p:grpSpPr>
          <a:xfrm>
            <a:off x="8188960" y="3448050"/>
            <a:ext cx="1405255" cy="1141730"/>
            <a:chOff x="5258" y="2021"/>
            <a:chExt cx="2213" cy="1798"/>
          </a:xfrm>
        </p:grpSpPr>
        <p:cxnSp>
          <p:nvCxnSpPr>
            <p:cNvPr id="70" name="直接箭头连接符 69"/>
            <p:cNvCxnSpPr/>
            <p:nvPr>
              <p:custDataLst>
                <p:tags r:id="rId29"/>
              </p:custDataLst>
            </p:nvPr>
          </p:nvCxnSpPr>
          <p:spPr>
            <a:xfrm flipH="1" flipV="1">
              <a:off x="5811" y="2021"/>
              <a:ext cx="1585" cy="1741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71" name="椭圆 70"/>
            <p:cNvSpPr/>
            <p:nvPr>
              <p:custDataLst>
                <p:tags r:id="rId30"/>
              </p:custDataLst>
            </p:nvPr>
          </p:nvSpPr>
          <p:spPr>
            <a:xfrm>
              <a:off x="7304" y="3652"/>
              <a:ext cx="167" cy="167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2" name="文本框 71"/>
            <p:cNvSpPr txBox="1"/>
            <p:nvPr>
              <p:custDataLst>
                <p:tags r:id="rId31"/>
              </p:custDataLst>
            </p:nvPr>
          </p:nvSpPr>
          <p:spPr>
            <a:xfrm>
              <a:off x="5258" y="2109"/>
              <a:ext cx="1044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i="1">
                  <a:solidFill>
                    <a:srgbClr val="FF0000"/>
                  </a:solidFill>
                </a:rPr>
                <a:t>F</a:t>
              </a:r>
              <a:r>
                <a:rPr lang="en-US" altLang="zh-CN" sz="3200" i="1" baseline="-25000">
                  <a:solidFill>
                    <a:srgbClr val="FF0000"/>
                  </a:solidFill>
                </a:rPr>
                <a:t>1</a:t>
              </a:r>
            </a:p>
          </p:txBody>
        </p:sp>
      </p:grpSp>
      <p:grpSp>
        <p:nvGrpSpPr>
          <p:cNvPr id="73" name="组合 72"/>
          <p:cNvGrpSpPr/>
          <p:nvPr>
            <p:custDataLst>
              <p:tags r:id="rId16"/>
            </p:custDataLst>
          </p:nvPr>
        </p:nvGrpSpPr>
        <p:grpSpPr>
          <a:xfrm>
            <a:off x="9957435" y="3503930"/>
            <a:ext cx="879475" cy="1211580"/>
            <a:chOff x="16380" y="7437"/>
            <a:chExt cx="1385" cy="1908"/>
          </a:xfrm>
        </p:grpSpPr>
        <p:cxnSp>
          <p:nvCxnSpPr>
            <p:cNvPr id="74" name="直接箭头连接符 73"/>
            <p:cNvCxnSpPr/>
            <p:nvPr>
              <p:custDataLst>
                <p:tags r:id="rId26"/>
              </p:custDataLst>
            </p:nvPr>
          </p:nvCxnSpPr>
          <p:spPr>
            <a:xfrm>
              <a:off x="16472" y="7554"/>
              <a:ext cx="1125" cy="1352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75" name="椭圆 74"/>
            <p:cNvSpPr/>
            <p:nvPr>
              <p:custDataLst>
                <p:tags r:id="rId27"/>
              </p:custDataLst>
            </p:nvPr>
          </p:nvSpPr>
          <p:spPr>
            <a:xfrm>
              <a:off x="16380" y="7437"/>
              <a:ext cx="167" cy="167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6" name="文本框 75"/>
            <p:cNvSpPr txBox="1"/>
            <p:nvPr>
              <p:custDataLst>
                <p:tags r:id="rId28"/>
              </p:custDataLst>
            </p:nvPr>
          </p:nvSpPr>
          <p:spPr>
            <a:xfrm>
              <a:off x="16721" y="8523"/>
              <a:ext cx="1044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i="1">
                  <a:solidFill>
                    <a:srgbClr val="FF0000"/>
                  </a:solidFill>
                </a:rPr>
                <a:t>F</a:t>
              </a:r>
              <a:r>
                <a:rPr lang="en-US" altLang="zh-CN" sz="3200" i="1" baseline="-25000">
                  <a:solidFill>
                    <a:srgbClr val="FF0000"/>
                  </a:solidFill>
                </a:rPr>
                <a:t>2</a:t>
              </a:r>
            </a:p>
          </p:txBody>
        </p:sp>
      </p:grpSp>
      <p:grpSp>
        <p:nvGrpSpPr>
          <p:cNvPr id="77" name="组合 76"/>
          <p:cNvGrpSpPr/>
          <p:nvPr>
            <p:custDataLst>
              <p:tags r:id="rId17"/>
            </p:custDataLst>
          </p:nvPr>
        </p:nvGrpSpPr>
        <p:grpSpPr>
          <a:xfrm>
            <a:off x="9021043" y="2553970"/>
            <a:ext cx="1956948" cy="1666875"/>
            <a:chOff x="-642" y="5196"/>
            <a:chExt cx="15933" cy="2625"/>
          </a:xfrm>
        </p:grpSpPr>
        <p:grpSp>
          <p:nvGrpSpPr>
            <p:cNvPr id="78" name="组合 77"/>
            <p:cNvGrpSpPr/>
            <p:nvPr/>
          </p:nvGrpSpPr>
          <p:grpSpPr>
            <a:xfrm>
              <a:off x="-454" y="5196"/>
              <a:ext cx="15745" cy="2263"/>
              <a:chOff x="-454" y="5196"/>
              <a:chExt cx="15745" cy="2263"/>
            </a:xfrm>
          </p:grpSpPr>
          <p:cxnSp>
            <p:nvCxnSpPr>
              <p:cNvPr id="79" name="直接连接符 78"/>
              <p:cNvCxnSpPr/>
              <p:nvPr>
                <p:custDataLst>
                  <p:tags r:id="rId23"/>
                </p:custDataLst>
              </p:nvPr>
            </p:nvCxnSpPr>
            <p:spPr>
              <a:xfrm flipH="1" flipV="1">
                <a:off x="10865" y="5631"/>
                <a:ext cx="4426" cy="714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  <p:sp>
            <p:nvSpPr>
              <p:cNvPr id="80" name="文本框 79"/>
              <p:cNvSpPr txBox="1"/>
              <p:nvPr>
                <p:custDataLst>
                  <p:tags r:id="rId24"/>
                </p:custDataLst>
              </p:nvPr>
            </p:nvSpPr>
            <p:spPr>
              <a:xfrm>
                <a:off x="4025" y="5196"/>
                <a:ext cx="6659" cy="9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3200" i="1">
                    <a:solidFill>
                      <a:schemeClr val="accent5"/>
                    </a:solidFill>
                  </a:rPr>
                  <a:t>L</a:t>
                </a:r>
                <a:r>
                  <a:rPr lang="en-US" altLang="zh-CN" sz="3600" i="1" baseline="-25000">
                    <a:solidFill>
                      <a:schemeClr val="accent5"/>
                    </a:solidFill>
                  </a:rPr>
                  <a:t>1</a:t>
                </a:r>
              </a:p>
            </p:txBody>
          </p:sp>
          <p:cxnSp>
            <p:nvCxnSpPr>
              <p:cNvPr id="81" name="直接箭头连接符 80"/>
              <p:cNvCxnSpPr/>
              <p:nvPr>
                <p:custDataLst>
                  <p:tags r:id="rId25"/>
                </p:custDataLst>
              </p:nvPr>
            </p:nvCxnSpPr>
            <p:spPr>
              <a:xfrm flipV="1">
                <a:off x="-454" y="5643"/>
                <a:ext cx="11364" cy="1816"/>
              </a:xfrm>
              <a:prstGeom prst="straightConnector1">
                <a:avLst/>
              </a:prstGeom>
              <a:ln w="28575">
                <a:solidFill>
                  <a:schemeClr val="accent1"/>
                </a:solidFill>
                <a:headEnd type="arrow"/>
                <a:tailEnd type="arrow"/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sp>
          <p:nvSpPr>
            <p:cNvPr id="82" name="文本框 81"/>
            <p:cNvSpPr txBox="1"/>
            <p:nvPr>
              <p:custDataLst>
                <p:tags r:id="rId22"/>
              </p:custDataLst>
            </p:nvPr>
          </p:nvSpPr>
          <p:spPr>
            <a:xfrm rot="13920000">
              <a:off x="848" y="5563"/>
              <a:ext cx="768" cy="3748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zh-CN" altLang="en-US" sz="2400" b="1">
                  <a:solidFill>
                    <a:schemeClr val="accent1"/>
                  </a:solidFill>
                  <a:latin typeface="微软雅黑" panose="020B0503020204020204" charset="-122"/>
                  <a:ea typeface="微软雅黑" panose="020B0503020204020204" charset="-122"/>
                </a:rPr>
                <a:t>∟</a:t>
              </a:r>
            </a:p>
          </p:txBody>
        </p:sp>
      </p:grpSp>
      <p:grpSp>
        <p:nvGrpSpPr>
          <p:cNvPr id="83" name="组合 82"/>
          <p:cNvGrpSpPr/>
          <p:nvPr>
            <p:custDataLst>
              <p:tags r:id="rId18"/>
            </p:custDataLst>
          </p:nvPr>
        </p:nvGrpSpPr>
        <p:grpSpPr>
          <a:xfrm>
            <a:off x="10173970" y="3070860"/>
            <a:ext cx="1146175" cy="890905"/>
            <a:chOff x="12715" y="6035"/>
            <a:chExt cx="1805" cy="1403"/>
          </a:xfrm>
        </p:grpSpPr>
        <p:grpSp>
          <p:nvGrpSpPr>
            <p:cNvPr id="84" name="组合 83"/>
            <p:cNvGrpSpPr/>
            <p:nvPr/>
          </p:nvGrpSpPr>
          <p:grpSpPr>
            <a:xfrm>
              <a:off x="12715" y="6141"/>
              <a:ext cx="1805" cy="1297"/>
              <a:chOff x="12715" y="6141"/>
              <a:chExt cx="1805" cy="1297"/>
            </a:xfrm>
          </p:grpSpPr>
          <p:sp>
            <p:nvSpPr>
              <p:cNvPr id="85" name="文本框 84"/>
              <p:cNvSpPr txBox="1"/>
              <p:nvPr>
                <p:custDataLst>
                  <p:tags r:id="rId20"/>
                </p:custDataLst>
              </p:nvPr>
            </p:nvSpPr>
            <p:spPr>
              <a:xfrm>
                <a:off x="13020" y="6519"/>
                <a:ext cx="1500" cy="9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sz="3200" i="1">
                    <a:solidFill>
                      <a:schemeClr val="accent5"/>
                    </a:solidFill>
                  </a:rPr>
                  <a:t>L</a:t>
                </a:r>
                <a:r>
                  <a:rPr lang="en-US" altLang="zh-CN" sz="3600" i="1" baseline="-25000">
                    <a:solidFill>
                      <a:schemeClr val="accent5"/>
                    </a:solidFill>
                  </a:rPr>
                  <a:t>2</a:t>
                </a:r>
              </a:p>
            </p:txBody>
          </p:sp>
          <p:cxnSp>
            <p:nvCxnSpPr>
              <p:cNvPr id="86" name="直接箭头连接符 85"/>
              <p:cNvCxnSpPr/>
              <p:nvPr>
                <p:custDataLst>
                  <p:tags r:id="rId21"/>
                </p:custDataLst>
              </p:nvPr>
            </p:nvCxnSpPr>
            <p:spPr>
              <a:xfrm flipV="1">
                <a:off x="12715" y="6141"/>
                <a:ext cx="1029" cy="1029"/>
              </a:xfrm>
              <a:prstGeom prst="straightConnector1">
                <a:avLst/>
              </a:prstGeom>
              <a:ln w="28575">
                <a:solidFill>
                  <a:schemeClr val="accent1"/>
                </a:solidFill>
                <a:headEnd type="arrow"/>
                <a:tailEnd type="arrow"/>
              </a:ln>
            </p:spPr>
            <p:style>
              <a:lnRef idx="2">
                <a:schemeClr val="accent1"/>
              </a:lnRef>
              <a:fillRef idx="0">
                <a:srgbClr val="FFFFFF"/>
              </a:fillRef>
              <a:effectRef idx="0">
                <a:srgbClr val="FFFFFF"/>
              </a:effectRef>
              <a:fontRef idx="minor">
                <a:schemeClr val="tx1"/>
              </a:fontRef>
            </p:style>
          </p:cxnSp>
        </p:grpSp>
        <p:sp>
          <p:nvSpPr>
            <p:cNvPr id="87" name="文本框 86"/>
            <p:cNvSpPr txBox="1"/>
            <p:nvPr>
              <p:custDataLst>
                <p:tags r:id="rId19"/>
              </p:custDataLst>
            </p:nvPr>
          </p:nvSpPr>
          <p:spPr>
            <a:xfrm rot="18900000">
              <a:off x="13334" y="6035"/>
              <a:ext cx="768" cy="725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/>
            <a:p>
              <a:r>
                <a:rPr lang="zh-CN" altLang="en-US" sz="2400" b="1">
                  <a:solidFill>
                    <a:schemeClr val="accent1"/>
                  </a:solidFill>
                  <a:latin typeface="微软雅黑" panose="020B0503020204020204" charset="-122"/>
                  <a:ea typeface="微软雅黑" panose="020B0503020204020204" charset="-122"/>
                </a:rPr>
                <a:t>∟</a:t>
              </a:r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组合 24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26" name="矩形 25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7" name="矩形 26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8" name="矩形 27"/>
          <p:cNvSpPr/>
          <p:nvPr/>
        </p:nvSpPr>
        <p:spPr>
          <a:xfrm>
            <a:off x="899795" y="1025525"/>
            <a:ext cx="582739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实验：探究杠杆的平衡条件</a:t>
            </a:r>
          </a:p>
        </p:txBody>
      </p:sp>
      <p:grpSp>
        <p:nvGrpSpPr>
          <p:cNvPr id="31" name="组合 30"/>
          <p:cNvGrpSpPr/>
          <p:nvPr/>
        </p:nvGrpSpPr>
        <p:grpSpPr>
          <a:xfrm>
            <a:off x="334900" y="1826607"/>
            <a:ext cx="295322" cy="210471"/>
            <a:chOff x="435463" y="1226414"/>
            <a:chExt cx="295380" cy="210512"/>
          </a:xfrm>
        </p:grpSpPr>
        <p:sp>
          <p:nvSpPr>
            <p:cNvPr id="32" name="矩形 31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3" name="矩形 32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4" name="文本框 33"/>
          <p:cNvSpPr txBox="1"/>
          <p:nvPr/>
        </p:nvSpPr>
        <p:spPr>
          <a:xfrm>
            <a:off x="899795" y="1670685"/>
            <a:ext cx="25107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杠杆平衡状态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899795" y="2080895"/>
            <a:ext cx="10372725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/>
              <a:t>当杠杆在动力和阻力的作用下</a:t>
            </a:r>
            <a:r>
              <a:rPr lang="zh-CN" altLang="en-US" sz="2800" b="1">
                <a:solidFill>
                  <a:schemeClr val="accent5"/>
                </a:solidFill>
              </a:rPr>
              <a:t>静止或匀速转动</a:t>
            </a:r>
            <a:r>
              <a:rPr lang="zh-CN" altLang="en-US" sz="2800"/>
              <a:t>时，我们就说此时杠杆处于</a:t>
            </a:r>
            <a:r>
              <a:rPr lang="zh-CN" altLang="en-US" sz="2800" b="1">
                <a:solidFill>
                  <a:schemeClr val="accent5"/>
                </a:solidFill>
              </a:rPr>
              <a:t>平衡状态</a:t>
            </a:r>
            <a:r>
              <a:rPr lang="zh-CN" altLang="en-US" sz="2800"/>
              <a:t>。</a:t>
            </a:r>
          </a:p>
        </p:txBody>
      </p:sp>
      <p:pic>
        <p:nvPicPr>
          <p:cNvPr id="14" name="图片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6010" y="3464560"/>
            <a:ext cx="4373245" cy="291973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7877810" y="3112135"/>
            <a:ext cx="4064000" cy="1056243"/>
          </a:xfrm>
          <a:prstGeom prst="wedgeRoundRectCallout">
            <a:avLst>
              <a:gd name="adj1" fmla="val -58281"/>
              <a:gd name="adj2" fmla="val 84496"/>
              <a:gd name="adj3" fmla="val 16667"/>
            </a:avLst>
          </a:prstGeom>
          <a:noFill/>
          <a:ln w="34925" cmpd="sng">
            <a:solidFill>
              <a:srgbClr val="FF0000"/>
            </a:solidFill>
            <a:prstDash val="dashDot"/>
          </a:ln>
        </p:spPr>
        <p:txBody>
          <a:bodyPr wrap="square" rtlCol="0">
            <a:spAutoFit/>
          </a:bodyPr>
          <a:lstStyle/>
          <a:p>
            <a:r>
              <a:rPr lang="zh-CN" altLang="en-US" sz="2800"/>
              <a:t>杠杆在什么条件下才能平衡呢？</a:t>
            </a:r>
          </a:p>
        </p:txBody>
      </p:sp>
      <p:pic>
        <p:nvPicPr>
          <p:cNvPr id="4" name="https://docer-ks3.wpscdn.cn/picture/166687276/7fa0d6f6bd059720f47084884eb2ba2c_612.jpg" descr="女学生在思考小孩子的问题"/>
          <p:cNvPicPr>
            <a:picLocks noChangeAspect="1"/>
          </p:cNvPicPr>
          <p:nvPr/>
        </p:nvPicPr>
        <p:blipFill>
          <a:blip r:embed="rId4"/>
          <a:srcRect r="55974"/>
          <a:stretch>
            <a:fillRect/>
          </a:stretch>
        </p:blipFill>
        <p:spPr>
          <a:xfrm>
            <a:off x="5756910" y="4168140"/>
            <a:ext cx="1994535" cy="196469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组合 24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26" name="矩形 25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7" name="矩形 26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8" name="矩形 27"/>
          <p:cNvSpPr/>
          <p:nvPr/>
        </p:nvSpPr>
        <p:spPr>
          <a:xfrm>
            <a:off x="899795" y="1025525"/>
            <a:ext cx="582739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实验：探究杠杆的平衡条件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899795" y="1706245"/>
            <a:ext cx="6957060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sz="2800"/>
              <a:t>提出问题：</a:t>
            </a:r>
          </a:p>
          <a:p>
            <a:pPr>
              <a:lnSpc>
                <a:spcPct val="150000"/>
              </a:lnSpc>
            </a:pPr>
            <a:r>
              <a:rPr lang="zh-CN" sz="2800">
                <a:latin typeface="方正教材规范楷体_GBK" panose="02000000000000000000" charset="-122"/>
                <a:ea typeface="方正教材规范楷体_GBK" panose="02000000000000000000" charset="-122"/>
              </a:rPr>
              <a:t>动力、动力臂、阻力、阻力臂之间会有怎样的关系才能使杠杆平衡？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334900" y="2036157"/>
            <a:ext cx="295322" cy="210471"/>
            <a:chOff x="435463" y="1226414"/>
            <a:chExt cx="295380" cy="210512"/>
          </a:xfrm>
        </p:grpSpPr>
        <p:sp>
          <p:nvSpPr>
            <p:cNvPr id="5" name="矩形 4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  <p:sp>
          <p:nvSpPr>
            <p:cNvPr id="9" name="矩形 8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334900" y="4040217"/>
            <a:ext cx="295322" cy="210471"/>
            <a:chOff x="435463" y="1226414"/>
            <a:chExt cx="295380" cy="210512"/>
          </a:xfrm>
        </p:grpSpPr>
        <p:sp>
          <p:nvSpPr>
            <p:cNvPr id="11" name="矩形 10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  <p:sp>
          <p:nvSpPr>
            <p:cNvPr id="12" name="矩形 11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</p:grpSp>
      <p:sp>
        <p:nvSpPr>
          <p:cNvPr id="13" name="文本框 12"/>
          <p:cNvSpPr txBox="1"/>
          <p:nvPr/>
        </p:nvSpPr>
        <p:spPr>
          <a:xfrm>
            <a:off x="899795" y="3736340"/>
            <a:ext cx="5247005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sz="2800"/>
              <a:t>做出假设：</a:t>
            </a:r>
          </a:p>
          <a:p>
            <a:pPr>
              <a:lnSpc>
                <a:spcPct val="150000"/>
              </a:lnSpc>
            </a:pPr>
            <a:r>
              <a:rPr lang="zh-CN" sz="2800"/>
              <a:t>阻力臂与动力臂的长度？</a:t>
            </a:r>
          </a:p>
          <a:p>
            <a:pPr>
              <a:lnSpc>
                <a:spcPct val="150000"/>
              </a:lnSpc>
            </a:pPr>
            <a:r>
              <a:rPr lang="zh-CN" sz="2800"/>
              <a:t>阻力与动力的大小？</a:t>
            </a:r>
          </a:p>
          <a:p>
            <a:pPr>
              <a:lnSpc>
                <a:spcPct val="150000"/>
              </a:lnSpc>
            </a:pPr>
            <a:r>
              <a:rPr lang="en-US" altLang="zh-CN" sz="2800"/>
              <a:t>……</a:t>
            </a:r>
          </a:p>
        </p:txBody>
      </p:sp>
      <p:pic>
        <p:nvPicPr>
          <p:cNvPr id="4" name="https://img8.file.cache.docer.com/storage/1643101727672019300/ba135f4228610f69e584b35c84a504b2.png" descr="杠杆平衡条件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4030" y="1510030"/>
            <a:ext cx="5347970" cy="534797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组合 24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26" name="矩形 25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7" name="矩形 26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8" name="矩形 27"/>
          <p:cNvSpPr/>
          <p:nvPr/>
        </p:nvSpPr>
        <p:spPr>
          <a:xfrm>
            <a:off x="899795" y="1025525"/>
            <a:ext cx="582739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实验：探究杠杆的平衡条件</a:t>
            </a:r>
          </a:p>
        </p:txBody>
      </p:sp>
      <p:sp>
        <p:nvSpPr>
          <p:cNvPr id="2" name="文本框 1"/>
          <p:cNvSpPr txBox="1"/>
          <p:nvPr>
            <p:custDataLst>
              <p:tags r:id="rId2"/>
            </p:custDataLst>
          </p:nvPr>
        </p:nvSpPr>
        <p:spPr>
          <a:xfrm>
            <a:off x="725805" y="1755140"/>
            <a:ext cx="2416175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【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实验目的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】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899795" y="2362835"/>
            <a:ext cx="6845935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/>
              <a:t>1. </a:t>
            </a:r>
            <a:r>
              <a:rPr lang="zh-CN" altLang="en-US" sz="2800"/>
              <a:t>探究杠杆的平衡条件。</a:t>
            </a:r>
          </a:p>
          <a:p>
            <a:pPr>
              <a:lnSpc>
                <a:spcPct val="150000"/>
              </a:lnSpc>
            </a:pPr>
            <a:r>
              <a:rPr lang="en-US" altLang="zh-CN" sz="2800"/>
              <a:t>2. </a:t>
            </a:r>
            <a:r>
              <a:rPr lang="zh-CN" altLang="en-US" sz="2800"/>
              <a:t>学习如何分析实验数据来验证猜想。</a:t>
            </a:r>
          </a:p>
        </p:txBody>
      </p:sp>
      <p:sp>
        <p:nvSpPr>
          <p:cNvPr id="11" name="文本框 10"/>
          <p:cNvSpPr txBox="1"/>
          <p:nvPr>
            <p:custDataLst>
              <p:tags r:id="rId3"/>
            </p:custDataLst>
          </p:nvPr>
        </p:nvSpPr>
        <p:spPr>
          <a:xfrm>
            <a:off x="673735" y="3789045"/>
            <a:ext cx="2388235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【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实验器材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】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899795" y="4727575"/>
            <a:ext cx="40640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杠杆、铁架台、钩码等。</a:t>
            </a:r>
          </a:p>
        </p:txBody>
      </p:sp>
      <p:pic>
        <p:nvPicPr>
          <p:cNvPr id="5" name="https://img8.file.cache.docer.com/storage/1643101727672019300/ba135f4228610f69e584b35c84a504b2.png" descr="杠杆平衡条件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23990" y="2362835"/>
            <a:ext cx="4387850" cy="4387850"/>
          </a:xfrm>
          <a:prstGeom prst="rect">
            <a:avLst/>
          </a:prstGeom>
        </p:spPr>
      </p:pic>
      <p:pic>
        <p:nvPicPr>
          <p:cNvPr id="6" name="https://img8.file.cache.docer.com/storage/1636688528714791007/04ef4a16-389c-4b9d-893a-2a4cd68c148ftjwjv2.png" descr="钩码B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5110" y="4959985"/>
            <a:ext cx="802005" cy="803275"/>
          </a:xfrm>
          <a:prstGeom prst="rect">
            <a:avLst/>
          </a:prstGeom>
        </p:spPr>
      </p:pic>
      <p:pic>
        <p:nvPicPr>
          <p:cNvPr id="7" name="https://img8.file.cache.docer.com/storage/1636688528714791007/04ef4a16-389c-4b9d-893a-2a4cd68c148ftjwjv2.png" descr="钩码B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94600" y="4959985"/>
            <a:ext cx="802005" cy="803275"/>
          </a:xfrm>
          <a:prstGeom prst="rect">
            <a:avLst/>
          </a:prstGeom>
        </p:spPr>
      </p:pic>
      <p:pic>
        <p:nvPicPr>
          <p:cNvPr id="8" name="https://img8.file.cache.docer.com/storage/1636688528714791007/04ef4a16-389c-4b9d-893a-2a4cd68c148ftjwjv2.png" descr="钩码B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18880" y="4959985"/>
            <a:ext cx="802005" cy="803275"/>
          </a:xfrm>
          <a:prstGeom prst="rect">
            <a:avLst/>
          </a:prstGeom>
        </p:spPr>
      </p:pic>
      <p:pic>
        <p:nvPicPr>
          <p:cNvPr id="9" name="https://img8.file.cache.docer.com/storage/1636688528714791007/04ef4a16-389c-4b9d-893a-2a4cd68c148ftjwjv2.png" descr="钩码B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911840" y="4959985"/>
            <a:ext cx="802005" cy="803275"/>
          </a:xfrm>
          <a:prstGeom prst="rect">
            <a:avLst/>
          </a:prstGeom>
        </p:spPr>
      </p:pic>
      <p:pic>
        <p:nvPicPr>
          <p:cNvPr id="10" name="https://img8.file.cache.docer.com/storage/1636688528714791007/04ef4a16-389c-4b9d-893a-2a4cd68c148ftjwjv2.png" descr="钩码B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65360" y="4959985"/>
            <a:ext cx="802005" cy="80327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/>
      <p:bldP spid="11" grpId="0"/>
      <p:bldP spid="11" grpId="1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组合 24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26" name="矩形 25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7" name="矩形 26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8" name="矩形 27"/>
          <p:cNvSpPr/>
          <p:nvPr/>
        </p:nvSpPr>
        <p:spPr>
          <a:xfrm>
            <a:off x="899795" y="1025525"/>
            <a:ext cx="582739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实验：探究杠杆的平衡条件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673735" y="1755140"/>
            <a:ext cx="2804160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【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实验设计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】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899795" y="2447290"/>
            <a:ext cx="4043045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711200" fontAlgn="auto">
              <a:lnSpc>
                <a:spcPct val="150000"/>
              </a:lnSpc>
              <a:extLst>
                <a:ext uri="{35155182-B16C-46BC-9424-99874614C6A1}">
                  <wpsdc:indentchars xmlns:wpsdc="http://www.wps.cn/officeDocument/2017/drawingmlCustomData" xmlns="" val="200" checksum="3773799597"/>
                </a:ext>
              </a:extLst>
            </a:pPr>
            <a:r>
              <a:rPr lang="zh-CN" altLang="en-US" sz="2800"/>
              <a:t>利用如图所示的实验装置，通过改变支点两边悬挂钩码的个数和悬挂位置，探究杠杆平衡时动力、动力臂和阻力、阻力臂之间的关系。</a:t>
            </a:r>
          </a:p>
        </p:txBody>
      </p:sp>
      <p:pic>
        <p:nvPicPr>
          <p:cNvPr id="4" name="https://img8.file.cache.docer.com/storage/1643101386706895400/e008afebef0448d39010c5dc7a9d9909.png" descr="研究杠杆平衡条件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9580" y="1535430"/>
            <a:ext cx="6565265" cy="4775200"/>
          </a:xfrm>
          <a:prstGeom prst="rect">
            <a:avLst/>
          </a:prstGeom>
        </p:spPr>
      </p:pic>
      <p:grpSp>
        <p:nvGrpSpPr>
          <p:cNvPr id="7" name="组合 6"/>
          <p:cNvGrpSpPr/>
          <p:nvPr/>
        </p:nvGrpSpPr>
        <p:grpSpPr>
          <a:xfrm>
            <a:off x="4924425" y="4410075"/>
            <a:ext cx="3011805" cy="1650365"/>
            <a:chOff x="7755" y="6945"/>
            <a:chExt cx="4743" cy="2599"/>
          </a:xfrm>
        </p:grpSpPr>
        <p:pic>
          <p:nvPicPr>
            <p:cNvPr id="5" name="图片 4" descr="注意"/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7755" y="6945"/>
              <a:ext cx="953" cy="953"/>
            </a:xfrm>
            <a:prstGeom prst="rect">
              <a:avLst/>
            </a:prstGeom>
          </p:spPr>
        </p:pic>
        <p:sp>
          <p:nvSpPr>
            <p:cNvPr id="6" name="文本框 5"/>
            <p:cNvSpPr txBox="1"/>
            <p:nvPr/>
          </p:nvSpPr>
          <p:spPr>
            <a:xfrm>
              <a:off x="8708" y="7074"/>
              <a:ext cx="3791" cy="24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400"/>
                <a:t>所挂钩码不宜过多。小心操作，避免钩码摔落造成物品损坏。</a:t>
              </a:r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组合 24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26" name="矩形 25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7" name="矩形 26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8" name="矩形 27"/>
          <p:cNvSpPr/>
          <p:nvPr/>
        </p:nvSpPr>
        <p:spPr>
          <a:xfrm>
            <a:off x="899795" y="1025525"/>
            <a:ext cx="582739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实验：探究杠杆的平衡条件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702310" y="1609090"/>
            <a:ext cx="2804160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【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实验步骤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】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1203325" y="2557145"/>
            <a:ext cx="3987165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/>
              <a:t>1. </a:t>
            </a:r>
            <a:r>
              <a:rPr lang="zh-CN" altLang="en-US" sz="2800"/>
              <a:t>按右图装配实验装置。在挂上钩码前调节杠杆两端的螺母，将杠杆调节至水平位置平衡。</a:t>
            </a:r>
          </a:p>
        </p:txBody>
      </p:sp>
      <p:pic>
        <p:nvPicPr>
          <p:cNvPr id="4" name="https://img8.file.cache.docer.com/storage/1636688528018142470/9afbdf49-c954-4470-be95-7591a5743c29tjwjv2.png" descr="杠杆尺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2010" y="2125980"/>
            <a:ext cx="6997065" cy="375348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组合 24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26" name="矩形 25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7" name="矩形 26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8" name="矩形 27"/>
          <p:cNvSpPr/>
          <p:nvPr/>
        </p:nvSpPr>
        <p:spPr>
          <a:xfrm>
            <a:off x="899795" y="1025525"/>
            <a:ext cx="582739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实验：探究杠杆的平衡条件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702310" y="1609090"/>
            <a:ext cx="2804160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【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实验步骤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】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899795" y="2304415"/>
            <a:ext cx="6089650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/>
              <a:t>2. </a:t>
            </a:r>
            <a:r>
              <a:rPr lang="zh-CN" altLang="en-US" sz="2800"/>
              <a:t>在杠杆支点两侧悬挂不同个数的钩码，它们对杠杆的作用力分别作为动力</a:t>
            </a:r>
            <a:r>
              <a:rPr lang="en-US" altLang="zh-CN" sz="2800" i="1"/>
              <a:t>F</a:t>
            </a:r>
            <a:r>
              <a:rPr lang="en-US" altLang="zh-CN" sz="2800" i="1" baseline="-25000"/>
              <a:t>1</a:t>
            </a:r>
            <a:r>
              <a:rPr lang="zh-CN" altLang="en-US" sz="2800"/>
              <a:t>、阻力</a:t>
            </a:r>
            <a:r>
              <a:rPr lang="en-US" altLang="zh-CN" sz="2800" i="1"/>
              <a:t>F</a:t>
            </a:r>
            <a:r>
              <a:rPr lang="en-US" altLang="zh-CN" sz="2800" i="1" baseline="-25000"/>
              <a:t>2</a:t>
            </a:r>
            <a:r>
              <a:rPr lang="zh-CN" altLang="en-US" sz="2800"/>
              <a:t>。移动钩码的悬挂位置，使杠杆在水平位置重新平衡，在自己设计的记录表中记录此时杠杆两侧所受作用力的大小、动力臂</a:t>
            </a:r>
            <a:r>
              <a:rPr lang="en-US" altLang="zh-CN" sz="2800" i="1"/>
              <a:t>l</a:t>
            </a:r>
            <a:r>
              <a:rPr lang="en-US" altLang="zh-CN" sz="2800" i="1" baseline="-25000"/>
              <a:t>1</a:t>
            </a:r>
            <a:r>
              <a:rPr lang="zh-CN" altLang="en-US" sz="2800"/>
              <a:t>和阻力臂</a:t>
            </a:r>
            <a:r>
              <a:rPr lang="en-US" altLang="zh-CN" sz="2800" i="1"/>
              <a:t>l</a:t>
            </a:r>
            <a:r>
              <a:rPr lang="en-US" altLang="zh-CN" sz="2800" i="1" baseline="-25000"/>
              <a:t>2</a:t>
            </a:r>
            <a:r>
              <a:rPr lang="zh-CN" altLang="en-US" sz="2800"/>
              <a:t>。</a:t>
            </a:r>
          </a:p>
        </p:txBody>
      </p:sp>
      <p:pic>
        <p:nvPicPr>
          <p:cNvPr id="4" name="https://img8.file.cache.docer.com/storage/1643101812642002900/5684532e612bac75845bd39fc0d8e3a2.png" descr="杠杆平衡条件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3550" y="1466850"/>
            <a:ext cx="5182870" cy="518287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组合 24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26" name="矩形 25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7" name="矩形 26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8" name="矩形 27"/>
          <p:cNvSpPr/>
          <p:nvPr/>
        </p:nvSpPr>
        <p:spPr>
          <a:xfrm>
            <a:off x="899795" y="1025525"/>
            <a:ext cx="582739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实验：探究杠杆的平衡条件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702310" y="1609090"/>
            <a:ext cx="2804160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【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实验步骤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】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938530" y="2159000"/>
            <a:ext cx="10111105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/>
              <a:t>3. </a:t>
            </a:r>
            <a:r>
              <a:rPr lang="zh-CN" altLang="en-US" sz="2800"/>
              <a:t>改变动力</a:t>
            </a:r>
            <a:r>
              <a:rPr lang="en-US" altLang="zh-CN" sz="2800" i="1"/>
              <a:t>F</a:t>
            </a:r>
            <a:r>
              <a:rPr lang="en-US" altLang="zh-CN" sz="2800" i="1" baseline="-25000"/>
              <a:t>1</a:t>
            </a:r>
            <a:r>
              <a:rPr lang="zh-CN" altLang="en-US" sz="2800"/>
              <a:t>和动力臂</a:t>
            </a:r>
            <a:r>
              <a:rPr lang="en-US" altLang="zh-CN" sz="2800" i="1"/>
              <a:t>l</a:t>
            </a:r>
            <a:r>
              <a:rPr lang="en-US" altLang="zh-CN" sz="2800" i="1" baseline="-25000"/>
              <a:t>1</a:t>
            </a:r>
            <a:r>
              <a:rPr lang="zh-CN" altLang="en-US" sz="2800"/>
              <a:t>的大小，重复实验，并将数值记录在记录表中。</a:t>
            </a:r>
          </a:p>
        </p:txBody>
      </p:sp>
      <p:graphicFrame>
        <p:nvGraphicFramePr>
          <p:cNvPr id="9" name="表格 8"/>
          <p:cNvGraphicFramePr/>
          <p:nvPr>
            <p:custDataLst>
              <p:tags r:id="rId2"/>
            </p:custDataLst>
          </p:nvPr>
        </p:nvGraphicFramePr>
        <p:xfrm>
          <a:off x="1353820" y="3542665"/>
          <a:ext cx="9471025" cy="31210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942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942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942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9420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89420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24205">
                <a:tc rowSpan="2"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实验序号</a:t>
                      </a:r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左侧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zh-CN"/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右侧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zh-CN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24205">
                <a:tc vMerge="1">
                  <a:txBody>
                    <a:bodyPr/>
                    <a:lstStyle/>
                    <a:p>
                      <a:endParaRPr lang="zh-CN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动力</a:t>
                      </a:r>
                      <a:r>
                        <a:rPr lang="en-US" altLang="zh-CN" sz="2400" i="1"/>
                        <a:t>F</a:t>
                      </a:r>
                      <a:r>
                        <a:rPr lang="en-US" altLang="zh-CN" sz="2800" i="1" baseline="-25000"/>
                        <a:t>1</a:t>
                      </a:r>
                      <a:r>
                        <a:rPr lang="en-US" altLang="zh-CN" sz="2400"/>
                        <a:t>/N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动力臂</a:t>
                      </a:r>
                      <a:r>
                        <a:rPr lang="en-US" altLang="zh-CN" sz="2400" i="1"/>
                        <a:t>L</a:t>
                      </a:r>
                      <a:r>
                        <a:rPr lang="en-US" altLang="zh-CN" sz="2800" i="1" baseline="-25000"/>
                        <a:t>1</a:t>
                      </a:r>
                      <a:r>
                        <a:rPr lang="en-US" altLang="zh-CN" sz="2400"/>
                        <a:t>/m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阻力</a:t>
                      </a:r>
                      <a:r>
                        <a:rPr lang="en-US" altLang="zh-CN" sz="2400" i="1"/>
                        <a:t>F</a:t>
                      </a:r>
                      <a:r>
                        <a:rPr lang="en-US" altLang="zh-CN" sz="2800" i="1" baseline="-25000"/>
                        <a:t>2</a:t>
                      </a:r>
                      <a:r>
                        <a:rPr lang="en-US" altLang="zh-CN" sz="2400"/>
                        <a:t>/N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阻力臂</a:t>
                      </a:r>
                      <a:r>
                        <a:rPr lang="en-US" altLang="zh-CN" sz="2400" i="1"/>
                        <a:t>L</a:t>
                      </a:r>
                      <a:r>
                        <a:rPr lang="en-US" altLang="zh-CN" sz="2800" i="1" baseline="-25000"/>
                        <a:t>2</a:t>
                      </a:r>
                      <a:r>
                        <a:rPr lang="en-US" altLang="zh-CN" sz="2400"/>
                        <a:t>/m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420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CN" sz="2400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4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2420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CN" sz="2400"/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4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2420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CN" sz="240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4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组合 24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26" name="矩形 25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7" name="矩形 26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8" name="矩形 27"/>
          <p:cNvSpPr/>
          <p:nvPr/>
        </p:nvSpPr>
        <p:spPr>
          <a:xfrm>
            <a:off x="899795" y="1025525"/>
            <a:ext cx="582739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实验：探究杠杆的平衡条件</a:t>
            </a:r>
          </a:p>
        </p:txBody>
      </p:sp>
      <p:pic>
        <p:nvPicPr>
          <p:cNvPr id="3" name="实验12-1探究杠杆的平衡条件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31060" y="2082800"/>
            <a:ext cx="7929880" cy="449135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video fullScrn="1">
              <p:cMediaNode mute="1">
                <p:cTn id="2" fill="hold" display="1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组合 24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26" name="矩形 25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7" name="矩形 26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8" name="矩形 27"/>
          <p:cNvSpPr/>
          <p:nvPr/>
        </p:nvSpPr>
        <p:spPr>
          <a:xfrm>
            <a:off x="899795" y="1025525"/>
            <a:ext cx="582739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实验：探究杠杆的平衡条件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702310" y="1609090"/>
            <a:ext cx="2804160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【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实验数据记录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】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6530" y="2399030"/>
            <a:ext cx="6758940" cy="404495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组合 24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26" name="矩形 25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7" name="矩形 26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8" name="矩形 27"/>
          <p:cNvSpPr/>
          <p:nvPr/>
        </p:nvSpPr>
        <p:spPr>
          <a:xfrm>
            <a:off x="899795" y="1025525"/>
            <a:ext cx="582739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实验：探究杠杆的平衡条件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702310" y="1609090"/>
            <a:ext cx="2804160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【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实验结论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】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899795" y="2546985"/>
            <a:ext cx="7221220" cy="2461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/>
              <a:t>大量实验证明：</a:t>
            </a:r>
          </a:p>
          <a:p>
            <a:pPr indent="711200" fontAlgn="auto">
              <a:lnSpc>
                <a:spcPct val="150000"/>
              </a:lnSpc>
              <a:extLst>
                <a:ext uri="{35155182-B16C-46BC-9424-99874614C6A1}">
                  <wpsdc:indentchars xmlns:wpsdc="http://www.wps.cn/officeDocument/2017/drawingmlCustomData" xmlns="" val="200" checksum="3773799597"/>
                </a:ext>
              </a:extLst>
            </a:pPr>
            <a:r>
              <a:rPr lang="zh-CN" altLang="en-US" sz="2800"/>
              <a:t>杠杆的平衡条件为：</a:t>
            </a:r>
          </a:p>
          <a:p>
            <a:pPr indent="711200" algn="ctr" fontAlgn="auto">
              <a:lnSpc>
                <a:spcPct val="150000"/>
              </a:lnSpc>
              <a:extLst>
                <a:ext uri="{35155182-B16C-46BC-9424-99874614C6A1}">
                  <wpsdc:indentchars xmlns:wpsdc="http://www.wps.cn/officeDocument/2017/drawingmlCustomData" xmlns="" val="200" checksum="3773799597"/>
                </a:ext>
              </a:extLst>
            </a:pPr>
            <a:r>
              <a:rPr lang="zh-CN" altLang="en-US" sz="2800" b="1"/>
              <a:t>动力×动力臂</a:t>
            </a:r>
            <a:r>
              <a:rPr lang="en-US" altLang="zh-CN" sz="2800" b="1"/>
              <a:t> = </a:t>
            </a:r>
            <a:r>
              <a:rPr lang="zh-CN" altLang="en-US" sz="2800" b="1"/>
              <a:t>阻力×阻力臂</a:t>
            </a:r>
            <a:r>
              <a:rPr lang="zh-CN" altLang="en-US" sz="2800"/>
              <a:t>，</a:t>
            </a:r>
          </a:p>
          <a:p>
            <a:pPr indent="711200" fontAlgn="auto">
              <a:lnSpc>
                <a:spcPct val="150000"/>
              </a:lnSpc>
              <a:extLst>
                <a:ext uri="{35155182-B16C-46BC-9424-99874614C6A1}">
                  <wpsdc:indentchars xmlns:wpsdc="http://www.wps.cn/officeDocument/2017/drawingmlCustomData" xmlns="" val="200" checksum="3773799597"/>
                </a:ext>
              </a:extLst>
            </a:pPr>
            <a:r>
              <a:rPr lang="zh-CN" altLang="en-US" sz="2800"/>
              <a:t>即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3054350" y="5156835"/>
            <a:ext cx="2912745" cy="83566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 anchor="t">
            <a:spAutoFit/>
          </a:bodyPr>
          <a:lstStyle/>
          <a:p>
            <a:pPr marR="0" indent="0" algn="ctr" defTabSz="914400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1" lang="en-US" altLang="zh-CN" sz="4400" b="1" i="1" noProof="0" dirty="0"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F</a:t>
            </a:r>
            <a:r>
              <a:rPr kumimoji="1" lang="en-US" altLang="zh-CN" sz="4400" b="1" baseline="-25000" noProof="0" dirty="0"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1</a:t>
            </a:r>
            <a:r>
              <a:rPr kumimoji="1" lang="en-US" altLang="zh-CN" sz="4400" b="1" i="1" noProof="0" dirty="0"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L</a:t>
            </a:r>
            <a:r>
              <a:rPr kumimoji="1" lang="en-US" altLang="zh-CN" sz="4400" b="1" baseline="-25000" noProof="0" dirty="0"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1</a:t>
            </a:r>
            <a:r>
              <a:rPr kumimoji="1" lang="en-US" altLang="zh-CN" sz="4400" b="1" noProof="0" dirty="0"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=</a:t>
            </a:r>
            <a:r>
              <a:rPr kumimoji="1" lang="en-US" altLang="zh-CN" sz="4400" b="1" i="1" noProof="0" dirty="0"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F</a:t>
            </a:r>
            <a:r>
              <a:rPr kumimoji="1" lang="en-US" altLang="zh-CN" sz="4400" b="1" baseline="-25000" noProof="0" dirty="0"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kumimoji="1" lang="en-US" altLang="zh-CN" sz="4400" b="1" i="1" noProof="0" dirty="0"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L</a:t>
            </a:r>
            <a:r>
              <a:rPr kumimoji="1" lang="en-US" altLang="zh-CN" sz="4400" b="1" baseline="-25000" noProof="0" dirty="0"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2</a:t>
            </a:r>
          </a:p>
        </p:txBody>
      </p:sp>
      <p:grpSp>
        <p:nvGrpSpPr>
          <p:cNvPr id="4" name="组合 3"/>
          <p:cNvGrpSpPr/>
          <p:nvPr/>
        </p:nvGrpSpPr>
        <p:grpSpPr>
          <a:xfrm>
            <a:off x="7457440" y="2390775"/>
            <a:ext cx="4495165" cy="3088005"/>
            <a:chOff x="5572" y="0"/>
            <a:chExt cx="13624" cy="10836"/>
          </a:xfrm>
        </p:grpSpPr>
        <p:pic>
          <p:nvPicPr>
            <p:cNvPr id="5" name="图片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572" y="0"/>
              <a:ext cx="13624" cy="1083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6" name="矩形 5"/>
            <p:cNvSpPr/>
            <p:nvPr/>
          </p:nvSpPr>
          <p:spPr>
            <a:xfrm>
              <a:off x="6155" y="1788"/>
              <a:ext cx="5700" cy="36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ldLvl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组合 24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26" name="矩形 25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7" name="矩形 26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8" name="矩形 27"/>
          <p:cNvSpPr/>
          <p:nvPr/>
        </p:nvSpPr>
        <p:spPr>
          <a:xfrm>
            <a:off x="899795" y="1025525"/>
            <a:ext cx="582739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实验：探究杠杆的平衡条件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702310" y="1609090"/>
            <a:ext cx="2804160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【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反思交流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】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743585" y="2164080"/>
            <a:ext cx="10705465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1. </a:t>
            </a:r>
            <a:r>
              <a:rPr lang="zh-CN" altLang="en-US" sz="28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你的实验结论与猜想是否有差异？结论是否可靠？还有进一步的改进措施吗？</a:t>
            </a:r>
          </a:p>
          <a:p>
            <a:r>
              <a:rPr lang="zh-CN" altLang="en-US" sz="2800">
                <a:solidFill>
                  <a:schemeClr val="accent5"/>
                </a:solidFill>
              </a:rPr>
              <a:t>答：若在实验中出现与猜想不一致的现象，可通过实验前检查实验所用杠杆是否平衡、多次进行实验等方法验证实验猜想。</a:t>
            </a:r>
          </a:p>
          <a:p>
            <a:r>
              <a:rPr lang="en-US" altLang="zh-CN" sz="28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2. </a:t>
            </a:r>
            <a:r>
              <a:rPr lang="zh-CN" altLang="en-US" sz="28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实验中，如果杠杆不在水平位置平衡，动力臂和阻力臂能否直接从杠杆上读出？为什么？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800735" y="4840605"/>
            <a:ext cx="5191125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solidFill>
                  <a:schemeClr val="accent5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答：不能，若杠杆未在水平位置保持平衡，力臂与杠杆不重合，无法直接通过杠杆长度读取力臂。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0340" y="4377690"/>
            <a:ext cx="3517265" cy="230886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8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组合 24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26" name="矩形 25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7" name="矩形 26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8" name="矩形 27"/>
          <p:cNvSpPr/>
          <p:nvPr/>
        </p:nvSpPr>
        <p:spPr>
          <a:xfrm>
            <a:off x="899795" y="1025525"/>
            <a:ext cx="582739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实验：探究杠杆的平衡条件</a:t>
            </a:r>
          </a:p>
        </p:txBody>
      </p:sp>
      <p:pic>
        <p:nvPicPr>
          <p:cNvPr id="2" name="图片 1" descr="发散思维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0895" y="1654175"/>
            <a:ext cx="723900" cy="72390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624965" y="1805940"/>
            <a:ext cx="1771015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/>
          <a:p>
            <a:r>
              <a:rPr lang="zh-CN" altLang="en-US" sz="28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拓展延伸</a:t>
            </a:r>
          </a:p>
        </p:txBody>
      </p:sp>
      <p:pic>
        <p:nvPicPr>
          <p:cNvPr id="5" name="https://img8.file.cache.docer.com/storage/1643101727672019300/ba135f4228610f69e584b35c84a504b2.png" descr="杠杆平衡条件.png"/>
          <p:cNvPicPr>
            <a:picLocks noChangeAspect="1"/>
          </p:cNvPicPr>
          <p:nvPr/>
        </p:nvPicPr>
        <p:blipFill>
          <a:blip r:embed="rId5"/>
          <a:srcRect t="14263" b="13169"/>
          <a:stretch>
            <a:fillRect/>
          </a:stretch>
        </p:blipFill>
        <p:spPr>
          <a:xfrm>
            <a:off x="1241425" y="2479675"/>
            <a:ext cx="3192145" cy="2316480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1241425" y="5189855"/>
            <a:ext cx="319278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>
                <a:latin typeface="Times New Roman" panose="02020603050405020304" pitchFamily="18" charset="0"/>
                <a:ea typeface="方正教材规范楷体_GBK" panose="02000000000000000000" charset="-122"/>
              </a:rPr>
              <a:t>该状态下杠杆仍</a:t>
            </a:r>
          </a:p>
          <a:p>
            <a:pPr algn="ctr"/>
            <a:r>
              <a:rPr lang="zh-CN" altLang="en-US" sz="2400">
                <a:latin typeface="Times New Roman" panose="02020603050405020304" pitchFamily="18" charset="0"/>
                <a:ea typeface="方正教材规范楷体_GBK" panose="02000000000000000000" charset="-122"/>
              </a:rPr>
              <a:t>属于平衡状态</a:t>
            </a:r>
          </a:p>
        </p:txBody>
      </p:sp>
      <p:pic>
        <p:nvPicPr>
          <p:cNvPr id="11" name="https://img8.file.cache.docer.com/storage/1643102147144391700/d625a23b31317ecca9830f3ecfbdd130.png" descr="杠杆平衡条件4.png"/>
          <p:cNvPicPr>
            <a:picLocks noChangeAspect="1"/>
          </p:cNvPicPr>
          <p:nvPr/>
        </p:nvPicPr>
        <p:blipFill>
          <a:blip r:embed="rId6"/>
          <a:srcRect t="18190" b="12995"/>
          <a:stretch>
            <a:fillRect/>
          </a:stretch>
        </p:blipFill>
        <p:spPr>
          <a:xfrm>
            <a:off x="8115300" y="2327910"/>
            <a:ext cx="3477260" cy="2393315"/>
          </a:xfrm>
          <a:prstGeom prst="rect">
            <a:avLst/>
          </a:prstGeom>
        </p:spPr>
      </p:pic>
      <p:pic>
        <p:nvPicPr>
          <p:cNvPr id="12" name="https://img8.file.cache.docer.com/storage/1643101374105092700/2f1dc29bd991ffb64332365f76f989b6.png" descr="杠杆平衡条件3.png"/>
          <p:cNvPicPr>
            <a:picLocks noChangeAspect="1"/>
          </p:cNvPicPr>
          <p:nvPr/>
        </p:nvPicPr>
        <p:blipFill>
          <a:blip r:embed="rId7"/>
          <a:srcRect t="18292" b="18292"/>
          <a:stretch>
            <a:fillRect/>
          </a:stretch>
        </p:blipFill>
        <p:spPr>
          <a:xfrm>
            <a:off x="4363085" y="2479675"/>
            <a:ext cx="3848100" cy="2440940"/>
          </a:xfrm>
          <a:prstGeom prst="rect">
            <a:avLst/>
          </a:prstGeom>
        </p:spPr>
      </p:pic>
      <p:sp>
        <p:nvSpPr>
          <p:cNvPr id="13" name="文本框 12"/>
          <p:cNvSpPr txBox="1"/>
          <p:nvPr/>
        </p:nvSpPr>
        <p:spPr>
          <a:xfrm>
            <a:off x="4433570" y="5189855"/>
            <a:ext cx="368173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当弹簧测力计从</a:t>
            </a:r>
            <a:r>
              <a:rPr lang="en-US" altLang="zh-CN" sz="24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a</a:t>
            </a:r>
            <a:r>
              <a:rPr lang="zh-CN" altLang="en-US" sz="24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处移动到</a:t>
            </a:r>
            <a:r>
              <a:rPr lang="en-US" altLang="zh-CN" sz="24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b</a:t>
            </a:r>
            <a:r>
              <a:rPr lang="zh-CN" altLang="en-US" sz="24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处时示数变大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8210550" y="5189855"/>
            <a:ext cx="338201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  <a:sym typeface="+mn-ea"/>
              </a:rPr>
              <a:t>当前情况下杠杆的平衡条件：</a:t>
            </a:r>
            <a:r>
              <a:rPr lang="en-US" altLang="zh-CN" sz="2400" i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  <a:sym typeface="+mn-ea"/>
              </a:rPr>
              <a:t>F</a:t>
            </a:r>
            <a:r>
              <a:rPr lang="en-US" altLang="zh-CN" sz="2400" baseline="-2500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  <a:sym typeface="+mn-ea"/>
              </a:rPr>
              <a:t>1</a:t>
            </a:r>
            <a:r>
              <a:rPr lang="en-US" altLang="zh-CN" sz="2400" i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  <a:sym typeface="+mn-ea"/>
              </a:rPr>
              <a:t>L</a:t>
            </a:r>
            <a:r>
              <a:rPr lang="en-US" altLang="zh-CN" sz="2400" baseline="-2500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  <a:sym typeface="+mn-ea"/>
              </a:rPr>
              <a:t>1</a:t>
            </a:r>
            <a:r>
              <a:rPr lang="en-US" altLang="zh-CN" sz="240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  <a:sym typeface="+mn-ea"/>
              </a:rPr>
              <a:t>=</a:t>
            </a:r>
            <a:r>
              <a:rPr lang="en-US" altLang="zh-CN" sz="2400" i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  <a:sym typeface="+mn-ea"/>
              </a:rPr>
              <a:t>F</a:t>
            </a:r>
            <a:r>
              <a:rPr lang="en-US" altLang="zh-CN" sz="2400" baseline="-2500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en-US" altLang="zh-CN" sz="2400" i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  <a:sym typeface="+mn-ea"/>
              </a:rPr>
              <a:t>L</a:t>
            </a:r>
            <a:r>
              <a:rPr lang="en-US" altLang="zh-CN" sz="2400" baseline="-2500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en-US" altLang="zh-CN" sz="240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  <a:sym typeface="+mn-ea"/>
              </a:rPr>
              <a:t>+</a:t>
            </a:r>
            <a:r>
              <a:rPr lang="en-US" altLang="zh-CN" sz="2400" i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  <a:sym typeface="+mn-ea"/>
              </a:rPr>
              <a:t>F</a:t>
            </a:r>
            <a:r>
              <a:rPr lang="en-US" altLang="zh-CN" sz="2400" baseline="-2500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  <a:sym typeface="+mn-ea"/>
              </a:rPr>
              <a:t>3</a:t>
            </a:r>
            <a:r>
              <a:rPr lang="en-US" altLang="zh-CN" sz="2400" i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  <a:sym typeface="+mn-ea"/>
              </a:rPr>
              <a:t>L</a:t>
            </a:r>
            <a:r>
              <a:rPr lang="en-US" altLang="zh-CN" sz="2400" baseline="-2500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  <a:sym typeface="+mn-ea"/>
              </a:rPr>
              <a:t>3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  <p:bldP spid="1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组合 24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26" name="矩形 25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7" name="矩形 26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8" name="矩形 27"/>
          <p:cNvSpPr/>
          <p:nvPr/>
        </p:nvSpPr>
        <p:spPr>
          <a:xfrm>
            <a:off x="899795" y="1025525"/>
            <a:ext cx="582739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实验：探究杠杆的平衡条件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899795" y="1706245"/>
            <a:ext cx="72713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0000"/>
              </a:lnSpc>
            </a:pPr>
            <a:r>
              <a:rPr lang="en-US" altLang="zh-CN" sz="2800"/>
              <a:t>DIS</a:t>
            </a:r>
            <a:r>
              <a:rPr lang="zh-CN" altLang="en-US" sz="2800"/>
              <a:t>实验室</a:t>
            </a:r>
            <a:r>
              <a:rPr lang="en-US" altLang="zh-CN" sz="2800"/>
              <a:t>	  </a:t>
            </a:r>
            <a:r>
              <a:rPr lang="zh-CN" altLang="en-US" sz="2800"/>
              <a:t>用力传感器探究杠杆的平衡原理</a:t>
            </a:r>
            <a:endParaRPr lang="zh-CN" altLang="en-US" sz="2800">
              <a:latin typeface="方正教材规范楷体_GBK" panose="02000000000000000000" charset="-122"/>
              <a:ea typeface="方正教材规范楷体_GBK" panose="02000000000000000000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334900" y="1861532"/>
            <a:ext cx="295322" cy="210471"/>
            <a:chOff x="435463" y="1226414"/>
            <a:chExt cx="295380" cy="210512"/>
          </a:xfrm>
        </p:grpSpPr>
        <p:sp>
          <p:nvSpPr>
            <p:cNvPr id="5" name="矩形 4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  <p:sp>
          <p:nvSpPr>
            <p:cNvPr id="9" name="矩形 8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916305" y="2426335"/>
            <a:ext cx="5810885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711200" fontAlgn="auto">
              <a:extLst>
                <a:ext uri="{35155182-B16C-46BC-9424-99874614C6A1}">
                  <wpsdc:indentchars xmlns:wpsdc="http://www.wps.cn/officeDocument/2017/drawingmlCustomData" xmlns="" val="200" checksum="3773799597"/>
                </a:ext>
              </a:extLst>
            </a:pP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按图装配实验装置。先调节杠杆水平，在杠杆一侧悬挂钩码，另一侧连接传感器并使杠杆保持水平，记录此时杠杆两侧所受作用力的大小及动力臂和阻力臂。改变钩码或传感器到杠杆支点的距离，重复进行实验。分析杠杆平衡时动力、动力臂和阻力、阻力臂之间的关系，总结杠杆的平衡条件。</a:t>
            </a:r>
          </a:p>
        </p:txBody>
      </p:sp>
      <p:pic>
        <p:nvPicPr>
          <p:cNvPr id="34" name="图片 3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727190" y="2555875"/>
            <a:ext cx="5081270" cy="338391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组合 24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26" name="矩形 25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7" name="矩形 26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8" name="矩形 27"/>
          <p:cNvSpPr/>
          <p:nvPr/>
        </p:nvSpPr>
        <p:spPr>
          <a:xfrm>
            <a:off x="899795" y="1025525"/>
            <a:ext cx="582739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实验：探究杠杆的平衡条件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899795" y="1706245"/>
            <a:ext cx="28067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0000"/>
              </a:lnSpc>
            </a:pPr>
            <a:r>
              <a:rPr lang="zh-CN" sz="2800">
                <a:latin typeface="微软雅黑" panose="020B0503020204020204" charset="-122"/>
                <a:ea typeface="微软雅黑" panose="020B0503020204020204" charset="-122"/>
              </a:rPr>
              <a:t>学科综合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	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杠杆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334900" y="1861532"/>
            <a:ext cx="295322" cy="210471"/>
            <a:chOff x="435463" y="1226414"/>
            <a:chExt cx="295380" cy="210512"/>
          </a:xfrm>
        </p:grpSpPr>
        <p:sp>
          <p:nvSpPr>
            <p:cNvPr id="5" name="矩形 4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  <p:sp>
          <p:nvSpPr>
            <p:cNvPr id="9" name="矩形 8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1009650" y="2325370"/>
            <a:ext cx="10249535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711200" fontAlgn="auto">
              <a:extLst>
                <a:ext uri="{35155182-B16C-46BC-9424-99874614C6A1}">
                  <wpsdc:indentchars xmlns:wpsdc="http://www.wps.cn/officeDocument/2017/drawingmlCustomData" xmlns="" val="200" checksum="3773799597"/>
                </a:ext>
              </a:extLst>
            </a:pP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  <a:cs typeface="方正教材规范楷体_GBK" panose="02000000000000000000" charset="-122"/>
              </a:rPr>
              <a:t>杠杆是中国古代的一大发明，秤锤、秤杆分别叫</a:t>
            </a:r>
            <a:r>
              <a:rPr lang="en-US" altLang="zh-CN" sz="2800">
                <a:latin typeface="方正教材规范楷体_GBK" panose="02000000000000000000" charset="-122"/>
                <a:ea typeface="方正教材规范楷体_GBK" panose="02000000000000000000" charset="-122"/>
                <a:cs typeface="方正教材规范楷体_GBK" panose="02000000000000000000" charset="-122"/>
              </a:rPr>
              <a:t>“</a:t>
            </a: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  <a:cs typeface="方正教材规范楷体_GBK" panose="02000000000000000000" charset="-122"/>
              </a:rPr>
              <a:t>权</a:t>
            </a:r>
            <a:r>
              <a:rPr lang="en-US" altLang="zh-CN" sz="2800">
                <a:latin typeface="方正教材规范楷体_GBK" panose="02000000000000000000" charset="-122"/>
                <a:ea typeface="方正教材规范楷体_GBK" panose="02000000000000000000" charset="-122"/>
                <a:cs typeface="方正教材规范楷体_GBK" panose="02000000000000000000" charset="-122"/>
              </a:rPr>
              <a:t>”</a:t>
            </a: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  <a:cs typeface="方正教材规范楷体_GBK" panose="02000000000000000000" charset="-122"/>
              </a:rPr>
              <a:t>和</a:t>
            </a:r>
            <a:r>
              <a:rPr lang="en-US" altLang="zh-CN" sz="2800">
                <a:latin typeface="方正教材规范楷体_GBK" panose="02000000000000000000" charset="-122"/>
                <a:ea typeface="方正教材规范楷体_GBK" panose="02000000000000000000" charset="-122"/>
                <a:cs typeface="方正教材规范楷体_GBK" panose="02000000000000000000" charset="-122"/>
              </a:rPr>
              <a:t>“</a:t>
            </a: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  <a:cs typeface="方正教材规范楷体_GBK" panose="02000000000000000000" charset="-122"/>
              </a:rPr>
              <a:t>衡</a:t>
            </a:r>
            <a:r>
              <a:rPr lang="en-US" altLang="zh-CN" sz="2800">
                <a:latin typeface="方正教材规范楷体_GBK" panose="02000000000000000000" charset="-122"/>
                <a:ea typeface="方正教材规范楷体_GBK" panose="02000000000000000000" charset="-122"/>
                <a:cs typeface="方正教材规范楷体_GBK" panose="02000000000000000000" charset="-122"/>
              </a:rPr>
              <a:t>”</a:t>
            </a: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  <a:cs typeface="方正教材规范楷体_GBK" panose="02000000000000000000" charset="-122"/>
              </a:rPr>
              <a:t>，寓意做任何事情都要权衡轻重。杆秤作为称量质量的工具，使用已经超过</a:t>
            </a:r>
            <a:r>
              <a:rPr lang="en-US" altLang="zh-CN" sz="2800">
                <a:latin typeface="方正教材规范楷体_GBK" panose="02000000000000000000" charset="-122"/>
                <a:ea typeface="方正教材规范楷体_GBK" panose="02000000000000000000" charset="-122"/>
                <a:cs typeface="方正教材规范楷体_GBK" panose="02000000000000000000" charset="-122"/>
              </a:rPr>
              <a:t>2000</a:t>
            </a: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  <a:cs typeface="方正教材规范楷体_GBK" panose="02000000000000000000" charset="-122"/>
              </a:rPr>
              <a:t>年，其工作原理正是杠杆平衡条件。</a:t>
            </a:r>
          </a:p>
        </p:txBody>
      </p:sp>
      <p:pic>
        <p:nvPicPr>
          <p:cNvPr id="4" name="20250513_165125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3">
                  <p14:trim st="5395" end="5396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587115" y="3709035"/>
            <a:ext cx="4369435" cy="297942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15" fill="hold" display="1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20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组合 24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26" name="矩形 25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7" name="矩形 26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8" name="矩形 27"/>
          <p:cNvSpPr/>
          <p:nvPr/>
        </p:nvSpPr>
        <p:spPr>
          <a:xfrm>
            <a:off x="899795" y="1025525"/>
            <a:ext cx="5827395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实验：探究杠杆的平衡条件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899795" y="1706245"/>
            <a:ext cx="28067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0000"/>
              </a:lnSpc>
            </a:pPr>
            <a:r>
              <a:rPr lang="zh-CN" sz="2800">
                <a:latin typeface="微软雅黑" panose="020B0503020204020204" charset="-122"/>
                <a:ea typeface="微软雅黑" panose="020B0503020204020204" charset="-122"/>
              </a:rPr>
              <a:t>学科综合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	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杠杆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334900" y="1861532"/>
            <a:ext cx="295322" cy="210471"/>
            <a:chOff x="435463" y="1226414"/>
            <a:chExt cx="295380" cy="210512"/>
          </a:xfrm>
        </p:grpSpPr>
        <p:sp>
          <p:nvSpPr>
            <p:cNvPr id="5" name="矩形 4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  <p:sp>
          <p:nvSpPr>
            <p:cNvPr id="9" name="矩形 8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b="1"/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899795" y="2325370"/>
            <a:ext cx="96031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随着科学技术的发展，测量质量的工具也在不断发展。</a:t>
            </a:r>
          </a:p>
        </p:txBody>
      </p:sp>
      <p:grpSp>
        <p:nvGrpSpPr>
          <p:cNvPr id="7" name="组合 6"/>
          <p:cNvGrpSpPr/>
          <p:nvPr/>
        </p:nvGrpSpPr>
        <p:grpSpPr>
          <a:xfrm>
            <a:off x="434975" y="2847340"/>
            <a:ext cx="2951419" cy="2917122"/>
            <a:chOff x="1560" y="4637"/>
            <a:chExt cx="5143" cy="5143"/>
          </a:xfrm>
        </p:grpSpPr>
        <p:pic>
          <p:nvPicPr>
            <p:cNvPr id="4" name="图片 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560" y="4637"/>
              <a:ext cx="5143" cy="5143"/>
            </a:xfrm>
            <a:prstGeom prst="rect">
              <a:avLst/>
            </a:prstGeom>
          </p:spPr>
        </p:pic>
        <p:sp>
          <p:nvSpPr>
            <p:cNvPr id="6" name="文本框 5"/>
            <p:cNvSpPr txBox="1"/>
            <p:nvPr/>
          </p:nvSpPr>
          <p:spPr>
            <a:xfrm>
              <a:off x="1632" y="5400"/>
              <a:ext cx="1090" cy="32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2800">
                  <a:solidFill>
                    <a:schemeClr val="bg1"/>
                  </a:solidFill>
                </a:rPr>
                <a:t>物理天平</a:t>
              </a: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3463925" y="2919730"/>
            <a:ext cx="2693035" cy="2823210"/>
            <a:chOff x="6703" y="4637"/>
            <a:chExt cx="5134" cy="5134"/>
          </a:xfrm>
        </p:grpSpPr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703" y="4637"/>
              <a:ext cx="5134" cy="5134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/>
          </p:nvSpPr>
          <p:spPr>
            <a:xfrm>
              <a:off x="10594" y="4995"/>
              <a:ext cx="1090" cy="33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2800">
                  <a:solidFill>
                    <a:schemeClr val="tx1"/>
                  </a:solidFill>
                </a:rPr>
                <a:t>分析天平</a:t>
              </a:r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6156960" y="2847340"/>
            <a:ext cx="2990850" cy="2894965"/>
            <a:chOff x="9976" y="4484"/>
            <a:chExt cx="4710" cy="4559"/>
          </a:xfrm>
        </p:grpSpPr>
        <p:pic>
          <p:nvPicPr>
            <p:cNvPr id="13" name="图片 1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9976" y="4484"/>
              <a:ext cx="4604" cy="4559"/>
            </a:xfrm>
            <a:prstGeom prst="rect">
              <a:avLst/>
            </a:prstGeom>
          </p:spPr>
        </p:pic>
        <p:sp>
          <p:nvSpPr>
            <p:cNvPr id="14" name="文本框 13"/>
            <p:cNvSpPr txBox="1"/>
            <p:nvPr/>
          </p:nvSpPr>
          <p:spPr>
            <a:xfrm>
              <a:off x="13786" y="4637"/>
              <a:ext cx="900" cy="3242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pPr algn="ctr"/>
              <a:r>
                <a:rPr lang="zh-CN" altLang="en-US" sz="2800">
                  <a:solidFill>
                    <a:schemeClr val="tx1"/>
                  </a:solidFill>
                </a:rPr>
                <a:t>超微量天平</a:t>
              </a:r>
            </a:p>
          </p:txBody>
        </p:sp>
      </p:grpSp>
      <p:grpSp>
        <p:nvGrpSpPr>
          <p:cNvPr id="22" name="组合 21"/>
          <p:cNvGrpSpPr/>
          <p:nvPr/>
        </p:nvGrpSpPr>
        <p:grpSpPr>
          <a:xfrm>
            <a:off x="9080500" y="2847340"/>
            <a:ext cx="2889250" cy="2889250"/>
            <a:chOff x="14300" y="4484"/>
            <a:chExt cx="4550" cy="4550"/>
          </a:xfrm>
        </p:grpSpPr>
        <p:pic>
          <p:nvPicPr>
            <p:cNvPr id="17" name="图片 16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4300" y="4484"/>
              <a:ext cx="4550" cy="4550"/>
            </a:xfrm>
            <a:prstGeom prst="rect">
              <a:avLst/>
            </a:prstGeom>
          </p:spPr>
        </p:pic>
        <p:sp>
          <p:nvSpPr>
            <p:cNvPr id="18" name="文本框 17"/>
            <p:cNvSpPr txBox="1"/>
            <p:nvPr/>
          </p:nvSpPr>
          <p:spPr>
            <a:xfrm>
              <a:off x="17950" y="4908"/>
              <a:ext cx="900" cy="3242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pPr algn="ctr"/>
              <a:r>
                <a:rPr lang="zh-CN" altLang="en-US" sz="2800">
                  <a:solidFill>
                    <a:schemeClr val="tx1"/>
                  </a:solidFill>
                </a:rPr>
                <a:t>电子汽车秤</a:t>
              </a:r>
            </a:p>
          </p:txBody>
        </p:sp>
      </p:grpSp>
      <p:grpSp>
        <p:nvGrpSpPr>
          <p:cNvPr id="21" name="组合 20"/>
          <p:cNvGrpSpPr/>
          <p:nvPr/>
        </p:nvGrpSpPr>
        <p:grpSpPr>
          <a:xfrm>
            <a:off x="1650365" y="6141085"/>
            <a:ext cx="7917815" cy="521970"/>
            <a:chOff x="2599" y="9671"/>
            <a:chExt cx="12469" cy="822"/>
          </a:xfrm>
        </p:grpSpPr>
        <p:pic>
          <p:nvPicPr>
            <p:cNvPr id="19" name="图片 18" descr="讨论"/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 flipH="1">
              <a:off x="2599" y="9671"/>
              <a:ext cx="821" cy="821"/>
            </a:xfrm>
            <a:prstGeom prst="rect">
              <a:avLst/>
            </a:prstGeom>
          </p:spPr>
        </p:pic>
        <p:sp>
          <p:nvSpPr>
            <p:cNvPr id="20" name="文本框 19"/>
            <p:cNvSpPr txBox="1"/>
            <p:nvPr/>
          </p:nvSpPr>
          <p:spPr>
            <a:xfrm>
              <a:off x="3688" y="9671"/>
              <a:ext cx="11380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800"/>
                <a:t>请了解这些</a:t>
              </a:r>
              <a:r>
                <a:rPr lang="en-US" altLang="zh-CN" sz="2800"/>
                <a:t>“</a:t>
              </a:r>
              <a:r>
                <a:rPr lang="zh-CN" altLang="en-US" sz="2800"/>
                <a:t>新</a:t>
              </a:r>
              <a:r>
                <a:rPr lang="en-US" altLang="zh-CN" sz="2800"/>
                <a:t>”</a:t>
              </a:r>
              <a:r>
                <a:rPr lang="zh-CN" altLang="en-US" sz="2800"/>
                <a:t>工具，谈谈它们都</a:t>
              </a:r>
              <a:r>
                <a:rPr lang="en-US" altLang="zh-CN" sz="2800"/>
                <a:t>“</a:t>
              </a:r>
              <a:r>
                <a:rPr lang="zh-CN" altLang="en-US" sz="2800"/>
                <a:t>新</a:t>
              </a:r>
              <a:r>
                <a:rPr lang="en-US" altLang="zh-CN" sz="2800"/>
                <a:t>”</a:t>
              </a:r>
              <a:r>
                <a:rPr lang="zh-CN" altLang="en-US" sz="2800"/>
                <a:t>在哪？</a:t>
              </a:r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877570" y="1459865"/>
            <a:ext cx="6972300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/>
              <a:t>1. </a:t>
            </a:r>
            <a:r>
              <a:rPr lang="zh-CN" altLang="en-US" sz="2800"/>
              <a:t>杆秤在我国有几千年的历史，如今中药房仍在使用。如图所示，已测得刺五加药材质量是</a:t>
            </a:r>
            <a:r>
              <a:rPr lang="en-US" altLang="zh-CN" sz="2800"/>
              <a:t>120g</a:t>
            </a:r>
            <a:r>
              <a:rPr lang="zh-CN" altLang="en-US" sz="2800"/>
              <a:t>，其中</a:t>
            </a:r>
            <a:r>
              <a:rPr lang="en-US" altLang="zh-CN" sz="2800"/>
              <a:t>OB=3OA</a:t>
            </a:r>
            <a:r>
              <a:rPr lang="zh-CN" altLang="en-US" sz="2800"/>
              <a:t>，若不计杆秤自重，则秤砣的质量约为</a:t>
            </a:r>
            <a:r>
              <a:rPr lang="en-US" altLang="zh-CN" sz="2800" u="sng"/>
              <a:t>          </a:t>
            </a:r>
            <a:r>
              <a:rPr lang="en-US" altLang="zh-CN" sz="2800"/>
              <a:t>g</a:t>
            </a:r>
            <a:r>
              <a:rPr lang="zh-CN" altLang="en-US" sz="2800"/>
              <a:t>。接下来要测</a:t>
            </a:r>
            <a:r>
              <a:rPr lang="en-US" altLang="zh-CN" sz="2800"/>
              <a:t>30g</a:t>
            </a:r>
            <a:r>
              <a:rPr lang="zh-CN" altLang="en-US" sz="2800"/>
              <a:t>的人参片需要将秤砣向</a:t>
            </a:r>
            <a:r>
              <a:rPr lang="en-US" altLang="zh-CN" sz="2800"/>
              <a:t>B</a:t>
            </a:r>
            <a:r>
              <a:rPr lang="zh-CN" altLang="en-US" sz="2800"/>
              <a:t>点的</a:t>
            </a:r>
            <a:r>
              <a:rPr lang="en-US" altLang="zh-CN" sz="2800" u="sng"/>
              <a:t>          </a:t>
            </a:r>
            <a:r>
              <a:rPr lang="zh-CN" altLang="en-US" sz="2800"/>
              <a:t>（选填</a:t>
            </a:r>
            <a:r>
              <a:rPr lang="en-US" altLang="zh-CN" sz="2800"/>
              <a:t>“</a:t>
            </a:r>
            <a:r>
              <a:rPr lang="zh-CN" altLang="en-US" sz="2800"/>
              <a:t>左</a:t>
            </a:r>
            <a:r>
              <a:rPr lang="en-US" altLang="zh-CN" sz="2800"/>
              <a:t>”</a:t>
            </a:r>
            <a:r>
              <a:rPr lang="zh-CN" altLang="en-US" sz="2800"/>
              <a:t>或</a:t>
            </a:r>
            <a:r>
              <a:rPr lang="en-US" altLang="zh-CN" sz="2800"/>
              <a:t>“</a:t>
            </a:r>
            <a:r>
              <a:rPr lang="zh-CN" altLang="en-US" sz="2800"/>
              <a:t>右</a:t>
            </a:r>
            <a:r>
              <a:rPr lang="en-US" altLang="zh-CN" sz="2800"/>
              <a:t>”</a:t>
            </a:r>
            <a:r>
              <a:rPr lang="zh-CN" altLang="en-US" sz="2800"/>
              <a:t>）侧移动。</a:t>
            </a:r>
          </a:p>
        </p:txBody>
      </p:sp>
      <p:pic>
        <p:nvPicPr>
          <p:cNvPr id="100021" name="图片 100021" descr="@@@c8af408c-6619-4f30-95ab-37dfdab642c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3080" y="2021840"/>
            <a:ext cx="3421380" cy="313753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3807460" y="3550285"/>
            <a:ext cx="90487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>
                <a:solidFill>
                  <a:srgbClr val="FF0000"/>
                </a:solidFill>
              </a:rPr>
              <a:t>40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5469890" y="4133850"/>
            <a:ext cx="90487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200">
                <a:solidFill>
                  <a:srgbClr val="FF0000"/>
                </a:solidFill>
              </a:rPr>
              <a:t>右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877570" y="1459865"/>
            <a:ext cx="10820400" cy="737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/>
              <a:t>2. </a:t>
            </a:r>
            <a:r>
              <a:rPr lang="zh-CN" altLang="en-US" sz="2800"/>
              <a:t>如图为用螺丝刀撬图钉的示意图，在图中画出动力</a:t>
            </a:r>
            <a:r>
              <a:rPr lang="en-US" altLang="zh-CN" sz="2800"/>
              <a:t>F</a:t>
            </a:r>
            <a:r>
              <a:rPr lang="en-US" altLang="zh-CN" sz="3200" baseline="-25000"/>
              <a:t>1</a:t>
            </a:r>
            <a:r>
              <a:rPr lang="zh-CN" altLang="en-US" sz="2800"/>
              <a:t>的力臂</a:t>
            </a:r>
            <a:r>
              <a:rPr lang="en-US" altLang="zh-CN" sz="2800"/>
              <a:t>L</a:t>
            </a:r>
            <a:r>
              <a:rPr lang="en-US" altLang="zh-CN" sz="3200" baseline="-25000"/>
              <a:t>1</a:t>
            </a:r>
            <a:r>
              <a:rPr lang="zh-CN" altLang="en-US" sz="2800"/>
              <a:t>。</a:t>
            </a:r>
          </a:p>
        </p:txBody>
      </p:sp>
      <p:pic>
        <p:nvPicPr>
          <p:cNvPr id="100033" name="图片 100033" descr="@@@c98dd40a-0e6d-45af-8951-e5995a3ca61a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0575" y="2613660"/>
            <a:ext cx="6227445" cy="2832735"/>
          </a:xfrm>
          <a:prstGeom prst="rect">
            <a:avLst/>
          </a:prstGeom>
        </p:spPr>
      </p:pic>
      <p:pic>
        <p:nvPicPr>
          <p:cNvPr id="100035" name="图片 100035" descr="@@@f92939c3-fe87-438c-8664-731668a8f83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0575" y="2613660"/>
            <a:ext cx="6227445" cy="343662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0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645160" y="1212215"/>
            <a:ext cx="7294880" cy="3322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/>
              <a:t>3. </a:t>
            </a:r>
            <a:r>
              <a:rPr lang="zh-CN" altLang="en-US" sz="2800"/>
              <a:t>某同学利用若干个质量为</a:t>
            </a:r>
            <a:r>
              <a:rPr lang="en-US" altLang="zh-CN" sz="2800"/>
              <a:t>50g</a:t>
            </a:r>
            <a:r>
              <a:rPr lang="zh-CN" altLang="en-US" sz="2800"/>
              <a:t>的钩码和弹簧测力计探究杠杆的平衡条件。</a:t>
            </a:r>
          </a:p>
          <a:p>
            <a:pPr>
              <a:lnSpc>
                <a:spcPct val="150000"/>
              </a:lnSpc>
            </a:pPr>
            <a:endParaRPr lang="en-US" altLang="zh-CN" sz="2800"/>
          </a:p>
          <a:p>
            <a:pPr>
              <a:lnSpc>
                <a:spcPct val="150000"/>
              </a:lnSpc>
            </a:pPr>
            <a:r>
              <a:rPr lang="zh-CN" altLang="en-US" sz="2800"/>
              <a:t>（</a:t>
            </a:r>
            <a:r>
              <a:rPr lang="en-US" altLang="zh-CN" sz="2800"/>
              <a:t>1</a:t>
            </a:r>
            <a:r>
              <a:rPr lang="zh-CN" altLang="en-US" sz="2800"/>
              <a:t>）调节平衡螺母，使杠杆在不挂钩码时，保持水平并</a:t>
            </a:r>
            <a:r>
              <a:rPr lang="en-US" altLang="zh-CN" sz="2800"/>
              <a:t>______</a:t>
            </a:r>
            <a:r>
              <a:rPr lang="zh-CN" altLang="en-US" sz="2800"/>
              <a:t>，达到平衡状态，如图所示。</a:t>
            </a:r>
            <a:endParaRPr lang="en-US" altLang="zh-CN" sz="2800"/>
          </a:p>
        </p:txBody>
      </p:sp>
      <p:sp>
        <p:nvSpPr>
          <p:cNvPr id="3" name="文本框 2"/>
          <p:cNvSpPr txBox="1"/>
          <p:nvPr/>
        </p:nvSpPr>
        <p:spPr>
          <a:xfrm>
            <a:off x="2503805" y="3854450"/>
            <a:ext cx="110617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200">
                <a:solidFill>
                  <a:srgbClr val="FF0000"/>
                </a:solidFill>
              </a:rPr>
              <a:t>静止</a:t>
            </a:r>
          </a:p>
        </p:txBody>
      </p:sp>
      <p:pic>
        <p:nvPicPr>
          <p:cNvPr id="100043" name="图片 100043" descr="学科网(www.zxxk.com)--教育资源门户，提供试卷、教案、课件、论文、素材以及各类教学资源下载，还有大量而丰富的教学相关资讯！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9870" y="2180590"/>
            <a:ext cx="4044950" cy="203263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877570" y="783590"/>
            <a:ext cx="6972300" cy="59080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/>
              <a:t>3. </a:t>
            </a:r>
            <a:r>
              <a:rPr lang="zh-CN" altLang="en-US" sz="2800"/>
              <a:t>某同学利用若干个质量为</a:t>
            </a:r>
            <a:r>
              <a:rPr lang="en-US" altLang="zh-CN" sz="2800"/>
              <a:t>50g</a:t>
            </a:r>
            <a:r>
              <a:rPr lang="zh-CN" altLang="en-US" sz="2800"/>
              <a:t>的钩码和弹簧测力计探究杠杆的平衡条件。</a:t>
            </a:r>
          </a:p>
          <a:p>
            <a:pPr>
              <a:lnSpc>
                <a:spcPct val="150000"/>
              </a:lnSpc>
            </a:pPr>
            <a:endParaRPr lang="en-US" altLang="zh-CN" sz="2800"/>
          </a:p>
          <a:p>
            <a:pPr>
              <a:lnSpc>
                <a:spcPct val="150000"/>
              </a:lnSpc>
            </a:pPr>
            <a:r>
              <a:rPr lang="zh-CN" altLang="en-US" sz="2800"/>
              <a:t>（</a:t>
            </a:r>
            <a:r>
              <a:rPr lang="en-US" altLang="zh-CN" sz="2800"/>
              <a:t>2</a:t>
            </a:r>
            <a:r>
              <a:rPr lang="zh-CN" altLang="en-US" sz="2800"/>
              <a:t>）在杠杆左侧</a:t>
            </a:r>
            <a:r>
              <a:rPr lang="en-US" altLang="zh-CN" sz="2800"/>
              <a:t>15cm</a:t>
            </a:r>
            <a:r>
              <a:rPr lang="zh-CN" altLang="en-US" sz="2800"/>
              <a:t>刻度线处挂上</a:t>
            </a:r>
            <a:r>
              <a:rPr lang="en-US" altLang="zh-CN" sz="2800"/>
              <a:t>4</a:t>
            </a:r>
            <a:r>
              <a:rPr lang="zh-CN" altLang="en-US" sz="2800"/>
              <a:t>个钩码，在杠杆右侧挂上</a:t>
            </a:r>
            <a:r>
              <a:rPr lang="en-US" altLang="zh-CN" sz="2800"/>
              <a:t>6</a:t>
            </a:r>
            <a:r>
              <a:rPr lang="zh-CN" altLang="en-US" sz="2800"/>
              <a:t>个钩码，移动右侧钩码到</a:t>
            </a:r>
            <a:r>
              <a:rPr lang="en-US" altLang="zh-CN" sz="2800"/>
              <a:t>______cm</a:t>
            </a:r>
            <a:r>
              <a:rPr lang="zh-CN" altLang="en-US" sz="2800"/>
              <a:t>刻度线处使杠杆重新在水平位置平衡。这时动力或阻力是</a:t>
            </a:r>
            <a:r>
              <a:rPr lang="en-US" altLang="zh-CN" sz="2800"/>
              <a:t>___________</a:t>
            </a:r>
          </a:p>
          <a:p>
            <a:pPr>
              <a:lnSpc>
                <a:spcPct val="150000"/>
              </a:lnSpc>
            </a:pPr>
            <a:r>
              <a:rPr lang="en-US" altLang="zh-CN" sz="2800"/>
              <a:t>_______</a:t>
            </a:r>
            <a:r>
              <a:rPr lang="zh-CN" altLang="en-US" sz="2800"/>
              <a:t>（填</a:t>
            </a:r>
            <a:r>
              <a:rPr lang="en-US" altLang="zh-CN" sz="2800"/>
              <a:t>“</a:t>
            </a:r>
            <a:r>
              <a:rPr lang="zh-CN" altLang="en-US" sz="2800"/>
              <a:t>钩码受到的重力</a:t>
            </a:r>
            <a:r>
              <a:rPr lang="en-US" altLang="zh-CN" sz="2800"/>
              <a:t>”“</a:t>
            </a:r>
            <a:r>
              <a:rPr lang="zh-CN" altLang="en-US" sz="2800"/>
              <a:t>钩码对杠杆的拉力</a:t>
            </a:r>
            <a:r>
              <a:rPr lang="en-US" altLang="zh-CN" sz="2800"/>
              <a:t>”</a:t>
            </a:r>
            <a:r>
              <a:rPr lang="zh-CN" altLang="en-US" sz="2800"/>
              <a:t>或</a:t>
            </a:r>
            <a:r>
              <a:rPr lang="en-US" altLang="zh-CN" sz="2800"/>
              <a:t>“</a:t>
            </a:r>
            <a:r>
              <a:rPr lang="zh-CN" altLang="en-US" sz="2800"/>
              <a:t>杠杆对钩码的拉力</a:t>
            </a:r>
            <a:r>
              <a:rPr lang="en-US" altLang="zh-CN" sz="2800"/>
              <a:t>”</a:t>
            </a:r>
            <a:r>
              <a:rPr lang="zh-CN" altLang="en-US" sz="2800"/>
              <a:t>）。</a:t>
            </a:r>
            <a:endParaRPr lang="en-US" altLang="zh-CN" sz="2800"/>
          </a:p>
        </p:txBody>
      </p:sp>
      <p:sp>
        <p:nvSpPr>
          <p:cNvPr id="3" name="文本框 2"/>
          <p:cNvSpPr txBox="1"/>
          <p:nvPr/>
        </p:nvSpPr>
        <p:spPr>
          <a:xfrm>
            <a:off x="1756410" y="4133850"/>
            <a:ext cx="90487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>
                <a:solidFill>
                  <a:srgbClr val="FF0000"/>
                </a:solidFill>
              </a:rPr>
              <a:t>10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5459095" y="4717415"/>
            <a:ext cx="249047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200">
                <a:solidFill>
                  <a:srgbClr val="FF0000"/>
                </a:solidFill>
              </a:rPr>
              <a:t>钩码对</a:t>
            </a:r>
            <a:r>
              <a:rPr lang="zh-CN" altLang="en-US" sz="3200">
                <a:solidFill>
                  <a:srgbClr val="FF0000"/>
                </a:solidFill>
                <a:sym typeface="+mn-ea"/>
              </a:rPr>
              <a:t>杠杆</a:t>
            </a:r>
            <a:endParaRPr lang="zh-CN" altLang="en-US" sz="3200">
              <a:solidFill>
                <a:srgbClr val="FF0000"/>
              </a:solidFill>
            </a:endParaRPr>
          </a:p>
        </p:txBody>
      </p:sp>
      <p:pic>
        <p:nvPicPr>
          <p:cNvPr id="100043" name="图片 100043" descr="学科网(www.zxxk.com)--教育资源门户，提供试卷、教案、课件、论文、素材以及各类教学资源下载，还有大量而丰富的教学相关资讯！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9870" y="2180590"/>
            <a:ext cx="4044950" cy="203263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877570" y="5408930"/>
            <a:ext cx="152781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>
                <a:solidFill>
                  <a:srgbClr val="FF0000"/>
                </a:solidFill>
                <a:sym typeface="+mn-ea"/>
              </a:rPr>
              <a:t>的拉力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1463675" y="1772920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2"/>
            </p:custDataLst>
          </p:nvPr>
        </p:nvSpPr>
        <p:spPr>
          <a:xfrm>
            <a:off x="2968625" y="2151380"/>
            <a:ext cx="2544445" cy="578444"/>
          </a:xfrm>
          <a:prstGeom prst="round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认识杠杆</a:t>
            </a: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>
          <a:xfrm>
            <a:off x="6751320" y="1401445"/>
            <a:ext cx="2026285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杠杆的定义</a:t>
            </a:r>
          </a:p>
        </p:txBody>
      </p:sp>
      <p:sp>
        <p:nvSpPr>
          <p:cNvPr id="6" name="圆角矩形 5"/>
          <p:cNvSpPr/>
          <p:nvPr/>
        </p:nvSpPr>
        <p:spPr>
          <a:xfrm>
            <a:off x="300355" y="2150745"/>
            <a:ext cx="1429385" cy="3255010"/>
          </a:xfrm>
          <a:prstGeom prst="roundRect">
            <a:avLst/>
          </a:prstGeom>
          <a:solidFill>
            <a:srgbClr val="036EB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3600"/>
              <a:t>探究</a:t>
            </a:r>
          </a:p>
          <a:p>
            <a:pPr algn="ctr"/>
            <a:r>
              <a:rPr lang="zh-CN" altLang="en-US" sz="3600"/>
              <a:t>：杠杆的平衡条件</a:t>
            </a:r>
            <a:endParaRPr lang="en-US" altLang="zh-CN" sz="3600"/>
          </a:p>
        </p:txBody>
      </p:sp>
      <p:sp>
        <p:nvSpPr>
          <p:cNvPr id="14" name="左大括号 13"/>
          <p:cNvSpPr/>
          <p:nvPr/>
        </p:nvSpPr>
        <p:spPr>
          <a:xfrm>
            <a:off x="1882140" y="2442845"/>
            <a:ext cx="906145" cy="2566035"/>
          </a:xfrm>
          <a:prstGeom prst="leftBrace">
            <a:avLst/>
          </a:prstGeom>
          <a:ln w="28575">
            <a:solidFill>
              <a:srgbClr val="036EB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左大括号 7"/>
          <p:cNvSpPr/>
          <p:nvPr>
            <p:custDataLst>
              <p:tags r:id="rId4"/>
            </p:custDataLst>
          </p:nvPr>
        </p:nvSpPr>
        <p:spPr>
          <a:xfrm>
            <a:off x="5785485" y="1658620"/>
            <a:ext cx="876935" cy="1568450"/>
          </a:xfrm>
          <a:prstGeom prst="leftBrace">
            <a:avLst/>
          </a:prstGeom>
          <a:noFill/>
          <a:ln w="28575">
            <a:solidFill>
              <a:srgbClr val="036EB8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BDD7EE"/>
                </a:solidFill>
              </a14:hiddenFill>
            </a:ext>
          </a:ex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en-US" altLang="zh-CN"/>
              <a:t>                                         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2842895" y="4705985"/>
            <a:ext cx="2775585" cy="1056259"/>
          </a:xfrm>
          <a:prstGeom prst="round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实验：探究杠杆的平衡条件</a:t>
            </a:r>
          </a:p>
        </p:txBody>
      </p:sp>
      <p:sp>
        <p:nvSpPr>
          <p:cNvPr id="9" name="左大括号 8"/>
          <p:cNvSpPr/>
          <p:nvPr/>
        </p:nvSpPr>
        <p:spPr>
          <a:xfrm>
            <a:off x="5785485" y="4215765"/>
            <a:ext cx="806450" cy="1562735"/>
          </a:xfrm>
          <a:prstGeom prst="leftBrace">
            <a:avLst/>
          </a:prstGeom>
          <a:noFill/>
          <a:ln w="28575">
            <a:solidFill>
              <a:srgbClr val="036EB8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BDD7EE"/>
                </a:solidFill>
              </a14:hiddenFill>
            </a:ext>
          </a:ex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>
            <p:custDataLst>
              <p:tags r:id="rId5"/>
            </p:custDataLst>
          </p:nvPr>
        </p:nvSpPr>
        <p:spPr>
          <a:xfrm>
            <a:off x="6751320" y="2907030"/>
            <a:ext cx="2385060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杠杆的五要素</a:t>
            </a:r>
            <a:endParaRPr lang="zh-CN" altLang="en-US" sz="2800" dirty="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6758940" y="4684395"/>
            <a:ext cx="4528185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sym typeface="宋体" panose="02010600030101010101" pitchFamily="2" charset="-122"/>
              </a:rPr>
              <a:t>实验：探究杠杆的平衡条件</a:t>
            </a:r>
            <a:endParaRPr lang="zh-CN" altLang="en-US" sz="2800" dirty="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6"/>
            </p:custDataLst>
          </p:nvPr>
        </p:nvSpPr>
        <p:spPr>
          <a:xfrm>
            <a:off x="6758940" y="3879215"/>
            <a:ext cx="2787015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杠杆的平衡状态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6758940" y="5490210"/>
            <a:ext cx="3416935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sym typeface="宋体" panose="02010600030101010101" pitchFamily="2" charset="-122"/>
              </a:rPr>
              <a:t>杠杆原理：</a:t>
            </a:r>
            <a:r>
              <a:rPr lang="en-US" altLang="zh-CN" sz="2800" b="1" i="1" dirty="0">
                <a:sym typeface="宋体" panose="02010600030101010101" pitchFamily="2" charset="-122"/>
              </a:rPr>
              <a:t>F</a:t>
            </a:r>
            <a:r>
              <a:rPr lang="en-US" altLang="zh-CN" sz="2800" b="1" i="1" baseline="-25000" dirty="0">
                <a:sym typeface="宋体" panose="02010600030101010101" pitchFamily="2" charset="-122"/>
              </a:rPr>
              <a:t>1</a:t>
            </a:r>
            <a:r>
              <a:rPr lang="en-US" altLang="zh-CN" sz="2800" b="1" i="1" dirty="0">
                <a:sym typeface="宋体" panose="02010600030101010101" pitchFamily="2" charset="-122"/>
              </a:rPr>
              <a:t>l</a:t>
            </a:r>
            <a:r>
              <a:rPr lang="en-US" altLang="zh-CN" sz="2800" b="1" i="1" baseline="-25000" dirty="0">
                <a:sym typeface="宋体" panose="02010600030101010101" pitchFamily="2" charset="-122"/>
              </a:rPr>
              <a:t>1</a:t>
            </a:r>
            <a:r>
              <a:rPr lang="en-US" altLang="zh-CN" sz="2800" b="1" dirty="0">
                <a:sym typeface="宋体" panose="02010600030101010101" pitchFamily="2" charset="-122"/>
              </a:rPr>
              <a:t>=</a:t>
            </a:r>
            <a:r>
              <a:rPr lang="en-US" altLang="zh-CN" sz="2800" b="1" i="1" dirty="0">
                <a:sym typeface="宋体" panose="02010600030101010101" pitchFamily="2" charset="-122"/>
              </a:rPr>
              <a:t>F</a:t>
            </a:r>
            <a:r>
              <a:rPr lang="en-US" altLang="zh-CN" sz="2800" b="1" i="1" baseline="-25000" dirty="0">
                <a:sym typeface="宋体" panose="02010600030101010101" pitchFamily="2" charset="-122"/>
              </a:rPr>
              <a:t>2</a:t>
            </a:r>
            <a:r>
              <a:rPr lang="en-US" altLang="zh-CN" sz="2800" b="1" i="1" dirty="0">
                <a:sym typeface="宋体" panose="02010600030101010101" pitchFamily="2" charset="-122"/>
              </a:rPr>
              <a:t>l</a:t>
            </a:r>
            <a:r>
              <a:rPr lang="en-US" altLang="zh-CN" sz="2800" b="1" i="1" baseline="-25000" dirty="0">
                <a:sym typeface="宋体" panose="02010600030101010101" pitchFamily="2" charset="-122"/>
              </a:rPr>
              <a:t>2</a:t>
            </a:r>
            <a:endParaRPr lang="en-US" altLang="zh-CN" sz="2800" b="1" i="1" baseline="-25000" dirty="0">
              <a:latin typeface="微软雅黑" panose="020B0503020204020204" charset="-122"/>
              <a:ea typeface="微软雅黑" panose="020B0503020204020204" charset="-122"/>
              <a:sym typeface="宋体" panose="02010600030101010101" pitchFamily="2" charset="-122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ldLvl="0" animBg="1"/>
      <p:bldP spid="25" grpId="0" bldLvl="0" animBg="1"/>
      <p:bldP spid="8" grpId="0" bldLvl="0" animBg="1"/>
      <p:bldP spid="7" grpId="0" bldLvl="0" animBg="1"/>
      <p:bldP spid="9" grpId="0" bldLvl="0" animBg="1"/>
      <p:bldP spid="10" grpId="0" bldLvl="0" animBg="1"/>
      <p:bldP spid="12" grpId="0" bldLvl="0" animBg="1"/>
      <p:bldP spid="13" grpId="0" bldLvl="0" animBg="1"/>
      <p:bldP spid="15" grpId="0" bldLvl="0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ESOURCE_RECORD_KEY" val="{&quot;10&quot;:[50030687,21600283,21569149,21569063],&quot;13&quot;:[4364884,4364907],&quot;65&quot;:[20205081]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  <p:tag name="RESOURCE_RECORD_KEY" val="{&quot;10&quot;:[50030687],&quot;65&quot;:[20205081]}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  <p:tag name="RESOURCE_RECORD_KEY" val="{&quot;10&quot;:[21569063],&quot;13&quot;:[4364884,4364907],&quot;65&quot;:[20205081]}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64.45,&quot;left&quot;:68.55,&quot;top&quot;:209.85,&quot;width&quot;:493.2}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12.2,&quot;left&quot;:49.05,&quot;top&quot;:138.2,&quot;width&quot;:497.55}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12.2,&quot;left&quot;:49.05,&quot;top&quot;:138.2,&quot;width&quot;:497.55}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  <p:tag name="RESOURCE_RECORD_KEY" val="{&quot;10&quot;:[21600283],&quot;65&quot;:[20205081]}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ABLE_ENDDRAG_ORIGIN_RECT" val="745*245"/>
  <p:tag name="TABLE_ENDDRAG_RECT" val="106*270*745*245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6822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  <p:tag name="RESOURCE_RECORD_KEY" val="{&quot;10&quot;:[21569149],&quot;65&quot;:[20205081]}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36.2,&quot;left&quot;:233.75,&quot;top&quot;:110.35,&quot;width&quot;:563.3}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36.2,&quot;left&quot;:233.75,&quot;top&quot;:110.35,&quot;width&quot;:563.3}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36.2,&quot;left&quot;:233.75,&quot;top&quot;:110.35,&quot;width&quot;:563.3}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36.2,&quot;left&quot;:233.75,&quot;top&quot;:110.35,&quot;width&quot;:563.3}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36.2,&quot;left&quot;:233.75,&quot;top&quot;:110.35,&quot;width&quot;:563.3}"/>
</p:tagLst>
</file>

<file path=ppt/theme/theme1.xml><?xml version="1.0" encoding="utf-8"?>
<a:theme xmlns:a="http://schemas.openxmlformats.org/drawingml/2006/main" name="木牍原创课件-封面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木牍原创课件-目录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字体">
      <a:majorFont>
        <a:latin typeface="Arial"/>
        <a:ea typeface="微软雅黑"/>
        <a:cs typeface=""/>
      </a:majorFont>
      <a:minorFont>
        <a:latin typeface="Times New Roman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木牍原创课件-内文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字体">
      <a:majorFont>
        <a:latin typeface="Arial"/>
        <a:ea typeface="微软雅黑"/>
        <a:cs typeface=""/>
      </a:majorFont>
      <a:minorFont>
        <a:latin typeface="Times New Roman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1528</Words>
  <Application>Microsoft Office PowerPoint</Application>
  <PresentationFormat>宽屏</PresentationFormat>
  <Paragraphs>195</Paragraphs>
  <Slides>34</Slides>
  <Notes>0</Notes>
  <HiddenSlides>0</HiddenSlides>
  <MMClips>2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34</vt:i4>
      </vt:variant>
    </vt:vector>
  </HeadingPairs>
  <TitlesOfParts>
    <vt:vector size="46" baseType="lpstr">
      <vt:lpstr>Cambria Math</vt:lpstr>
      <vt:lpstr>微软雅黑</vt:lpstr>
      <vt:lpstr>Calibri Light</vt:lpstr>
      <vt:lpstr>宋体</vt:lpstr>
      <vt:lpstr>Times New Roman</vt:lpstr>
      <vt:lpstr>Arial</vt:lpstr>
      <vt:lpstr>楷体</vt:lpstr>
      <vt:lpstr>方正教材规范楷体_GBK</vt:lpstr>
      <vt:lpstr>Calibri</vt:lpstr>
      <vt:lpstr>木牍原创课件-封面</vt:lpstr>
      <vt:lpstr>木牍原创课件-目录</vt:lpstr>
      <vt:lpstr>木牍原创课件-内文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>Administrator</cp:lastModifiedBy>
  <cp:revision>1</cp:revision>
  <dcterms:created xsi:type="dcterms:W3CDTF">2019-06-19T02:08:00Z</dcterms:created>
  <dcterms:modified xsi:type="dcterms:W3CDTF">2025-05-26T13:10:22Z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2052-12.1.0.20784</vt:lpwstr>
  </property>
  <property fmtid="{D5CDD505-2E9C-101B-9397-08002B2CF9AE}" pid="3" name="ICV">
    <vt:lpwstr>BDCA6CC7CC9A40ECAF8CDAC1377E0517_11</vt:lpwstr>
  </property>
</Properties>
</file>