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ebp" ContentType="image/webp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52" r:id="rId2"/>
    <p:sldMasterId id="2147483654" r:id="rId3"/>
  </p:sld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70" r:id="rId17"/>
    <p:sldId id="269" r:id="rId18"/>
    <p:sldId id="272" r:id="rId19"/>
    <p:sldId id="271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</p:sldIdLst>
  <p:sldSz cx="12192000" cy="6858000"/>
  <p:notesSz cx="6858000" cy="9144000"/>
  <p:custDataLst>
    <p:tags r:id="rId34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36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dministrator" initials="A" lastIdx="1" clrIdx="0"/>
  <p:cmAuthor id="5" name="作者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DCDCDC"/>
    <a:srgbClr val="F0F0F0"/>
    <a:srgbClr val="E6E6E6"/>
    <a:srgbClr val="C8C8C8"/>
    <a:srgbClr val="FAFAFA"/>
    <a:srgbClr val="BEBE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778" autoAdjust="0"/>
    <p:restoredTop sz="94660"/>
  </p:normalViewPr>
  <p:slideViewPr>
    <p:cSldViewPr snapToGrid="0" showGuides="1">
      <p:cViewPr varScale="1">
        <p:scale>
          <a:sx n="86" d="100"/>
          <a:sy n="86" d="100"/>
        </p:scale>
        <p:origin x="418" y="72"/>
      </p:cViewPr>
      <p:guideLst>
        <p:guide orient="horz" pos="2160"/>
        <p:guide pos="3836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2550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tableStyles" Target="tableStyles.xml"/><Relationship Id="rId21" Type="http://schemas.openxmlformats.org/officeDocument/2006/relationships/slide" Target="slides/slide18.xml"/><Relationship Id="rId34" Type="http://schemas.openxmlformats.org/officeDocument/2006/relationships/tags" Target="tags/tag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commentAuthors" Target="commentAuthor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封面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DB197-84B0-484E-9C0F-88358ECCB797}" type="datetimeFigureOut">
              <a:rPr lang="zh-CN" altLang="en-US" smtClean="0"/>
              <a:t>2025/5/26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82F288E0-7875-42C4-84C8-98DBBD3BF4D2}" type="datetimeFigureOut">
              <a:rPr lang="zh-CN" altLang="en-US" smtClean="0"/>
              <a:t>2025/5/26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目录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前言">
    <p:bg>
      <p:bgPr>
        <a:blipFill rotWithShape="1">
          <a:blip r:embed="rId2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 userDrawn="1"/>
        </p:nvSpPr>
        <p:spPr>
          <a:xfrm>
            <a:off x="467982" y="28888"/>
            <a:ext cx="1398117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935" b="1">
                <a:solidFill>
                  <a:schemeClr val="bg1"/>
                </a:solidFill>
              </a:rPr>
              <a:t>前</a:t>
            </a:r>
            <a:r>
              <a:rPr lang="en-US" altLang="zh-CN" sz="2935" b="1">
                <a:solidFill>
                  <a:schemeClr val="bg1"/>
                </a:solidFill>
              </a:rPr>
              <a:t>  </a:t>
            </a:r>
            <a:r>
              <a:rPr lang="zh-CN" altLang="en-US" sz="2935" b="1">
                <a:solidFill>
                  <a:schemeClr val="bg1"/>
                </a:solidFill>
              </a:rPr>
              <a:t>言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导入新课">
    <p:bg>
      <p:bgPr>
        <a:blipFill rotWithShape="1">
          <a:blip r:embed="rId2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 userDrawn="1"/>
        </p:nvSpPr>
        <p:spPr>
          <a:xfrm>
            <a:off x="-9907" y="28888"/>
            <a:ext cx="2343988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sz="2935" b="1">
                <a:solidFill>
                  <a:schemeClr val="bg1"/>
                </a:solidFill>
              </a:rPr>
              <a:t>导入新课</a:t>
            </a:r>
            <a:endParaRPr lang="en-US" altLang="zh-CN" sz="2935" b="1">
              <a:solidFill>
                <a:schemeClr val="bg1"/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讲授新课">
    <p:bg>
      <p:bgPr>
        <a:blipFill rotWithShape="1">
          <a:blip r:embed="rId2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 userDrawn="1"/>
        </p:nvSpPr>
        <p:spPr>
          <a:xfrm>
            <a:off x="-9907" y="28888"/>
            <a:ext cx="2343988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sz="2935" b="1">
                <a:solidFill>
                  <a:schemeClr val="bg1"/>
                </a:solidFill>
              </a:rPr>
              <a:t>讲授新课</a:t>
            </a: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习题解析">
    <p:bg>
      <p:bgPr>
        <a:blipFill rotWithShape="1">
          <a:blip r:embed="rId2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 userDrawn="1"/>
        </p:nvSpPr>
        <p:spPr>
          <a:xfrm>
            <a:off x="-9907" y="28888"/>
            <a:ext cx="2343988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sz="2935" b="1">
                <a:solidFill>
                  <a:schemeClr val="bg1"/>
                </a:solidFill>
              </a:rPr>
              <a:t>习题解析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课堂小结">
    <p:bg>
      <p:bgPr>
        <a:blipFill rotWithShape="1">
          <a:blip r:embed="rId2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 userDrawn="1"/>
        </p:nvSpPr>
        <p:spPr>
          <a:xfrm>
            <a:off x="-9907" y="28888"/>
            <a:ext cx="2343988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sz="2935" b="1">
                <a:solidFill>
                  <a:schemeClr val="bg1"/>
                </a:solidFill>
              </a:rPr>
              <a:t>课堂小结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课后作业">
    <p:bg>
      <p:bgPr>
        <a:blipFill rotWithShape="1">
          <a:blip r:embed="rId2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 userDrawn="1"/>
        </p:nvSpPr>
        <p:spPr>
          <a:xfrm>
            <a:off x="-9907" y="28888"/>
            <a:ext cx="2343988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935" b="1">
                <a:solidFill>
                  <a:schemeClr val="bg1"/>
                </a:solidFill>
              </a:rPr>
              <a:t>课后作业</a:t>
            </a: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82F288E0-7875-42C4-84C8-98DBBD3BF4D2}" type="datetimeFigureOut">
              <a:rPr lang="zh-CN" altLang="en-US" smtClean="0"/>
              <a:t>2025/5/26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7.xml"/><Relationship Id="rId7" Type="http://schemas.openxmlformats.org/officeDocument/2006/relationships/slideLayout" Target="../slideLayouts/slideLayout11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5" Type="http://schemas.openxmlformats.org/officeDocument/2006/relationships/slideLayout" Target="../slideLayouts/slideLayout9.xml"/><Relationship Id="rId4" Type="http://schemas.openxmlformats.org/officeDocument/2006/relationships/slideLayout" Target="../slideLayouts/slideLayout8.xml"/><Relationship Id="rId9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矩形 224"/>
          <p:cNvSpPr/>
          <p:nvPr userDrawn="1"/>
        </p:nvSpPr>
        <p:spPr>
          <a:xfrm>
            <a:off x="870585" y="5868670"/>
            <a:ext cx="140970" cy="140970"/>
          </a:xfrm>
          <a:prstGeom prst="rect">
            <a:avLst/>
          </a:prstGeom>
          <a:solidFill>
            <a:srgbClr val="008DFF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650">
              <a:solidFill>
                <a:schemeClr val="tx1"/>
              </a:solidFill>
            </a:endParaRPr>
          </a:p>
        </p:txBody>
      </p:sp>
      <p:sp>
        <p:nvSpPr>
          <p:cNvPr id="170" name="矩形 169"/>
          <p:cNvSpPr/>
          <p:nvPr userDrawn="1"/>
        </p:nvSpPr>
        <p:spPr>
          <a:xfrm>
            <a:off x="0" y="1303655"/>
            <a:ext cx="12192000" cy="4018280"/>
          </a:xfrm>
          <a:prstGeom prst="rect">
            <a:avLst/>
          </a:prstGeom>
          <a:solidFill>
            <a:srgbClr val="008D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650">
              <a:cs typeface="+mn-ea"/>
              <a:sym typeface="+mn-lt"/>
            </a:endParaRPr>
          </a:p>
        </p:txBody>
      </p:sp>
      <p:pic>
        <p:nvPicPr>
          <p:cNvPr id="227" name="图片 226" descr="C:/Users/Administrator/Desktop/依据新课标编写-02.png依据新课标编写-02"/>
          <p:cNvPicPr>
            <a:picLocks noChangeAspect="1"/>
          </p:cNvPicPr>
          <p:nvPr userDrawn="1"/>
        </p:nvPicPr>
        <p:blipFill>
          <a:blip r:embed="rId5"/>
          <a:srcRect/>
          <a:stretch>
            <a:fillRect/>
          </a:stretch>
        </p:blipFill>
        <p:spPr>
          <a:xfrm>
            <a:off x="8703310" y="196850"/>
            <a:ext cx="2861310" cy="687705"/>
          </a:xfrm>
          <a:prstGeom prst="rect">
            <a:avLst/>
          </a:prstGeom>
        </p:spPr>
      </p:pic>
      <p:sp>
        <p:nvSpPr>
          <p:cNvPr id="242" name="文本框 241"/>
          <p:cNvSpPr txBox="1"/>
          <p:nvPr userDrawn="1"/>
        </p:nvSpPr>
        <p:spPr>
          <a:xfrm>
            <a:off x="7773670" y="5741035"/>
            <a:ext cx="1131570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935" b="1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物理</a:t>
            </a:r>
          </a:p>
        </p:txBody>
      </p:sp>
      <p:grpSp>
        <p:nvGrpSpPr>
          <p:cNvPr id="247" name="组合 246"/>
          <p:cNvGrpSpPr/>
          <p:nvPr userDrawn="1"/>
        </p:nvGrpSpPr>
        <p:grpSpPr>
          <a:xfrm>
            <a:off x="8905114" y="5773420"/>
            <a:ext cx="636061" cy="514985"/>
            <a:chOff x="3590" y="9087"/>
            <a:chExt cx="1042" cy="815"/>
          </a:xfrm>
        </p:grpSpPr>
        <p:sp>
          <p:nvSpPr>
            <p:cNvPr id="245" name="椭圆 244"/>
            <p:cNvSpPr/>
            <p:nvPr userDrawn="1"/>
          </p:nvSpPr>
          <p:spPr>
            <a:xfrm>
              <a:off x="3590" y="9087"/>
              <a:ext cx="815" cy="815"/>
            </a:xfrm>
            <a:prstGeom prst="ellipse">
              <a:avLst/>
            </a:prstGeom>
            <a:solidFill>
              <a:srgbClr val="008D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285"/>
            </a:p>
          </p:txBody>
        </p:sp>
        <p:sp>
          <p:nvSpPr>
            <p:cNvPr id="246" name="文本框 245"/>
            <p:cNvSpPr txBox="1"/>
            <p:nvPr userDrawn="1"/>
          </p:nvSpPr>
          <p:spPr>
            <a:xfrm>
              <a:off x="3590" y="9130"/>
              <a:ext cx="1042" cy="6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205" b="1" dirty="0">
                  <a:solidFill>
                    <a:srgbClr val="FFFF00"/>
                  </a:solidFill>
                  <a:latin typeface="微软雅黑" panose="020B0503020204020204" charset="-122"/>
                  <a:ea typeface="微软雅黑" panose="020B0503020204020204" charset="-122"/>
                  <a:cs typeface="Times New Roman" panose="02020603050405020304" pitchFamily="18" charset="0"/>
                </a:rPr>
                <a:t>RJ</a:t>
              </a:r>
            </a:p>
          </p:txBody>
        </p:sp>
      </p:grpSp>
      <p:sp>
        <p:nvSpPr>
          <p:cNvPr id="243" name="文本框 242"/>
          <p:cNvSpPr txBox="1"/>
          <p:nvPr userDrawn="1"/>
        </p:nvSpPr>
        <p:spPr>
          <a:xfrm>
            <a:off x="9469755" y="5741035"/>
            <a:ext cx="2279650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935" b="1" dirty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八年级下册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alphaModFix amt="1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矩形 16"/>
          <p:cNvSpPr/>
          <p:nvPr userDrawn="1"/>
        </p:nvSpPr>
        <p:spPr>
          <a:xfrm>
            <a:off x="635" y="0"/>
            <a:ext cx="1428115" cy="6858000"/>
          </a:xfrm>
          <a:prstGeom prst="rect">
            <a:avLst/>
          </a:prstGeom>
          <a:solidFill>
            <a:srgbClr val="008DFF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650"/>
          </a:p>
        </p:txBody>
      </p:sp>
      <p:sp>
        <p:nvSpPr>
          <p:cNvPr id="75" name="文本框 74"/>
          <p:cNvSpPr txBox="1"/>
          <p:nvPr userDrawn="1"/>
        </p:nvSpPr>
        <p:spPr>
          <a:xfrm>
            <a:off x="156210" y="1054735"/>
            <a:ext cx="1116965" cy="11080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6610" b="1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目</a:t>
            </a:r>
          </a:p>
        </p:txBody>
      </p:sp>
      <p:sp>
        <p:nvSpPr>
          <p:cNvPr id="76" name="文本框 75"/>
          <p:cNvSpPr txBox="1"/>
          <p:nvPr userDrawn="1"/>
        </p:nvSpPr>
        <p:spPr>
          <a:xfrm>
            <a:off x="185420" y="2625090"/>
            <a:ext cx="1058545" cy="11080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6610" b="1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录</a:t>
            </a:r>
          </a:p>
        </p:txBody>
      </p:sp>
      <p:pic>
        <p:nvPicPr>
          <p:cNvPr id="227" name="图片 226" descr="C:/Users/Administrator/Desktop/依据新课标编写-02.png依据新课标编写-02"/>
          <p:cNvPicPr>
            <a:picLocks noChangeAspect="1"/>
          </p:cNvPicPr>
          <p:nvPr userDrawn="1"/>
        </p:nvPicPr>
        <p:blipFill>
          <a:blip r:embed="rId4"/>
          <a:srcRect/>
          <a:stretch>
            <a:fillRect/>
          </a:stretch>
        </p:blipFill>
        <p:spPr>
          <a:xfrm>
            <a:off x="8703310" y="196850"/>
            <a:ext cx="2861310" cy="687705"/>
          </a:xfrm>
          <a:prstGeom prst="rect">
            <a:avLst/>
          </a:prstGeom>
        </p:spPr>
      </p:pic>
      <p:grpSp>
        <p:nvGrpSpPr>
          <p:cNvPr id="3" name="组合 2"/>
          <p:cNvGrpSpPr/>
          <p:nvPr userDrawn="1"/>
        </p:nvGrpSpPr>
        <p:grpSpPr>
          <a:xfrm>
            <a:off x="2756021" y="2327928"/>
            <a:ext cx="2936104" cy="607259"/>
            <a:chOff x="4408" y="1365"/>
            <a:chExt cx="5038" cy="1009"/>
          </a:xfrm>
        </p:grpSpPr>
        <p:sp>
          <p:nvSpPr>
            <p:cNvPr id="5" name="文本框 4"/>
            <p:cNvSpPr txBox="1"/>
            <p:nvPr userDrawn="1"/>
          </p:nvSpPr>
          <p:spPr>
            <a:xfrm>
              <a:off x="5966" y="1365"/>
              <a:ext cx="3480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3120" b="1" u="none" baseline="0" dirty="0">
                  <a:solidFill>
                    <a:srgbClr val="008DFF"/>
                  </a:solidFill>
                  <a:uFill>
                    <a:solidFill>
                      <a:srgbClr val="FE970E"/>
                    </a:solidFill>
                  </a:uFill>
                </a:rPr>
                <a:t>导入新课</a:t>
              </a:r>
              <a:endParaRPr lang="en-US" altLang="zh-CN" sz="3120" b="1" u="none" baseline="0" dirty="0">
                <a:solidFill>
                  <a:srgbClr val="008DFF"/>
                </a:solidFill>
                <a:uFill>
                  <a:solidFill>
                    <a:srgbClr val="FE970E"/>
                  </a:solidFill>
                </a:uFill>
              </a:endParaRPr>
            </a:p>
          </p:txBody>
        </p:sp>
        <p:sp>
          <p:nvSpPr>
            <p:cNvPr id="4" name="文本框 3"/>
            <p:cNvSpPr txBox="1"/>
            <p:nvPr userDrawn="1"/>
          </p:nvSpPr>
          <p:spPr>
            <a:xfrm>
              <a:off x="4408" y="1425"/>
              <a:ext cx="1221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120" b="1">
                  <a:solidFill>
                    <a:srgbClr val="008DFF"/>
                  </a:solidFill>
                  <a:latin typeface="微软雅黑" panose="020B0503020204020204" charset="-122"/>
                  <a:ea typeface="微软雅黑" panose="020B0503020204020204" charset="-122"/>
                </a:rPr>
                <a:t>01</a:t>
              </a:r>
            </a:p>
          </p:txBody>
        </p:sp>
        <p:sp>
          <p:nvSpPr>
            <p:cNvPr id="6" name="矩形 5"/>
            <p:cNvSpPr/>
            <p:nvPr userDrawn="1"/>
          </p:nvSpPr>
          <p:spPr>
            <a:xfrm>
              <a:off x="5600" y="1564"/>
              <a:ext cx="85" cy="683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650" b="1"/>
            </a:p>
          </p:txBody>
        </p:sp>
      </p:grpSp>
      <p:grpSp>
        <p:nvGrpSpPr>
          <p:cNvPr id="8" name="组合 7"/>
          <p:cNvGrpSpPr/>
          <p:nvPr userDrawn="1"/>
        </p:nvGrpSpPr>
        <p:grpSpPr>
          <a:xfrm>
            <a:off x="6464907" y="2345984"/>
            <a:ext cx="2936104" cy="571149"/>
            <a:chOff x="4408" y="2978"/>
            <a:chExt cx="5038" cy="949"/>
          </a:xfrm>
        </p:grpSpPr>
        <p:sp>
          <p:nvSpPr>
            <p:cNvPr id="10" name="文本框 9"/>
            <p:cNvSpPr txBox="1"/>
            <p:nvPr/>
          </p:nvSpPr>
          <p:spPr>
            <a:xfrm>
              <a:off x="5966" y="2978"/>
              <a:ext cx="3480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sz="3120" b="1" u="none" baseline="0" dirty="0">
                  <a:solidFill>
                    <a:srgbClr val="008DFF"/>
                  </a:solidFill>
                  <a:uFill>
                    <a:solidFill>
                      <a:srgbClr val="FE970E"/>
                    </a:solidFill>
                  </a:uFill>
                </a:rPr>
                <a:t>讲授新课</a:t>
              </a:r>
            </a:p>
          </p:txBody>
        </p:sp>
        <p:sp>
          <p:nvSpPr>
            <p:cNvPr id="13" name="文本框 12"/>
            <p:cNvSpPr txBox="1"/>
            <p:nvPr userDrawn="1"/>
          </p:nvSpPr>
          <p:spPr>
            <a:xfrm>
              <a:off x="4408" y="2978"/>
              <a:ext cx="1221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120" b="1">
                  <a:solidFill>
                    <a:srgbClr val="008DFF"/>
                  </a:solidFill>
                  <a:latin typeface="微软雅黑" panose="020B0503020204020204" charset="-122"/>
                  <a:ea typeface="微软雅黑" panose="020B0503020204020204" charset="-122"/>
                </a:rPr>
                <a:t>02</a:t>
              </a:r>
            </a:p>
          </p:txBody>
        </p:sp>
        <p:sp>
          <p:nvSpPr>
            <p:cNvPr id="46" name="矩形 45"/>
            <p:cNvSpPr/>
            <p:nvPr userDrawn="1"/>
          </p:nvSpPr>
          <p:spPr>
            <a:xfrm>
              <a:off x="5600" y="3120"/>
              <a:ext cx="85" cy="683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650" b="1"/>
            </a:p>
          </p:txBody>
        </p:sp>
      </p:grpSp>
      <p:grpSp>
        <p:nvGrpSpPr>
          <p:cNvPr id="14" name="组合 13"/>
          <p:cNvGrpSpPr/>
          <p:nvPr userDrawn="1"/>
        </p:nvGrpSpPr>
        <p:grpSpPr>
          <a:xfrm>
            <a:off x="2756021" y="3678464"/>
            <a:ext cx="2936104" cy="571149"/>
            <a:chOff x="4408" y="5262"/>
            <a:chExt cx="5038" cy="949"/>
          </a:xfrm>
        </p:grpSpPr>
        <p:sp>
          <p:nvSpPr>
            <p:cNvPr id="15" name="文本框 14"/>
            <p:cNvSpPr txBox="1"/>
            <p:nvPr/>
          </p:nvSpPr>
          <p:spPr>
            <a:xfrm>
              <a:off x="5966" y="5262"/>
              <a:ext cx="3480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3120" b="1" u="none" baseline="0" dirty="0">
                  <a:solidFill>
                    <a:srgbClr val="008DFF"/>
                  </a:solidFill>
                  <a:uFill>
                    <a:solidFill>
                      <a:srgbClr val="FE970E"/>
                    </a:solidFill>
                  </a:uFill>
                </a:rPr>
                <a:t>习题解析</a:t>
              </a:r>
            </a:p>
          </p:txBody>
        </p:sp>
        <p:sp>
          <p:nvSpPr>
            <p:cNvPr id="44" name="文本框 43"/>
            <p:cNvSpPr txBox="1"/>
            <p:nvPr userDrawn="1"/>
          </p:nvSpPr>
          <p:spPr>
            <a:xfrm>
              <a:off x="4408" y="5262"/>
              <a:ext cx="1221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120" b="1">
                  <a:solidFill>
                    <a:srgbClr val="008DFF"/>
                  </a:solidFill>
                  <a:latin typeface="微软雅黑" panose="020B0503020204020204" charset="-122"/>
                  <a:ea typeface="微软雅黑" panose="020B0503020204020204" charset="-122"/>
                </a:rPr>
                <a:t>03</a:t>
              </a:r>
            </a:p>
          </p:txBody>
        </p:sp>
        <p:sp>
          <p:nvSpPr>
            <p:cNvPr id="51" name="矩形 50"/>
            <p:cNvSpPr/>
            <p:nvPr userDrawn="1"/>
          </p:nvSpPr>
          <p:spPr>
            <a:xfrm>
              <a:off x="5600" y="5429"/>
              <a:ext cx="85" cy="683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650" b="1"/>
            </a:p>
          </p:txBody>
        </p:sp>
      </p:grpSp>
      <p:grpSp>
        <p:nvGrpSpPr>
          <p:cNvPr id="16" name="组合 15"/>
          <p:cNvGrpSpPr/>
          <p:nvPr userDrawn="1"/>
        </p:nvGrpSpPr>
        <p:grpSpPr>
          <a:xfrm>
            <a:off x="6464907" y="3678464"/>
            <a:ext cx="2936104" cy="571149"/>
            <a:chOff x="4408" y="8000"/>
            <a:chExt cx="5038" cy="949"/>
          </a:xfrm>
        </p:grpSpPr>
        <p:sp>
          <p:nvSpPr>
            <p:cNvPr id="7" name="文本框 6"/>
            <p:cNvSpPr txBox="1"/>
            <p:nvPr userDrawn="1"/>
          </p:nvSpPr>
          <p:spPr>
            <a:xfrm>
              <a:off x="5966" y="8000"/>
              <a:ext cx="3480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3120" b="1" u="none" baseline="0" dirty="0">
                  <a:solidFill>
                    <a:srgbClr val="008DFF"/>
                  </a:solidFill>
                  <a:uFill>
                    <a:solidFill>
                      <a:srgbClr val="FE970E"/>
                    </a:solidFill>
                  </a:uFill>
                </a:rPr>
                <a:t>课堂小结</a:t>
              </a:r>
            </a:p>
          </p:txBody>
        </p:sp>
        <p:sp>
          <p:nvSpPr>
            <p:cNvPr id="45" name="文本框 44"/>
            <p:cNvSpPr txBox="1"/>
            <p:nvPr userDrawn="1"/>
          </p:nvSpPr>
          <p:spPr>
            <a:xfrm>
              <a:off x="4408" y="8000"/>
              <a:ext cx="1221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120" b="1">
                  <a:solidFill>
                    <a:srgbClr val="008DFF"/>
                  </a:solidFill>
                  <a:latin typeface="微软雅黑" panose="020B0503020204020204" charset="-122"/>
                  <a:ea typeface="微软雅黑" panose="020B0503020204020204" charset="-122"/>
                </a:rPr>
                <a:t>04</a:t>
              </a:r>
            </a:p>
          </p:txBody>
        </p:sp>
        <p:sp>
          <p:nvSpPr>
            <p:cNvPr id="53" name="矩形 52"/>
            <p:cNvSpPr/>
            <p:nvPr userDrawn="1"/>
          </p:nvSpPr>
          <p:spPr>
            <a:xfrm>
              <a:off x="5600" y="8142"/>
              <a:ext cx="85" cy="683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650" b="1"/>
            </a:p>
          </p:txBody>
        </p:sp>
      </p:grpSp>
      <p:pic>
        <p:nvPicPr>
          <p:cNvPr id="9" name="图片 8" descr="数学书"/>
          <p:cNvPicPr>
            <a:picLocks noChangeAspect="1"/>
          </p:cNvPicPr>
          <p:nvPr userDrawn="1"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68084" y="4436786"/>
            <a:ext cx="839220" cy="866654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rotWithShape="1">
          <a:blip r:embed="rId9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矩形 19"/>
          <p:cNvSpPr/>
          <p:nvPr userDrawn="1"/>
        </p:nvSpPr>
        <p:spPr>
          <a:xfrm>
            <a:off x="0" y="0"/>
            <a:ext cx="12192000" cy="610870"/>
          </a:xfrm>
          <a:prstGeom prst="rect">
            <a:avLst/>
          </a:prstGeom>
          <a:solidFill>
            <a:srgbClr val="008DFF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650"/>
          </a:p>
        </p:txBody>
      </p:sp>
      <p:sp>
        <p:nvSpPr>
          <p:cNvPr id="29" name="同侧圆角矩形 28"/>
          <p:cNvSpPr/>
          <p:nvPr userDrawn="1"/>
        </p:nvSpPr>
        <p:spPr>
          <a:xfrm rot="16200000">
            <a:off x="891272" y="-944880"/>
            <a:ext cx="619125" cy="2493645"/>
          </a:xfrm>
          <a:prstGeom prst="round2SameRect">
            <a:avLst>
              <a:gd name="adj1" fmla="val 0"/>
              <a:gd name="adj2" fmla="val 50000"/>
            </a:avLst>
          </a:prstGeom>
          <a:solidFill>
            <a:srgbClr val="FE970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65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5" r:id="rId1"/>
    <p:sldLayoutId id="2147483656" r:id="rId2"/>
    <p:sldLayoutId id="2147483657" r:id="rId3"/>
    <p:sldLayoutId id="2147483658" r:id="rId4"/>
    <p:sldLayoutId id="2147483659" r:id="rId5"/>
    <p:sldLayoutId id="2147483660" r:id="rId6"/>
    <p:sldLayoutId id="2147483661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ags" Target="../tags/tag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video" Target="../media/media1.mp4"/><Relationship Id="rId2" Type="http://schemas.microsoft.com/office/2007/relationships/media" Target="../media/media1.mp4"/><Relationship Id="rId1" Type="http://schemas.openxmlformats.org/officeDocument/2006/relationships/tags" Target="../tags/tag4.xml"/><Relationship Id="rId5" Type="http://schemas.openxmlformats.org/officeDocument/2006/relationships/image" Target="../media/image5.png"/><Relationship Id="rId4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8.xml"/><Relationship Id="rId4" Type="http://schemas.openxmlformats.org/officeDocument/2006/relationships/image" Target="../media/image10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0.xml"/><Relationship Id="rId6" Type="http://schemas.openxmlformats.org/officeDocument/2006/relationships/image" Target="../media/image15.png"/><Relationship Id="rId5" Type="http://schemas.openxmlformats.org/officeDocument/2006/relationships/image" Target="../media/image14.jpeg"/><Relationship Id="rId4" Type="http://schemas.openxmlformats.org/officeDocument/2006/relationships/image" Target="../media/image13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video" Target="../media/media2.mp4"/><Relationship Id="rId7" Type="http://schemas.openxmlformats.org/officeDocument/2006/relationships/image" Target="../media/image17.png"/><Relationship Id="rId2" Type="http://schemas.microsoft.com/office/2007/relationships/media" Target="../media/media2.mp4"/><Relationship Id="rId1" Type="http://schemas.openxmlformats.org/officeDocument/2006/relationships/tags" Target="../tags/tag11.xml"/><Relationship Id="rId6" Type="http://schemas.openxmlformats.org/officeDocument/2006/relationships/image" Target="../media/image16.svg"/><Relationship Id="rId5" Type="http://schemas.openxmlformats.org/officeDocument/2006/relationships/image" Target="../media/image12.png"/><Relationship Id="rId4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2.xml"/><Relationship Id="rId5" Type="http://schemas.openxmlformats.org/officeDocument/2006/relationships/image" Target="../media/image18.GIF"/><Relationship Id="rId4" Type="http://schemas.openxmlformats.org/officeDocument/2006/relationships/image" Target="../media/image16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3.xml"/><Relationship Id="rId5" Type="http://schemas.openxmlformats.org/officeDocument/2006/relationships/image" Target="../media/image19.GIF"/><Relationship Id="rId4" Type="http://schemas.openxmlformats.org/officeDocument/2006/relationships/image" Target="../media/image16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GI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5.xml"/><Relationship Id="rId6" Type="http://schemas.openxmlformats.org/officeDocument/2006/relationships/image" Target="../media/image10.GIF"/><Relationship Id="rId5" Type="http://schemas.openxmlformats.org/officeDocument/2006/relationships/image" Target="../media/image11.GIF"/><Relationship Id="rId4" Type="http://schemas.openxmlformats.org/officeDocument/2006/relationships/image" Target="../media/image22.GI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tags" Target="../tags/tag25.xml"/><Relationship Id="rId3" Type="http://schemas.openxmlformats.org/officeDocument/2006/relationships/tags" Target="../tags/tag20.xml"/><Relationship Id="rId7" Type="http://schemas.openxmlformats.org/officeDocument/2006/relationships/tags" Target="../tags/tag24.xml"/><Relationship Id="rId2" Type="http://schemas.openxmlformats.org/officeDocument/2006/relationships/tags" Target="../tags/tag19.xml"/><Relationship Id="rId1" Type="http://schemas.openxmlformats.org/officeDocument/2006/relationships/tags" Target="../tags/tag18.xml"/><Relationship Id="rId6" Type="http://schemas.openxmlformats.org/officeDocument/2006/relationships/tags" Target="../tags/tag23.xml"/><Relationship Id="rId11" Type="http://schemas.openxmlformats.org/officeDocument/2006/relationships/image" Target="../media/image23.GIF"/><Relationship Id="rId5" Type="http://schemas.openxmlformats.org/officeDocument/2006/relationships/tags" Target="../tags/tag22.xml"/><Relationship Id="rId10" Type="http://schemas.openxmlformats.org/officeDocument/2006/relationships/slideLayout" Target="../slideLayouts/slideLayout7.xml"/><Relationship Id="rId4" Type="http://schemas.openxmlformats.org/officeDocument/2006/relationships/tags" Target="../tags/tag21.xml"/><Relationship Id="rId9" Type="http://schemas.openxmlformats.org/officeDocument/2006/relationships/tags" Target="../tags/tag26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tags" Target="../tags/tag34.xml"/><Relationship Id="rId13" Type="http://schemas.openxmlformats.org/officeDocument/2006/relationships/image" Target="../media/image24.png"/><Relationship Id="rId3" Type="http://schemas.openxmlformats.org/officeDocument/2006/relationships/tags" Target="../tags/tag29.xml"/><Relationship Id="rId7" Type="http://schemas.openxmlformats.org/officeDocument/2006/relationships/tags" Target="../tags/tag33.xml"/><Relationship Id="rId12" Type="http://schemas.openxmlformats.org/officeDocument/2006/relationships/slideLayout" Target="../slideLayouts/slideLayout7.xml"/><Relationship Id="rId2" Type="http://schemas.openxmlformats.org/officeDocument/2006/relationships/tags" Target="../tags/tag28.xml"/><Relationship Id="rId1" Type="http://schemas.openxmlformats.org/officeDocument/2006/relationships/tags" Target="../tags/tag27.xml"/><Relationship Id="rId6" Type="http://schemas.openxmlformats.org/officeDocument/2006/relationships/tags" Target="../tags/tag32.xml"/><Relationship Id="rId11" Type="http://schemas.openxmlformats.org/officeDocument/2006/relationships/tags" Target="../tags/tag37.xml"/><Relationship Id="rId5" Type="http://schemas.openxmlformats.org/officeDocument/2006/relationships/tags" Target="../tags/tag31.xml"/><Relationship Id="rId10" Type="http://schemas.openxmlformats.org/officeDocument/2006/relationships/tags" Target="../tags/tag36.xml"/><Relationship Id="rId4" Type="http://schemas.openxmlformats.org/officeDocument/2006/relationships/tags" Target="../tags/tag30.xml"/><Relationship Id="rId9" Type="http://schemas.openxmlformats.org/officeDocument/2006/relationships/tags" Target="../tags/tag35.xml"/><Relationship Id="rId14" Type="http://schemas.openxmlformats.org/officeDocument/2006/relationships/image" Target="../media/image2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tags" Target="../tags/tag40.xml"/><Relationship Id="rId7" Type="http://schemas.openxmlformats.org/officeDocument/2006/relationships/image" Target="../media/image26.jpeg"/><Relationship Id="rId2" Type="http://schemas.openxmlformats.org/officeDocument/2006/relationships/tags" Target="../tags/tag39.xml"/><Relationship Id="rId1" Type="http://schemas.openxmlformats.org/officeDocument/2006/relationships/tags" Target="../tags/tag38.xml"/><Relationship Id="rId6" Type="http://schemas.openxmlformats.org/officeDocument/2006/relationships/slideLayout" Target="../slideLayouts/slideLayout7.xml"/><Relationship Id="rId5" Type="http://schemas.openxmlformats.org/officeDocument/2006/relationships/tags" Target="../tags/tag42.xml"/><Relationship Id="rId4" Type="http://schemas.openxmlformats.org/officeDocument/2006/relationships/tags" Target="../tags/tag4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43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28.GI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tags" Target="../tags/tag51.xml"/><Relationship Id="rId3" Type="http://schemas.openxmlformats.org/officeDocument/2006/relationships/tags" Target="../tags/tag46.xml"/><Relationship Id="rId7" Type="http://schemas.openxmlformats.org/officeDocument/2006/relationships/tags" Target="../tags/tag50.xml"/><Relationship Id="rId12" Type="http://schemas.openxmlformats.org/officeDocument/2006/relationships/image" Target="../media/image33.png"/><Relationship Id="rId2" Type="http://schemas.openxmlformats.org/officeDocument/2006/relationships/tags" Target="../tags/tag45.xml"/><Relationship Id="rId1" Type="http://schemas.openxmlformats.org/officeDocument/2006/relationships/tags" Target="../tags/tag44.xml"/><Relationship Id="rId6" Type="http://schemas.openxmlformats.org/officeDocument/2006/relationships/tags" Target="../tags/tag49.xml"/><Relationship Id="rId11" Type="http://schemas.openxmlformats.org/officeDocument/2006/relationships/image" Target="../media/image32.png"/><Relationship Id="rId5" Type="http://schemas.openxmlformats.org/officeDocument/2006/relationships/tags" Target="../tags/tag48.xml"/><Relationship Id="rId10" Type="http://schemas.openxmlformats.org/officeDocument/2006/relationships/image" Target="../media/image31.jpeg"/><Relationship Id="rId4" Type="http://schemas.openxmlformats.org/officeDocument/2006/relationships/tags" Target="../tags/tag47.xml"/><Relationship Id="rId9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tags" Target="../tags/tag54.xml"/><Relationship Id="rId7" Type="http://schemas.openxmlformats.org/officeDocument/2006/relationships/image" Target="../media/image34.webp"/><Relationship Id="rId2" Type="http://schemas.openxmlformats.org/officeDocument/2006/relationships/tags" Target="../tags/tag53.xml"/><Relationship Id="rId1" Type="http://schemas.openxmlformats.org/officeDocument/2006/relationships/tags" Target="../tags/tag52.xml"/><Relationship Id="rId6" Type="http://schemas.openxmlformats.org/officeDocument/2006/relationships/slideLayout" Target="../slideLayouts/slideLayout7.xml"/><Relationship Id="rId5" Type="http://schemas.openxmlformats.org/officeDocument/2006/relationships/tags" Target="../tags/tag56.xml"/><Relationship Id="rId4" Type="http://schemas.openxmlformats.org/officeDocument/2006/relationships/tags" Target="../tags/tag5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tags" Target="../tags/tag59.xml"/><Relationship Id="rId7" Type="http://schemas.openxmlformats.org/officeDocument/2006/relationships/image" Target="../media/image35.jpeg"/><Relationship Id="rId2" Type="http://schemas.openxmlformats.org/officeDocument/2006/relationships/tags" Target="../tags/tag58.xml"/><Relationship Id="rId1" Type="http://schemas.openxmlformats.org/officeDocument/2006/relationships/tags" Target="../tags/tag57.xml"/><Relationship Id="rId6" Type="http://schemas.openxmlformats.org/officeDocument/2006/relationships/slideLayout" Target="../slideLayouts/slideLayout7.xml"/><Relationship Id="rId5" Type="http://schemas.openxmlformats.org/officeDocument/2006/relationships/tags" Target="../tags/tag61.xml"/><Relationship Id="rId4" Type="http://schemas.openxmlformats.org/officeDocument/2006/relationships/tags" Target="../tags/tag60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.xml"/><Relationship Id="rId3" Type="http://schemas.openxmlformats.org/officeDocument/2006/relationships/tags" Target="../tags/tag64.xml"/><Relationship Id="rId7" Type="http://schemas.openxmlformats.org/officeDocument/2006/relationships/tags" Target="../tags/tag66.xml"/><Relationship Id="rId2" Type="http://schemas.openxmlformats.org/officeDocument/2006/relationships/tags" Target="../tags/tag63.xml"/><Relationship Id="rId1" Type="http://schemas.openxmlformats.org/officeDocument/2006/relationships/tags" Target="../tags/tag62.xml"/><Relationship Id="rId6" Type="http://schemas.openxmlformats.org/officeDocument/2006/relationships/tags" Target="../tags/tag65.xml"/><Relationship Id="rId5" Type="http://schemas.openxmlformats.org/officeDocument/2006/relationships/video" Target="../media/media3.mp4"/><Relationship Id="rId4" Type="http://schemas.microsoft.com/office/2007/relationships/media" Target="../media/media3.mp4"/><Relationship Id="rId9" Type="http://schemas.openxmlformats.org/officeDocument/2006/relationships/image" Target="../media/image36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jpeg"/><Relationship Id="rId3" Type="http://schemas.openxmlformats.org/officeDocument/2006/relationships/tags" Target="../tags/tag69.xml"/><Relationship Id="rId7" Type="http://schemas.openxmlformats.org/officeDocument/2006/relationships/image" Target="../media/image37.jpeg"/><Relationship Id="rId2" Type="http://schemas.openxmlformats.org/officeDocument/2006/relationships/tags" Target="../tags/tag68.xml"/><Relationship Id="rId1" Type="http://schemas.openxmlformats.org/officeDocument/2006/relationships/tags" Target="../tags/tag67.xml"/><Relationship Id="rId6" Type="http://schemas.openxmlformats.org/officeDocument/2006/relationships/slideLayout" Target="../slideLayouts/slideLayout7.xml"/><Relationship Id="rId5" Type="http://schemas.openxmlformats.org/officeDocument/2006/relationships/tags" Target="../tags/tag71.xml"/><Relationship Id="rId4" Type="http://schemas.openxmlformats.org/officeDocument/2006/relationships/tags" Target="../tags/tag70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.xml"/><Relationship Id="rId3" Type="http://schemas.openxmlformats.org/officeDocument/2006/relationships/video" Target="../media/media4.mp4"/><Relationship Id="rId7" Type="http://schemas.openxmlformats.org/officeDocument/2006/relationships/tags" Target="../tags/tag76.xml"/><Relationship Id="rId2" Type="http://schemas.microsoft.com/office/2007/relationships/media" Target="../media/media4.mp4"/><Relationship Id="rId1" Type="http://schemas.openxmlformats.org/officeDocument/2006/relationships/tags" Target="../tags/tag72.xml"/><Relationship Id="rId6" Type="http://schemas.openxmlformats.org/officeDocument/2006/relationships/tags" Target="../tags/tag75.xml"/><Relationship Id="rId5" Type="http://schemas.openxmlformats.org/officeDocument/2006/relationships/tags" Target="../tags/tag74.xml"/><Relationship Id="rId4" Type="http://schemas.openxmlformats.org/officeDocument/2006/relationships/tags" Target="../tags/tag73.xml"/><Relationship Id="rId9" Type="http://schemas.openxmlformats.org/officeDocument/2006/relationships/image" Target="../media/image39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7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7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79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9.xml"/><Relationship Id="rId1" Type="http://schemas.openxmlformats.org/officeDocument/2006/relationships/tags" Target="../tags/tag8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文本框 173"/>
          <p:cNvSpPr txBox="1"/>
          <p:nvPr userDrawn="1"/>
        </p:nvSpPr>
        <p:spPr>
          <a:xfrm>
            <a:off x="0" y="2439492"/>
            <a:ext cx="12192000" cy="1322070"/>
          </a:xfrm>
          <a:prstGeom prst="rect">
            <a:avLst/>
          </a:prstGeom>
          <a:noFill/>
          <a:effectLst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/>
          <a:p>
            <a:pPr algn="ctr"/>
            <a:r>
              <a:rPr lang="en-US" sz="8000" b="1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11.4  </a:t>
            </a:r>
            <a:r>
              <a:rPr lang="zh-CN" altLang="en-US" sz="8000" b="1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机械能及其转化</a:t>
            </a:r>
          </a:p>
        </p:txBody>
      </p:sp>
    </p:spTree>
    <p:custDataLst>
      <p:tags r:id="rId1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custDataLst>
      <p:tags r:id="rId1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1187450" y="2497455"/>
            <a:ext cx="5195570" cy="2676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>
                <a:latin typeface="方正教材规范楷体_GBK" panose="02000000000000000000" charset="-122"/>
                <a:ea typeface="方正教材规范楷体_GBK" panose="02000000000000000000" charset="-122"/>
              </a:rPr>
              <a:t>把一个铁索用绳子悬挂起来，将铁锁拉到你的鼻子附近，稳定后松手，铁索向前摆去，你认为铁锁摆回时会打到你的鼻子吗？</a:t>
            </a:r>
          </a:p>
        </p:txBody>
      </p:sp>
      <p:pic>
        <p:nvPicPr>
          <p:cNvPr id="6" name="导入">
            <a:hlinkClick r:id="" action="ppaction://media"/>
          </p:cNvPr>
          <p:cNvPicPr/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486525" y="2149475"/>
            <a:ext cx="5488305" cy="337185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>
                <p:cTn id="8" fill="hold" display="1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3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https://img8.file.cache.docer.com/storage/1643168416773192100/09342d94df3170adc19880240a2e05ed.gif" descr="铁锁摆回时会打到鼻子吗？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2685" y="1035050"/>
            <a:ext cx="5534660" cy="5534660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706755" y="1810385"/>
            <a:ext cx="4868545" cy="43999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711200" fontAlgn="auto">
              <a:extLst>
                <a:ext uri="{35155182-B16C-46BC-9424-99874614C6A1}">
                  <wpsdc:indentchars xmlns:wpsdc="http://www.wps.cn/officeDocument/2017/drawingmlCustomData" xmlns="" val="200" checksum="3773799597"/>
                </a:ext>
              </a:extLst>
            </a:pPr>
            <a:r>
              <a:rPr lang="zh-CN" altLang="en-US" sz="2800">
                <a:latin typeface="方正教材规范楷体_GBK" panose="02000000000000000000" charset="-122"/>
                <a:ea typeface="方正教材规范楷体_GBK" panose="02000000000000000000" charset="-122"/>
              </a:rPr>
              <a:t>松手后，铁锁离你而去，且速度的大小不断变化，到达左侧最高点后，铁锁又向你运动，接近你的鼻子之后又会离你而去，循环往复。</a:t>
            </a:r>
          </a:p>
          <a:p>
            <a:pPr indent="711200" fontAlgn="auto">
              <a:extLst>
                <a:ext uri="{35155182-B16C-46BC-9424-99874614C6A1}">
                  <wpsdc:indentchars xmlns:wpsdc="http://www.wps.cn/officeDocument/2017/drawingmlCustomData" xmlns="" val="200" checksum="3773799597"/>
                </a:ext>
              </a:extLst>
            </a:pPr>
            <a:r>
              <a:rPr lang="zh-CN" altLang="en-US" sz="2800">
                <a:latin typeface="方正教材规范楷体_GBK" panose="02000000000000000000" charset="-122"/>
                <a:ea typeface="方正教材规范楷体_GBK" panose="02000000000000000000" charset="-122"/>
              </a:rPr>
              <a:t>在这个过程中，铁锁的运动快慢也在变化，说明铁锁的重力势能也在发生变化。</a:t>
            </a:r>
          </a:p>
          <a:p>
            <a:pPr indent="711200" fontAlgn="auto">
              <a:extLst>
                <a:ext uri="{35155182-B16C-46BC-9424-99874614C6A1}">
                  <wpsdc:indentchars xmlns:wpsdc="http://www.wps.cn/officeDocument/2017/drawingmlCustomData" xmlns="" val="200" checksum="3773799597"/>
                </a:ext>
              </a:extLst>
            </a:pPr>
            <a:r>
              <a:rPr lang="zh-CN" altLang="en-US" sz="2800">
                <a:latin typeface="方正教材规范楷体_GBK" panose="02000000000000000000" charset="-122"/>
                <a:ea typeface="方正教材规范楷体_GBK" panose="02000000000000000000" charset="-122"/>
              </a:rPr>
              <a:t>但铁锁并不会碰到你的鼻子，这是什么原因呢？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4111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975995" y="1025525"/>
            <a:ext cx="366204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机械能及其转化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411100" y="1789777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9" name="文本框 8"/>
          <p:cNvSpPr txBox="1"/>
          <p:nvPr/>
        </p:nvSpPr>
        <p:spPr>
          <a:xfrm>
            <a:off x="975995" y="1633855"/>
            <a:ext cx="151066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机械能</a:t>
            </a:r>
          </a:p>
        </p:txBody>
      </p:sp>
      <p:grpSp>
        <p:nvGrpSpPr>
          <p:cNvPr id="12" name="组合 11"/>
          <p:cNvGrpSpPr/>
          <p:nvPr/>
        </p:nvGrpSpPr>
        <p:grpSpPr>
          <a:xfrm>
            <a:off x="411100" y="2401282"/>
            <a:ext cx="295322" cy="210471"/>
            <a:chOff x="435463" y="1226414"/>
            <a:chExt cx="295380" cy="210512"/>
          </a:xfrm>
        </p:grpSpPr>
        <p:sp>
          <p:nvSpPr>
            <p:cNvPr id="13" name="矩形 12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4" name="矩形 13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10" name="文本框 9"/>
          <p:cNvSpPr txBox="1"/>
          <p:nvPr/>
        </p:nvSpPr>
        <p:spPr>
          <a:xfrm>
            <a:off x="975995" y="2226310"/>
            <a:ext cx="1051369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定义：在物理学中，把</a:t>
            </a:r>
            <a:r>
              <a:rPr lang="zh-CN" altLang="en-US" sz="2800" b="1">
                <a:solidFill>
                  <a:srgbClr val="FF0000"/>
                </a:solidFill>
              </a:rPr>
              <a:t>动能、重力势能和弹性势能</a:t>
            </a:r>
            <a:r>
              <a:rPr lang="zh-CN" altLang="en-US" sz="2800"/>
              <a:t>统称为</a:t>
            </a:r>
            <a:r>
              <a:rPr lang="zh-CN" altLang="en-US" sz="2800" b="1">
                <a:solidFill>
                  <a:srgbClr val="FF0000"/>
                </a:solidFill>
              </a:rPr>
              <a:t>机械能</a:t>
            </a:r>
            <a:r>
              <a:rPr lang="zh-CN" altLang="en-US" sz="2800" b="1"/>
              <a:t>。</a:t>
            </a:r>
          </a:p>
        </p:txBody>
      </p:sp>
      <p:pic>
        <p:nvPicPr>
          <p:cNvPr id="15" name="https://docer-ks3.wpscdn.cn/picture/202588565/08c9bdf3f8288c8d9b3a352e9bddd020_612.jpg" descr="飞机"/>
          <p:cNvPicPr/>
          <p:nvPr/>
        </p:nvPicPr>
        <p:blipFill>
          <a:blip r:embed="rId3"/>
          <a:srcRect t="8529" b="8529"/>
          <a:stretch>
            <a:fillRect/>
          </a:stretch>
        </p:blipFill>
        <p:spPr>
          <a:xfrm>
            <a:off x="1443990" y="2918460"/>
            <a:ext cx="5349240" cy="2957195"/>
          </a:xfrm>
          <a:prstGeom prst="rect">
            <a:avLst/>
          </a:prstGeom>
        </p:spPr>
      </p:pic>
      <p:sp>
        <p:nvSpPr>
          <p:cNvPr id="16" name="文本框 15"/>
          <p:cNvSpPr txBox="1"/>
          <p:nvPr/>
        </p:nvSpPr>
        <p:spPr>
          <a:xfrm>
            <a:off x="6998335" y="3131820"/>
            <a:ext cx="4570730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>
                <a:latin typeface="方正教材规范楷体_GBK" panose="02000000000000000000" charset="-122"/>
                <a:ea typeface="方正教材规范楷体_GBK" panose="02000000000000000000" charset="-122"/>
              </a:rPr>
              <a:t>飞行中的飞机因为它在运动而具有动能，又因为它处于高空而具有重力势能。</a:t>
            </a:r>
          </a:p>
        </p:txBody>
      </p:sp>
      <p:sp>
        <p:nvSpPr>
          <p:cNvPr id="17" name="文本框 16"/>
          <p:cNvSpPr txBox="1"/>
          <p:nvPr/>
        </p:nvSpPr>
        <p:spPr>
          <a:xfrm>
            <a:off x="6998335" y="4591685"/>
            <a:ext cx="457073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>
                <a:latin typeface="方正教材规范楷体_GBK" panose="02000000000000000000" charset="-122"/>
                <a:ea typeface="方正教材规范楷体_GBK" panose="02000000000000000000" charset="-122"/>
              </a:rPr>
              <a:t>把这两种能加在一起，就可以得到它的总机械能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1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2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3" dur="8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4" dur="80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80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4111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975995" y="1025525"/>
            <a:ext cx="366204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机械能及其转化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411100" y="1789777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9" name="文本框 8"/>
          <p:cNvSpPr txBox="1"/>
          <p:nvPr/>
        </p:nvSpPr>
        <p:spPr>
          <a:xfrm>
            <a:off x="975995" y="1633855"/>
            <a:ext cx="319722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机械能的相互转化</a:t>
            </a:r>
          </a:p>
        </p:txBody>
      </p:sp>
      <p:pic>
        <p:nvPicPr>
          <p:cNvPr id="10" name="图片 9"/>
          <p:cNvPicPr/>
          <p:nvPr/>
        </p:nvPicPr>
        <p:blipFill>
          <a:blip r:embed="rId3"/>
          <a:srcRect l="8333" t="5102" r="8128" b="5583"/>
          <a:stretch>
            <a:fillRect/>
          </a:stretch>
        </p:blipFill>
        <p:spPr>
          <a:xfrm>
            <a:off x="6578600" y="663575"/>
            <a:ext cx="3876675" cy="6125210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975995" y="2521585"/>
            <a:ext cx="5789295" cy="2676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/>
              <a:t>一个苹果从高处下落，</a:t>
            </a:r>
            <a:r>
              <a:rPr lang="zh-CN" altLang="en-US" sz="2800" b="1"/>
              <a:t>高度变小</a:t>
            </a:r>
            <a:r>
              <a:rPr lang="zh-CN" altLang="en-US" sz="2800"/>
              <a:t>了，它的</a:t>
            </a:r>
            <a:r>
              <a:rPr lang="zh-CN" altLang="en-US" sz="2800" b="1"/>
              <a:t>重力势能变小</a:t>
            </a:r>
            <a:r>
              <a:rPr lang="zh-CN" altLang="en-US" sz="2800"/>
              <a:t>了；</a:t>
            </a:r>
          </a:p>
          <a:p>
            <a:pPr>
              <a:lnSpc>
                <a:spcPct val="150000"/>
              </a:lnSpc>
            </a:pPr>
            <a:r>
              <a:rPr lang="zh-CN" altLang="en-US" sz="2800"/>
              <a:t>另外，苹果的</a:t>
            </a:r>
            <a:r>
              <a:rPr lang="zh-CN" altLang="en-US" sz="2800" b="1"/>
              <a:t>速度越来越大</a:t>
            </a:r>
            <a:r>
              <a:rPr lang="zh-CN" altLang="en-US" sz="2800"/>
              <a:t>，说明苹果的</a:t>
            </a:r>
            <a:r>
              <a:rPr lang="zh-CN" altLang="en-US" sz="2800" b="1"/>
              <a:t>动能变大</a:t>
            </a:r>
            <a:r>
              <a:rPr lang="zh-CN" altLang="en-US" sz="2800"/>
              <a:t>了。</a:t>
            </a:r>
          </a:p>
        </p:txBody>
      </p:sp>
      <p:sp>
        <p:nvSpPr>
          <p:cNvPr id="12" name="圆角矩形 11"/>
          <p:cNvSpPr/>
          <p:nvPr/>
        </p:nvSpPr>
        <p:spPr>
          <a:xfrm>
            <a:off x="854710" y="5735320"/>
            <a:ext cx="1754505" cy="610870"/>
          </a:xfrm>
          <a:prstGeom prst="roundRect">
            <a:avLst/>
          </a:prstGeom>
          <a:ln w="31750" cap="flat" cmpd="sng" algn="ctr">
            <a:solidFill>
              <a:schemeClr val="accent1"/>
            </a:solidFill>
            <a:prstDash val="dash"/>
            <a:miter lim="800000"/>
          </a:ln>
        </p:spPr>
        <p:style>
          <a:lnRef idx="0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r>
              <a:rPr lang="zh-CN" altLang="en-US" sz="2800"/>
              <a:t>重力势能</a:t>
            </a:r>
          </a:p>
        </p:txBody>
      </p:sp>
      <p:sp>
        <p:nvSpPr>
          <p:cNvPr id="13" name="右箭头 12"/>
          <p:cNvSpPr/>
          <p:nvPr/>
        </p:nvSpPr>
        <p:spPr>
          <a:xfrm>
            <a:off x="2754630" y="5812790"/>
            <a:ext cx="2016125" cy="455930"/>
          </a:xfrm>
          <a:prstGeom prst="rightArrow">
            <a:avLst/>
          </a:prstGeom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4" name="圆角矩形 13"/>
          <p:cNvSpPr/>
          <p:nvPr/>
        </p:nvSpPr>
        <p:spPr>
          <a:xfrm>
            <a:off x="5010785" y="5735320"/>
            <a:ext cx="1754505" cy="610870"/>
          </a:xfrm>
          <a:prstGeom prst="roundRect">
            <a:avLst/>
          </a:prstGeom>
          <a:ln w="31750" cap="flat" cmpd="sng" algn="ctr">
            <a:solidFill>
              <a:schemeClr val="accent1"/>
            </a:solidFill>
            <a:prstDash val="dash"/>
            <a:miter lim="800000"/>
          </a:ln>
        </p:spPr>
        <p:style>
          <a:lnRef idx="0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r>
              <a:rPr lang="zh-CN" altLang="en-US" sz="2800"/>
              <a:t>动能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4111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975995" y="1025525"/>
            <a:ext cx="366204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机械能及其转化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411100" y="1789777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9" name="文本框 8"/>
          <p:cNvSpPr txBox="1"/>
          <p:nvPr/>
        </p:nvSpPr>
        <p:spPr>
          <a:xfrm>
            <a:off x="975995" y="1633855"/>
            <a:ext cx="319722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机械能的相互转化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1227455" y="2155825"/>
            <a:ext cx="397637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zh-CN" altLang="en-US" sz="2800">
                <a:latin typeface="方正教材规范楷体_GBK" panose="02000000000000000000" charset="-122"/>
                <a:ea typeface="方正教材规范楷体_GBK" panose="02000000000000000000" charset="-122"/>
              </a:rPr>
              <a:t>弯弓射箭时，弓的弹性势能转化成了箭的动能。</a:t>
            </a:r>
          </a:p>
        </p:txBody>
      </p:sp>
      <p:sp>
        <p:nvSpPr>
          <p:cNvPr id="12" name="圆角矩形 11"/>
          <p:cNvSpPr/>
          <p:nvPr/>
        </p:nvSpPr>
        <p:spPr>
          <a:xfrm>
            <a:off x="3380105" y="5972175"/>
            <a:ext cx="1754505" cy="610870"/>
          </a:xfrm>
          <a:prstGeom prst="roundRect">
            <a:avLst/>
          </a:prstGeom>
          <a:ln w="31750" cap="flat" cmpd="sng" algn="ctr">
            <a:solidFill>
              <a:schemeClr val="accent2"/>
            </a:solidFill>
            <a:prstDash val="dash"/>
            <a:miter lim="800000"/>
          </a:ln>
        </p:spPr>
        <p:style>
          <a:lnRef idx="0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r>
              <a:rPr lang="zh-CN" altLang="en-US" sz="2800"/>
              <a:t>弹性势能</a:t>
            </a:r>
          </a:p>
        </p:txBody>
      </p:sp>
      <p:pic>
        <p:nvPicPr>
          <p:cNvPr id="16" name="https://photo-static-api.fotomore.com/creative/vcg/veer/612/veer-150671092.jpg" descr="Woman shooting with the longbow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7455" y="3115945"/>
            <a:ext cx="3976370" cy="2706370"/>
          </a:xfrm>
          <a:prstGeom prst="rect">
            <a:avLst/>
          </a:prstGeom>
        </p:spPr>
      </p:pic>
      <p:sp>
        <p:nvSpPr>
          <p:cNvPr id="17" name="文本框 16"/>
          <p:cNvSpPr txBox="1"/>
          <p:nvPr/>
        </p:nvSpPr>
        <p:spPr>
          <a:xfrm>
            <a:off x="7036435" y="2169795"/>
            <a:ext cx="427609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zh-CN" altLang="en-US" sz="2800">
                <a:latin typeface="方正教材规范楷体_GBK" panose="02000000000000000000" charset="-122"/>
                <a:ea typeface="方正教材规范楷体_GBK" panose="02000000000000000000" charset="-122"/>
              </a:rPr>
              <a:t>跳水时，跳板的弹性势能转化成了运动员的动能。</a:t>
            </a:r>
          </a:p>
        </p:txBody>
      </p:sp>
      <p:sp>
        <p:nvSpPr>
          <p:cNvPr id="19" name="右箭头 18"/>
          <p:cNvSpPr/>
          <p:nvPr/>
        </p:nvSpPr>
        <p:spPr>
          <a:xfrm>
            <a:off x="5203825" y="6049645"/>
            <a:ext cx="2019935" cy="455930"/>
          </a:xfrm>
          <a:prstGeom prst="rightArrow">
            <a:avLst/>
          </a:pr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0" name="圆角矩形 19"/>
          <p:cNvSpPr/>
          <p:nvPr/>
        </p:nvSpPr>
        <p:spPr>
          <a:xfrm>
            <a:off x="7292975" y="5972175"/>
            <a:ext cx="1754505" cy="610870"/>
          </a:xfrm>
          <a:prstGeom prst="roundRect">
            <a:avLst/>
          </a:prstGeom>
          <a:ln w="31750" cap="flat" cmpd="sng" algn="ctr">
            <a:solidFill>
              <a:schemeClr val="accent2"/>
            </a:solidFill>
            <a:prstDash val="dash"/>
            <a:miter lim="800000"/>
          </a:ln>
        </p:spPr>
        <p:style>
          <a:lnRef idx="0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r>
              <a:rPr lang="zh-CN" altLang="en-US" sz="2800"/>
              <a:t>动能</a:t>
            </a:r>
          </a:p>
        </p:txBody>
      </p:sp>
      <p:pic>
        <p:nvPicPr>
          <p:cNvPr id="29" name="图片 28"/>
          <p:cNvPicPr/>
          <p:nvPr/>
        </p:nvPicPr>
        <p:blipFill>
          <a:blip r:embed="rId4"/>
          <a:stretch>
            <a:fillRect/>
          </a:stretch>
        </p:blipFill>
        <p:spPr>
          <a:xfrm>
            <a:off x="7036435" y="3122930"/>
            <a:ext cx="4338955" cy="269938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 animBg="1"/>
      <p:bldP spid="17" grpId="0"/>
      <p:bldP spid="19" grpId="0" animBg="1"/>
      <p:bldP spid="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4111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975995" y="1025525"/>
            <a:ext cx="366204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机械能及其转化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411100" y="1789777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9" name="文本框 8"/>
          <p:cNvSpPr txBox="1"/>
          <p:nvPr/>
        </p:nvSpPr>
        <p:spPr>
          <a:xfrm>
            <a:off x="975995" y="1633855"/>
            <a:ext cx="319722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机械能的相互转化</a:t>
            </a:r>
          </a:p>
        </p:txBody>
      </p:sp>
      <p:pic>
        <p:nvPicPr>
          <p:cNvPr id="24" name="图片 23"/>
          <p:cNvPicPr/>
          <p:nvPr/>
        </p:nvPicPr>
        <p:blipFill>
          <a:blip r:embed="rId3"/>
          <a:stretch>
            <a:fillRect/>
          </a:stretch>
        </p:blipFill>
        <p:spPr>
          <a:xfrm>
            <a:off x="1035685" y="2155825"/>
            <a:ext cx="6059170" cy="3537585"/>
          </a:xfrm>
          <a:prstGeom prst="rect">
            <a:avLst/>
          </a:prstGeom>
        </p:spPr>
      </p:pic>
      <p:sp>
        <p:nvSpPr>
          <p:cNvPr id="12" name="圆角矩形 11"/>
          <p:cNvSpPr/>
          <p:nvPr/>
        </p:nvSpPr>
        <p:spPr>
          <a:xfrm>
            <a:off x="3380105" y="5972175"/>
            <a:ext cx="1754505" cy="610870"/>
          </a:xfrm>
          <a:prstGeom prst="roundRect">
            <a:avLst/>
          </a:prstGeom>
          <a:ln w="31750" cap="flat" cmpd="sng" algn="ctr">
            <a:solidFill>
              <a:schemeClr val="accent2"/>
            </a:solidFill>
            <a:prstDash val="dash"/>
            <a:miter lim="800000"/>
          </a:ln>
        </p:spPr>
        <p:style>
          <a:lnRef idx="0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r>
              <a:rPr lang="zh-CN" altLang="en-US" sz="2800"/>
              <a:t>弹性势能</a:t>
            </a:r>
          </a:p>
        </p:txBody>
      </p:sp>
      <p:sp>
        <p:nvSpPr>
          <p:cNvPr id="19" name="右箭头 18"/>
          <p:cNvSpPr/>
          <p:nvPr/>
        </p:nvSpPr>
        <p:spPr>
          <a:xfrm>
            <a:off x="5203825" y="6049645"/>
            <a:ext cx="2019935" cy="455930"/>
          </a:xfrm>
          <a:prstGeom prst="rightArrow">
            <a:avLst/>
          </a:pr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0" name="圆角矩形 19"/>
          <p:cNvSpPr/>
          <p:nvPr/>
        </p:nvSpPr>
        <p:spPr>
          <a:xfrm>
            <a:off x="7292975" y="5972175"/>
            <a:ext cx="1754505" cy="610870"/>
          </a:xfrm>
          <a:prstGeom prst="roundRect">
            <a:avLst/>
          </a:prstGeom>
          <a:ln w="31750" cap="flat" cmpd="sng" algn="ctr">
            <a:solidFill>
              <a:schemeClr val="accent2"/>
            </a:solidFill>
            <a:prstDash val="dash"/>
            <a:miter lim="800000"/>
          </a:ln>
        </p:spPr>
        <p:style>
          <a:lnRef idx="0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r>
              <a:rPr lang="zh-CN" altLang="en-US" sz="2800"/>
              <a:t>动能</a:t>
            </a:r>
          </a:p>
        </p:txBody>
      </p:sp>
      <p:sp>
        <p:nvSpPr>
          <p:cNvPr id="14" name="文本框 13"/>
          <p:cNvSpPr txBox="1"/>
          <p:nvPr/>
        </p:nvSpPr>
        <p:spPr>
          <a:xfrm>
            <a:off x="7223760" y="2653665"/>
            <a:ext cx="4554855" cy="2676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>
                <a:latin typeface="方正教材规范楷体_GBK" panose="02000000000000000000" charset="-122"/>
                <a:ea typeface="方正教材规范楷体_GBK" panose="02000000000000000000" charset="-122"/>
              </a:rPr>
              <a:t>蹦床运动员从高处落下，在与蹦床床面将要接触时，具有一定的动能，与蹦床床面接触后，床面发生弹性形变，运动员的动能转化成蹦床的弹性势能。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9" grpId="0" animBg="1"/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4111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975995" y="1025525"/>
            <a:ext cx="366204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机械能及其转化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411100" y="1789777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9" name="文本框 8"/>
          <p:cNvSpPr txBox="1"/>
          <p:nvPr/>
        </p:nvSpPr>
        <p:spPr>
          <a:xfrm>
            <a:off x="975995" y="1633855"/>
            <a:ext cx="319722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机械能的相互转化</a:t>
            </a:r>
          </a:p>
        </p:txBody>
      </p:sp>
      <p:pic>
        <p:nvPicPr>
          <p:cNvPr id="10" name="图片 9" descr="手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59715" y="2223770"/>
            <a:ext cx="711200" cy="711200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1128395" y="2312670"/>
            <a:ext cx="174815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想想做做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1128395" y="2991485"/>
            <a:ext cx="5828030" cy="2676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</a:rPr>
              <a:t>1. </a:t>
            </a:r>
            <a:r>
              <a:rPr lang="zh-CN" altLang="en-US" sz="2800"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</a:rPr>
              <a:t>观察滚摆的运动，讨论滚摆在运动过程中动能和势能是如何转化的。</a:t>
            </a:r>
          </a:p>
          <a:p>
            <a:pPr>
              <a:lnSpc>
                <a:spcPct val="150000"/>
              </a:lnSpc>
            </a:pPr>
            <a:r>
              <a:rPr lang="en-US" altLang="zh-CN" sz="2800"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</a:rPr>
              <a:t>2. </a:t>
            </a:r>
            <a:r>
              <a:rPr lang="zh-CN" altLang="en-US" sz="2800"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</a:rPr>
              <a:t>如图所示，分析小球在摆动过程中动能和势能的相互转化。</a:t>
            </a:r>
          </a:p>
        </p:txBody>
      </p:sp>
      <p:pic>
        <p:nvPicPr>
          <p:cNvPr id="16389" name="图片 1"/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10652" r="11818"/>
          <a:stretch>
            <a:fillRect/>
          </a:stretch>
        </p:blipFill>
        <p:spPr>
          <a:xfrm>
            <a:off x="6804660" y="2358390"/>
            <a:ext cx="1941195" cy="3042920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13" name="组合 12"/>
          <p:cNvGrpSpPr/>
          <p:nvPr/>
        </p:nvGrpSpPr>
        <p:grpSpPr>
          <a:xfrm>
            <a:off x="9001760" y="2393950"/>
            <a:ext cx="2609850" cy="3197860"/>
            <a:chOff x="13773" y="3714"/>
            <a:chExt cx="4110" cy="5036"/>
          </a:xfrm>
        </p:grpSpPr>
        <p:grpSp>
          <p:nvGrpSpPr>
            <p:cNvPr id="19462" name="Group 179"/>
            <p:cNvGrpSpPr/>
            <p:nvPr/>
          </p:nvGrpSpPr>
          <p:grpSpPr>
            <a:xfrm>
              <a:off x="15039" y="3714"/>
              <a:ext cx="1205" cy="4280"/>
              <a:chOff x="771" y="1139"/>
              <a:chExt cx="543" cy="1928"/>
            </a:xfrm>
          </p:grpSpPr>
          <p:grpSp>
            <p:nvGrpSpPr>
              <p:cNvPr id="19472" name="Group 165"/>
              <p:cNvGrpSpPr/>
              <p:nvPr/>
            </p:nvGrpSpPr>
            <p:grpSpPr>
              <a:xfrm>
                <a:off x="771" y="1139"/>
                <a:ext cx="543" cy="68"/>
                <a:chOff x="431" y="1366"/>
                <a:chExt cx="998" cy="68"/>
              </a:xfrm>
            </p:grpSpPr>
            <p:sp>
              <p:nvSpPr>
                <p:cNvPr id="19476" name="Rectangle 163" descr="宽上对角线"/>
                <p:cNvSpPr/>
                <p:nvPr/>
              </p:nvSpPr>
              <p:spPr>
                <a:xfrm>
                  <a:off x="453" y="1366"/>
                  <a:ext cx="975" cy="68"/>
                </a:xfrm>
                <a:prstGeom prst="rect">
                  <a:avLst/>
                </a:prstGeom>
                <a:blipFill rotWithShape="0">
                  <a:blip r:embed="rId6"/>
                </a:blipFill>
                <a:ln w="9525">
                  <a:noFill/>
                </a:ln>
              </p:spPr>
              <p:txBody>
                <a:bodyPr wrap="none" anchor="ctr"/>
                <a:lstStyle/>
                <a:p>
                  <a:pPr eaLnBrk="1" hangingPunct="1">
                    <a:buFont typeface="Arial" panose="020B0604020202020204" pitchFamily="34" charset="0"/>
                  </a:pPr>
                  <a:endParaRPr lang="zh-CN" altLang="en-US" dirty="0">
                    <a:latin typeface="Times New Roman" panose="02020603050405020304" pitchFamily="18" charset="0"/>
                    <a:ea typeface="黑体" panose="02010600030101010101" charset="-122"/>
                  </a:endParaRPr>
                </a:p>
              </p:txBody>
            </p:sp>
            <p:sp>
              <p:nvSpPr>
                <p:cNvPr id="19477" name="Line 164"/>
                <p:cNvSpPr/>
                <p:nvPr/>
              </p:nvSpPr>
              <p:spPr>
                <a:xfrm>
                  <a:off x="431" y="1434"/>
                  <a:ext cx="998" cy="0"/>
                </a:xfrm>
                <a:prstGeom prst="line">
                  <a:avLst/>
                </a:prstGeom>
                <a:ln w="28575" cap="flat" cmpd="sng">
                  <a:solidFill>
                    <a:schemeClr val="tx2"/>
                  </a:solidFill>
                  <a:prstDash val="solid"/>
                  <a:headEnd type="none" w="med" len="med"/>
                  <a:tailEnd type="none" w="med" len="med"/>
                </a:ln>
              </p:spPr>
            </p:sp>
          </p:grpSp>
          <p:grpSp>
            <p:nvGrpSpPr>
              <p:cNvPr id="19473" name="Group 169"/>
              <p:cNvGrpSpPr/>
              <p:nvPr/>
            </p:nvGrpSpPr>
            <p:grpSpPr>
              <a:xfrm>
                <a:off x="974" y="1207"/>
                <a:ext cx="204" cy="1860"/>
                <a:chOff x="974" y="1207"/>
                <a:chExt cx="204" cy="1860"/>
              </a:xfrm>
            </p:grpSpPr>
            <p:sp>
              <p:nvSpPr>
                <p:cNvPr id="19474" name="Line 166"/>
                <p:cNvSpPr/>
                <p:nvPr/>
              </p:nvSpPr>
              <p:spPr>
                <a:xfrm>
                  <a:off x="1066" y="1207"/>
                  <a:ext cx="0" cy="1747"/>
                </a:xfrm>
                <a:prstGeom prst="line">
                  <a:avLst/>
                </a:prstGeom>
                <a:ln w="19050" cap="flat" cmpd="sng">
                  <a:solidFill>
                    <a:schemeClr val="tx1"/>
                  </a:solidFill>
                  <a:prstDash val="solid"/>
                  <a:headEnd type="none" w="med" len="med"/>
                  <a:tailEnd type="none" w="med" len="med"/>
                </a:ln>
              </p:spPr>
            </p:sp>
            <p:sp>
              <p:nvSpPr>
                <p:cNvPr id="19475" name="Oval 167"/>
                <p:cNvSpPr/>
                <p:nvPr/>
              </p:nvSpPr>
              <p:spPr>
                <a:xfrm>
                  <a:off x="974" y="2863"/>
                  <a:ext cx="204" cy="204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808080"/>
                    </a:gs>
                    <a:gs pos="100000">
                      <a:srgbClr val="3B3B3B"/>
                    </a:gs>
                  </a:gsLst>
                  <a:path path="shape">
                    <a:fillToRect l="50000" t="50000" r="50000" b="50000"/>
                  </a:path>
                  <a:tileRect/>
                </a:gradFill>
                <a:ln w="9525" cap="flat" cmpd="sng">
                  <a:solidFill>
                    <a:schemeClr val="tx1"/>
                  </a:solidFill>
                  <a:prstDash val="dash"/>
                  <a:headEnd type="none" w="med" len="med"/>
                  <a:tailEnd type="none" w="med" len="med"/>
                </a:ln>
              </p:spPr>
              <p:txBody>
                <a:bodyPr wrap="none" anchor="ctr"/>
                <a:lstStyle/>
                <a:p>
                  <a:pPr eaLnBrk="1" hangingPunct="1">
                    <a:buFont typeface="Arial" panose="020B0604020202020204" pitchFamily="34" charset="0"/>
                  </a:pPr>
                  <a:endParaRPr lang="zh-CN" altLang="en-US" dirty="0">
                    <a:latin typeface="Times New Roman" panose="02020603050405020304" pitchFamily="18" charset="0"/>
                    <a:ea typeface="黑体" panose="02010600030101010101" charset="-122"/>
                  </a:endParaRPr>
                </a:p>
              </p:txBody>
            </p:sp>
          </p:grpSp>
        </p:grpSp>
        <p:grpSp>
          <p:nvGrpSpPr>
            <p:cNvPr id="19463" name="Group 170"/>
            <p:cNvGrpSpPr/>
            <p:nvPr/>
          </p:nvGrpSpPr>
          <p:grpSpPr>
            <a:xfrm rot="20306590">
              <a:off x="16198" y="3765"/>
              <a:ext cx="453" cy="4129"/>
              <a:chOff x="952" y="1207"/>
              <a:chExt cx="204" cy="1860"/>
            </a:xfrm>
          </p:grpSpPr>
          <p:sp>
            <p:nvSpPr>
              <p:cNvPr id="19470" name="Line 171"/>
              <p:cNvSpPr/>
              <p:nvPr/>
            </p:nvSpPr>
            <p:spPr>
              <a:xfrm flipH="1">
                <a:off x="1066" y="1207"/>
                <a:ext cx="0" cy="1747"/>
              </a:xfrm>
              <a:prstGeom prst="line">
                <a:avLst/>
              </a:prstGeom>
              <a:ln w="19050" cap="flat" cmpd="sng">
                <a:solidFill>
                  <a:schemeClr val="tx1"/>
                </a:solidFill>
                <a:prstDash val="solid"/>
                <a:headEnd type="none" w="med" len="med"/>
                <a:tailEnd type="none" w="med" len="med"/>
              </a:ln>
            </p:spPr>
          </p:sp>
          <p:sp>
            <p:nvSpPr>
              <p:cNvPr id="19471" name="Oval 172"/>
              <p:cNvSpPr/>
              <p:nvPr/>
            </p:nvSpPr>
            <p:spPr>
              <a:xfrm>
                <a:off x="952" y="2863"/>
                <a:ext cx="204" cy="204"/>
              </a:xfrm>
              <a:prstGeom prst="ellipse">
                <a:avLst/>
              </a:prstGeom>
              <a:gradFill rotWithShape="1">
                <a:gsLst>
                  <a:gs pos="0">
                    <a:srgbClr val="808080"/>
                  </a:gs>
                  <a:gs pos="100000">
                    <a:srgbClr val="3B3B3B"/>
                  </a:gs>
                </a:gsLst>
                <a:path path="shape">
                  <a:fillToRect l="50000" t="50000" r="50000" b="50000"/>
                </a:path>
                <a:tileRect/>
              </a:gradFill>
              <a:ln w="9525" cap="flat" cmpd="sng">
                <a:solidFill>
                  <a:schemeClr val="tx1"/>
                </a:solidFill>
                <a:prstDash val="dash"/>
                <a:headEnd type="none" w="med" len="med"/>
                <a:tailEnd type="none" w="med" len="med"/>
              </a:ln>
            </p:spPr>
            <p:txBody>
              <a:bodyPr wrap="none" anchor="ctr"/>
              <a:lstStyle/>
              <a:p>
                <a:pPr eaLnBrk="1" hangingPunct="1">
                  <a:buFont typeface="Arial" panose="020B0604020202020204" pitchFamily="34" charset="0"/>
                </a:pPr>
                <a:endParaRPr lang="zh-CN" altLang="en-US" dirty="0">
                  <a:latin typeface="Times New Roman" panose="02020603050405020304" pitchFamily="18" charset="0"/>
                  <a:ea typeface="黑体" panose="02010600030101010101" charset="-122"/>
                </a:endParaRPr>
              </a:p>
            </p:txBody>
          </p:sp>
        </p:grpSp>
        <p:grpSp>
          <p:nvGrpSpPr>
            <p:cNvPr id="19464" name="Group 173"/>
            <p:cNvGrpSpPr/>
            <p:nvPr/>
          </p:nvGrpSpPr>
          <p:grpSpPr>
            <a:xfrm rot="1289667" flipH="1">
              <a:off x="14737" y="3765"/>
              <a:ext cx="453" cy="4129"/>
              <a:chOff x="952" y="1207"/>
              <a:chExt cx="204" cy="1860"/>
            </a:xfrm>
          </p:grpSpPr>
          <p:sp>
            <p:nvSpPr>
              <p:cNvPr id="19468" name="Line 174"/>
              <p:cNvSpPr/>
              <p:nvPr/>
            </p:nvSpPr>
            <p:spPr>
              <a:xfrm flipH="1">
                <a:off x="1066" y="1207"/>
                <a:ext cx="0" cy="1747"/>
              </a:xfrm>
              <a:prstGeom prst="line">
                <a:avLst/>
              </a:prstGeom>
              <a:ln w="19050" cap="flat" cmpd="sng">
                <a:solidFill>
                  <a:schemeClr val="tx1"/>
                </a:solidFill>
                <a:prstDash val="solid"/>
                <a:headEnd type="none" w="med" len="med"/>
                <a:tailEnd type="none" w="med" len="med"/>
              </a:ln>
            </p:spPr>
          </p:sp>
          <p:sp>
            <p:nvSpPr>
              <p:cNvPr id="19469" name="Oval 175"/>
              <p:cNvSpPr/>
              <p:nvPr/>
            </p:nvSpPr>
            <p:spPr>
              <a:xfrm>
                <a:off x="952" y="2863"/>
                <a:ext cx="204" cy="204"/>
              </a:xfrm>
              <a:prstGeom prst="ellipse">
                <a:avLst/>
              </a:prstGeom>
              <a:gradFill rotWithShape="1">
                <a:gsLst>
                  <a:gs pos="0">
                    <a:srgbClr val="808080"/>
                  </a:gs>
                  <a:gs pos="100000">
                    <a:srgbClr val="3B3B3B"/>
                  </a:gs>
                </a:gsLst>
                <a:path path="shape">
                  <a:fillToRect l="50000" t="50000" r="50000" b="50000"/>
                </a:path>
                <a:tileRect/>
              </a:gradFill>
              <a:ln w="9525" cap="flat" cmpd="sng">
                <a:solidFill>
                  <a:schemeClr val="tx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wrap="none" anchor="ctr"/>
              <a:lstStyle/>
              <a:p>
                <a:pPr eaLnBrk="1" hangingPunct="1">
                  <a:buFont typeface="Arial" panose="020B0604020202020204" pitchFamily="34" charset="0"/>
                </a:pPr>
                <a:endParaRPr lang="zh-CN" altLang="en-US" dirty="0">
                  <a:latin typeface="Times New Roman" panose="02020603050405020304" pitchFamily="18" charset="0"/>
                  <a:ea typeface="黑体" panose="02010600030101010101" charset="-122"/>
                </a:endParaRPr>
              </a:p>
            </p:txBody>
          </p:sp>
        </p:grpSp>
        <p:sp>
          <p:nvSpPr>
            <p:cNvPr id="19465" name="Text Box 184"/>
            <p:cNvSpPr txBox="1"/>
            <p:nvPr/>
          </p:nvSpPr>
          <p:spPr>
            <a:xfrm>
              <a:off x="13773" y="7689"/>
              <a:ext cx="1032" cy="824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/>
            <a:p>
              <a:pPr eaLnBrk="1" hangingPunct="1">
                <a:spcBef>
                  <a:spcPct val="50000"/>
                </a:spcBef>
                <a:buFont typeface="Arial" panose="020B0604020202020204" pitchFamily="34" charset="0"/>
              </a:pPr>
              <a:r>
                <a:rPr lang="en-US" altLang="zh-CN" sz="2800" b="1" dirty="0">
                  <a:latin typeface="Times New Roman" panose="02020603050405020304" pitchFamily="18" charset="0"/>
                  <a:ea typeface="黑体" panose="02010600030101010101" charset="-122"/>
                </a:rPr>
                <a:t>A</a:t>
              </a:r>
            </a:p>
          </p:txBody>
        </p:sp>
        <p:sp>
          <p:nvSpPr>
            <p:cNvPr id="19466" name="Text Box 185"/>
            <p:cNvSpPr txBox="1"/>
            <p:nvPr/>
          </p:nvSpPr>
          <p:spPr>
            <a:xfrm>
              <a:off x="15368" y="7928"/>
              <a:ext cx="736" cy="82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/>
            <a:p>
              <a:pPr eaLnBrk="1" hangingPunct="1">
                <a:spcBef>
                  <a:spcPct val="50000"/>
                </a:spcBef>
                <a:buFont typeface="Arial" panose="020B0604020202020204" pitchFamily="34" charset="0"/>
              </a:pPr>
              <a:r>
                <a:rPr lang="en-US" altLang="zh-CN" sz="2800" b="1" dirty="0">
                  <a:latin typeface="Times New Roman" panose="02020603050405020304" pitchFamily="18" charset="0"/>
                  <a:ea typeface="黑体" panose="02010600030101010101" charset="-122"/>
                </a:rPr>
                <a:t>B</a:t>
              </a:r>
            </a:p>
          </p:txBody>
        </p:sp>
        <p:sp>
          <p:nvSpPr>
            <p:cNvPr id="19467" name="Text Box 186"/>
            <p:cNvSpPr txBox="1"/>
            <p:nvPr/>
          </p:nvSpPr>
          <p:spPr>
            <a:xfrm>
              <a:off x="16851" y="7728"/>
              <a:ext cx="1032" cy="824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/>
            <a:p>
              <a:pPr eaLnBrk="1" hangingPunct="1">
                <a:spcBef>
                  <a:spcPct val="50000"/>
                </a:spcBef>
                <a:buFont typeface="Arial" panose="020B0604020202020204" pitchFamily="34" charset="0"/>
              </a:pPr>
              <a:r>
                <a:rPr lang="en-US" altLang="zh-CN" sz="2800" b="1" dirty="0">
                  <a:latin typeface="Times New Roman" panose="02020603050405020304" pitchFamily="18" charset="0"/>
                  <a:ea typeface="黑体" panose="02010600030101010101" charset="-122"/>
                </a:rPr>
                <a:t>C</a:t>
              </a:r>
            </a:p>
          </p:txBody>
        </p:sp>
      </p:grp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4111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975995" y="1025525"/>
            <a:ext cx="366204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机械能及其转化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411100" y="1789777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9" name="文本框 8"/>
          <p:cNvSpPr txBox="1"/>
          <p:nvPr/>
        </p:nvSpPr>
        <p:spPr>
          <a:xfrm>
            <a:off x="975995" y="1633855"/>
            <a:ext cx="319722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机械能的相互转化</a:t>
            </a:r>
          </a:p>
        </p:txBody>
      </p:sp>
      <p:pic>
        <p:nvPicPr>
          <p:cNvPr id="10" name="图片 9" descr="手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59715" y="2223770"/>
            <a:ext cx="711200" cy="711200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1128395" y="2312670"/>
            <a:ext cx="174815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想想做做</a:t>
            </a:r>
          </a:p>
        </p:txBody>
      </p:sp>
      <p:pic>
        <p:nvPicPr>
          <p:cNvPr id="12" name="实验11-2动能和势能的转化">
            <a:hlinkClick r:id="" action="ppaction://media"/>
          </p:cNvPr>
          <p:cNvPicPr/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890520" y="2773045"/>
            <a:ext cx="6410960" cy="382714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video fullScrn="1"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4111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975995" y="1025525"/>
            <a:ext cx="366204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机械能及其转化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411100" y="1789777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9" name="文本框 8"/>
          <p:cNvSpPr txBox="1"/>
          <p:nvPr/>
        </p:nvSpPr>
        <p:spPr>
          <a:xfrm>
            <a:off x="975995" y="1633855"/>
            <a:ext cx="319722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机械能的相互转化</a:t>
            </a:r>
          </a:p>
        </p:txBody>
      </p:sp>
      <p:pic>
        <p:nvPicPr>
          <p:cNvPr id="10" name="图片 9" descr="手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59715" y="2223770"/>
            <a:ext cx="711200" cy="711200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1128395" y="2312670"/>
            <a:ext cx="174815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想想做做</a:t>
            </a:r>
          </a:p>
        </p:txBody>
      </p:sp>
      <p:pic>
        <p:nvPicPr>
          <p:cNvPr id="12" name="https://img8.file.cache.docer.com/storage/1643079653829247100/409fbff60c7953ac7fe5262f13795cf4.gif" descr="滚摆.gif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3035" y="1025525"/>
            <a:ext cx="5688965" cy="5688965"/>
          </a:xfrm>
          <a:prstGeom prst="rect">
            <a:avLst/>
          </a:prstGeom>
        </p:spPr>
      </p:pic>
      <p:sp>
        <p:nvSpPr>
          <p:cNvPr id="13" name="文本框 12"/>
          <p:cNvSpPr txBox="1"/>
          <p:nvPr/>
        </p:nvSpPr>
        <p:spPr>
          <a:xfrm>
            <a:off x="1190625" y="2991485"/>
            <a:ext cx="6234430" cy="2676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>
                <a:latin typeface="方正教材规范楷体_GBK" panose="02000000000000000000" charset="-122"/>
                <a:ea typeface="方正教材规范楷体_GBK" panose="02000000000000000000" charset="-122"/>
              </a:rPr>
              <a:t>滚摆下降时，它的重力势能越来越小，动能越来越大，重力势能转化为动能。</a:t>
            </a:r>
          </a:p>
          <a:p>
            <a:pPr>
              <a:lnSpc>
                <a:spcPct val="150000"/>
              </a:lnSpc>
            </a:pPr>
            <a:r>
              <a:rPr lang="zh-CN" altLang="en-US" sz="2800">
                <a:latin typeface="方正教材规范楷体_GBK" panose="02000000000000000000" charset="-122"/>
                <a:ea typeface="方正教材规范楷体_GBK" panose="02000000000000000000" charset="-122"/>
              </a:rPr>
              <a:t>滚摆上升时，它的动能越来越小，重力势能越来越大，动能转化为重力势能。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4111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975995" y="1025525"/>
            <a:ext cx="366204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机械能及其转化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411100" y="1789777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9" name="文本框 8"/>
          <p:cNvSpPr txBox="1"/>
          <p:nvPr/>
        </p:nvSpPr>
        <p:spPr>
          <a:xfrm>
            <a:off x="975995" y="1633855"/>
            <a:ext cx="319722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机械能的相互转化</a:t>
            </a:r>
          </a:p>
        </p:txBody>
      </p:sp>
      <p:pic>
        <p:nvPicPr>
          <p:cNvPr id="10" name="图片 9" descr="手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59715" y="2223770"/>
            <a:ext cx="711200" cy="711200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1128395" y="2312670"/>
            <a:ext cx="174815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想想做做</a:t>
            </a:r>
          </a:p>
        </p:txBody>
      </p:sp>
      <p:pic>
        <p:nvPicPr>
          <p:cNvPr id="12" name="https://img8.file.cache.docer.com/storage/1643103142522171100/0db5d7d72e1333c957a53dca3eab8d83.gif" descr="单摆.gif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8420" y="629920"/>
            <a:ext cx="5598160" cy="5598160"/>
          </a:xfrm>
          <a:prstGeom prst="rect">
            <a:avLst/>
          </a:prstGeom>
        </p:spPr>
      </p:pic>
      <p:sp>
        <p:nvSpPr>
          <p:cNvPr id="13" name="文本框 12"/>
          <p:cNvSpPr txBox="1"/>
          <p:nvPr/>
        </p:nvSpPr>
        <p:spPr>
          <a:xfrm>
            <a:off x="1128395" y="2954020"/>
            <a:ext cx="5430520" cy="3322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</a:rPr>
              <a:t>小球从</a:t>
            </a:r>
            <a:r>
              <a:rPr lang="en-US" altLang="zh-CN" sz="2800" i="1"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</a:rPr>
              <a:t>A</a:t>
            </a:r>
            <a:r>
              <a:rPr lang="zh-CN" altLang="en-US" sz="2800"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</a:rPr>
              <a:t>点下落到</a:t>
            </a:r>
            <a:r>
              <a:rPr lang="en-US" altLang="zh-CN" sz="2800" i="1"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</a:rPr>
              <a:t>B</a:t>
            </a:r>
            <a:r>
              <a:rPr lang="zh-CN" altLang="en-US" sz="2800"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</a:rPr>
              <a:t>点，重力势能逐渐转化为动能，</a:t>
            </a:r>
          </a:p>
          <a:p>
            <a:pPr>
              <a:lnSpc>
                <a:spcPct val="150000"/>
              </a:lnSpc>
            </a:pPr>
            <a:r>
              <a:rPr lang="zh-CN" altLang="en-US" sz="2800"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</a:rPr>
              <a:t>到最低点</a:t>
            </a:r>
            <a:r>
              <a:rPr lang="en-US" altLang="zh-CN" sz="2800" i="1"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</a:rPr>
              <a:t>B</a:t>
            </a:r>
            <a:r>
              <a:rPr lang="zh-CN" altLang="en-US" sz="2800"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</a:rPr>
              <a:t>时动能最大，</a:t>
            </a:r>
          </a:p>
          <a:p>
            <a:pPr>
              <a:lnSpc>
                <a:spcPct val="150000"/>
              </a:lnSpc>
            </a:pPr>
            <a:r>
              <a:rPr lang="zh-CN" altLang="en-US" sz="2800"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</a:rPr>
              <a:t>之后又从</a:t>
            </a:r>
            <a:r>
              <a:rPr lang="en-US" altLang="zh-CN" sz="2800" i="1"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</a:rPr>
              <a:t>B</a:t>
            </a:r>
            <a:r>
              <a:rPr lang="zh-CN" altLang="en-US" sz="2800"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</a:rPr>
              <a:t>点上升到</a:t>
            </a:r>
            <a:r>
              <a:rPr lang="en-US" altLang="zh-CN" sz="2800" i="1"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</a:rPr>
              <a:t>C</a:t>
            </a:r>
            <a:r>
              <a:rPr lang="zh-CN" altLang="en-US" sz="2800"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</a:rPr>
              <a:t>点，动能逐渐转化为重力势能。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组合 16"/>
          <p:cNvGrpSpPr/>
          <p:nvPr/>
        </p:nvGrpSpPr>
        <p:grpSpPr>
          <a:xfrm>
            <a:off x="-6985" y="598170"/>
            <a:ext cx="12193270" cy="6261735"/>
            <a:chOff x="-11" y="942"/>
            <a:chExt cx="19202" cy="9861"/>
          </a:xfrm>
        </p:grpSpPr>
        <p:sp>
          <p:nvSpPr>
            <p:cNvPr id="14" name="矩形 13"/>
            <p:cNvSpPr/>
            <p:nvPr/>
          </p:nvSpPr>
          <p:spPr>
            <a:xfrm>
              <a:off x="-11" y="943"/>
              <a:ext cx="5711" cy="9860"/>
            </a:xfrm>
            <a:prstGeom prst="rect">
              <a:avLst/>
            </a:prstGeom>
            <a:solidFill>
              <a:schemeClr val="tx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pic>
          <p:nvPicPr>
            <p:cNvPr id="13" name="图片 12"/>
            <p:cNvPicPr/>
            <p:nvPr/>
          </p:nvPicPr>
          <p:blipFill>
            <a:blip r:embed="rId3">
              <a:alphaModFix amt="60000"/>
            </a:blip>
            <a:srcRect b="3787"/>
            <a:stretch>
              <a:fillRect/>
            </a:stretch>
          </p:blipFill>
          <p:spPr>
            <a:xfrm>
              <a:off x="5700" y="942"/>
              <a:ext cx="6377" cy="9858"/>
            </a:xfrm>
            <a:prstGeom prst="rect">
              <a:avLst/>
            </a:prstGeom>
          </p:spPr>
        </p:pic>
        <p:sp>
          <p:nvSpPr>
            <p:cNvPr id="16" name="矩形 15"/>
            <p:cNvSpPr/>
            <p:nvPr/>
          </p:nvSpPr>
          <p:spPr>
            <a:xfrm>
              <a:off x="12077" y="943"/>
              <a:ext cx="7114" cy="9860"/>
            </a:xfrm>
            <a:prstGeom prst="rect">
              <a:avLst/>
            </a:prstGeom>
            <a:solidFill>
              <a:schemeClr val="tx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6" name="组合 5"/>
          <p:cNvGrpSpPr/>
          <p:nvPr/>
        </p:nvGrpSpPr>
        <p:grpSpPr>
          <a:xfrm>
            <a:off x="4111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975995" y="1025525"/>
            <a:ext cx="366204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机械能及其转化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411100" y="1992977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9" name="文本框 8"/>
          <p:cNvSpPr txBox="1"/>
          <p:nvPr/>
        </p:nvSpPr>
        <p:spPr>
          <a:xfrm>
            <a:off x="975995" y="1837055"/>
            <a:ext cx="197612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机械能守恒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1220470" y="2711450"/>
            <a:ext cx="8706485" cy="2676525"/>
          </a:xfrm>
          <a:prstGeom prst="rect">
            <a:avLst/>
          </a:prstGeom>
          <a:solidFill>
            <a:schemeClr val="bg1">
              <a:alpha val="7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/>
              <a:t>大量研究结果表明：</a:t>
            </a:r>
          </a:p>
          <a:p>
            <a:pPr indent="457200">
              <a:lnSpc>
                <a:spcPct val="150000"/>
              </a:lnSpc>
            </a:pPr>
            <a:r>
              <a:rPr lang="en-US" altLang="zh-CN" sz="2800"/>
              <a:t>   </a:t>
            </a:r>
            <a:r>
              <a:rPr lang="zh-CN" altLang="en-US" sz="2800"/>
              <a:t>如果</a:t>
            </a:r>
            <a:r>
              <a:rPr lang="zh-CN" altLang="en-US" sz="2800" b="1">
                <a:solidFill>
                  <a:srgbClr val="FF0000"/>
                </a:solidFill>
              </a:rPr>
              <a:t>只有动能和势能相互转化</a:t>
            </a:r>
            <a:r>
              <a:rPr lang="zh-CN" altLang="en-US" sz="2800"/>
              <a:t>，尽管动能、势能的大小会变化，但</a:t>
            </a:r>
            <a:r>
              <a:rPr lang="zh-CN" altLang="en-US" sz="2800" b="1">
                <a:solidFill>
                  <a:srgbClr val="FF0000"/>
                </a:solidFill>
              </a:rPr>
              <a:t>动能和势能的总和不变</a:t>
            </a:r>
            <a:r>
              <a:rPr lang="zh-CN" altLang="en-US" sz="2800"/>
              <a:t>，或者说，</a:t>
            </a:r>
            <a:r>
              <a:rPr lang="zh-CN" altLang="en-US" sz="2800" b="1">
                <a:solidFill>
                  <a:srgbClr val="FF0000"/>
                </a:solidFill>
              </a:rPr>
              <a:t>机械能是守恒的</a:t>
            </a:r>
            <a:r>
              <a:rPr lang="zh-CN" altLang="en-US" sz="2800"/>
              <a:t>。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4111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2" name="组合 1"/>
          <p:cNvGrpSpPr/>
          <p:nvPr/>
        </p:nvGrpSpPr>
        <p:grpSpPr>
          <a:xfrm>
            <a:off x="411100" y="1901537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10" name="文本框 9"/>
          <p:cNvSpPr txBox="1"/>
          <p:nvPr/>
        </p:nvSpPr>
        <p:spPr>
          <a:xfrm>
            <a:off x="1122045" y="2531110"/>
            <a:ext cx="1507490" cy="76835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/>
          <a:p>
            <a:pPr algn="ctr"/>
            <a:r>
              <a:rPr lang="zh-CN" altLang="en-US" sz="4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动能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8776970" y="2531110"/>
            <a:ext cx="2850515" cy="76835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/>
          <a:p>
            <a:pPr algn="ctr"/>
            <a:r>
              <a:rPr lang="zh-CN" altLang="en-US" sz="4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重力势能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4524375" y="5850890"/>
            <a:ext cx="2687955" cy="76835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/>
          <a:p>
            <a:pPr algn="ctr"/>
            <a:r>
              <a:rPr lang="zh-CN" altLang="en-US" sz="4400" b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弹性势能</a:t>
            </a:r>
          </a:p>
        </p:txBody>
      </p:sp>
      <p:sp>
        <p:nvSpPr>
          <p:cNvPr id="14" name="右箭头 13"/>
          <p:cNvSpPr/>
          <p:nvPr/>
        </p:nvSpPr>
        <p:spPr>
          <a:xfrm>
            <a:off x="2705735" y="2628265"/>
            <a:ext cx="6222365" cy="323215"/>
          </a:xfrm>
          <a:prstGeom prst="rightArrow">
            <a:avLst>
              <a:gd name="adj1" fmla="val 31630"/>
              <a:gd name="adj2" fmla="val 215520"/>
            </a:avLst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17" name="组合 16"/>
          <p:cNvGrpSpPr/>
          <p:nvPr/>
        </p:nvGrpSpPr>
        <p:grpSpPr>
          <a:xfrm>
            <a:off x="4904740" y="669925"/>
            <a:ext cx="3295650" cy="1992630"/>
            <a:chOff x="7724" y="2058"/>
            <a:chExt cx="5190" cy="3138"/>
          </a:xfrm>
        </p:grpSpPr>
        <p:pic>
          <p:nvPicPr>
            <p:cNvPr id="15" name="图片 1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9776" y="2058"/>
              <a:ext cx="3138" cy="3138"/>
            </a:xfrm>
            <a:prstGeom prst="rect">
              <a:avLst/>
            </a:prstGeom>
          </p:spPr>
        </p:pic>
        <p:sp>
          <p:nvSpPr>
            <p:cNvPr id="16" name="文本框 15"/>
            <p:cNvSpPr txBox="1"/>
            <p:nvPr/>
          </p:nvSpPr>
          <p:spPr>
            <a:xfrm>
              <a:off x="7724" y="3897"/>
              <a:ext cx="2015" cy="9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zh-CN" altLang="en-US" sz="3200" b="1">
                  <a:solidFill>
                    <a:srgbClr val="5B9BD5"/>
                  </a:solidFill>
                </a:rPr>
                <a:t>投篮</a:t>
              </a:r>
            </a:p>
          </p:txBody>
        </p:sp>
      </p:grpSp>
      <p:sp>
        <p:nvSpPr>
          <p:cNvPr id="18" name="右箭头 17"/>
          <p:cNvSpPr/>
          <p:nvPr/>
        </p:nvSpPr>
        <p:spPr>
          <a:xfrm rot="10800000">
            <a:off x="2705735" y="2931160"/>
            <a:ext cx="6222365" cy="323215"/>
          </a:xfrm>
          <a:prstGeom prst="rightArrow">
            <a:avLst>
              <a:gd name="adj1" fmla="val 31630"/>
              <a:gd name="adj2" fmla="val 215520"/>
            </a:avLst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21" name="组合 20"/>
          <p:cNvGrpSpPr/>
          <p:nvPr/>
        </p:nvGrpSpPr>
        <p:grpSpPr>
          <a:xfrm>
            <a:off x="4118610" y="3254375"/>
            <a:ext cx="3396615" cy="1478280"/>
            <a:chOff x="7125" y="5125"/>
            <a:chExt cx="5349" cy="2328"/>
          </a:xfrm>
        </p:grpSpPr>
        <p:pic>
          <p:nvPicPr>
            <p:cNvPr id="19" name="图片 1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970" y="5125"/>
              <a:ext cx="3505" cy="2328"/>
            </a:xfrm>
            <a:prstGeom prst="rect">
              <a:avLst/>
            </a:prstGeom>
          </p:spPr>
        </p:pic>
        <p:sp>
          <p:nvSpPr>
            <p:cNvPr id="20" name="文本框 19"/>
            <p:cNvSpPr txBox="1"/>
            <p:nvPr/>
          </p:nvSpPr>
          <p:spPr>
            <a:xfrm>
              <a:off x="7125" y="5766"/>
              <a:ext cx="1846" cy="9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zh-CN" altLang="en-US" sz="3200" b="1">
                  <a:solidFill>
                    <a:schemeClr val="accent5"/>
                  </a:solidFill>
                </a:rPr>
                <a:t>瀑布</a:t>
              </a:r>
            </a:p>
          </p:txBody>
        </p:sp>
      </p:grpSp>
      <p:sp>
        <p:nvSpPr>
          <p:cNvPr id="25" name="上下箭头 24"/>
          <p:cNvSpPr/>
          <p:nvPr/>
        </p:nvSpPr>
        <p:spPr>
          <a:xfrm rot="19440000">
            <a:off x="3298190" y="2975610"/>
            <a:ext cx="323850" cy="3561080"/>
          </a:xfrm>
          <a:prstGeom prst="upDownArrow">
            <a:avLst>
              <a:gd name="adj1" fmla="val 25811"/>
              <a:gd name="adj2" fmla="val 168431"/>
            </a:avLst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27" name="组合 26"/>
          <p:cNvGrpSpPr/>
          <p:nvPr/>
        </p:nvGrpSpPr>
        <p:grpSpPr>
          <a:xfrm>
            <a:off x="212090" y="4212590"/>
            <a:ext cx="2705100" cy="2313305"/>
            <a:chOff x="334" y="6634"/>
            <a:chExt cx="4260" cy="3643"/>
          </a:xfrm>
        </p:grpSpPr>
        <p:pic>
          <p:nvPicPr>
            <p:cNvPr id="24" name="图片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334" y="6634"/>
              <a:ext cx="4261" cy="2580"/>
            </a:xfrm>
            <a:prstGeom prst="rect">
              <a:avLst/>
            </a:prstGeom>
          </p:spPr>
        </p:pic>
        <p:sp>
          <p:nvSpPr>
            <p:cNvPr id="26" name="文本框 25"/>
            <p:cNvSpPr txBox="1"/>
            <p:nvPr/>
          </p:nvSpPr>
          <p:spPr>
            <a:xfrm>
              <a:off x="736" y="9359"/>
              <a:ext cx="3405" cy="9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zh-CN" altLang="en-US" sz="3200" b="1">
                  <a:solidFill>
                    <a:srgbClr val="7030A0"/>
                  </a:solidFill>
                </a:rPr>
                <a:t>蹦床运动</a:t>
              </a:r>
            </a:p>
          </p:txBody>
        </p:sp>
      </p:grpSp>
      <p:sp>
        <p:nvSpPr>
          <p:cNvPr id="28" name="上下箭头 27"/>
          <p:cNvSpPr/>
          <p:nvPr/>
        </p:nvSpPr>
        <p:spPr>
          <a:xfrm rot="2520000">
            <a:off x="8086725" y="2788285"/>
            <a:ext cx="323850" cy="3725545"/>
          </a:xfrm>
          <a:prstGeom prst="upDownArrow">
            <a:avLst>
              <a:gd name="adj1" fmla="val 25811"/>
              <a:gd name="adj2" fmla="val 168431"/>
            </a:avLst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31" name="组合 30"/>
          <p:cNvGrpSpPr/>
          <p:nvPr/>
        </p:nvGrpSpPr>
        <p:grpSpPr>
          <a:xfrm>
            <a:off x="8818880" y="4130040"/>
            <a:ext cx="2903220" cy="2488565"/>
            <a:chOff x="13888" y="6504"/>
            <a:chExt cx="4572" cy="3919"/>
          </a:xfrm>
        </p:grpSpPr>
        <p:pic>
          <p:nvPicPr>
            <p:cNvPr id="29" name="图片 2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13888" y="6504"/>
              <a:ext cx="4559" cy="2855"/>
            </a:xfrm>
            <a:prstGeom prst="rect">
              <a:avLst/>
            </a:prstGeom>
          </p:spPr>
        </p:pic>
        <p:sp>
          <p:nvSpPr>
            <p:cNvPr id="30" name="文本框 29"/>
            <p:cNvSpPr txBox="1"/>
            <p:nvPr/>
          </p:nvSpPr>
          <p:spPr>
            <a:xfrm>
              <a:off x="13888" y="9505"/>
              <a:ext cx="4573" cy="9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zh-CN" altLang="en-US" sz="3200" b="1">
                  <a:solidFill>
                    <a:schemeClr val="accent6"/>
                  </a:solidFill>
                </a:rPr>
                <a:t>跳水运动</a:t>
              </a:r>
            </a:p>
          </p:txBody>
        </p:sp>
      </p:grpSp>
      <p:sp>
        <p:nvSpPr>
          <p:cNvPr id="13" name="矩形 12"/>
          <p:cNvSpPr/>
          <p:nvPr/>
        </p:nvSpPr>
        <p:spPr>
          <a:xfrm>
            <a:off x="975995" y="1025525"/>
            <a:ext cx="366204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机械能及其转化</a:t>
            </a:r>
          </a:p>
        </p:txBody>
      </p:sp>
      <p:sp>
        <p:nvSpPr>
          <p:cNvPr id="23" name="文本框 22"/>
          <p:cNvSpPr txBox="1"/>
          <p:nvPr/>
        </p:nvSpPr>
        <p:spPr>
          <a:xfrm>
            <a:off x="975995" y="1745615"/>
            <a:ext cx="197612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机械能守恒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ldLvl="0" animBg="1"/>
      <p:bldP spid="18" grpId="0" bldLvl="0" animBg="1"/>
      <p:bldP spid="25" grpId="0" bldLvl="0" animBg="1"/>
      <p:bldP spid="28" grpId="0" bldLvl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4111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975995" y="1025525"/>
            <a:ext cx="366204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机械能及其转化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411100" y="1992977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10" name="https://img8.file.cache.docer.com/storage/1643168416773192100/09342d94df3170adc19880240a2e05ed.gif" descr="铁锁摆回时会打到鼻子吗？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4595" y="2517140"/>
            <a:ext cx="3887470" cy="3887470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6104255" y="2517140"/>
            <a:ext cx="5382260" cy="2676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/>
              <a:t>在运动过程中铁锁的动能和重力势能相互转化，但它们总和不变（</a:t>
            </a:r>
            <a:r>
              <a:rPr lang="zh-CN" altLang="en-US" sz="2800" b="1"/>
              <a:t>忽略空气阻力</a:t>
            </a:r>
            <a:r>
              <a:rPr lang="zh-CN" altLang="en-US" sz="2800"/>
              <a:t>）。所以，铁锁在摆回时，不会打到鼻子。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975995" y="1837055"/>
            <a:ext cx="197612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机械能守恒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组合 34"/>
          <p:cNvGrpSpPr/>
          <p:nvPr/>
        </p:nvGrpSpPr>
        <p:grpSpPr>
          <a:xfrm>
            <a:off x="3749675" y="2958465"/>
            <a:ext cx="3897630" cy="2499995"/>
            <a:chOff x="5905" y="4659"/>
            <a:chExt cx="6138" cy="3937"/>
          </a:xfrm>
        </p:grpSpPr>
        <p:sp>
          <p:nvSpPr>
            <p:cNvPr id="33" name="圆角右箭头 32"/>
            <p:cNvSpPr/>
            <p:nvPr/>
          </p:nvSpPr>
          <p:spPr>
            <a:xfrm rot="19500000">
              <a:off x="5905" y="7490"/>
              <a:ext cx="2387" cy="1086"/>
            </a:xfrm>
            <a:prstGeom prst="bentArrow">
              <a:avLst>
                <a:gd name="adj1" fmla="val 11924"/>
                <a:gd name="adj2" fmla="val 25000"/>
                <a:gd name="adj3" fmla="val 25000"/>
                <a:gd name="adj4" fmla="val 43750"/>
              </a:avLst>
            </a:pr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32" name="圆角右箭头 31"/>
            <p:cNvSpPr/>
            <p:nvPr/>
          </p:nvSpPr>
          <p:spPr>
            <a:xfrm rot="13620000">
              <a:off x="10765" y="7318"/>
              <a:ext cx="1560" cy="997"/>
            </a:xfrm>
            <a:prstGeom prst="bentArrow">
              <a:avLst>
                <a:gd name="adj1" fmla="val 11924"/>
                <a:gd name="adj2" fmla="val 25000"/>
                <a:gd name="adj3" fmla="val 25000"/>
                <a:gd name="adj4" fmla="val 43750"/>
              </a:avLst>
            </a:pr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3" name="圆角右箭头 12"/>
            <p:cNvSpPr/>
            <p:nvPr/>
          </p:nvSpPr>
          <p:spPr>
            <a:xfrm rot="5400000">
              <a:off x="8520" y="4853"/>
              <a:ext cx="1412" cy="1024"/>
            </a:xfrm>
            <a:prstGeom prst="bentArrow">
              <a:avLst>
                <a:gd name="adj1" fmla="val 11924"/>
                <a:gd name="adj2" fmla="val 25000"/>
                <a:gd name="adj3" fmla="val 25000"/>
                <a:gd name="adj4" fmla="val 43750"/>
              </a:avLst>
            </a:pr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34" name="文本框 33"/>
            <p:cNvSpPr txBox="1"/>
            <p:nvPr/>
          </p:nvSpPr>
          <p:spPr>
            <a:xfrm>
              <a:off x="7724" y="6070"/>
              <a:ext cx="3236" cy="2082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</a:bodyPr>
            <a:lstStyle/>
            <a:p>
              <a:pPr algn="ctr"/>
              <a:r>
                <a:rPr lang="zh-CN" altLang="en-US" sz="4000" b="1">
                  <a:ln w="15875">
                    <a:gradFill>
                      <a:gsLst>
                        <a:gs pos="0">
                          <a:schemeClr val="accent1">
                            <a:hueMod val="80000"/>
                          </a:schemeClr>
                        </a:gs>
                        <a:gs pos="100000">
                          <a:schemeClr val="accent1"/>
                        </a:gs>
                      </a:gsLst>
                      <a:lin ang="2700000" scaled="1"/>
                    </a:gradFill>
                  </a:ln>
                  <a:gradFill>
                    <a:gsLst>
                      <a:gs pos="50000">
                        <a:schemeClr val="accent1"/>
                      </a:gs>
                      <a:gs pos="0">
                        <a:schemeClr val="accent1">
                          <a:lumMod val="25000"/>
                          <a:lumOff val="75000"/>
                        </a:schemeClr>
                      </a:gs>
                      <a:gs pos="100000">
                        <a:schemeClr val="accent1">
                          <a:lumMod val="85000"/>
                        </a:schemeClr>
                      </a:gs>
                    </a:gsLst>
                    <a:lin ang="5400000" scaled="1"/>
                  </a:gradFill>
                  <a:effectLst/>
                </a:rPr>
                <a:t>其他形式的能</a:t>
              </a:r>
            </a:p>
          </p:txBody>
        </p:sp>
      </p:grpSp>
      <p:grpSp>
        <p:nvGrpSpPr>
          <p:cNvPr id="6" name="组合 5"/>
          <p:cNvGrpSpPr/>
          <p:nvPr/>
        </p:nvGrpSpPr>
        <p:grpSpPr>
          <a:xfrm>
            <a:off x="4111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2" name="组合 1"/>
          <p:cNvGrpSpPr/>
          <p:nvPr/>
        </p:nvGrpSpPr>
        <p:grpSpPr>
          <a:xfrm>
            <a:off x="411100" y="1901537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10" name="文本框 9"/>
          <p:cNvSpPr txBox="1"/>
          <p:nvPr/>
        </p:nvSpPr>
        <p:spPr>
          <a:xfrm>
            <a:off x="1122045" y="2531110"/>
            <a:ext cx="1507490" cy="76835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/>
          <a:p>
            <a:pPr algn="ctr"/>
            <a:r>
              <a:rPr lang="zh-CN" altLang="en-US" sz="4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动能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4524375" y="5850890"/>
            <a:ext cx="2687955" cy="76835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/>
          <a:p>
            <a:pPr algn="ctr"/>
            <a:r>
              <a:rPr lang="zh-CN" altLang="en-US" sz="4400" b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弹性势能</a:t>
            </a:r>
          </a:p>
        </p:txBody>
      </p:sp>
      <p:sp>
        <p:nvSpPr>
          <p:cNvPr id="25" name="上下箭头 24"/>
          <p:cNvSpPr/>
          <p:nvPr/>
        </p:nvSpPr>
        <p:spPr>
          <a:xfrm rot="19440000">
            <a:off x="3223260" y="2993390"/>
            <a:ext cx="323850" cy="3561080"/>
          </a:xfrm>
          <a:prstGeom prst="upDownArrow">
            <a:avLst>
              <a:gd name="adj1" fmla="val 25811"/>
              <a:gd name="adj2" fmla="val 168431"/>
            </a:avLst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8" name="上下箭头 27"/>
          <p:cNvSpPr/>
          <p:nvPr/>
        </p:nvSpPr>
        <p:spPr>
          <a:xfrm rot="2520000">
            <a:off x="8086725" y="2788285"/>
            <a:ext cx="323850" cy="3725545"/>
          </a:xfrm>
          <a:prstGeom prst="upDownArrow">
            <a:avLst>
              <a:gd name="adj1" fmla="val 25811"/>
              <a:gd name="adj2" fmla="val 168431"/>
            </a:avLst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2" name="文本框 21"/>
          <p:cNvSpPr txBox="1"/>
          <p:nvPr/>
        </p:nvSpPr>
        <p:spPr>
          <a:xfrm>
            <a:off x="8776970" y="2531110"/>
            <a:ext cx="2850515" cy="76835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/>
          <a:p>
            <a:pPr algn="ctr"/>
            <a:r>
              <a:rPr lang="zh-CN" altLang="en-US" sz="4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重力势能</a:t>
            </a:r>
          </a:p>
        </p:txBody>
      </p:sp>
      <p:sp>
        <p:nvSpPr>
          <p:cNvPr id="23" name="上下箭头 22"/>
          <p:cNvSpPr/>
          <p:nvPr/>
        </p:nvSpPr>
        <p:spPr>
          <a:xfrm rot="5400000">
            <a:off x="5541645" y="-77470"/>
            <a:ext cx="323850" cy="6148070"/>
          </a:xfrm>
          <a:prstGeom prst="upDownArrow">
            <a:avLst>
              <a:gd name="adj1" fmla="val 25811"/>
              <a:gd name="adj2" fmla="val 16843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矩形 10"/>
          <p:cNvSpPr/>
          <p:nvPr/>
        </p:nvSpPr>
        <p:spPr>
          <a:xfrm>
            <a:off x="975995" y="1025525"/>
            <a:ext cx="366204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机械能及其转化</a:t>
            </a:r>
          </a:p>
        </p:txBody>
      </p:sp>
      <p:sp>
        <p:nvSpPr>
          <p:cNvPr id="29" name="文本框 28"/>
          <p:cNvSpPr txBox="1"/>
          <p:nvPr/>
        </p:nvSpPr>
        <p:spPr>
          <a:xfrm>
            <a:off x="975995" y="1837055"/>
            <a:ext cx="197612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机械能守恒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"/>
          <p:cNvGrpSpPr/>
          <p:nvPr>
            <p:custDataLst>
              <p:tags r:id="rId2"/>
            </p:custDataLst>
          </p:nvPr>
        </p:nvGrpSpPr>
        <p:grpSpPr>
          <a:xfrm>
            <a:off x="411100" y="1901537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>
              <p:custDataLst>
                <p:tags r:id="rId8"/>
              </p:custDataLst>
            </p:nvPr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>
              <p:custDataLst>
                <p:tags r:id="rId9"/>
              </p:custDataLst>
            </p:nvPr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9" name="文本框 8"/>
          <p:cNvSpPr txBox="1"/>
          <p:nvPr>
            <p:custDataLst>
              <p:tags r:id="rId3"/>
            </p:custDataLst>
          </p:nvPr>
        </p:nvSpPr>
        <p:spPr>
          <a:xfrm>
            <a:off x="975995" y="1745615"/>
            <a:ext cx="28378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/>
              <a:t>机械能守恒</a:t>
            </a:r>
          </a:p>
        </p:txBody>
      </p:sp>
      <p:sp>
        <p:nvSpPr>
          <p:cNvPr id="10" name="文本框 9"/>
          <p:cNvSpPr txBox="1"/>
          <p:nvPr>
            <p:custDataLst>
              <p:tags r:id="rId4"/>
            </p:custDataLst>
          </p:nvPr>
        </p:nvSpPr>
        <p:spPr>
          <a:xfrm>
            <a:off x="975995" y="2404110"/>
            <a:ext cx="310515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机械能守恒的条件</a:t>
            </a:r>
          </a:p>
        </p:txBody>
      </p:sp>
      <p:grpSp>
        <p:nvGrpSpPr>
          <p:cNvPr id="11" name="组合 10"/>
          <p:cNvGrpSpPr/>
          <p:nvPr>
            <p:custDataLst>
              <p:tags r:id="rId5"/>
            </p:custDataLst>
          </p:nvPr>
        </p:nvGrpSpPr>
        <p:grpSpPr>
          <a:xfrm>
            <a:off x="411100" y="2590512"/>
            <a:ext cx="295322" cy="210471"/>
            <a:chOff x="435463" y="1226414"/>
            <a:chExt cx="295380" cy="210512"/>
          </a:xfrm>
        </p:grpSpPr>
        <p:sp>
          <p:nvSpPr>
            <p:cNvPr id="12" name="矩形 11"/>
            <p:cNvSpPr/>
            <p:nvPr>
              <p:custDataLst>
                <p:tags r:id="rId6"/>
              </p:custDataLst>
            </p:nvPr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3" name="矩形 12"/>
            <p:cNvSpPr/>
            <p:nvPr>
              <p:custDataLst>
                <p:tags r:id="rId7"/>
              </p:custDataLst>
            </p:nvPr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14" name="文本框 13"/>
          <p:cNvSpPr txBox="1"/>
          <p:nvPr/>
        </p:nvSpPr>
        <p:spPr>
          <a:xfrm>
            <a:off x="975995" y="3062605"/>
            <a:ext cx="5866765" cy="3322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711200" fontAlgn="auto">
              <a:lnSpc>
                <a:spcPct val="150000"/>
              </a:lnSpc>
              <a:extLst>
                <a:ext uri="{35155182-B16C-46BC-9424-99874614C6A1}">
                  <wpsdc:indentchars xmlns:wpsdc="http://www.wps.cn/officeDocument/2017/drawingmlCustomData" xmlns="" val="200" checksum="3773799597"/>
                </a:ext>
              </a:extLst>
            </a:pP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只有动能和势能的相互转化</a:t>
            </a:r>
            <a:r>
              <a:rPr lang="zh-CN" altLang="en-US" sz="2800">
                <a:latin typeface="方正教材规范楷体_GBK" panose="02000000000000000000" charset="-122"/>
                <a:ea typeface="方正教材规范楷体_GBK" panose="02000000000000000000" charset="-122"/>
              </a:rPr>
              <a:t>，而没有机械能与其他形式的能的相互转化。（即忽略摩擦阻力造成的能量损失，所以</a:t>
            </a:r>
            <a:r>
              <a:rPr lang="zh-CN" altLang="en-US" sz="2800">
                <a:solidFill>
                  <a:schemeClr val="accent5"/>
                </a:solidFill>
                <a:latin typeface="微软雅黑" panose="020B0503020204020204" charset="-122"/>
                <a:ea typeface="微软雅黑" panose="020B0503020204020204" charset="-122"/>
              </a:rPr>
              <a:t>机械能守恒也是一种理想化的物理模型</a:t>
            </a:r>
            <a:r>
              <a:rPr lang="zh-CN" altLang="en-US" sz="2800">
                <a:latin typeface="方正教材规范楷体_GBK" panose="02000000000000000000" charset="-122"/>
                <a:ea typeface="方正教材规范楷体_GBK" panose="02000000000000000000" charset="-122"/>
              </a:rPr>
              <a:t>）</a:t>
            </a:r>
          </a:p>
        </p:txBody>
      </p:sp>
      <p:pic>
        <p:nvPicPr>
          <p:cNvPr id="15" name="图片 14"/>
          <p:cNvPicPr/>
          <p:nvPr/>
        </p:nvPicPr>
        <p:blipFill>
          <a:blip r:embed="rId11"/>
          <a:stretch>
            <a:fillRect/>
          </a:stretch>
        </p:blipFill>
        <p:spPr>
          <a:xfrm>
            <a:off x="6585585" y="2267585"/>
            <a:ext cx="4938395" cy="3980815"/>
          </a:xfrm>
          <a:prstGeom prst="rect">
            <a:avLst/>
          </a:prstGeom>
        </p:spPr>
      </p:pic>
      <p:grpSp>
        <p:nvGrpSpPr>
          <p:cNvPr id="6" name="组合 5"/>
          <p:cNvGrpSpPr/>
          <p:nvPr/>
        </p:nvGrpSpPr>
        <p:grpSpPr>
          <a:xfrm>
            <a:off x="4111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975995" y="1025525"/>
            <a:ext cx="366204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机械能及其转化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"/>
          <p:cNvGrpSpPr/>
          <p:nvPr>
            <p:custDataLst>
              <p:tags r:id="rId2"/>
            </p:custDataLst>
          </p:nvPr>
        </p:nvGrpSpPr>
        <p:grpSpPr>
          <a:xfrm>
            <a:off x="411100" y="1901537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>
              <p:custDataLst>
                <p:tags r:id="rId10"/>
              </p:custDataLst>
            </p:nvPr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>
              <p:custDataLst>
                <p:tags r:id="rId11"/>
              </p:custDataLst>
            </p:nvPr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9" name="文本框 8"/>
          <p:cNvSpPr txBox="1"/>
          <p:nvPr>
            <p:custDataLst>
              <p:tags r:id="rId3"/>
            </p:custDataLst>
          </p:nvPr>
        </p:nvSpPr>
        <p:spPr>
          <a:xfrm>
            <a:off x="975995" y="1745615"/>
            <a:ext cx="28378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/>
              <a:t>机械能守恒</a:t>
            </a:r>
          </a:p>
        </p:txBody>
      </p:sp>
      <p:sp>
        <p:nvSpPr>
          <p:cNvPr id="10" name="文本框 9"/>
          <p:cNvSpPr txBox="1"/>
          <p:nvPr>
            <p:custDataLst>
              <p:tags r:id="rId4"/>
            </p:custDataLst>
          </p:nvPr>
        </p:nvSpPr>
        <p:spPr>
          <a:xfrm>
            <a:off x="975995" y="2404110"/>
            <a:ext cx="310515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机械能守恒的条件</a:t>
            </a:r>
          </a:p>
        </p:txBody>
      </p:sp>
      <p:grpSp>
        <p:nvGrpSpPr>
          <p:cNvPr id="11" name="组合 10"/>
          <p:cNvGrpSpPr/>
          <p:nvPr>
            <p:custDataLst>
              <p:tags r:id="rId5"/>
            </p:custDataLst>
          </p:nvPr>
        </p:nvGrpSpPr>
        <p:grpSpPr>
          <a:xfrm>
            <a:off x="411100" y="2590512"/>
            <a:ext cx="295322" cy="210471"/>
            <a:chOff x="435463" y="1226414"/>
            <a:chExt cx="295380" cy="210512"/>
          </a:xfrm>
        </p:grpSpPr>
        <p:sp>
          <p:nvSpPr>
            <p:cNvPr id="12" name="矩形 11"/>
            <p:cNvSpPr/>
            <p:nvPr>
              <p:custDataLst>
                <p:tags r:id="rId8"/>
              </p:custDataLst>
            </p:nvPr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3" name="矩形 12"/>
            <p:cNvSpPr/>
            <p:nvPr>
              <p:custDataLst>
                <p:tags r:id="rId9"/>
              </p:custDataLst>
            </p:nvPr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14" name="文本框 13"/>
          <p:cNvSpPr txBox="1"/>
          <p:nvPr/>
        </p:nvSpPr>
        <p:spPr>
          <a:xfrm>
            <a:off x="975995" y="2844800"/>
            <a:ext cx="4891405" cy="39693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457200">
              <a:lnSpc>
                <a:spcPct val="150000"/>
              </a:lnSpc>
            </a:pP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物理学中常见的</a:t>
            </a: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“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光滑的表面</a:t>
            </a: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”“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不计空气阻力</a:t>
            </a: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”“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不计摩擦</a:t>
            </a: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”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等，均表示在思考问题时不考虑阻力对能量的影响，此时</a:t>
            </a:r>
            <a:r>
              <a:rPr lang="zh-CN" altLang="en-US" sz="2800">
                <a:solidFill>
                  <a:schemeClr val="accent5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动能完全转化为势能，势能完全转化为动能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。</a:t>
            </a:r>
          </a:p>
        </p:txBody>
      </p:sp>
      <p:pic>
        <p:nvPicPr>
          <p:cNvPr id="15" name="图片 14"/>
          <p:cNvPicPr/>
          <p:nvPr>
            <p:custDataLst>
              <p:tags r:id="rId6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55" y="1609090"/>
            <a:ext cx="5875655" cy="2032000"/>
          </a:xfrm>
          <a:prstGeom prst="rect">
            <a:avLst/>
          </a:prstGeom>
        </p:spPr>
      </p:pic>
      <p:pic>
        <p:nvPicPr>
          <p:cNvPr id="16" name="图片 15"/>
          <p:cNvPicPr/>
          <p:nvPr>
            <p:custDataLst>
              <p:tags r:id="rId7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560" y="4485329"/>
            <a:ext cx="5875025" cy="1779491"/>
          </a:xfrm>
          <a:prstGeom prst="rect">
            <a:avLst/>
          </a:prstGeom>
        </p:spPr>
      </p:pic>
      <p:grpSp>
        <p:nvGrpSpPr>
          <p:cNvPr id="6" name="组合 5"/>
          <p:cNvGrpSpPr/>
          <p:nvPr/>
        </p:nvGrpSpPr>
        <p:grpSpPr>
          <a:xfrm>
            <a:off x="4111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975995" y="1025525"/>
            <a:ext cx="366204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机械能及其转化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"/>
          <p:cNvGrpSpPr/>
          <p:nvPr>
            <p:custDataLst>
              <p:tags r:id="rId2"/>
            </p:custDataLst>
          </p:nvPr>
        </p:nvGrpSpPr>
        <p:grpSpPr>
          <a:xfrm>
            <a:off x="411100" y="1901537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>
              <p:custDataLst>
                <p:tags r:id="rId4"/>
              </p:custDataLst>
            </p:nvPr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>
              <p:custDataLst>
                <p:tags r:id="rId5"/>
              </p:custDataLst>
            </p:nvPr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9" name="文本框 8"/>
          <p:cNvSpPr txBox="1"/>
          <p:nvPr>
            <p:custDataLst>
              <p:tags r:id="rId3"/>
            </p:custDataLst>
          </p:nvPr>
        </p:nvSpPr>
        <p:spPr>
          <a:xfrm>
            <a:off x="975995" y="1745615"/>
            <a:ext cx="46158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/>
              <a:t>生产生活中的机械能守恒</a:t>
            </a:r>
          </a:p>
        </p:txBody>
      </p:sp>
      <p:pic>
        <p:nvPicPr>
          <p:cNvPr id="10" name="https://docer-ks3.wpscdn.cn/picture/110750908/e41fcee4dabf00fcf0bf2c93c2853adf_612.jpg" descr="卫星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70700" y="2010410"/>
            <a:ext cx="4490085" cy="4453890"/>
          </a:xfrm>
          <a:prstGeom prst="rect">
            <a:avLst/>
          </a:prstGeom>
        </p:spPr>
      </p:pic>
      <p:sp>
        <p:nvSpPr>
          <p:cNvPr id="12" name="文本框 11"/>
          <p:cNvSpPr txBox="1"/>
          <p:nvPr/>
        </p:nvSpPr>
        <p:spPr>
          <a:xfrm>
            <a:off x="975995" y="2575560"/>
            <a:ext cx="4860925" cy="39693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711200" fontAlgn="auto">
              <a:lnSpc>
                <a:spcPct val="150000"/>
              </a:lnSpc>
              <a:extLst>
                <a:ext uri="{35155182-B16C-46BC-9424-99874614C6A1}">
                  <wpsdc:indentchars xmlns:wpsdc="http://www.wps.cn/officeDocument/2017/drawingmlCustomData" xmlns="" val="200" checksum="3773799597"/>
                </a:ext>
              </a:extLst>
            </a:pPr>
            <a:r>
              <a:rPr lang="zh-CN" altLang="en-US" sz="2800">
                <a:latin typeface="方正教材规范楷体_GBK" panose="02000000000000000000" charset="-122"/>
                <a:ea typeface="方正教材规范楷体_GBK" panose="02000000000000000000" charset="-122"/>
                <a:cs typeface="方正教材规范楷体_GBK" panose="02000000000000000000" charset="-122"/>
                <a:sym typeface="+mn-ea"/>
              </a:rPr>
              <a:t>人造地球卫星沿椭圆轨道绕地球运行。离地球最近的一点叫近地点，最远的一点叫远地点。卫星在大气层外运行，</a:t>
            </a:r>
          </a:p>
          <a:p>
            <a:pPr>
              <a:lnSpc>
                <a:spcPct val="150000"/>
              </a:lnSpc>
            </a:pP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cs typeface="方正教材规范楷体_GBK" panose="02000000000000000000" charset="-122"/>
                <a:sym typeface="+mn-ea"/>
              </a:rPr>
              <a:t>不受空气阻力，只有动能和势能的转化，因此机械能守恒</a:t>
            </a:r>
            <a:r>
              <a:rPr lang="zh-CN" altLang="en-US" sz="2800">
                <a:latin typeface="方正教材规范楷体_GBK" panose="02000000000000000000" charset="-122"/>
                <a:ea typeface="方正教材规范楷体_GBK" panose="02000000000000000000" charset="-122"/>
                <a:cs typeface="方正教材规范楷体_GBK" panose="02000000000000000000" charset="-122"/>
                <a:sym typeface="+mn-ea"/>
              </a:rPr>
              <a:t>。</a:t>
            </a:r>
          </a:p>
        </p:txBody>
      </p:sp>
      <p:grpSp>
        <p:nvGrpSpPr>
          <p:cNvPr id="6" name="组合 5"/>
          <p:cNvGrpSpPr/>
          <p:nvPr/>
        </p:nvGrpSpPr>
        <p:grpSpPr>
          <a:xfrm>
            <a:off x="4111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975995" y="1025525"/>
            <a:ext cx="366204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机械能及其转化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5" dur="8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6" dur="8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8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4111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975995" y="1025525"/>
            <a:ext cx="406908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水能和风能的利用</a:t>
            </a:r>
          </a:p>
        </p:txBody>
      </p:sp>
      <p:pic>
        <p:nvPicPr>
          <p:cNvPr id="10" name="图片 9" descr="&amp;pky95149589252&amp;"/>
          <p:cNvPicPr/>
          <p:nvPr/>
        </p:nvPicPr>
        <p:blipFill>
          <a:blip r:embed="rId3"/>
          <a:srcRect l="21064" t="8235"/>
          <a:stretch>
            <a:fillRect/>
          </a:stretch>
        </p:blipFill>
        <p:spPr>
          <a:xfrm>
            <a:off x="1002665" y="4167505"/>
            <a:ext cx="4352925" cy="2656840"/>
          </a:xfrm>
          <a:prstGeom prst="rect">
            <a:avLst/>
          </a:prstGeom>
        </p:spPr>
      </p:pic>
      <p:pic>
        <p:nvPicPr>
          <p:cNvPr id="12" name="图片 11"/>
          <p:cNvPicPr/>
          <p:nvPr/>
        </p:nvPicPr>
        <p:blipFill>
          <a:blip r:embed="rId4"/>
          <a:stretch>
            <a:fillRect/>
          </a:stretch>
        </p:blipFill>
        <p:spPr>
          <a:xfrm>
            <a:off x="1003300" y="1609090"/>
            <a:ext cx="4352290" cy="2558415"/>
          </a:xfrm>
          <a:prstGeom prst="rect">
            <a:avLst/>
          </a:prstGeom>
        </p:spPr>
      </p:pic>
      <p:pic>
        <p:nvPicPr>
          <p:cNvPr id="13" name="https://docer-ks3.wpscdn.cn/picture/197479214/cd16db3422e40b537a0af902175a614d_612.jpg" descr="柳树的叶子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55590" y="1609090"/>
            <a:ext cx="3866515" cy="2568575"/>
          </a:xfrm>
          <a:prstGeom prst="rect">
            <a:avLst/>
          </a:prstGeom>
        </p:spPr>
      </p:pic>
      <p:pic>
        <p:nvPicPr>
          <p:cNvPr id="14" name="图片 13" descr="&amp;pky97109745542&amp;"/>
          <p:cNvPicPr/>
          <p:nvPr/>
        </p:nvPicPr>
        <p:blipFill>
          <a:blip r:embed="rId6"/>
          <a:srcRect r="20368"/>
          <a:stretch>
            <a:fillRect/>
          </a:stretch>
        </p:blipFill>
        <p:spPr>
          <a:xfrm>
            <a:off x="5355590" y="4168140"/>
            <a:ext cx="3867150" cy="2648585"/>
          </a:xfrm>
          <a:prstGeom prst="rect">
            <a:avLst/>
          </a:prstGeom>
        </p:spPr>
      </p:pic>
      <p:sp>
        <p:nvSpPr>
          <p:cNvPr id="15" name="文本框 14"/>
          <p:cNvSpPr txBox="1"/>
          <p:nvPr/>
        </p:nvSpPr>
        <p:spPr>
          <a:xfrm>
            <a:off x="9532620" y="2837815"/>
            <a:ext cx="2339340" cy="2676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/>
              <a:t>自然界的</a:t>
            </a:r>
            <a:r>
              <a:rPr lang="zh-CN" altLang="en-US" sz="2800" b="1"/>
              <a:t>流水和风</a:t>
            </a:r>
            <a:r>
              <a:rPr lang="zh-CN" altLang="en-US" sz="2800"/>
              <a:t>都是具有</a:t>
            </a:r>
            <a:r>
              <a:rPr lang="zh-CN" altLang="en-US" sz="2800" b="1"/>
              <a:t>大量机械能</a:t>
            </a:r>
            <a:r>
              <a:rPr lang="zh-CN" altLang="en-US" sz="2800"/>
              <a:t>的</a:t>
            </a:r>
            <a:r>
              <a:rPr lang="zh-CN" altLang="en-US" sz="2800" b="1"/>
              <a:t>天然资源</a:t>
            </a:r>
            <a:r>
              <a:rPr lang="zh-CN" altLang="en-US" sz="2800"/>
              <a:t>。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"/>
          <p:cNvGrpSpPr/>
          <p:nvPr>
            <p:custDataLst>
              <p:tags r:id="rId2"/>
            </p:custDataLst>
          </p:nvPr>
        </p:nvGrpSpPr>
        <p:grpSpPr>
          <a:xfrm>
            <a:off x="411100" y="1901537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>
              <p:custDataLst>
                <p:tags r:id="rId7"/>
              </p:custDataLst>
            </p:nvPr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>
              <p:custDataLst>
                <p:tags r:id="rId8"/>
              </p:custDataLst>
            </p:nvPr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9" name="文本框 8"/>
          <p:cNvSpPr txBox="1"/>
          <p:nvPr>
            <p:custDataLst>
              <p:tags r:id="rId3"/>
            </p:custDataLst>
          </p:nvPr>
        </p:nvSpPr>
        <p:spPr>
          <a:xfrm>
            <a:off x="975995" y="1745615"/>
            <a:ext cx="46158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/>
              <a:t>古代对水能和风能的利用</a:t>
            </a:r>
          </a:p>
        </p:txBody>
      </p:sp>
      <p:grpSp>
        <p:nvGrpSpPr>
          <p:cNvPr id="6" name="组合 5"/>
          <p:cNvGrpSpPr/>
          <p:nvPr/>
        </p:nvGrpSpPr>
        <p:grpSpPr>
          <a:xfrm>
            <a:off x="4111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975995" y="1025525"/>
            <a:ext cx="406908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水能和风能的利用</a:t>
            </a: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76605" y="3804920"/>
            <a:ext cx="3836035" cy="2427605"/>
          </a:xfrm>
          <a:prstGeom prst="rect">
            <a:avLst/>
          </a:prstGeom>
        </p:spPr>
      </p:pic>
      <p:sp>
        <p:nvSpPr>
          <p:cNvPr id="12" name="文本框 11"/>
          <p:cNvSpPr txBox="1"/>
          <p:nvPr>
            <p:custDataLst>
              <p:tags r:id="rId4"/>
            </p:custDataLst>
          </p:nvPr>
        </p:nvSpPr>
        <p:spPr>
          <a:xfrm>
            <a:off x="1074420" y="6337935"/>
            <a:ext cx="11014710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lvl="1" indent="444500"/>
            <a:r>
              <a:rPr lang="zh-CN" altLang="zh-CN" sz="2400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水磨</a:t>
            </a:r>
            <a:r>
              <a:rPr lang="en-US" altLang="zh-CN" sz="2400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			  </a:t>
            </a:r>
            <a:r>
              <a:rPr lang="zh-CN" altLang="zh-CN" sz="2400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水车</a:t>
            </a:r>
            <a:r>
              <a:rPr lang="en-US" altLang="zh-CN" sz="2400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      </a:t>
            </a:r>
            <a:r>
              <a:rPr lang="zh-CN" altLang="zh-CN" sz="2400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水碓</a:t>
            </a:r>
            <a:r>
              <a:rPr lang="zh-CN" altLang="en-US" sz="2400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</a:t>
            </a:r>
            <a:r>
              <a:rPr lang="zh-CN" altLang="zh-CN" sz="2400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利用水的动能</a:t>
            </a:r>
            <a:r>
              <a:rPr lang="zh-CN" altLang="en-US" sz="2400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舂米</a:t>
            </a:r>
          </a:p>
        </p:txBody>
      </p:sp>
      <p:pic>
        <p:nvPicPr>
          <p:cNvPr id="23" name="图片 22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4884716" y="3761105"/>
            <a:ext cx="3123594" cy="2491212"/>
          </a:xfrm>
          <a:prstGeom prst="rect">
            <a:avLst/>
          </a:prstGeom>
          <a:effectLst>
            <a:softEdge rad="31750"/>
          </a:effectLst>
        </p:spPr>
      </p:pic>
      <p:pic>
        <p:nvPicPr>
          <p:cNvPr id="24" name="图片 2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357844" y="3780880"/>
            <a:ext cx="3201681" cy="2451664"/>
          </a:xfrm>
          <a:prstGeom prst="rect">
            <a:avLst/>
          </a:prstGeom>
          <a:effectLst>
            <a:softEdge rad="31750"/>
          </a:effectLst>
        </p:spPr>
      </p:pic>
      <p:sp>
        <p:nvSpPr>
          <p:cNvPr id="10" name="文本框 9"/>
          <p:cNvSpPr txBox="1"/>
          <p:nvPr/>
        </p:nvSpPr>
        <p:spPr>
          <a:xfrm>
            <a:off x="1074420" y="2226945"/>
            <a:ext cx="10246360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457200">
              <a:lnSpc>
                <a:spcPct val="150000"/>
              </a:lnSpc>
            </a:pPr>
            <a:r>
              <a:rPr lang="en-US" altLang="zh-CN" sz="3200">
                <a:latin typeface="方正教材规范楷体_GBK" panose="02000000000000000000" charset="-122"/>
                <a:ea typeface="方正教材规范楷体_GBK" panose="02000000000000000000" charset="-122"/>
              </a:rPr>
              <a:t>   </a:t>
            </a:r>
            <a:r>
              <a:rPr lang="zh-CN" altLang="en-US" sz="3200">
                <a:latin typeface="方正教材规范楷体_GBK" panose="02000000000000000000" charset="-122"/>
                <a:ea typeface="方正教材规范楷体_GBK" panose="02000000000000000000" charset="-122"/>
              </a:rPr>
              <a:t>古人很早就开始利用水能，让水流冲击水轮转动，用来汲水、磨粉等。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"/>
          <p:cNvGrpSpPr/>
          <p:nvPr>
            <p:custDataLst>
              <p:tags r:id="rId2"/>
            </p:custDataLst>
          </p:nvPr>
        </p:nvGrpSpPr>
        <p:grpSpPr>
          <a:xfrm>
            <a:off x="411100" y="1901537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>
              <p:custDataLst>
                <p:tags r:id="rId4"/>
              </p:custDataLst>
            </p:nvPr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>
              <p:custDataLst>
                <p:tags r:id="rId5"/>
              </p:custDataLst>
            </p:nvPr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9" name="文本框 8"/>
          <p:cNvSpPr txBox="1"/>
          <p:nvPr>
            <p:custDataLst>
              <p:tags r:id="rId3"/>
            </p:custDataLst>
          </p:nvPr>
        </p:nvSpPr>
        <p:spPr>
          <a:xfrm>
            <a:off x="975995" y="1745615"/>
            <a:ext cx="46158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/>
              <a:t>古代对水能和风能的利用</a:t>
            </a:r>
          </a:p>
        </p:txBody>
      </p:sp>
      <p:grpSp>
        <p:nvGrpSpPr>
          <p:cNvPr id="6" name="组合 5"/>
          <p:cNvGrpSpPr/>
          <p:nvPr/>
        </p:nvGrpSpPr>
        <p:grpSpPr>
          <a:xfrm>
            <a:off x="4111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975995" y="1025525"/>
            <a:ext cx="406908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水能和风能的利用</a:t>
            </a:r>
          </a:p>
        </p:txBody>
      </p:sp>
      <p:pic>
        <p:nvPicPr>
          <p:cNvPr id="10" name="图片 9"/>
          <p:cNvPicPr/>
          <p:nvPr/>
        </p:nvPicPr>
        <p:blipFill>
          <a:blip r:embed="rId7"/>
          <a:stretch>
            <a:fillRect/>
          </a:stretch>
        </p:blipFill>
        <p:spPr>
          <a:xfrm>
            <a:off x="3945255" y="2799080"/>
            <a:ext cx="5190490" cy="4058920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975995" y="2117725"/>
            <a:ext cx="1040130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3200">
                <a:latin typeface="方正教材规范楷体_GBK" panose="02000000000000000000" charset="-122"/>
                <a:ea typeface="方正教材规范楷体_GBK" panose="02000000000000000000" charset="-122"/>
                <a:cs typeface="方正教材规范楷体_GBK" panose="02000000000000000000" charset="-122"/>
              </a:rPr>
              <a:t>我国早在</a:t>
            </a:r>
            <a:r>
              <a:rPr lang="en-US" altLang="zh-CN" sz="3200">
                <a:latin typeface="方正教材规范楷体_GBK" panose="02000000000000000000" charset="-122"/>
                <a:ea typeface="方正教材规范楷体_GBK" panose="02000000000000000000" charset="-122"/>
                <a:cs typeface="方正教材规范楷体_GBK" panose="02000000000000000000" charset="-122"/>
              </a:rPr>
              <a:t>2000</a:t>
            </a:r>
            <a:r>
              <a:rPr lang="zh-CN" altLang="en-US" sz="3200">
                <a:latin typeface="方正教材规范楷体_GBK" panose="02000000000000000000" charset="-122"/>
                <a:ea typeface="方正教材规范楷体_GBK" panose="02000000000000000000" charset="-122"/>
                <a:cs typeface="方正教材规范楷体_GBK" panose="02000000000000000000" charset="-122"/>
              </a:rPr>
              <a:t>多年前就开始靠风力鼓起帆来推动船航行。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"/>
          <p:cNvGrpSpPr/>
          <p:nvPr>
            <p:custDataLst>
              <p:tags r:id="rId2"/>
            </p:custDataLst>
          </p:nvPr>
        </p:nvGrpSpPr>
        <p:grpSpPr>
          <a:xfrm>
            <a:off x="411100" y="1901537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>
              <p:custDataLst>
                <p:tags r:id="rId4"/>
              </p:custDataLst>
            </p:nvPr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>
              <p:custDataLst>
                <p:tags r:id="rId5"/>
              </p:custDataLst>
            </p:nvPr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6" name="组合 5"/>
          <p:cNvGrpSpPr/>
          <p:nvPr/>
        </p:nvGrpSpPr>
        <p:grpSpPr>
          <a:xfrm>
            <a:off x="4111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975995" y="1025525"/>
            <a:ext cx="406908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水能和风能的利用</a:t>
            </a:r>
          </a:p>
        </p:txBody>
      </p:sp>
      <p:sp>
        <p:nvSpPr>
          <p:cNvPr id="9" name="文本框 8"/>
          <p:cNvSpPr txBox="1"/>
          <p:nvPr>
            <p:custDataLst>
              <p:tags r:id="rId3"/>
            </p:custDataLst>
          </p:nvPr>
        </p:nvSpPr>
        <p:spPr>
          <a:xfrm>
            <a:off x="975995" y="1745615"/>
            <a:ext cx="1767840" cy="54038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sz="2800"/>
              <a:t>水力发电</a:t>
            </a:r>
          </a:p>
        </p:txBody>
      </p:sp>
      <p:pic>
        <p:nvPicPr>
          <p:cNvPr id="100" name="图片 99"/>
          <p:cNvPicPr/>
          <p:nvPr/>
        </p:nvPicPr>
        <p:blipFill>
          <a:blip r:embed="rId7"/>
          <a:srcRect b="10444"/>
          <a:stretch>
            <a:fillRect/>
          </a:stretch>
        </p:blipFill>
        <p:spPr>
          <a:xfrm>
            <a:off x="5862320" y="2378710"/>
            <a:ext cx="5616575" cy="376745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" name="文本框 10"/>
          <p:cNvSpPr txBox="1"/>
          <p:nvPr/>
        </p:nvSpPr>
        <p:spPr>
          <a:xfrm>
            <a:off x="499745" y="2546985"/>
            <a:ext cx="540131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/>
              <a:t>19</a:t>
            </a:r>
            <a:r>
              <a:rPr lang="zh-CN" altLang="en-US" sz="2800"/>
              <a:t>世纪，人类开始利用水能发电。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499745" y="3303905"/>
            <a:ext cx="5362575" cy="31076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人们修筑拦河坝来提高上游的水位，在坝底安装水轮机。将发电机装在水轮机上面，并把它们的轴连接在一起，由水轮机带动发电机发电。</a:t>
            </a:r>
            <a:r>
              <a:rPr lang="zh-CN" altLang="en-US" sz="2800" b="1"/>
              <a:t>一定量的水上、下水位差越大</a:t>
            </a:r>
            <a:r>
              <a:rPr lang="zh-CN" altLang="en-US" sz="2800"/>
              <a:t>，水的</a:t>
            </a:r>
            <a:r>
              <a:rPr lang="zh-CN" altLang="en-US" sz="2800" b="1"/>
              <a:t>重力势能就越大</a:t>
            </a:r>
            <a:r>
              <a:rPr lang="zh-CN" altLang="en-US" sz="2800"/>
              <a:t>，能</a:t>
            </a:r>
            <a:r>
              <a:rPr lang="zh-CN" altLang="en-US" sz="2800" b="1"/>
              <a:t>发出的电就越多</a:t>
            </a:r>
            <a:r>
              <a:rPr lang="zh-CN" altLang="en-US" sz="2800"/>
              <a:t>。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"/>
          <p:cNvGrpSpPr/>
          <p:nvPr>
            <p:custDataLst>
              <p:tags r:id="rId2"/>
            </p:custDataLst>
          </p:nvPr>
        </p:nvGrpSpPr>
        <p:grpSpPr>
          <a:xfrm>
            <a:off x="411100" y="1901537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>
              <p:custDataLst>
                <p:tags r:id="rId6"/>
              </p:custDataLst>
            </p:nvPr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>
              <p:custDataLst>
                <p:tags r:id="rId7"/>
              </p:custDataLst>
            </p:nvPr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6" name="组合 5"/>
          <p:cNvGrpSpPr/>
          <p:nvPr/>
        </p:nvGrpSpPr>
        <p:grpSpPr>
          <a:xfrm>
            <a:off x="4111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975995" y="1025525"/>
            <a:ext cx="406908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水能和风能的利用</a:t>
            </a:r>
          </a:p>
        </p:txBody>
      </p:sp>
      <p:sp>
        <p:nvSpPr>
          <p:cNvPr id="9" name="文本框 8"/>
          <p:cNvSpPr txBox="1"/>
          <p:nvPr>
            <p:custDataLst>
              <p:tags r:id="rId3"/>
            </p:custDataLst>
          </p:nvPr>
        </p:nvSpPr>
        <p:spPr>
          <a:xfrm>
            <a:off x="975995" y="1745615"/>
            <a:ext cx="1767840" cy="54038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sz="2800"/>
              <a:t>水力发电</a:t>
            </a:r>
          </a:p>
        </p:txBody>
      </p:sp>
      <p:pic>
        <p:nvPicPr>
          <p:cNvPr id="12" name="水能">
            <a:hlinkClick r:id="" action="ppaction://media"/>
          </p:cNvPr>
          <p:cNvPicPr>
            <a:picLocks noChangeAspect="1"/>
          </p:cNvPicPr>
          <p:nvPr>
            <a:vide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185035" y="2286000"/>
            <a:ext cx="7822565" cy="440055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video fullScrn="1"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"/>
          <p:cNvGrpSpPr/>
          <p:nvPr>
            <p:custDataLst>
              <p:tags r:id="rId2"/>
            </p:custDataLst>
          </p:nvPr>
        </p:nvGrpSpPr>
        <p:grpSpPr>
          <a:xfrm>
            <a:off x="411100" y="1901537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>
              <p:custDataLst>
                <p:tags r:id="rId4"/>
              </p:custDataLst>
            </p:nvPr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>
              <p:custDataLst>
                <p:tags r:id="rId5"/>
              </p:custDataLst>
            </p:nvPr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6" name="组合 5"/>
          <p:cNvGrpSpPr/>
          <p:nvPr/>
        </p:nvGrpSpPr>
        <p:grpSpPr>
          <a:xfrm>
            <a:off x="4111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975995" y="1025525"/>
            <a:ext cx="406908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水能和风能的利用</a:t>
            </a:r>
          </a:p>
        </p:txBody>
      </p:sp>
      <p:sp>
        <p:nvSpPr>
          <p:cNvPr id="9" name="文本框 8"/>
          <p:cNvSpPr txBox="1"/>
          <p:nvPr>
            <p:custDataLst>
              <p:tags r:id="rId3"/>
            </p:custDataLst>
          </p:nvPr>
        </p:nvSpPr>
        <p:spPr>
          <a:xfrm>
            <a:off x="975995" y="1745615"/>
            <a:ext cx="1767840" cy="54038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sz="2800"/>
              <a:t>风力发电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975995" y="2422525"/>
            <a:ext cx="4557395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>
                <a:latin typeface="方正教材规范楷体_GBK" panose="02000000000000000000" charset="-122"/>
                <a:ea typeface="方正教材规范楷体_GBK" panose="02000000000000000000" charset="-122"/>
              </a:rPr>
              <a:t>风能也可以用来发电，风吹动风车，带动发电机发电。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6447790" y="1991995"/>
            <a:ext cx="5250180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>
                <a:latin typeface="方正教材规范楷体_GBK" panose="02000000000000000000" charset="-122"/>
                <a:ea typeface="方正教材规范楷体_GBK" panose="02000000000000000000" charset="-122"/>
                <a:cs typeface="方正教材规范楷体_GBK" panose="02000000000000000000" charset="-122"/>
                <a:sym typeface="+mn-ea"/>
              </a:rPr>
              <a:t>在风力资源丰富的地区，可以同时安装几十到几百台风力发电机，组成</a:t>
            </a:r>
            <a:r>
              <a:rPr lang="en-US" altLang="zh-CN" sz="2800">
                <a:latin typeface="方正教材规范楷体_GBK" panose="02000000000000000000" charset="-122"/>
                <a:ea typeface="方正教材规范楷体_GBK" panose="02000000000000000000" charset="-122"/>
                <a:cs typeface="方正教材规范楷体_GBK" panose="02000000000000000000" charset="-122"/>
                <a:sym typeface="+mn-ea"/>
              </a:rPr>
              <a:t>“</a:t>
            </a:r>
            <a:r>
              <a:rPr lang="zh-CN" altLang="en-US" sz="2800">
                <a:latin typeface="方正教材规范楷体_GBK" panose="02000000000000000000" charset="-122"/>
                <a:ea typeface="方正教材规范楷体_GBK" panose="02000000000000000000" charset="-122"/>
                <a:cs typeface="方正教材规范楷体_GBK" panose="02000000000000000000" charset="-122"/>
                <a:sym typeface="+mn-ea"/>
              </a:rPr>
              <a:t>风车田</a:t>
            </a:r>
            <a:r>
              <a:rPr lang="en-US" altLang="zh-CN" sz="2800">
                <a:latin typeface="方正教材规范楷体_GBK" panose="02000000000000000000" charset="-122"/>
                <a:ea typeface="方正教材规范楷体_GBK" panose="02000000000000000000" charset="-122"/>
                <a:cs typeface="方正教材规范楷体_GBK" panose="02000000000000000000" charset="-122"/>
                <a:sym typeface="+mn-ea"/>
              </a:rPr>
              <a:t>”</a:t>
            </a:r>
            <a:r>
              <a:rPr lang="zh-CN" altLang="en-US" sz="2800">
                <a:latin typeface="方正教材规范楷体_GBK" panose="02000000000000000000" charset="-122"/>
                <a:ea typeface="方正教材规范楷体_GBK" panose="02000000000000000000" charset="-122"/>
                <a:cs typeface="方正教材规范楷体_GBK" panose="02000000000000000000" charset="-122"/>
                <a:sym typeface="+mn-ea"/>
              </a:rPr>
              <a:t>，联网供电。</a:t>
            </a:r>
          </a:p>
        </p:txBody>
      </p:sp>
      <p:pic>
        <p:nvPicPr>
          <p:cNvPr id="12" name="https://docer-ks3.wpscdn.cn/picture/197741904/a62c9aa4314bef37452c1f737fe73680_612.jpg" descr="低角度视图的风力涡轮机在现场反对天空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4080" y="3375660"/>
            <a:ext cx="4721225" cy="314706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07810" y="3433445"/>
            <a:ext cx="4944110" cy="308927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373332434-1-192">
            <a:hlinkClick r:id="" action="ppaction://media"/>
          </p:cNvPr>
          <p:cNvPicPr/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628140" y="2286000"/>
            <a:ext cx="8780780" cy="4503420"/>
          </a:xfrm>
          <a:prstGeom prst="rect">
            <a:avLst/>
          </a:prstGeom>
        </p:spPr>
      </p:pic>
      <p:grpSp>
        <p:nvGrpSpPr>
          <p:cNvPr id="2" name="组合 1"/>
          <p:cNvGrpSpPr/>
          <p:nvPr>
            <p:custDataLst>
              <p:tags r:id="rId4"/>
            </p:custDataLst>
          </p:nvPr>
        </p:nvGrpSpPr>
        <p:grpSpPr>
          <a:xfrm>
            <a:off x="411100" y="1901537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>
              <p:custDataLst>
                <p:tags r:id="rId6"/>
              </p:custDataLst>
            </p:nvPr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>
              <p:custDataLst>
                <p:tags r:id="rId7"/>
              </p:custDataLst>
            </p:nvPr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6" name="组合 5"/>
          <p:cNvGrpSpPr/>
          <p:nvPr/>
        </p:nvGrpSpPr>
        <p:grpSpPr>
          <a:xfrm>
            <a:off x="4111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975995" y="1025525"/>
            <a:ext cx="406908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水能和风能的利用</a:t>
            </a:r>
          </a:p>
        </p:txBody>
      </p:sp>
      <p:sp>
        <p:nvSpPr>
          <p:cNvPr id="9" name="文本框 8"/>
          <p:cNvSpPr txBox="1"/>
          <p:nvPr>
            <p:custDataLst>
              <p:tags r:id="rId5"/>
            </p:custDataLst>
          </p:nvPr>
        </p:nvSpPr>
        <p:spPr>
          <a:xfrm>
            <a:off x="975995" y="1745615"/>
            <a:ext cx="1767840" cy="54038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sz="2800"/>
              <a:t>风力发电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video fullScrn="1"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685800" y="782955"/>
            <a:ext cx="10819765" cy="59080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/>
              <a:t>1. </a:t>
            </a:r>
            <a:r>
              <a:rPr lang="zh-CN" altLang="en-US" sz="2800"/>
              <a:t>原地纵跳摸高是同学们经常玩的游戏，如图所示，下列关于游戏过程的分析正确的是（　　）</a:t>
            </a:r>
          </a:p>
          <a:p>
            <a:pPr>
              <a:lnSpc>
                <a:spcPct val="150000"/>
              </a:lnSpc>
            </a:pPr>
            <a:endParaRPr lang="en-US" altLang="zh-CN" sz="2800"/>
          </a:p>
          <a:p>
            <a:pPr>
              <a:lnSpc>
                <a:spcPct val="150000"/>
              </a:lnSpc>
            </a:pPr>
            <a:endParaRPr lang="en-US" altLang="zh-CN" sz="2800"/>
          </a:p>
          <a:p>
            <a:pPr>
              <a:lnSpc>
                <a:spcPct val="150000"/>
              </a:lnSpc>
            </a:pPr>
            <a:endParaRPr lang="en-US" altLang="zh-CN" sz="2800"/>
          </a:p>
          <a:p>
            <a:pPr>
              <a:lnSpc>
                <a:spcPct val="150000"/>
              </a:lnSpc>
            </a:pPr>
            <a:r>
              <a:rPr lang="en-US" altLang="zh-CN" sz="2800"/>
              <a:t>A</a:t>
            </a:r>
            <a:r>
              <a:rPr lang="zh-CN" altLang="en-US" sz="2800"/>
              <a:t>．在离地前的起跳过程中，地面对人的支持力大于人对地面的压力</a:t>
            </a:r>
          </a:p>
          <a:p>
            <a:pPr>
              <a:lnSpc>
                <a:spcPct val="150000"/>
              </a:lnSpc>
            </a:pPr>
            <a:r>
              <a:rPr lang="en-US" altLang="zh-CN" sz="2800"/>
              <a:t>B</a:t>
            </a:r>
            <a:r>
              <a:rPr lang="zh-CN" altLang="en-US" sz="2800"/>
              <a:t>．在离地前的起跳过程中，地面对人的支持力小于人对地面的压力</a:t>
            </a:r>
          </a:p>
          <a:p>
            <a:pPr>
              <a:lnSpc>
                <a:spcPct val="150000"/>
              </a:lnSpc>
            </a:pPr>
            <a:r>
              <a:rPr lang="en-US" altLang="zh-CN" sz="2800"/>
              <a:t>C</a:t>
            </a:r>
            <a:r>
              <a:rPr lang="zh-CN" altLang="en-US" sz="2800"/>
              <a:t>．在离地后的上升过程中，人的动能转化为重力势能</a:t>
            </a:r>
          </a:p>
          <a:p>
            <a:pPr>
              <a:lnSpc>
                <a:spcPct val="150000"/>
              </a:lnSpc>
            </a:pPr>
            <a:r>
              <a:rPr lang="en-US" altLang="zh-CN" sz="2800"/>
              <a:t>D</a:t>
            </a:r>
            <a:r>
              <a:rPr lang="zh-CN" altLang="en-US" sz="2800"/>
              <a:t>．在落地前的下降过程中，人的动能减少，重力势能增加</a:t>
            </a:r>
          </a:p>
        </p:txBody>
      </p:sp>
      <p:pic>
        <p:nvPicPr>
          <p:cNvPr id="100013" name="图片 100013" descr="@@@b309acfc-ddb7-4d44-892a-ce31c6c9923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12785" y="1578610"/>
            <a:ext cx="1809115" cy="261747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4211320" y="1578610"/>
            <a:ext cx="95313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>
                <a:solidFill>
                  <a:srgbClr val="FF0000"/>
                </a:solidFill>
              </a:rPr>
              <a:t>C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685800" y="1287780"/>
            <a:ext cx="8538210" cy="46158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/>
              <a:t>2. </a:t>
            </a:r>
            <a:r>
              <a:rPr lang="zh-CN" altLang="en-US" sz="2800"/>
              <a:t>如图所示为某次蹦极运动的精彩瞬间，若一游客从平台上由静止开始下落。从开始下落至第一次到达最低点的过程中，游客的（　　）</a:t>
            </a:r>
          </a:p>
          <a:p>
            <a:pPr>
              <a:lnSpc>
                <a:spcPct val="150000"/>
              </a:lnSpc>
            </a:pPr>
            <a:endParaRPr lang="en-US" altLang="zh-CN" sz="2800"/>
          </a:p>
          <a:p>
            <a:pPr>
              <a:lnSpc>
                <a:spcPct val="150000"/>
              </a:lnSpc>
            </a:pPr>
            <a:endParaRPr lang="en-US" altLang="zh-CN" sz="2800"/>
          </a:p>
          <a:p>
            <a:pPr indent="457200">
              <a:lnSpc>
                <a:spcPct val="150000"/>
              </a:lnSpc>
            </a:pPr>
            <a:r>
              <a:rPr lang="en-US" altLang="zh-CN" sz="2800"/>
              <a:t>A</a:t>
            </a:r>
            <a:r>
              <a:rPr lang="zh-CN" altLang="en-US" sz="2800"/>
              <a:t>．动能一直增大</a:t>
            </a:r>
            <a:r>
              <a:rPr lang="en-US" altLang="zh-CN" sz="2800"/>
              <a:t>		B</a:t>
            </a:r>
            <a:r>
              <a:rPr lang="zh-CN" altLang="en-US" sz="2800"/>
              <a:t>．重力势能一直减小</a:t>
            </a:r>
          </a:p>
          <a:p>
            <a:pPr indent="457200">
              <a:lnSpc>
                <a:spcPct val="150000"/>
              </a:lnSpc>
            </a:pPr>
            <a:r>
              <a:rPr lang="en-US" altLang="zh-CN" sz="2800"/>
              <a:t>C</a:t>
            </a:r>
            <a:r>
              <a:rPr lang="zh-CN" altLang="en-US" sz="2800"/>
              <a:t>．机械能保持不变</a:t>
            </a:r>
            <a:r>
              <a:rPr lang="en-US" altLang="zh-CN" sz="2800"/>
              <a:t>		D</a:t>
            </a:r>
            <a:r>
              <a:rPr lang="zh-CN" altLang="en-US" sz="2800"/>
              <a:t>．机械能一直增大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4575175" y="2699385"/>
            <a:ext cx="95313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>
                <a:solidFill>
                  <a:srgbClr val="FF0000"/>
                </a:solidFill>
              </a:rPr>
              <a:t>B</a:t>
            </a:r>
          </a:p>
        </p:txBody>
      </p:sp>
      <p:pic>
        <p:nvPicPr>
          <p:cNvPr id="100015" name="图片 100015" descr="@@@6264dbef-8de0-4be7-ae9b-b8b4c7ac86a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65895" y="2134870"/>
            <a:ext cx="2904490" cy="315404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552450" y="782955"/>
            <a:ext cx="11092815" cy="52622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/>
              <a:t>3. </a:t>
            </a:r>
            <a:r>
              <a:rPr lang="zh-CN" altLang="en-US" sz="2800"/>
              <a:t>如图所示，人造地球卫星沿椭圆轨道绕地球运行的过程中，机械能是守恒的，当卫星从远地点向近地点运动时，下列说法正确的是（</a:t>
            </a:r>
            <a:r>
              <a:rPr lang="en-US" altLang="zh-CN" sz="2800"/>
              <a:t>    </a:t>
            </a:r>
            <a:r>
              <a:rPr lang="zh-CN" altLang="en-US" sz="2800"/>
              <a:t>）</a:t>
            </a:r>
          </a:p>
          <a:p>
            <a:pPr>
              <a:lnSpc>
                <a:spcPct val="150000"/>
              </a:lnSpc>
            </a:pPr>
            <a:endParaRPr lang="en-US" altLang="zh-CN" sz="2800"/>
          </a:p>
          <a:p>
            <a:pPr>
              <a:lnSpc>
                <a:spcPct val="150000"/>
              </a:lnSpc>
            </a:pPr>
            <a:endParaRPr lang="en-US" altLang="zh-CN" sz="2800"/>
          </a:p>
          <a:p>
            <a:pPr>
              <a:lnSpc>
                <a:spcPct val="150000"/>
              </a:lnSpc>
            </a:pPr>
            <a:endParaRPr lang="en-US" altLang="zh-CN" sz="2800"/>
          </a:p>
          <a:p>
            <a:pPr>
              <a:lnSpc>
                <a:spcPct val="150000"/>
              </a:lnSpc>
            </a:pPr>
            <a:endParaRPr lang="en-US" altLang="zh-CN" sz="2800"/>
          </a:p>
          <a:p>
            <a:pPr indent="457200">
              <a:lnSpc>
                <a:spcPct val="150000"/>
              </a:lnSpc>
            </a:pPr>
            <a:r>
              <a:rPr lang="en-US" altLang="zh-CN" sz="2800"/>
              <a:t>A. </a:t>
            </a:r>
            <a:r>
              <a:rPr lang="zh-CN" altLang="en-US" sz="2800"/>
              <a:t>动能减小，重力势能增大</a:t>
            </a:r>
            <a:r>
              <a:rPr lang="en-US" altLang="zh-CN" sz="2800"/>
              <a:t>	B. </a:t>
            </a:r>
            <a:r>
              <a:rPr lang="zh-CN" altLang="en-US" sz="2800"/>
              <a:t>动能转化为重力势能</a:t>
            </a:r>
          </a:p>
          <a:p>
            <a:pPr indent="457200">
              <a:lnSpc>
                <a:spcPct val="150000"/>
              </a:lnSpc>
            </a:pPr>
            <a:r>
              <a:rPr lang="en-US" altLang="zh-CN" sz="2800"/>
              <a:t>C. </a:t>
            </a:r>
            <a:r>
              <a:rPr lang="zh-CN" altLang="en-US" sz="2800"/>
              <a:t>动能增大，重力势能减小</a:t>
            </a:r>
            <a:r>
              <a:rPr lang="en-US" altLang="zh-CN" sz="2800"/>
              <a:t>	D. </a:t>
            </a:r>
            <a:r>
              <a:rPr lang="zh-CN" altLang="en-US" sz="2800"/>
              <a:t>卫星的速度一直在减小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10692130" y="1578610"/>
            <a:ext cx="95313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>
                <a:solidFill>
                  <a:srgbClr val="FF0000"/>
                </a:solidFill>
              </a:rPr>
              <a:t>C</a:t>
            </a:r>
          </a:p>
        </p:txBody>
      </p:sp>
      <p:pic>
        <p:nvPicPr>
          <p:cNvPr id="100027" name="图片 100027" descr="学科网(www.zxxk.com)--教育资源门户，提供试卷、教案、课件、论文、素材以及各类教学资源下载，还有大量而丰富的教学相关资讯！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9265" y="2162175"/>
            <a:ext cx="2634615" cy="263461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/>
          <p:cNvSpPr txBox="1"/>
          <p:nvPr/>
        </p:nvSpPr>
        <p:spPr>
          <a:xfrm>
            <a:off x="2804160" y="1431925"/>
            <a:ext cx="1484630" cy="578444"/>
          </a:xfrm>
          <a:prstGeom prst="round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lvl="0" algn="ctr">
              <a:buClrTx/>
              <a:buSzTx/>
              <a:buFontTx/>
            </a:pPr>
            <a:r>
              <a:rPr lang="zh-CN" altLang="en-US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机械能</a:t>
            </a:r>
          </a:p>
        </p:txBody>
      </p:sp>
      <p:sp>
        <p:nvSpPr>
          <p:cNvPr id="25" name="文本框 24"/>
          <p:cNvSpPr txBox="1"/>
          <p:nvPr/>
        </p:nvSpPr>
        <p:spPr>
          <a:xfrm>
            <a:off x="5808980" y="1431925"/>
            <a:ext cx="951865" cy="521970"/>
          </a:xfrm>
          <a:prstGeom prst="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altLang="en-US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概念</a:t>
            </a:r>
          </a:p>
        </p:txBody>
      </p:sp>
      <p:sp>
        <p:nvSpPr>
          <p:cNvPr id="2" name="圆角矩形 1"/>
          <p:cNvSpPr/>
          <p:nvPr/>
        </p:nvSpPr>
        <p:spPr>
          <a:xfrm>
            <a:off x="567690" y="1646555"/>
            <a:ext cx="716280" cy="4121785"/>
          </a:xfrm>
          <a:prstGeom prst="roundRect">
            <a:avLst/>
          </a:prstGeom>
          <a:solidFill>
            <a:srgbClr val="036EB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36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机械能及其转化</a:t>
            </a:r>
            <a:endParaRPr lang="zh-CN" altLang="en-US" sz="3600"/>
          </a:p>
        </p:txBody>
      </p:sp>
      <p:sp>
        <p:nvSpPr>
          <p:cNvPr id="14" name="左大括号 13"/>
          <p:cNvSpPr/>
          <p:nvPr/>
        </p:nvSpPr>
        <p:spPr>
          <a:xfrm>
            <a:off x="1549400" y="1741805"/>
            <a:ext cx="1075055" cy="3931285"/>
          </a:xfrm>
          <a:prstGeom prst="leftBrace">
            <a:avLst/>
          </a:prstGeom>
          <a:ln w="28575">
            <a:solidFill>
              <a:srgbClr val="036EB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右箭头 7"/>
          <p:cNvSpPr/>
          <p:nvPr/>
        </p:nvSpPr>
        <p:spPr>
          <a:xfrm>
            <a:off x="4689475" y="1517650"/>
            <a:ext cx="899160" cy="349885"/>
          </a:xfrm>
          <a:prstGeom prst="rightArrow">
            <a:avLst/>
          </a:prstGeom>
          <a:noFill/>
          <a:ln w="19050">
            <a:solidFill>
              <a:srgbClr val="036EB8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BDD7EE"/>
                </a:solidFill>
              </a14:hiddenFill>
            </a:ext>
          </a:ex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r>
              <a:rPr lang="en-US" altLang="zh-CN"/>
              <a:t>                                         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2804160" y="3065145"/>
            <a:ext cx="2853690" cy="578444"/>
          </a:xfrm>
          <a:prstGeom prst="round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lvl="0" algn="ctr">
              <a:buClrTx/>
              <a:buSzTx/>
              <a:buFontTx/>
            </a:pPr>
            <a:r>
              <a:rPr lang="zh-CN" altLang="en-US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机械能及其转化</a:t>
            </a:r>
          </a:p>
        </p:txBody>
      </p:sp>
      <p:sp>
        <p:nvSpPr>
          <p:cNvPr id="6" name="左大括号 5"/>
          <p:cNvSpPr/>
          <p:nvPr/>
        </p:nvSpPr>
        <p:spPr>
          <a:xfrm>
            <a:off x="5837555" y="2597150"/>
            <a:ext cx="754380" cy="1513840"/>
          </a:xfrm>
          <a:prstGeom prst="leftBrace">
            <a:avLst/>
          </a:prstGeom>
          <a:noFill/>
          <a:ln w="28575">
            <a:solidFill>
              <a:srgbClr val="036EB8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BDD7EE"/>
                </a:solidFill>
              </a14:hiddenFill>
            </a:ext>
          </a:ex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6703695" y="2299970"/>
            <a:ext cx="4880610" cy="521970"/>
          </a:xfrm>
          <a:prstGeom prst="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sz="2800" dirty="0">
                <a:sym typeface="宋体" panose="02010600030101010101" pitchFamily="2" charset="-122"/>
              </a:rPr>
              <a:t>实验：动能和势能的相互转化</a:t>
            </a:r>
            <a:endParaRPr lang="zh-CN" sz="2800" dirty="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6703695" y="3790950"/>
            <a:ext cx="3088640" cy="521970"/>
          </a:xfrm>
          <a:prstGeom prst="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altLang="en-US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机械能守恒及条件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6703695" y="3064510"/>
            <a:ext cx="3089275" cy="521970"/>
          </a:xfrm>
          <a:prstGeom prst="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altLang="en-US" sz="2800" dirty="0">
                <a:sym typeface="宋体" panose="02010600030101010101" pitchFamily="2" charset="-122"/>
              </a:rPr>
              <a:t>机械能的相互转化</a:t>
            </a:r>
            <a:endParaRPr lang="zh-CN" altLang="en-US" sz="2800" dirty="0">
              <a:latin typeface="微软雅黑" panose="020B0503020204020204" charset="-122"/>
              <a:ea typeface="微软雅黑" panose="020B0503020204020204" charset="-122"/>
              <a:sym typeface="宋体" panose="02010600030101010101" pitchFamily="2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2804160" y="5356225"/>
            <a:ext cx="3168650" cy="582996"/>
          </a:xfrm>
          <a:prstGeom prst="round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lvl="0" algn="ctr">
              <a:buClrTx/>
              <a:buSzTx/>
              <a:buFontTx/>
            </a:pPr>
            <a:r>
              <a:rPr lang="zh-CN" altLang="en-US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水能和风能的利用</a:t>
            </a:r>
          </a:p>
        </p:txBody>
      </p:sp>
      <p:sp>
        <p:nvSpPr>
          <p:cNvPr id="12" name="左大括号 11"/>
          <p:cNvSpPr/>
          <p:nvPr/>
        </p:nvSpPr>
        <p:spPr>
          <a:xfrm>
            <a:off x="6207760" y="4933315"/>
            <a:ext cx="680720" cy="1428115"/>
          </a:xfrm>
          <a:prstGeom prst="leftBrace">
            <a:avLst/>
          </a:prstGeom>
          <a:noFill/>
          <a:ln w="28575">
            <a:solidFill>
              <a:srgbClr val="036EB8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BDD7EE"/>
                </a:solidFill>
              </a14:hiddenFill>
            </a:ext>
          </a:ex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5" name="文本框 14"/>
          <p:cNvSpPr txBox="1"/>
          <p:nvPr/>
        </p:nvSpPr>
        <p:spPr>
          <a:xfrm>
            <a:off x="7028180" y="4607560"/>
            <a:ext cx="4121150" cy="521970"/>
          </a:xfrm>
          <a:prstGeom prst="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sz="2800">
                <a:sym typeface="+mn-ea"/>
              </a:rPr>
              <a:t>古代对水能和风能的利用</a:t>
            </a:r>
            <a:endParaRPr lang="zh-CN" altLang="en-US" sz="2800" dirty="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7028180" y="6149975"/>
            <a:ext cx="1631315" cy="521970"/>
          </a:xfrm>
          <a:prstGeom prst="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altLang="en-US" sz="2800" dirty="0">
                <a:sym typeface="宋体" panose="02010600030101010101" pitchFamily="2" charset="-122"/>
              </a:rPr>
              <a:t>风力发电</a:t>
            </a:r>
            <a:endParaRPr lang="zh-CN" altLang="en-US" sz="2800" dirty="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7028180" y="5379085"/>
            <a:ext cx="1631315" cy="521970"/>
          </a:xfrm>
          <a:prstGeom prst="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altLang="en-US" sz="2800" dirty="0">
                <a:sym typeface="宋体" panose="02010600030101010101" pitchFamily="2" charset="-122"/>
              </a:rPr>
              <a:t>水力发电</a:t>
            </a:r>
            <a:endParaRPr lang="zh-CN" altLang="en-US" sz="2800" dirty="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ldLvl="0" animBg="1"/>
      <p:bldP spid="25" grpId="0" bldLvl="0" animBg="1"/>
      <p:bldP spid="8" grpId="0" bldLvl="0" animBg="1"/>
      <p:bldP spid="3" grpId="0" bldLvl="0" animBg="1"/>
      <p:bldP spid="6" grpId="0" bldLvl="0" animBg="1"/>
      <p:bldP spid="7" grpId="0" bldLvl="0" animBg="1"/>
      <p:bldP spid="11" grpId="0" bldLvl="0" animBg="1"/>
      <p:bldP spid="9" grpId="0" bldLvl="0" animBg="1"/>
      <p:bldP spid="10" grpId="0" bldLvl="0" animBg="1"/>
      <p:bldP spid="12" grpId="0" bldLvl="0" animBg="1"/>
      <p:bldP spid="15" grpId="0" bldLvl="0" animBg="1"/>
      <p:bldP spid="16" grpId="0" bldLvl="0" animBg="1"/>
      <p:bldP spid="4" grpId="0" bldLvl="0" animBg="1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ESOURCE_RECORD_KEY" val="{&quot;10&quot;:[50042253],&quot;65&quot;:[20205081]}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  <p:tag name="RESOURCE_RECORD_KEY" val="{&quot;10&quot;:[50042253],&quot;65&quot;:[20205081]}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92.95,&quot;left&quot;:32.37007874015748,&quot;top&quot;:137.45,&quot;width&quot;:288.9799212598425}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92.95,&quot;left&quot;:32.37007874015748,&quot;top&quot;:137.45,&quot;width&quot;:288.9799212598425}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92.95,&quot;left&quot;:32.37007874015748,&quot;top&quot;:137.45,&quot;width&quot;:288.9799212598425}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92.95,&quot;left&quot;:32.37007874015748,&quot;top&quot;:137.45,&quot;width&quot;:288.9799212598425}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92.95,&quot;left&quot;:32.37007874015748,&quot;top&quot;:137.45,&quot;width&quot;:288.9799212598425}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92.95,&quot;left&quot;:32.37007874015748,&quot;top&quot;:137.45,&quot;width&quot;:288.9799212598425}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92.95,&quot;left&quot;:32.37007874015748,&quot;top&quot;:137.45,&quot;width&quot;:288.9799212598425}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92.95,&quot;left&quot;:32.37007874015748,&quot;top&quot;:137.45,&quot;width&quot;:288.9799212598425}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92.95,&quot;left&quot;:32.37007874015748,&quot;top&quot;:137.45,&quot;width&quot;:288.9799212598425}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92.95,&quot;left&quot;:32.37007874015748,&quot;top&quot;:137.45,&quot;width&quot;:288.9799212598425}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92.95,&quot;left&quot;:32.37007874015748,&quot;top&quot;:137.45,&quot;width&quot;:288.9799212598425}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92.95,&quot;left&quot;:32.37007874015748,&quot;top&quot;:137.45,&quot;width&quot;:288.9799212598425}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5403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5404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92.95,&quot;left&quot;:32.37007874015748,&quot;top&quot;:137.45,&quot;width&quot;:288.9799212598425}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92.95,&quot;left&quot;:32.37007874015748,&quot;top&quot;:137.45,&quot;width&quot;:288.9799212598425}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92.95,&quot;left&quot;:32.37007874015748,&quot;top&quot;:137.45,&quot;width&quot;:288.9799212598425}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92.95,&quot;left&quot;:32.37007874015748,&quot;top&quot;:137.45,&quot;width&quot;:288.9799212598425}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92.95,&quot;left&quot;:32.37007874015748,&quot;top&quot;:137.45,&quot;width&quot;:288.9799212598425}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92.95,&quot;left&quot;:32.37007874015748,&quot;top&quot;:137.45,&quot;width&quot;:288.9799212598425}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92.95,&quot;left&quot;:32.37007874015748,&quot;top&quot;:137.45,&quot;width&quot;:288.9799212598425}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92.95,&quot;left&quot;:32.37007874015748,&quot;top&quot;:137.45,&quot;width&quot;:288.9799212598425}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92.95,&quot;left&quot;:32.37007874015748,&quot;top&quot;:137.45,&quot;width&quot;:288.9799212598425}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92.95,&quot;left&quot;:32.37007874015748,&quot;top&quot;:137.45,&quot;width&quot;:288.9799212598425}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5660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5663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5664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92.95,&quot;left&quot;:32.37007874015748,&quot;top&quot;:137.45,&quot;width&quot;:288.9799212598425}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92.95,&quot;left&quot;:32.37007874015748,&quot;top&quot;:137.45,&quot;width&quot;:288.9799212598425}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92.95,&quot;left&quot;:32.37007874015748,&quot;top&quot;:137.45,&quot;width&quot;:288.9799212598425}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92.95,&quot;left&quot;:32.37007874015748,&quot;top&quot;:137.45,&quot;width&quot;:288.9799212598425}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92.95,&quot;left&quot;:32.37007874015748,&quot;top&quot;:137.45,&quot;width&quot;:288.9799212598425}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92.95,&quot;left&quot;:32.37007874015748,&quot;top&quot;:137.45,&quot;width&quot;:288.9799212598425}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92.95,&quot;left&quot;:32.37007874015748,&quot;top&quot;:137.45,&quot;width&quot;:288.9799212598425}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92.95,&quot;left&quot;:32.37007874015748,&quot;top&quot;:137.45,&quot;width&quot;:288.9799212598425}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92.95,&quot;left&quot;:32.37007874015748,&quot;top&quot;:137.45,&quot;width&quot;:288.9799212598425}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92.95,&quot;left&quot;:32.37007874015748,&quot;top&quot;:137.45,&quot;width&quot;:288.9799212598425}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92.95,&quot;left&quot;:32.37007874015748,&quot;top&quot;:137.45,&quot;width&quot;:288.9799212598425}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92.95,&quot;left&quot;:32.37007874015748,&quot;top&quot;:137.45,&quot;width&quot;:288.9799212598425}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92.95,&quot;left&quot;:32.37007874015748,&quot;top&quot;:137.45,&quot;width&quot;:288.9799212598425}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92.95,&quot;left&quot;:32.37007874015748,&quot;top&quot;:137.45,&quot;width&quot;:288.9799212598425}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92.95,&quot;left&quot;:32.37007874015748,&quot;top&quot;:137.45,&quot;width&quot;:288.9799212598425}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92.95,&quot;left&quot;:32.37007874015748,&quot;top&quot;:137.45,&quot;width&quot;:288.9799212598425}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92.95,&quot;left&quot;:32.37007874015748,&quot;top&quot;:137.45,&quot;width&quot;:288.9799212598425}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92.95,&quot;left&quot;:32.37007874015748,&quot;top&quot;:137.45,&quot;width&quot;:288.9799212598425}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92.95,&quot;left&quot;:32.37007874015748,&quot;top&quot;:137.45,&quot;width&quot;:288.9799212598425}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92.95,&quot;left&quot;:32.37007874015748,&quot;top&quot;:137.45,&quot;width&quot;:288.9799212598425}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92.95,&quot;left&quot;:32.37007874015748,&quot;top&quot;:137.45,&quot;width&quot;:288.9799212598425}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92.95,&quot;left&quot;:32.37007874015748,&quot;top&quot;:137.45,&quot;width&quot;:288.9799212598425}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heme/theme1.xml><?xml version="1.0" encoding="utf-8"?>
<a:theme xmlns:a="http://schemas.openxmlformats.org/drawingml/2006/main" name="木牍原创课件-封面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木牍原创课件-目录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字体">
      <a:majorFont>
        <a:latin typeface="Arial"/>
        <a:ea typeface="微软雅黑"/>
        <a:cs typeface=""/>
      </a:majorFont>
      <a:minorFont>
        <a:latin typeface="Times New Roman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木牍原创课件-内文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字体">
      <a:majorFont>
        <a:latin typeface="Arial"/>
        <a:ea typeface="微软雅黑"/>
        <a:cs typeface=""/>
      </a:majorFont>
      <a:minorFont>
        <a:latin typeface="Times New Roman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1255</Words>
  <Application>Microsoft Office PowerPoint</Application>
  <PresentationFormat>宽屏</PresentationFormat>
  <Paragraphs>139</Paragraphs>
  <Slides>30</Slides>
  <Notes>0</Notes>
  <HiddenSlides>0</HiddenSlides>
  <MMClips>4</MMClips>
  <ScaleCrop>false</ScaleCrop>
  <HeadingPairs>
    <vt:vector size="6" baseType="variant">
      <vt:variant>
        <vt:lpstr>已用的字体</vt:lpstr>
      </vt:variant>
      <vt:variant>
        <vt:i4>6</vt:i4>
      </vt:variant>
      <vt:variant>
        <vt:lpstr>主题</vt:lpstr>
      </vt:variant>
      <vt:variant>
        <vt:i4>3</vt:i4>
      </vt:variant>
      <vt:variant>
        <vt:lpstr>幻灯片标题</vt:lpstr>
      </vt:variant>
      <vt:variant>
        <vt:i4>30</vt:i4>
      </vt:variant>
    </vt:vector>
  </HeadingPairs>
  <TitlesOfParts>
    <vt:vector size="39" baseType="lpstr">
      <vt:lpstr>方正教材规范楷体_GBK</vt:lpstr>
      <vt:lpstr>宋体</vt:lpstr>
      <vt:lpstr>Arial</vt:lpstr>
      <vt:lpstr>Calibri</vt:lpstr>
      <vt:lpstr>Times New Roman</vt:lpstr>
      <vt:lpstr>微软雅黑</vt:lpstr>
      <vt:lpstr>木牍原创课件-封面</vt:lpstr>
      <vt:lpstr>木牍原创课件-目录</vt:lpstr>
      <vt:lpstr>木牍原创课件-内文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空白演示</dc:title>
  <dc:creator/>
  <cp:lastModifiedBy>Administrator</cp:lastModifiedBy>
  <cp:revision>162</cp:revision>
  <dcterms:created xsi:type="dcterms:W3CDTF">2019-06-19T02:08:00Z</dcterms:created>
  <dcterms:modified xsi:type="dcterms:W3CDTF">2025-05-26T12:59:19Z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2052-12.1.0.20784</vt:lpwstr>
  </property>
  <property fmtid="{D5CDD505-2E9C-101B-9397-08002B2CF9AE}" pid="3" name="ICV">
    <vt:lpwstr>BDCA6CC7CC9A40ECAF8CDAC1377E0517_11</vt:lpwstr>
  </property>
</Properties>
</file>