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5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15" r:id="rId2"/>
    <p:sldId id="961" r:id="rId3"/>
    <p:sldId id="960" r:id="rId4"/>
    <p:sldId id="938" r:id="rId5"/>
    <p:sldId id="984" r:id="rId6"/>
    <p:sldId id="985" r:id="rId7"/>
    <p:sldId id="986" r:id="rId8"/>
    <p:sldId id="987" r:id="rId9"/>
    <p:sldId id="943" r:id="rId10"/>
    <p:sldId id="970" r:id="rId11"/>
    <p:sldId id="944" r:id="rId12"/>
    <p:sldId id="972" r:id="rId13"/>
    <p:sldId id="989" r:id="rId14"/>
    <p:sldId id="990" r:id="rId15"/>
    <p:sldId id="991" r:id="rId16"/>
    <p:sldId id="992" r:id="rId17"/>
    <p:sldId id="974" r:id="rId18"/>
    <p:sldId id="975" r:id="rId19"/>
    <p:sldId id="976" r:id="rId20"/>
    <p:sldId id="957" r:id="rId21"/>
    <p:sldId id="967" r:id="rId22"/>
    <p:sldId id="962" r:id="rId23"/>
    <p:sldId id="963" r:id="rId24"/>
    <p:sldId id="964" r:id="rId25"/>
    <p:sldId id="966" r:id="rId26"/>
    <p:sldId id="977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41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581" y="77"/>
      </p:cViewPr>
      <p:guideLst>
        <p:guide orient="horz" pos="2151"/>
        <p:guide pos="41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heme" Target="../theme/theme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heme" Target="../theme/theme2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7411" name="Rectangle 3"/>
          <p:cNvSpPr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  <p:custDataLst>
              <p:tags r:id="rId4"/>
            </p:custDataLst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  <p:custDataLst>
              <p:tags r:id="rId5"/>
            </p:custDataLst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355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4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29698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9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3277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40962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20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>
          <a:xfrm>
            <a:off x="402167" y="6019800"/>
            <a:ext cx="305223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37600" y="6019800"/>
            <a:ext cx="3052233" cy="476250"/>
          </a:xfrm>
          <a:prstGeom prst="rect">
            <a:avLst/>
          </a:prstGeom>
        </p:spPr>
        <p:txBody>
          <a:bodyPr anchor="ctr"/>
          <a:lstStyle/>
          <a:p>
            <a:pPr lvl="0" eaLnBrk="1" fontAlgn="base" hangingPunct="1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ea typeface="黑体" panose="02010609060101010101" pitchFamily="49" charset="-122"/>
              </a:defRPr>
            </a:lvl1pPr>
            <a:lvl2pPr>
              <a:defRPr sz="2100">
                <a:ea typeface="黑体" panose="02010609060101010101" pitchFamily="49" charset="-122"/>
              </a:defRPr>
            </a:lvl2pPr>
            <a:lvl3pPr>
              <a:defRPr sz="1800">
                <a:ea typeface="黑体" panose="02010609060101010101" pitchFamily="49" charset="-122"/>
              </a:defRPr>
            </a:lvl3pPr>
            <a:lvl4pPr>
              <a:defRPr sz="1500">
                <a:ea typeface="黑体" panose="02010609060101010101" pitchFamily="49" charset="-122"/>
              </a:defRPr>
            </a:lvl4pPr>
            <a:lvl5pPr>
              <a:defRPr sz="1500"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背景母版.jpg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image" Target="../media/image11.jpeg"/><Relationship Id="rId3" Type="http://schemas.openxmlformats.org/officeDocument/2006/relationships/tags" Target="../tags/tag240.xml"/><Relationship Id="rId21" Type="http://schemas.openxmlformats.org/officeDocument/2006/relationships/image" Target="../media/image14.jpe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image" Target="../media/image13.jpe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10" Type="http://schemas.openxmlformats.org/officeDocument/2006/relationships/tags" Target="../tags/tag247.xml"/><Relationship Id="rId19" Type="http://schemas.openxmlformats.org/officeDocument/2006/relationships/image" Target="../media/image12.jpe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image" Target="../media/image16.png"/><Relationship Id="rId2" Type="http://schemas.openxmlformats.org/officeDocument/2006/relationships/tags" Target="../tags/tag255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63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audio" Target="../media/audio1.wav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299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301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audio" Target="../media/audio2.wav"/><Relationship Id="rId8" Type="http://schemas.openxmlformats.org/officeDocument/2006/relationships/tags" Target="../tags/tag278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13.xml"/><Relationship Id="rId21" Type="http://schemas.openxmlformats.org/officeDocument/2006/relationships/image" Target="../media/image19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image" Target="../media/image18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21.png"/><Relationship Id="rId10" Type="http://schemas.openxmlformats.org/officeDocument/2006/relationships/tags" Target="../tags/tag320.xml"/><Relationship Id="rId19" Type="http://schemas.openxmlformats.org/officeDocument/2006/relationships/image" Target="../media/image17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audio" Target="../media/audio2.wav"/><Relationship Id="rId18" Type="http://schemas.openxmlformats.org/officeDocument/2006/relationships/image" Target="../media/image26.wmf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12" Type="http://schemas.openxmlformats.org/officeDocument/2006/relationships/audio" Target="../media/audio3.wav"/><Relationship Id="rId17" Type="http://schemas.openxmlformats.org/officeDocument/2006/relationships/image" Target="../media/image25.png"/><Relationship Id="rId2" Type="http://schemas.openxmlformats.org/officeDocument/2006/relationships/tags" Target="../tags/tag356.xml"/><Relationship Id="rId16" Type="http://schemas.openxmlformats.org/officeDocument/2006/relationships/image" Target="../media/image24.gif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9.xml"/><Relationship Id="rId15" Type="http://schemas.openxmlformats.org/officeDocument/2006/relationships/audio" Target="../media/audio1.wav"/><Relationship Id="rId10" Type="http://schemas.openxmlformats.org/officeDocument/2006/relationships/tags" Target="../tags/tag364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tags" Target="../tags/tag396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tags" Target="../tags/tag398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8" Type="http://schemas.openxmlformats.org/officeDocument/2006/relationships/tags" Target="../tags/tag375.xml"/><Relationship Id="rId3" Type="http://schemas.openxmlformats.org/officeDocument/2006/relationships/tags" Target="../tags/tag37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17.xml"/><Relationship Id="rId21" Type="http://schemas.openxmlformats.org/officeDocument/2006/relationships/tags" Target="../tags/tag112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63" Type="http://schemas.openxmlformats.org/officeDocument/2006/relationships/tags" Target="../tags/tag154.xml"/><Relationship Id="rId68" Type="http://schemas.openxmlformats.org/officeDocument/2006/relationships/tags" Target="../tags/tag159.xml"/><Relationship Id="rId84" Type="http://schemas.openxmlformats.org/officeDocument/2006/relationships/tags" Target="../tags/tag175.xml"/><Relationship Id="rId89" Type="http://schemas.openxmlformats.org/officeDocument/2006/relationships/slideLayout" Target="../slideLayouts/slideLayout7.xml"/><Relationship Id="rId16" Type="http://schemas.openxmlformats.org/officeDocument/2006/relationships/tags" Target="../tags/tag107.xml"/><Relationship Id="rId11" Type="http://schemas.openxmlformats.org/officeDocument/2006/relationships/tags" Target="../tags/tag102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53" Type="http://schemas.openxmlformats.org/officeDocument/2006/relationships/tags" Target="../tags/tag144.xml"/><Relationship Id="rId58" Type="http://schemas.openxmlformats.org/officeDocument/2006/relationships/tags" Target="../tags/tag149.xml"/><Relationship Id="rId74" Type="http://schemas.openxmlformats.org/officeDocument/2006/relationships/tags" Target="../tags/tag165.xml"/><Relationship Id="rId79" Type="http://schemas.openxmlformats.org/officeDocument/2006/relationships/tags" Target="../tags/tag170.xml"/><Relationship Id="rId5" Type="http://schemas.openxmlformats.org/officeDocument/2006/relationships/tags" Target="../tags/tag96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tags" Target="../tags/tag147.xml"/><Relationship Id="rId64" Type="http://schemas.openxmlformats.org/officeDocument/2006/relationships/tags" Target="../tags/tag155.xml"/><Relationship Id="rId69" Type="http://schemas.openxmlformats.org/officeDocument/2006/relationships/tags" Target="../tags/tag160.xml"/><Relationship Id="rId77" Type="http://schemas.openxmlformats.org/officeDocument/2006/relationships/tags" Target="../tags/tag168.xml"/><Relationship Id="rId8" Type="http://schemas.openxmlformats.org/officeDocument/2006/relationships/tags" Target="../tags/tag99.xml"/><Relationship Id="rId51" Type="http://schemas.openxmlformats.org/officeDocument/2006/relationships/tags" Target="../tags/tag142.xml"/><Relationship Id="rId72" Type="http://schemas.openxmlformats.org/officeDocument/2006/relationships/tags" Target="../tags/tag163.xml"/><Relationship Id="rId80" Type="http://schemas.openxmlformats.org/officeDocument/2006/relationships/tags" Target="../tags/tag171.xml"/><Relationship Id="rId85" Type="http://schemas.openxmlformats.org/officeDocument/2006/relationships/tags" Target="../tags/tag176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59" Type="http://schemas.openxmlformats.org/officeDocument/2006/relationships/tags" Target="../tags/tag150.xml"/><Relationship Id="rId67" Type="http://schemas.openxmlformats.org/officeDocument/2006/relationships/tags" Target="../tags/tag158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tags" Target="../tags/tag145.xml"/><Relationship Id="rId62" Type="http://schemas.openxmlformats.org/officeDocument/2006/relationships/tags" Target="../tags/tag153.xml"/><Relationship Id="rId70" Type="http://schemas.openxmlformats.org/officeDocument/2006/relationships/tags" Target="../tags/tag161.xml"/><Relationship Id="rId75" Type="http://schemas.openxmlformats.org/officeDocument/2006/relationships/tags" Target="../tags/tag166.xml"/><Relationship Id="rId83" Type="http://schemas.openxmlformats.org/officeDocument/2006/relationships/tags" Target="../tags/tag174.xml"/><Relationship Id="rId88" Type="http://schemas.openxmlformats.org/officeDocument/2006/relationships/tags" Target="../tags/tag179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Relationship Id="rId57" Type="http://schemas.openxmlformats.org/officeDocument/2006/relationships/tags" Target="../tags/tag148.xml"/><Relationship Id="rId10" Type="http://schemas.openxmlformats.org/officeDocument/2006/relationships/tags" Target="../tags/tag101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tags" Target="../tags/tag143.xml"/><Relationship Id="rId60" Type="http://schemas.openxmlformats.org/officeDocument/2006/relationships/tags" Target="../tags/tag151.xml"/><Relationship Id="rId65" Type="http://schemas.openxmlformats.org/officeDocument/2006/relationships/tags" Target="../tags/tag156.xml"/><Relationship Id="rId73" Type="http://schemas.openxmlformats.org/officeDocument/2006/relationships/tags" Target="../tags/tag164.xml"/><Relationship Id="rId78" Type="http://schemas.openxmlformats.org/officeDocument/2006/relationships/tags" Target="../tags/tag169.xml"/><Relationship Id="rId81" Type="http://schemas.openxmlformats.org/officeDocument/2006/relationships/tags" Target="../tags/tag172.xml"/><Relationship Id="rId86" Type="http://schemas.openxmlformats.org/officeDocument/2006/relationships/tags" Target="../tags/tag177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39" Type="http://schemas.openxmlformats.org/officeDocument/2006/relationships/tags" Target="../tags/tag130.xml"/><Relationship Id="rId34" Type="http://schemas.openxmlformats.org/officeDocument/2006/relationships/tags" Target="../tags/tag125.xml"/><Relationship Id="rId50" Type="http://schemas.openxmlformats.org/officeDocument/2006/relationships/tags" Target="../tags/tag141.xml"/><Relationship Id="rId55" Type="http://schemas.openxmlformats.org/officeDocument/2006/relationships/tags" Target="../tags/tag146.xml"/><Relationship Id="rId76" Type="http://schemas.openxmlformats.org/officeDocument/2006/relationships/tags" Target="../tags/tag167.xml"/><Relationship Id="rId7" Type="http://schemas.openxmlformats.org/officeDocument/2006/relationships/tags" Target="../tags/tag98.xml"/><Relationship Id="rId71" Type="http://schemas.openxmlformats.org/officeDocument/2006/relationships/tags" Target="../tags/tag162.xml"/><Relationship Id="rId2" Type="http://schemas.openxmlformats.org/officeDocument/2006/relationships/tags" Target="../tags/tag93.xml"/><Relationship Id="rId29" Type="http://schemas.openxmlformats.org/officeDocument/2006/relationships/tags" Target="../tags/tag120.xml"/><Relationship Id="rId24" Type="http://schemas.openxmlformats.org/officeDocument/2006/relationships/tags" Target="../tags/tag115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66" Type="http://schemas.openxmlformats.org/officeDocument/2006/relationships/tags" Target="../tags/tag157.xml"/><Relationship Id="rId87" Type="http://schemas.openxmlformats.org/officeDocument/2006/relationships/tags" Target="../tags/tag178.xml"/><Relationship Id="rId61" Type="http://schemas.openxmlformats.org/officeDocument/2006/relationships/tags" Target="../tags/tag152.xml"/><Relationship Id="rId82" Type="http://schemas.openxmlformats.org/officeDocument/2006/relationships/tags" Target="../tags/tag173.xml"/><Relationship Id="rId19" Type="http://schemas.openxmlformats.org/officeDocument/2006/relationships/tags" Target="../tags/tag1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12" Type="http://schemas.openxmlformats.org/officeDocument/2006/relationships/image" Target="../media/image28.png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image" Target="../media/image27.wmf"/><Relationship Id="rId5" Type="http://schemas.openxmlformats.org/officeDocument/2006/relationships/tags" Target="../tags/tag421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20.xml"/><Relationship Id="rId9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2.xml"/><Relationship Id="rId1" Type="http://schemas.openxmlformats.org/officeDocument/2006/relationships/tags" Target="../tags/tag4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9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8.jpe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7.png"/><Relationship Id="rId5" Type="http://schemas.openxmlformats.org/officeDocument/2006/relationships/tags" Target="../tags/tag20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9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/>
          <p:nvPr>
            <p:custDataLst>
              <p:tags r:id="rId1"/>
            </p:custDataLst>
          </p:nvPr>
        </p:nvSpPr>
        <p:spPr>
          <a:xfrm>
            <a:off x="2639616" y="2564904"/>
            <a:ext cx="7502375" cy="117570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阿基米德原理</a:t>
            </a:r>
            <a:endParaRPr lang="zh-CN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4"/>
          <p:cNvSpPr txBox="1"/>
          <p:nvPr>
            <p:custDataLst>
              <p:tags r:id="rId2"/>
            </p:custDataLst>
          </p:nvPr>
        </p:nvSpPr>
        <p:spPr>
          <a:xfrm>
            <a:off x="1487488" y="1268760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第十章    浮力</a:t>
            </a:r>
          </a:p>
        </p:txBody>
      </p:sp>
      <p:sp>
        <p:nvSpPr>
          <p:cNvPr id="18435" name="Text Box 33"/>
          <p:cNvSpPr txBox="1"/>
          <p:nvPr>
            <p:custDataLst>
              <p:tags r:id="rId3"/>
            </p:custDataLst>
          </p:nvPr>
        </p:nvSpPr>
        <p:spPr>
          <a:xfrm>
            <a:off x="6888163" y="620713"/>
            <a:ext cx="34559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八年级物理（</a:t>
            </a:r>
            <a:r>
              <a:rPr lang="en-US" altLang="zh-CN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RJ</a:t>
            </a:r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</a:p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教学课件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4"/>
          <p:cNvGrpSpPr/>
          <p:nvPr>
            <p:custDataLst>
              <p:tags r:id="rId1"/>
            </p:custDataLst>
          </p:nvPr>
        </p:nvGrpSpPr>
        <p:grpSpPr>
          <a:xfrm>
            <a:off x="3756978" y="1487488"/>
            <a:ext cx="3022600" cy="3381375"/>
            <a:chOff x="622" y="2225"/>
            <a:chExt cx="4760" cy="5326"/>
          </a:xfrm>
        </p:grpSpPr>
        <p:pic>
          <p:nvPicPr>
            <p:cNvPr id="30722" name="图片 27651" descr="0NLX%[_9QQBJ4A2D9BH]SG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622" y="2225"/>
              <a:ext cx="1360" cy="51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3" name="图片 27652" descr="8N2X}738{5PKS[YRIICCP1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982" y="4831"/>
              <a:ext cx="3400" cy="27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4" name="文本框 27658"/>
            <p:cNvSpPr txBox="1"/>
            <p:nvPr>
              <p:custDataLst>
                <p:tags r:id="rId16"/>
              </p:custDataLst>
            </p:nvPr>
          </p:nvSpPr>
          <p:spPr>
            <a:xfrm>
              <a:off x="1757" y="4120"/>
              <a:ext cx="17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G=4N</a:t>
              </a:r>
            </a:p>
          </p:txBody>
        </p:sp>
      </p:grpSp>
      <p:grpSp>
        <p:nvGrpSpPr>
          <p:cNvPr id="30725" name="组合 1"/>
          <p:cNvGrpSpPr/>
          <p:nvPr>
            <p:custDataLst>
              <p:tags r:id="rId2"/>
            </p:custDataLst>
          </p:nvPr>
        </p:nvGrpSpPr>
        <p:grpSpPr>
          <a:xfrm>
            <a:off x="6533515" y="1051878"/>
            <a:ext cx="2232025" cy="3600450"/>
            <a:chOff x="5612" y="1657"/>
            <a:chExt cx="3515" cy="5670"/>
          </a:xfrm>
        </p:grpSpPr>
        <p:pic>
          <p:nvPicPr>
            <p:cNvPr id="30726" name="图片 27653" descr="3AB[G97V7S{~8ONW~S9F[%D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5840" y="1657"/>
              <a:ext cx="3287" cy="56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7" name="文本框 27659"/>
            <p:cNvSpPr txBox="1"/>
            <p:nvPr>
              <p:custDataLst>
                <p:tags r:id="rId13"/>
              </p:custDataLst>
            </p:nvPr>
          </p:nvSpPr>
          <p:spPr>
            <a:xfrm>
              <a:off x="5612" y="4040"/>
              <a:ext cx="163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F=3N</a:t>
              </a:r>
            </a:p>
          </p:txBody>
        </p:sp>
      </p:grpSp>
      <p:grpSp>
        <p:nvGrpSpPr>
          <p:cNvPr id="30728" name="组合 3"/>
          <p:cNvGrpSpPr/>
          <p:nvPr>
            <p:custDataLst>
              <p:tags r:id="rId3"/>
            </p:custDataLst>
          </p:nvPr>
        </p:nvGrpSpPr>
        <p:grpSpPr>
          <a:xfrm>
            <a:off x="8765540" y="1269365"/>
            <a:ext cx="1727200" cy="3383598"/>
            <a:chOff x="8447" y="2112"/>
            <a:chExt cx="2722" cy="5327"/>
          </a:xfrm>
        </p:grpSpPr>
        <p:pic>
          <p:nvPicPr>
            <p:cNvPr id="30729" name="图片 27655" descr="6J{N8SX15C$][3P_EY%F6VE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9807" y="2112"/>
              <a:ext cx="1362" cy="53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0" name="文本框 27660"/>
            <p:cNvSpPr txBox="1"/>
            <p:nvPr>
              <p:custDataLst>
                <p:tags r:id="rId11"/>
              </p:custDataLst>
            </p:nvPr>
          </p:nvSpPr>
          <p:spPr>
            <a:xfrm>
              <a:off x="8447" y="4380"/>
              <a:ext cx="199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总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=4N</a:t>
              </a:r>
            </a:p>
          </p:txBody>
        </p:sp>
      </p:grpSp>
      <p:grpSp>
        <p:nvGrpSpPr>
          <p:cNvPr id="30731" name="组合 2"/>
          <p:cNvGrpSpPr/>
          <p:nvPr>
            <p:custDataLst>
              <p:tags r:id="rId4"/>
            </p:custDataLst>
          </p:nvPr>
        </p:nvGrpSpPr>
        <p:grpSpPr>
          <a:xfrm>
            <a:off x="1715453" y="1415415"/>
            <a:ext cx="1584325" cy="3382010"/>
            <a:chOff x="11282" y="2112"/>
            <a:chExt cx="2495" cy="5327"/>
          </a:xfrm>
        </p:grpSpPr>
        <p:pic>
          <p:nvPicPr>
            <p:cNvPr id="30732" name="图片 27654" descr=")9Q([61%VX8%{P}`8AZJEL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2530" y="2112"/>
              <a:ext cx="1247" cy="53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3" name="文本框 27661"/>
            <p:cNvSpPr txBox="1"/>
            <p:nvPr>
              <p:custDataLst>
                <p:tags r:id="rId9"/>
              </p:custDataLst>
            </p:nvPr>
          </p:nvSpPr>
          <p:spPr>
            <a:xfrm>
              <a:off x="11282" y="4380"/>
              <a:ext cx="19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G</a:t>
              </a:r>
              <a:r>
                <a:rPr lang="zh-CN" altLang="en-US" sz="20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桶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=3N</a:t>
              </a:r>
            </a:p>
          </p:txBody>
        </p:sp>
      </p:grpSp>
      <p:sp>
        <p:nvSpPr>
          <p:cNvPr id="2" name="文本框 27662"/>
          <p:cNvSpPr txBox="1"/>
          <p:nvPr>
            <p:custDataLst>
              <p:tags r:id="rId5"/>
            </p:custDataLst>
          </p:nvPr>
        </p:nvSpPr>
        <p:spPr>
          <a:xfrm>
            <a:off x="1991995" y="5084763"/>
            <a:ext cx="39195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=G</a:t>
            </a:r>
            <a:r>
              <a:rPr lang="zh-CN" altLang="en-US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-F</a:t>
            </a:r>
            <a:r>
              <a:rPr lang="zh-CN" altLang="en-US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示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=4N-3N=1N</a:t>
            </a:r>
          </a:p>
        </p:txBody>
      </p:sp>
      <p:sp>
        <p:nvSpPr>
          <p:cNvPr id="3" name="文本框 27663"/>
          <p:cNvSpPr txBox="1"/>
          <p:nvPr>
            <p:custDataLst>
              <p:tags r:id="rId6"/>
            </p:custDataLst>
          </p:nvPr>
        </p:nvSpPr>
        <p:spPr>
          <a:xfrm>
            <a:off x="6744018" y="5054283"/>
            <a:ext cx="4321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=G</a:t>
            </a:r>
            <a:r>
              <a:rPr lang="zh-CN" altLang="en-US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-G</a:t>
            </a:r>
            <a:r>
              <a:rPr lang="zh-CN" altLang="en-US" sz="2800" baseline="-250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桶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=4N-3N=1N</a:t>
            </a:r>
          </a:p>
        </p:txBody>
      </p:sp>
      <p:sp>
        <p:nvSpPr>
          <p:cNvPr id="4" name="文本框 2"/>
          <p:cNvSpPr txBox="1"/>
          <p:nvPr>
            <p:custDataLst>
              <p:tags r:id="rId7"/>
            </p:custDataLst>
          </p:nvPr>
        </p:nvSpPr>
        <p:spPr>
          <a:xfrm>
            <a:off x="4591050" y="5762625"/>
            <a:ext cx="268097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54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G</a:t>
            </a:r>
            <a:r>
              <a:rPr lang="zh-CN" altLang="en-US" sz="54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>
            <p:custDataLst>
              <p:tags r:id="rId1"/>
            </p:custDataLst>
          </p:nvPr>
        </p:nvSpPr>
        <p:spPr>
          <a:xfrm>
            <a:off x="993775" y="1503680"/>
            <a:ext cx="858139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内容：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浸在液体中的物体所受的浮力，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大小等于它排开液体的重力。</a:t>
            </a:r>
          </a:p>
        </p:txBody>
      </p:sp>
      <p:sp>
        <p:nvSpPr>
          <p:cNvPr id="16387" name="Text Box 3"/>
          <p:cNvSpPr txBox="1"/>
          <p:nvPr>
            <p:custDataLst>
              <p:tags r:id="rId2"/>
            </p:custDataLst>
          </p:nvPr>
        </p:nvSpPr>
        <p:spPr>
          <a:xfrm>
            <a:off x="1055688" y="3140393"/>
            <a:ext cx="582136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原理式：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</a:p>
        </p:txBody>
      </p:sp>
      <p:sp>
        <p:nvSpPr>
          <p:cNvPr id="16388" name="Text Box 4"/>
          <p:cNvSpPr txBox="1"/>
          <p:nvPr>
            <p:custDataLst>
              <p:tags r:id="rId3"/>
            </p:custDataLst>
          </p:nvPr>
        </p:nvSpPr>
        <p:spPr>
          <a:xfrm>
            <a:off x="1076325" y="5410518"/>
            <a:ext cx="7315200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适用范围：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液体和气体</a:t>
            </a:r>
            <a:endParaRPr lang="zh-CN" altLang="en-US" sz="26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89" name="Text Box 5"/>
          <p:cNvSpPr txBox="1"/>
          <p:nvPr>
            <p:custDataLst>
              <p:tags r:id="rId4"/>
            </p:custDataLst>
          </p:nvPr>
        </p:nvSpPr>
        <p:spPr>
          <a:xfrm>
            <a:off x="1055688" y="3942080"/>
            <a:ext cx="7110412" cy="1087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表达式：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g= </a:t>
            </a:r>
            <a:r>
              <a:rPr lang="en-US" altLang="zh-CN" sz="26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ρ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gV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</a:p>
        </p:txBody>
      </p:sp>
      <p:grpSp>
        <p:nvGrpSpPr>
          <p:cNvPr id="31749" name="Group 6"/>
          <p:cNvGrpSpPr/>
          <p:nvPr>
            <p:custDataLst>
              <p:tags r:id="rId5"/>
            </p:custDataLst>
          </p:nvPr>
        </p:nvGrpSpPr>
        <p:grpSpPr>
          <a:xfrm>
            <a:off x="9192895" y="1556068"/>
            <a:ext cx="1847850" cy="3165475"/>
            <a:chOff x="0" y="0"/>
            <a:chExt cx="2908" cy="4984"/>
          </a:xfrm>
        </p:grpSpPr>
        <p:pic>
          <p:nvPicPr>
            <p:cNvPr id="31750" name="Picture 112" descr="8-29-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0" y="0"/>
              <a:ext cx="2908" cy="49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1" name="AutoShape 8"/>
            <p:cNvSpPr/>
            <p:nvPr>
              <p:custDataLst>
                <p:tags r:id="rId14"/>
              </p:custDataLst>
            </p:nvPr>
          </p:nvSpPr>
          <p:spPr>
            <a:xfrm flipV="1">
              <a:off x="1867" y="3995"/>
              <a:ext cx="693" cy="336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3" name="AutoShape 11"/>
          <p:cNvSpPr/>
          <p:nvPr>
            <p:custDataLst>
              <p:tags r:id="rId6"/>
            </p:custDataLst>
          </p:nvPr>
        </p:nvSpPr>
        <p:spPr>
          <a:xfrm flipV="1">
            <a:off x="6043613" y="5216843"/>
            <a:ext cx="2114550" cy="765175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 eaLnBrk="0" fontAlgn="base" hangingPunct="0"/>
            <a:r>
              <a:rPr lang="en-US" altLang="en-US" sz="3200" b="1" strike="noStrike" noProof="1">
                <a:solidFill>
                  <a:srgbClr val="F8081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公 式 法</a:t>
            </a:r>
          </a:p>
        </p:txBody>
      </p:sp>
      <p:grpSp>
        <p:nvGrpSpPr>
          <p:cNvPr id="31753" name="组合 6147"/>
          <p:cNvGrpSpPr/>
          <p:nvPr>
            <p:custDataLst>
              <p:tags r:id="rId7"/>
            </p:custDataLst>
          </p:nvPr>
        </p:nvGrpSpPr>
        <p:grpSpPr>
          <a:xfrm>
            <a:off x="407670" y="332740"/>
            <a:ext cx="2873375" cy="808672"/>
            <a:chOff x="0" y="0"/>
            <a:chExt cx="4530" cy="1275"/>
          </a:xfrm>
        </p:grpSpPr>
        <p:sp>
          <p:nvSpPr>
            <p:cNvPr id="31754" name="矩形 7"/>
            <p:cNvSpPr/>
            <p:nvPr>
              <p:custDataLst>
                <p:tags r:id="rId8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矩形 17"/>
            <p:cNvSpPr/>
            <p:nvPr>
              <p:custDataLst>
                <p:tags r:id="rId10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7" name="文本框 6151"/>
            <p:cNvSpPr txBox="1"/>
            <p:nvPr>
              <p:custDataLst>
                <p:tags r:id="rId11"/>
              </p:custDataLst>
            </p:nvPr>
          </p:nvSpPr>
          <p:spPr>
            <a:xfrm>
              <a:off x="878" y="432"/>
              <a:ext cx="3652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阿基米德原理</a:t>
              </a:r>
            </a:p>
          </p:txBody>
        </p:sp>
        <p:sp>
          <p:nvSpPr>
            <p:cNvPr id="31758" name="文本框 6152"/>
            <p:cNvSpPr txBox="1"/>
            <p:nvPr>
              <p:custDataLst>
                <p:tags r:id="rId12"/>
              </p:custDataLst>
            </p:nvPr>
          </p:nvSpPr>
          <p:spPr>
            <a:xfrm>
              <a:off x="0" y="452"/>
              <a:ext cx="8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245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6" name="组合 59405"/>
          <p:cNvGrpSpPr/>
          <p:nvPr>
            <p:custDataLst>
              <p:tags r:id="rId1"/>
            </p:custDataLst>
          </p:nvPr>
        </p:nvGrpSpPr>
        <p:grpSpPr>
          <a:xfrm>
            <a:off x="6104890" y="3362008"/>
            <a:ext cx="2233613" cy="2376487"/>
            <a:chOff x="930" y="2614"/>
            <a:chExt cx="771" cy="953"/>
          </a:xfrm>
        </p:grpSpPr>
        <p:grpSp>
          <p:nvGrpSpPr>
            <p:cNvPr id="35843" name="组合 59406"/>
            <p:cNvGrpSpPr/>
            <p:nvPr>
              <p:custDataLst>
                <p:tags r:id="rId33"/>
              </p:custDataLst>
            </p:nvPr>
          </p:nvGrpSpPr>
          <p:grpSpPr>
            <a:xfrm>
              <a:off x="930" y="2614"/>
              <a:ext cx="771" cy="953"/>
              <a:chOff x="748" y="2704"/>
              <a:chExt cx="635" cy="682"/>
            </a:xfrm>
          </p:grpSpPr>
          <p:grpSp>
            <p:nvGrpSpPr>
              <p:cNvPr id="35844" name="组合 59407"/>
              <p:cNvGrpSpPr/>
              <p:nvPr>
                <p:custDataLst>
                  <p:tags r:id="rId35"/>
                </p:custDataLst>
              </p:nvPr>
            </p:nvGrpSpPr>
            <p:grpSpPr>
              <a:xfrm>
                <a:off x="748" y="2704"/>
                <a:ext cx="635" cy="682"/>
                <a:chOff x="748" y="2704"/>
                <a:chExt cx="635" cy="682"/>
              </a:xfrm>
            </p:grpSpPr>
            <p:sp>
              <p:nvSpPr>
                <p:cNvPr id="35845" name="直接连接符 59408"/>
                <p:cNvSpPr/>
                <p:nvPr>
                  <p:custDataLst>
                    <p:tags r:id="rId37"/>
                  </p:custDataLst>
                </p:nvPr>
              </p:nvSpPr>
              <p:spPr>
                <a:xfrm flipH="1">
                  <a:off x="748" y="2704"/>
                  <a:ext cx="0" cy="68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5846" name="直接连接符 59409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748" y="3385"/>
                  <a:ext cx="635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5847" name="直接连接符 59410"/>
                <p:cNvSpPr/>
                <p:nvPr>
                  <p:custDataLst>
                    <p:tags r:id="rId39"/>
                  </p:custDataLst>
                </p:nvPr>
              </p:nvSpPr>
              <p:spPr>
                <a:xfrm flipH="1" flipV="1">
                  <a:off x="1383" y="2704"/>
                  <a:ext cx="0" cy="6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5848" name="直接连接符 59411"/>
                <p:cNvSpPr/>
                <p:nvPr>
                  <p:custDataLst>
                    <p:tags r:id="rId40"/>
                  </p:custDataLst>
                </p:nvPr>
              </p:nvSpPr>
              <p:spPr>
                <a:xfrm flipH="1" flipV="1">
                  <a:off x="1383" y="2750"/>
                  <a:ext cx="0" cy="6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5849" name="矩形 59412"/>
              <p:cNvSpPr/>
              <p:nvPr>
                <p:custDataLst>
                  <p:tags r:id="rId36"/>
                </p:custDataLst>
              </p:nvPr>
            </p:nvSpPr>
            <p:spPr>
              <a:xfrm>
                <a:off x="766" y="2868"/>
                <a:ext cx="590" cy="499"/>
              </a:xfrm>
              <a:prstGeom prst="rect">
                <a:avLst/>
              </a:prstGeom>
              <a:pattFill prst="dashHorz">
                <a:fgClr>
                  <a:schemeClr val="tx1"/>
                </a:fgClr>
                <a:bgClr>
                  <a:schemeClr val="accent1"/>
                </a:bgClr>
              </a:patt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5850" name="矩形 59413"/>
            <p:cNvSpPr/>
            <p:nvPr>
              <p:custDataLst>
                <p:tags r:id="rId34"/>
              </p:custDataLst>
            </p:nvPr>
          </p:nvSpPr>
          <p:spPr>
            <a:xfrm>
              <a:off x="1156" y="2750"/>
              <a:ext cx="318" cy="31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9415" name="文本框 59414"/>
          <p:cNvSpPr txBox="1"/>
          <p:nvPr>
            <p:custDataLst>
              <p:tags r:id="rId2"/>
            </p:custDataLst>
          </p:nvPr>
        </p:nvSpPr>
        <p:spPr>
          <a:xfrm>
            <a:off x="6609715" y="5809933"/>
            <a:ext cx="19431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32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&lt;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32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  <a:endParaRPr lang="zh-CN" altLang="el-GR" sz="32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9416" name="组合 59415"/>
          <p:cNvGrpSpPr/>
          <p:nvPr>
            <p:custDataLst>
              <p:tags r:id="rId3"/>
            </p:custDataLst>
          </p:nvPr>
        </p:nvGrpSpPr>
        <p:grpSpPr>
          <a:xfrm>
            <a:off x="2577465" y="3362008"/>
            <a:ext cx="2232025" cy="2376487"/>
            <a:chOff x="3334" y="2568"/>
            <a:chExt cx="771" cy="953"/>
          </a:xfrm>
        </p:grpSpPr>
        <p:grpSp>
          <p:nvGrpSpPr>
            <p:cNvPr id="35853" name="组合 59416"/>
            <p:cNvGrpSpPr/>
            <p:nvPr>
              <p:custDataLst>
                <p:tags r:id="rId25"/>
              </p:custDataLst>
            </p:nvPr>
          </p:nvGrpSpPr>
          <p:grpSpPr>
            <a:xfrm>
              <a:off x="3334" y="2568"/>
              <a:ext cx="771" cy="953"/>
              <a:chOff x="748" y="2704"/>
              <a:chExt cx="635" cy="682"/>
            </a:xfrm>
          </p:grpSpPr>
          <p:grpSp>
            <p:nvGrpSpPr>
              <p:cNvPr id="35854" name="组合 59417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748" y="2704"/>
                <a:ext cx="635" cy="682"/>
                <a:chOff x="748" y="2704"/>
                <a:chExt cx="635" cy="682"/>
              </a:xfrm>
            </p:grpSpPr>
            <p:sp>
              <p:nvSpPr>
                <p:cNvPr id="35855" name="直接连接符 59418"/>
                <p:cNvSpPr/>
                <p:nvPr>
                  <p:custDataLst>
                    <p:tags r:id="rId29"/>
                  </p:custDataLst>
                </p:nvPr>
              </p:nvSpPr>
              <p:spPr>
                <a:xfrm flipH="1">
                  <a:off x="748" y="2704"/>
                  <a:ext cx="0" cy="68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5856" name="直接连接符 59419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748" y="3385"/>
                  <a:ext cx="635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5857" name="直接连接符 59420"/>
                <p:cNvSpPr/>
                <p:nvPr>
                  <p:custDataLst>
                    <p:tags r:id="rId31"/>
                  </p:custDataLst>
                </p:nvPr>
              </p:nvSpPr>
              <p:spPr>
                <a:xfrm flipH="1" flipV="1">
                  <a:off x="1383" y="2704"/>
                  <a:ext cx="0" cy="6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5858" name="直接连接符 59421"/>
                <p:cNvSpPr/>
                <p:nvPr>
                  <p:custDataLst>
                    <p:tags r:id="rId32"/>
                  </p:custDataLst>
                </p:nvPr>
              </p:nvSpPr>
              <p:spPr>
                <a:xfrm flipH="1" flipV="1">
                  <a:off x="1383" y="2750"/>
                  <a:ext cx="0" cy="6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35859" name="矩形 59422"/>
              <p:cNvSpPr/>
              <p:nvPr>
                <p:custDataLst>
                  <p:tags r:id="rId28"/>
                </p:custDataLst>
              </p:nvPr>
            </p:nvSpPr>
            <p:spPr>
              <a:xfrm>
                <a:off x="766" y="2868"/>
                <a:ext cx="590" cy="499"/>
              </a:xfrm>
              <a:prstGeom prst="rect">
                <a:avLst/>
              </a:prstGeom>
              <a:pattFill prst="dashHorz">
                <a:fgClr>
                  <a:schemeClr val="tx1"/>
                </a:fgClr>
                <a:bgClr>
                  <a:srgbClr val="FFFFFF"/>
                </a:bgClr>
              </a:pattFill>
              <a:ln w="9525">
                <a:noFill/>
              </a:ln>
            </p:spPr>
            <p:txBody>
              <a:bodyPr anchor="t" anchorCtr="0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5860" name="矩形 59423"/>
            <p:cNvSpPr/>
            <p:nvPr>
              <p:custDataLst>
                <p:tags r:id="rId26"/>
              </p:custDataLst>
            </p:nvPr>
          </p:nvSpPr>
          <p:spPr>
            <a:xfrm>
              <a:off x="3560" y="2931"/>
              <a:ext cx="318" cy="31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9425" name="文本框 59424"/>
          <p:cNvSpPr txBox="1"/>
          <p:nvPr>
            <p:custDataLst>
              <p:tags r:id="rId4"/>
            </p:custDataLst>
          </p:nvPr>
        </p:nvSpPr>
        <p:spPr>
          <a:xfrm>
            <a:off x="3009265" y="5881370"/>
            <a:ext cx="19431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32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32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  <a:endParaRPr lang="zh-CN" altLang="el-GR" sz="32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27" name="直接连接符 59426"/>
          <p:cNvSpPr/>
          <p:nvPr>
            <p:custDataLst>
              <p:tags r:id="rId5"/>
            </p:custDataLst>
          </p:nvPr>
        </p:nvSpPr>
        <p:spPr>
          <a:xfrm>
            <a:off x="6754178" y="3938270"/>
            <a:ext cx="938212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9432" name="圆角矩形标注 59431"/>
          <p:cNvSpPr/>
          <p:nvPr>
            <p:custDataLst>
              <p:tags r:id="rId6"/>
            </p:custDataLst>
          </p:nvPr>
        </p:nvSpPr>
        <p:spPr>
          <a:xfrm>
            <a:off x="1785303" y="2857183"/>
            <a:ext cx="1441450" cy="609600"/>
          </a:xfrm>
          <a:prstGeom prst="wedgeRoundRectCallout">
            <a:avLst>
              <a:gd name="adj1" fmla="val 67403"/>
              <a:gd name="adj2" fmla="val 263282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Clr>
                <a:schemeClr val="bg1"/>
              </a:buClr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浸没</a:t>
            </a:r>
          </a:p>
        </p:txBody>
      </p:sp>
      <p:sp>
        <p:nvSpPr>
          <p:cNvPr id="59433" name="圆角矩形标注 59432"/>
          <p:cNvSpPr/>
          <p:nvPr>
            <p:custDataLst>
              <p:tags r:id="rId7"/>
            </p:custDataLst>
          </p:nvPr>
        </p:nvSpPr>
        <p:spPr>
          <a:xfrm>
            <a:off x="7689215" y="2712720"/>
            <a:ext cx="1806575" cy="609600"/>
          </a:xfrm>
          <a:prstGeom prst="wedgeRoundRectCallout">
            <a:avLst>
              <a:gd name="adj1" fmla="val -56852"/>
              <a:gd name="adj2" fmla="val 211718"/>
              <a:gd name="adj3" fmla="val 1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>
              <a:buClr>
                <a:schemeClr val="bg1"/>
              </a:buClr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部分浸入</a:t>
            </a:r>
          </a:p>
        </p:txBody>
      </p:sp>
      <p:sp>
        <p:nvSpPr>
          <p:cNvPr id="2" name="文本框 3"/>
          <p:cNvSpPr txBox="1"/>
          <p:nvPr>
            <p:custDataLst>
              <p:tags r:id="rId8"/>
            </p:custDataLst>
          </p:nvPr>
        </p:nvSpPr>
        <p:spPr>
          <a:xfrm>
            <a:off x="7773755" y="1207515"/>
            <a:ext cx="2475850" cy="510778"/>
          </a:xfrm>
          <a:prstGeom prst="roundRect">
            <a:avLst/>
          </a:prstGeom>
          <a:solidFill>
            <a:sysClr val="window" lastClr="FFFFFF"/>
          </a:solidFill>
          <a:ln w="28575" cmpd="sng">
            <a:solidFill>
              <a:srgbClr val="5B9BD5"/>
            </a:solidFill>
            <a:prstDash val="solid"/>
          </a:ln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6858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0287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3716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058035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400935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743835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浮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=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G</a:t>
            </a:r>
            <a:r>
              <a:rPr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排</a:t>
            </a:r>
            <a:r>
              <a:rPr lang="el-GR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=</a:t>
            </a:r>
            <a:r>
              <a:rPr lang="el-GR" altLang="zh-CN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ρ</a:t>
            </a:r>
            <a:r>
              <a:rPr lang="zh-CN" altLang="el-GR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液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gV</a:t>
            </a:r>
            <a:r>
              <a:rPr lang="zh-CN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排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>
            <p:custDataLst>
              <p:tags r:id="rId9"/>
            </p:custDataLst>
          </p:nvPr>
        </p:nvSpPr>
        <p:spPr>
          <a:xfrm>
            <a:off x="1235871" y="1188282"/>
            <a:ext cx="1838947" cy="510778"/>
          </a:xfrm>
          <a:prstGeom prst="roundRect">
            <a:avLst/>
          </a:prstGeom>
          <a:noFill/>
          <a:ln w="19050" cap="flat" cmpd="sng">
            <a:solidFill>
              <a:srgbClr val="5B9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6858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0287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3716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058035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400935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743835" algn="l" defTabSz="685800" rtl="0" eaLnBrk="1" latinLnBrk="0" hangingPunct="1">
              <a:defRPr sz="1350" kern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浸入液体中</a:t>
            </a:r>
          </a:p>
        </p:txBody>
      </p:sp>
      <p:grpSp>
        <p:nvGrpSpPr>
          <p:cNvPr id="4" name="组合 3"/>
          <p:cNvGrpSpPr/>
          <p:nvPr>
            <p:custDataLst>
              <p:tags r:id="rId10"/>
            </p:custDataLst>
          </p:nvPr>
        </p:nvGrpSpPr>
        <p:grpSpPr>
          <a:xfrm>
            <a:off x="3074818" y="470399"/>
            <a:ext cx="1797685" cy="1941686"/>
            <a:chOff x="1212" y="606"/>
            <a:chExt cx="916" cy="2707"/>
          </a:xfrm>
        </p:grpSpPr>
        <p:grpSp>
          <p:nvGrpSpPr>
            <p:cNvPr id="5" name="组合 4"/>
            <p:cNvGrpSpPr/>
            <p:nvPr>
              <p:custDataLst>
                <p:tags r:id="rId19"/>
              </p:custDataLst>
            </p:nvPr>
          </p:nvGrpSpPr>
          <p:grpSpPr>
            <a:xfrm>
              <a:off x="1215" y="606"/>
              <a:ext cx="913" cy="1271"/>
              <a:chOff x="1215" y="606"/>
              <a:chExt cx="913" cy="1271"/>
            </a:xfrm>
          </p:grpSpPr>
          <p:sp>
            <p:nvSpPr>
              <p:cNvPr id="6" name="圆角矩形 5"/>
              <p:cNvSpPr/>
              <p:nvPr>
                <p:custDataLst>
                  <p:tags r:id="rId23"/>
                </p:custDataLst>
              </p:nvPr>
            </p:nvSpPr>
            <p:spPr>
              <a:xfrm>
                <a:off x="1678" y="606"/>
                <a:ext cx="450" cy="1271"/>
              </a:xfrm>
              <a:prstGeom prst="roundRect">
                <a:avLst/>
              </a:prstGeom>
              <a:noFill/>
              <a:ln w="19050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全部</a:t>
                </a:r>
              </a:p>
              <a:p>
                <a:pPr algn="ctr" eaLnBrk="1" hangingPunct="1"/>
                <a:r>
                  <a:rPr lang="zh-CN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浸没</a:t>
                </a:r>
              </a:p>
            </p:txBody>
          </p:sp>
          <p:sp>
            <p:nvSpPr>
              <p:cNvPr id="7" name="直接连接符 6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1215" y="1470"/>
                <a:ext cx="459" cy="265"/>
              </a:xfrm>
              <a:prstGeom prst="line">
                <a:avLst/>
              </a:prstGeom>
              <a:ln w="19050" cap="flat" cmpd="sng">
                <a:solidFill>
                  <a:srgbClr val="5B9BD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8" name="组合 7"/>
            <p:cNvGrpSpPr/>
            <p:nvPr>
              <p:custDataLst>
                <p:tags r:id="rId20"/>
              </p:custDataLst>
            </p:nvPr>
          </p:nvGrpSpPr>
          <p:grpSpPr>
            <a:xfrm>
              <a:off x="1212" y="2042"/>
              <a:ext cx="916" cy="1271"/>
              <a:chOff x="1212" y="2042"/>
              <a:chExt cx="916" cy="1271"/>
            </a:xfrm>
          </p:grpSpPr>
          <p:sp>
            <p:nvSpPr>
              <p:cNvPr id="9" name="圆角矩形 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678" y="2042"/>
                <a:ext cx="450" cy="1271"/>
              </a:xfrm>
              <a:prstGeom prst="roundRect">
                <a:avLst/>
              </a:prstGeom>
              <a:noFill/>
              <a:ln w="19050" cap="flat" cmpd="sng">
                <a:solidFill>
                  <a:srgbClr val="5B9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6pPr>
                <a:lvl7pPr marL="2058035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7pPr>
                <a:lvl8pPr marL="2400935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8pPr>
                <a:lvl9pPr marL="2743835" algn="l" defTabSz="685800" rtl="0" eaLnBrk="1" latinLnBrk="0" hangingPunct="1">
                  <a:defRPr sz="1350" kern="120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zh-CN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部分</a:t>
                </a:r>
              </a:p>
              <a:p>
                <a:pPr algn="ctr" eaLnBrk="1" hangingPunct="1"/>
                <a:r>
                  <a:rPr lang="zh-CN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浸入</a:t>
                </a:r>
              </a:p>
            </p:txBody>
          </p:sp>
          <p:sp>
            <p:nvSpPr>
              <p:cNvPr id="10" name="直接连接符 9"/>
              <p:cNvSpPr/>
              <p:nvPr>
                <p:custDataLst>
                  <p:tags r:id="rId22"/>
                </p:custDataLst>
              </p:nvPr>
            </p:nvSpPr>
            <p:spPr>
              <a:xfrm>
                <a:off x="1212" y="2196"/>
                <a:ext cx="468" cy="257"/>
              </a:xfrm>
              <a:prstGeom prst="line">
                <a:avLst/>
              </a:prstGeom>
              <a:ln w="19050" cap="flat" cmpd="sng">
                <a:solidFill>
                  <a:srgbClr val="5B9BD5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</p:grpSp>
      <p:grpSp>
        <p:nvGrpSpPr>
          <p:cNvPr id="11" name="组合 10"/>
          <p:cNvGrpSpPr/>
          <p:nvPr>
            <p:custDataLst>
              <p:tags r:id="rId11"/>
            </p:custDataLst>
          </p:nvPr>
        </p:nvGrpSpPr>
        <p:grpSpPr>
          <a:xfrm>
            <a:off x="4872503" y="670609"/>
            <a:ext cx="2335160" cy="510420"/>
            <a:chOff x="2070" y="931"/>
            <a:chExt cx="1288" cy="620"/>
          </a:xfrm>
        </p:grpSpPr>
        <p:sp>
          <p:nvSpPr>
            <p:cNvPr id="12" name="圆角矩形 11"/>
            <p:cNvSpPr/>
            <p:nvPr>
              <p:custDataLst>
                <p:tags r:id="rId17"/>
              </p:custDataLst>
            </p:nvPr>
          </p:nvSpPr>
          <p:spPr>
            <a:xfrm>
              <a:off x="2624" y="931"/>
              <a:ext cx="734" cy="620"/>
            </a:xfrm>
            <a:prstGeom prst="roundRect">
              <a:avLst/>
            </a:prstGeom>
            <a:noFill/>
            <a:ln w="19050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en-US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排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en-US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物</a:t>
              </a:r>
            </a:p>
          </p:txBody>
        </p:sp>
        <p:sp>
          <p:nvSpPr>
            <p:cNvPr id="13" name="直接连接符 12"/>
            <p:cNvSpPr/>
            <p:nvPr>
              <p:custDataLst>
                <p:tags r:id="rId18"/>
              </p:custDataLst>
            </p:nvPr>
          </p:nvSpPr>
          <p:spPr>
            <a:xfrm flipV="1">
              <a:off x="2070" y="1233"/>
              <a:ext cx="554" cy="1"/>
            </a:xfrm>
            <a:prstGeom prst="line">
              <a:avLst/>
            </a:prstGeom>
            <a:ln w="19050" cap="flat" cmpd="sng">
              <a:solidFill>
                <a:srgbClr val="5B9BD5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4" name="组合 13"/>
          <p:cNvGrpSpPr/>
          <p:nvPr>
            <p:custDataLst>
              <p:tags r:id="rId12"/>
            </p:custDataLst>
          </p:nvPr>
        </p:nvGrpSpPr>
        <p:grpSpPr>
          <a:xfrm>
            <a:off x="4872503" y="1700627"/>
            <a:ext cx="2335189" cy="510420"/>
            <a:chOff x="2068" y="2367"/>
            <a:chExt cx="1290" cy="620"/>
          </a:xfrm>
        </p:grpSpPr>
        <p:sp>
          <p:nvSpPr>
            <p:cNvPr id="15" name="圆角矩形 14"/>
            <p:cNvSpPr/>
            <p:nvPr>
              <p:custDataLst>
                <p:tags r:id="rId15"/>
              </p:custDataLst>
            </p:nvPr>
          </p:nvSpPr>
          <p:spPr>
            <a:xfrm>
              <a:off x="2623" y="2367"/>
              <a:ext cx="735" cy="620"/>
            </a:xfrm>
            <a:prstGeom prst="roundRect">
              <a:avLst/>
            </a:prstGeom>
            <a:noFill/>
            <a:ln w="19050" cap="flat" cmpd="sng">
              <a:solidFill>
                <a:srgbClr val="5B9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6pPr>
              <a:lvl7pPr marL="2058035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7pPr>
              <a:lvl8pPr marL="2400935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8pPr>
              <a:lvl9pPr marL="2743835" algn="l" defTabSz="685800" rtl="0" eaLnBrk="1" latinLnBrk="0" hangingPunct="1">
                <a:defRPr sz="135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en-US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排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en-US" sz="2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物</a:t>
              </a:r>
            </a:p>
          </p:txBody>
        </p:sp>
        <p:sp>
          <p:nvSpPr>
            <p:cNvPr id="16" name="直接连接符 15"/>
            <p:cNvSpPr/>
            <p:nvPr>
              <p:custDataLst>
                <p:tags r:id="rId16"/>
              </p:custDataLst>
            </p:nvPr>
          </p:nvSpPr>
          <p:spPr>
            <a:xfrm>
              <a:off x="2068" y="2709"/>
              <a:ext cx="555" cy="0"/>
            </a:xfrm>
            <a:prstGeom prst="line">
              <a:avLst/>
            </a:prstGeom>
            <a:ln w="19050" cap="flat" cmpd="sng">
              <a:solidFill>
                <a:srgbClr val="5B9BD5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7" name="直接连接符 16"/>
          <p:cNvSpPr/>
          <p:nvPr>
            <p:custDataLst>
              <p:tags r:id="rId13"/>
            </p:custDataLst>
          </p:nvPr>
        </p:nvSpPr>
        <p:spPr>
          <a:xfrm rot="19980000">
            <a:off x="7168703" y="1791266"/>
            <a:ext cx="638026" cy="7912"/>
          </a:xfrm>
          <a:prstGeom prst="line">
            <a:avLst/>
          </a:prstGeom>
          <a:ln w="19050" cap="flat" cmpd="sng">
            <a:solidFill>
              <a:srgbClr val="5B9BD5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  <p:sp>
        <p:nvSpPr>
          <p:cNvPr id="18" name="直接连接符 17"/>
          <p:cNvSpPr/>
          <p:nvPr>
            <p:custDataLst>
              <p:tags r:id="rId14"/>
            </p:custDataLst>
          </p:nvPr>
        </p:nvSpPr>
        <p:spPr>
          <a:xfrm rot="1560000" flipV="1">
            <a:off x="7176128" y="1049875"/>
            <a:ext cx="727710" cy="51435"/>
          </a:xfrm>
          <a:prstGeom prst="line">
            <a:avLst/>
          </a:prstGeom>
          <a:ln w="19050" cap="flat" cmpd="sng">
            <a:solidFill>
              <a:srgbClr val="5B9BD5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/>
      <p:bldP spid="59425" grpId="0"/>
      <p:bldP spid="59432" grpId="0" animBg="1"/>
      <p:bldP spid="59433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06046" y="779843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0220" y="747026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</a:rPr>
              <a:t>典例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433542" y="637805"/>
            <a:ext cx="1036129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如图是小新同学探究浮力的大小跟排开液体所受重力的关系的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4551945" y="1448230"/>
            <a:ext cx="6931861" cy="3707968"/>
            <a:chOff x="2227104" y="2255468"/>
            <a:chExt cx="6931861" cy="3707968"/>
          </a:xfrm>
        </p:grpSpPr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2687398" y="5440216"/>
              <a:ext cx="6040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                   B                  C                  D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2227104" y="2409418"/>
              <a:ext cx="1304395" cy="30308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4209524" y="2378620"/>
              <a:ext cx="1705116" cy="29630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5914640" y="2280109"/>
              <a:ext cx="1731062" cy="316010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7805352" y="2255468"/>
              <a:ext cx="1353613" cy="3086237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476093" y="1923295"/>
            <a:ext cx="4023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）如果是你做这个实验，为了减小误差，则图中的操作步骤顺序为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770784" y="3854881"/>
            <a:ext cx="277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DABC(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ADBC)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668754" y="5225985"/>
            <a:ext cx="2647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为了减小实验误差，在小桶接水前，应先测出其重力</a:t>
            </a:r>
          </a:p>
        </p:txBody>
      </p:sp>
      <p:cxnSp>
        <p:nvCxnSpPr>
          <p:cNvPr id="22" name="肘形连接符 21"/>
          <p:cNvCxnSpPr/>
          <p:nvPr>
            <p:custDataLst>
              <p:tags r:id="rId8"/>
            </p:custDataLst>
          </p:nvPr>
        </p:nvCxnSpPr>
        <p:spPr>
          <a:xfrm>
            <a:off x="933337" y="4538247"/>
            <a:ext cx="1383367" cy="609530"/>
          </a:xfrm>
          <a:prstGeom prst="bentConnector3">
            <a:avLst>
              <a:gd name="adj1" fmla="val 19087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>
            <p:custDataLst>
              <p:tags r:id="rId9"/>
            </p:custDataLst>
          </p:nvPr>
        </p:nvSpPr>
        <p:spPr>
          <a:xfrm>
            <a:off x="336675" y="1290854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实验过程图。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664575" y="1401972"/>
            <a:ext cx="552450" cy="107229"/>
          </a:xfrm>
          <a:prstGeom prst="rect">
            <a:avLst/>
          </a:prstGeom>
        </p:spPr>
      </p:pic>
      <p:sp>
        <p:nvSpPr>
          <p:cNvPr id="31" name="矩形 30"/>
          <p:cNvSpPr/>
          <p:nvPr>
            <p:custDataLst>
              <p:tags r:id="rId11"/>
            </p:custDataLst>
          </p:nvPr>
        </p:nvSpPr>
        <p:spPr>
          <a:xfrm>
            <a:off x="3316077" y="5265421"/>
            <a:ext cx="8731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）图中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两个步骤是为了测量浮力的大小。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>
            <p:custDataLst>
              <p:tags r:id="rId12"/>
            </p:custDataLst>
          </p:nvPr>
        </p:nvSpPr>
        <p:spPr>
          <a:xfrm>
            <a:off x="5377594" y="5373143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36675" y="1170921"/>
            <a:ext cx="11506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）下面是小新同学实验时设计的表格及填写的实验数据。请你将第三行数据补充完整。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86876" y="2713896"/>
          <a:ext cx="10206056" cy="2684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0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8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4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实验次数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物重</a:t>
                      </a:r>
                      <a:r>
                        <a:rPr lang="en-US" altLang="zh-CN" sz="2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endParaRPr lang="zh-CN" alt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空桶重</a:t>
                      </a:r>
                      <a:r>
                        <a:rPr lang="en-US" altLang="zh-CN" sz="2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2400" kern="12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endParaRPr lang="zh-CN" alt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物体浸没水中弹簧测力计示数</a:t>
                      </a:r>
                      <a:r>
                        <a:rPr lang="en-US" altLang="zh-CN" sz="2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endParaRPr lang="zh-CN" alt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桶与排出水总重</a:t>
                      </a:r>
                      <a:r>
                        <a:rPr lang="en-US" altLang="zh-CN" sz="2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2400" kern="12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endParaRPr lang="zh-CN" alt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浮力</a:t>
                      </a:r>
                      <a:r>
                        <a:rPr lang="en-US" altLang="zh-CN" sz="2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kern="12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lang="en-US" altLang="zh-CN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endParaRPr lang="zh-CN" alt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排开水重</a:t>
                      </a:r>
                      <a:r>
                        <a:rPr lang="en-US" altLang="zh-CN" sz="2400" i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kern="1200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排</a:t>
                      </a:r>
                      <a:r>
                        <a:rPr lang="en-US" altLang="zh-CN"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endParaRPr lang="zh-CN" altLang="en-US" sz="24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6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7253417" y="491173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06046" y="779843"/>
            <a:ext cx="130629" cy="4320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0220" y="747026"/>
            <a:ext cx="11131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</a:rPr>
              <a:t>典</a:t>
            </a:r>
            <a:r>
              <a:rPr lang="zh-CN" altLang="en-US" sz="2800" b="1">
                <a:solidFill>
                  <a:prstClr val="black"/>
                </a:solidFill>
                <a:cs typeface="微软雅黑" panose="020B0503020204020204" pitchFamily="34" charset="-122"/>
              </a:rPr>
              <a:t>例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493374" y="576586"/>
            <a:ext cx="10197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如图所示，将系于绳端质量相等的铁桶和实心铁球同时浸没在水中，保持静止，绳子对它们的拉力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的大小关系是（        ）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493373" y="1942707"/>
            <a:ext cx="197041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A.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B.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 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C.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 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</a:rPr>
              <a:t>D.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无法确定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46" y="2144440"/>
            <a:ext cx="3864544" cy="2694209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>
            <p:custDataLst>
              <p:tags r:id="rId6"/>
            </p:custDataLst>
          </p:nvPr>
        </p:nvCxnSpPr>
        <p:spPr>
          <a:xfrm flipH="1" flipV="1">
            <a:off x="7504604" y="2426452"/>
            <a:ext cx="0" cy="109981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直接箭头连接符 14"/>
          <p:cNvCxnSpPr/>
          <p:nvPr>
            <p:custDataLst>
              <p:tags r:id="rId7"/>
            </p:custDataLst>
          </p:nvPr>
        </p:nvCxnSpPr>
        <p:spPr>
          <a:xfrm flipH="1" flipV="1">
            <a:off x="9005104" y="2426452"/>
            <a:ext cx="0" cy="109981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梯形 10"/>
          <p:cNvSpPr/>
          <p:nvPr>
            <p:custDataLst>
              <p:tags r:id="rId8"/>
            </p:custDataLst>
          </p:nvPr>
        </p:nvSpPr>
        <p:spPr>
          <a:xfrm flipV="1">
            <a:off x="6949019" y="3537527"/>
            <a:ext cx="1111170" cy="821803"/>
          </a:xfrm>
          <a:prstGeom prst="trapezoid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9"/>
            </p:custDataLst>
          </p:nvPr>
        </p:nvSpPr>
        <p:spPr>
          <a:xfrm>
            <a:off x="8750461" y="3491544"/>
            <a:ext cx="509286" cy="509286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242352" y="1879999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723102" y="188023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10568466" y="135677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526361" y="1414602"/>
            <a:ext cx="9290654" cy="4338180"/>
            <a:chOff x="446879" y="2122073"/>
            <a:chExt cx="9290654" cy="4338180"/>
          </a:xfrm>
        </p:grpSpPr>
        <p:sp>
          <p:nvSpPr>
            <p:cNvPr id="3" name="圆角矩形 2"/>
            <p:cNvSpPr/>
            <p:nvPr>
              <p:custDataLst>
                <p:tags r:id="rId4"/>
              </p:custDataLst>
            </p:nvPr>
          </p:nvSpPr>
          <p:spPr>
            <a:xfrm>
              <a:off x="446879" y="2217439"/>
              <a:ext cx="1384935" cy="2442270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3200" b="1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阿基米德原理</a:t>
              </a:r>
            </a:p>
          </p:txBody>
        </p:sp>
        <p:sp>
          <p:nvSpPr>
            <p:cNvPr id="4" name="左大括号 3"/>
            <p:cNvSpPr/>
            <p:nvPr>
              <p:custDataLst>
                <p:tags r:id="rId5"/>
              </p:custDataLst>
            </p:nvPr>
          </p:nvSpPr>
          <p:spPr>
            <a:xfrm>
              <a:off x="1893295" y="2367443"/>
              <a:ext cx="672095" cy="2328458"/>
            </a:xfrm>
            <a:prstGeom prst="leftBrace">
              <a:avLst>
                <a:gd name="adj1" fmla="val 0"/>
                <a:gd name="adj2" fmla="val 49222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6" name="圆角矩形 5"/>
            <p:cNvSpPr/>
            <p:nvPr>
              <p:custDataLst>
                <p:tags r:id="rId6"/>
              </p:custDataLst>
            </p:nvPr>
          </p:nvSpPr>
          <p:spPr>
            <a:xfrm>
              <a:off x="2570320" y="2133648"/>
              <a:ext cx="1674552" cy="520700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实验探究</a:t>
              </a:r>
            </a:p>
          </p:txBody>
        </p:sp>
        <p:sp>
          <p:nvSpPr>
            <p:cNvPr id="7" name="圆角矩形 6"/>
            <p:cNvSpPr/>
            <p:nvPr>
              <p:custDataLst>
                <p:tags r:id="rId7"/>
              </p:custDataLst>
            </p:nvPr>
          </p:nvSpPr>
          <p:spPr>
            <a:xfrm>
              <a:off x="2572858" y="4372893"/>
              <a:ext cx="3479498" cy="574675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阿基米德原理的应用</a:t>
              </a:r>
            </a:p>
          </p:txBody>
        </p:sp>
        <p:sp>
          <p:nvSpPr>
            <p:cNvPr id="8" name="左大括号 7"/>
            <p:cNvSpPr/>
            <p:nvPr>
              <p:custDataLst>
                <p:tags r:id="rId8"/>
              </p:custDataLst>
            </p:nvPr>
          </p:nvSpPr>
          <p:spPr>
            <a:xfrm>
              <a:off x="6101103" y="3436616"/>
              <a:ext cx="510708" cy="2722012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" name="圆角矩形 8"/>
            <p:cNvSpPr/>
            <p:nvPr>
              <p:custDataLst>
                <p:tags r:id="rId9"/>
              </p:custDataLst>
            </p:nvPr>
          </p:nvSpPr>
          <p:spPr>
            <a:xfrm>
              <a:off x="4777054" y="2122073"/>
              <a:ext cx="3054707" cy="650538"/>
            </a:xfrm>
            <a:prstGeom prst="roundRect">
              <a:avLst/>
            </a:prstGeom>
            <a:no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F</a:t>
              </a:r>
              <a:r>
                <a:rPr lang="zh-CN" altLang="en-US" sz="2800" baseline="-2500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浮</a:t>
              </a:r>
              <a:r>
                <a:rPr lang="en-US" altLang="zh-CN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  <a:r>
                <a:rPr lang="en-US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G</a:t>
              </a:r>
              <a:r>
                <a:rPr lang="zh-CN" altLang="en-US" sz="2800" baseline="-250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排</a:t>
              </a:r>
              <a:r>
                <a:rPr lang="en-US" altLang="zh-CN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= </a:t>
              </a:r>
              <a:r>
                <a:rPr lang="zh-CN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ρ</a:t>
              </a:r>
              <a:r>
                <a:rPr lang="zh-CN" altLang="en-US" sz="2800" baseline="-250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液</a:t>
              </a:r>
              <a:r>
                <a:rPr lang="zh-CN" altLang="zh-CN" sz="2800" i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g V</a:t>
              </a:r>
              <a:r>
                <a:rPr lang="zh-CN" altLang="en-US" sz="2800" baseline="-250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排</a:t>
              </a:r>
              <a:endParaRPr lang="zh-CN" altLang="en-US" sz="2800">
                <a:solidFill>
                  <a:sysClr val="windowText" lastClr="000000"/>
                </a:solidFill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6626716" y="5857003"/>
              <a:ext cx="3110817" cy="603250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求排开液体的体积</a:t>
              </a:r>
            </a:p>
          </p:txBody>
        </p:sp>
        <p:sp>
          <p:nvSpPr>
            <p:cNvPr id="11" name="圆角矩形 10"/>
            <p:cNvSpPr/>
            <p:nvPr>
              <p:custDataLst>
                <p:tags r:id="rId11"/>
              </p:custDataLst>
            </p:nvPr>
          </p:nvSpPr>
          <p:spPr>
            <a:xfrm>
              <a:off x="6620870" y="3116409"/>
              <a:ext cx="1362624" cy="603250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求浮力</a:t>
              </a:r>
            </a:p>
          </p:txBody>
        </p:sp>
        <p:sp>
          <p:nvSpPr>
            <p:cNvPr id="12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6660558" y="4394276"/>
              <a:ext cx="2416803" cy="603250"/>
            </a:xfrm>
            <a:prstGeom prst="roundRect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zh-CN" altLang="en-US" sz="2800">
                  <a:solidFill>
                    <a:prstClr val="black"/>
                  </a:solidFill>
                  <a:cs typeface="微软雅黑" panose="020B0503020204020204" pitchFamily="34" charset="-122"/>
                  <a:sym typeface="微软雅黑" panose="020B0503020204020204" pitchFamily="34" charset="-122"/>
                </a:rPr>
                <a:t>求液体的密度</a:t>
              </a:r>
            </a:p>
          </p:txBody>
        </p:sp>
      </p:grpSp>
      <p:cxnSp>
        <p:nvCxnSpPr>
          <p:cNvPr id="13" name="直接连接符 12"/>
          <p:cNvCxnSpPr/>
          <p:nvPr>
            <p:custDataLst>
              <p:tags r:id="rId2"/>
            </p:custDataLst>
          </p:nvPr>
        </p:nvCxnSpPr>
        <p:spPr>
          <a:xfrm>
            <a:off x="5324354" y="1686527"/>
            <a:ext cx="516261" cy="413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1150600" y="10693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组合 29698"/>
          <p:cNvGrpSpPr/>
          <p:nvPr>
            <p:custDataLst>
              <p:tags r:id="rId1"/>
            </p:custDataLst>
          </p:nvPr>
        </p:nvGrpSpPr>
        <p:grpSpPr>
          <a:xfrm>
            <a:off x="1847850" y="1125538"/>
            <a:ext cx="8569325" cy="5257800"/>
            <a:chOff x="672" y="1008"/>
            <a:chExt cx="5088" cy="3312"/>
          </a:xfrm>
        </p:grpSpPr>
        <p:pic>
          <p:nvPicPr>
            <p:cNvPr id="36866" name="图片 29699" descr="sea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672" y="1008"/>
              <a:ext cx="5088" cy="2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67" name="矩形 29700"/>
            <p:cNvSpPr/>
            <p:nvPr>
              <p:custDataLst>
                <p:tags r:id="rId10"/>
              </p:custDataLst>
            </p:nvPr>
          </p:nvSpPr>
          <p:spPr>
            <a:xfrm>
              <a:off x="672" y="3504"/>
              <a:ext cx="5088" cy="816"/>
            </a:xfrm>
            <a:prstGeom prst="rect">
              <a:avLst/>
            </a:prstGeom>
            <a:gradFill rotWithShape="0">
              <a:gsLst>
                <a:gs pos="0">
                  <a:srgbClr val="86BDE6"/>
                </a:gs>
                <a:gs pos="100000">
                  <a:schemeClr val="tx2"/>
                </a:gs>
              </a:gsLst>
              <a:lin ang="5400000" scaled="1"/>
            </a:gradFill>
            <a:ln w="12700">
              <a:noFill/>
            </a:ln>
          </p:spPr>
          <p:txBody>
            <a:bodyPr anchor="t" anchorCtr="0"/>
            <a:lstStyle/>
            <a:p>
              <a:endParaRPr lang="zh-CN" altLang="en-US" sz="28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9702" name="图片 297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26" r="78700" b="31479"/>
          <a:stretch>
            <a:fillRect/>
          </a:stretch>
        </p:blipFill>
        <p:spPr>
          <a:xfrm>
            <a:off x="2855913" y="5013325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297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48300" y="4941888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4" name="矩形标注 29703"/>
          <p:cNvSpPr/>
          <p:nvPr>
            <p:custDataLst>
              <p:tags r:id="rId4"/>
            </p:custDataLst>
          </p:nvPr>
        </p:nvSpPr>
        <p:spPr>
          <a:xfrm>
            <a:off x="6743700" y="3284538"/>
            <a:ext cx="3241675" cy="1219200"/>
          </a:xfrm>
          <a:prstGeom prst="wedgeRectCallout">
            <a:avLst>
              <a:gd name="adj1" fmla="val -42065"/>
              <a:gd name="adj2" fmla="val 121222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/>
          <a:lstStyle/>
          <a:p>
            <a:pPr algn="ctr" eaLnBrk="0" hangingPunct="0">
              <a:buClr>
                <a:schemeClr val="bg1"/>
              </a:buClr>
            </a:pP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5" name="文本框 29704"/>
          <p:cNvSpPr txBox="1"/>
          <p:nvPr>
            <p:custDataLst>
              <p:tags r:id="rId5"/>
            </p:custDataLst>
          </p:nvPr>
        </p:nvSpPr>
        <p:spPr>
          <a:xfrm>
            <a:off x="6816725" y="3284538"/>
            <a:ext cx="3097213" cy="95313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我的体积大，受到的浮力大。</a:t>
            </a:r>
          </a:p>
        </p:txBody>
      </p:sp>
      <p:sp>
        <p:nvSpPr>
          <p:cNvPr id="29706" name="矩形标注 29705"/>
          <p:cNvSpPr/>
          <p:nvPr>
            <p:custDataLst>
              <p:tags r:id="rId6"/>
            </p:custDataLst>
          </p:nvPr>
        </p:nvSpPr>
        <p:spPr>
          <a:xfrm>
            <a:off x="3071813" y="3284538"/>
            <a:ext cx="2971800" cy="1223962"/>
          </a:xfrm>
          <a:prstGeom prst="wedgeRectCallout">
            <a:avLst>
              <a:gd name="adj1" fmla="val 426"/>
              <a:gd name="adj2" fmla="val 153630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/>
          <a:lstStyle/>
          <a:p>
            <a:pPr algn="ctr" eaLnBrk="0" hangingPunct="0">
              <a:buClr>
                <a:schemeClr val="bg1"/>
              </a:buClr>
            </a:pP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7" name="文本框 29706"/>
          <p:cNvSpPr txBox="1"/>
          <p:nvPr>
            <p:custDataLst>
              <p:tags r:id="rId7"/>
            </p:custDataLst>
          </p:nvPr>
        </p:nvSpPr>
        <p:spPr>
          <a:xfrm>
            <a:off x="3216275" y="3357563"/>
            <a:ext cx="2890838" cy="95313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我在深处，受到的浮力大。</a:t>
            </a:r>
          </a:p>
        </p:txBody>
      </p:sp>
      <p:sp>
        <p:nvSpPr>
          <p:cNvPr id="29708" name="文本框 29707"/>
          <p:cNvSpPr txBox="1"/>
          <p:nvPr>
            <p:custDataLst>
              <p:tags r:id="rId8"/>
            </p:custDataLst>
          </p:nvPr>
        </p:nvSpPr>
        <p:spPr>
          <a:xfrm>
            <a:off x="2276475" y="1444625"/>
            <a:ext cx="696595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1、请你说说哪个鱼说得正确？为什么？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/>
      <p:bldP spid="29706" grpId="0" animBg="1"/>
      <p:bldP spid="29707" grpId="0"/>
      <p:bldP spid="297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占位符 5017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919288" y="692150"/>
            <a:ext cx="8497888" cy="642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lvl="1" indent="-3251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lvl="2" indent="-3505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lvl="3" indent="-31559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480" lvl="4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2、浮在空中的气球，排开空气的重力为1N，则气球所受的浮力为</a:t>
            </a:r>
            <a:r>
              <a:rPr lang="en-US" altLang="zh-CN" sz="2800" u="sng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</a:t>
            </a:r>
            <a:r>
              <a:rPr lang="en-US" altLang="zh-CN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N。</a:t>
            </a:r>
          </a:p>
          <a:p>
            <a:pPr marL="0" algn="just" fontAlgn="base">
              <a:lnSpc>
                <a:spcPct val="120000"/>
              </a:lnSpc>
            </a:pPr>
            <a:endParaRPr lang="zh-CN" altLang="en-US" sz="2800" b="1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800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800" strike="noStrike" noProof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、将一木块放入</a:t>
            </a:r>
            <a:r>
              <a:rPr lang="zh-CN" altLang="en-US" sz="2800" strike="noStrike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装满水</a:t>
            </a:r>
            <a:r>
              <a:rPr lang="zh-CN" altLang="en-US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的烧杯中，溢出</a:t>
            </a:r>
            <a:r>
              <a:rPr lang="en-US" altLang="zh-CN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200g</a:t>
            </a:r>
            <a:r>
              <a:rPr lang="zh-CN" altLang="en-US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水，则木块所受的浮力为</a:t>
            </a:r>
            <a:r>
              <a:rPr lang="zh-CN" altLang="en-US" sz="2800" u="sng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en-US" altLang="zh-CN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N</a:t>
            </a:r>
            <a:r>
              <a:rPr lang="zh-CN" altLang="en-US" sz="2800" strike="noStrike" noProof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sp>
        <p:nvSpPr>
          <p:cNvPr id="50179" name="文本框 50178"/>
          <p:cNvSpPr txBox="1"/>
          <p:nvPr>
            <p:custDataLst>
              <p:tags r:id="rId2"/>
            </p:custDataLst>
          </p:nvPr>
        </p:nvSpPr>
        <p:spPr>
          <a:xfrm>
            <a:off x="5634038" y="1462088"/>
            <a:ext cx="3603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0180" name="文本框 50179"/>
          <p:cNvSpPr txBox="1"/>
          <p:nvPr>
            <p:custDataLst>
              <p:tags r:id="rId3"/>
            </p:custDataLst>
          </p:nvPr>
        </p:nvSpPr>
        <p:spPr>
          <a:xfrm>
            <a:off x="5994400" y="4594225"/>
            <a:ext cx="362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57345"/>
          <p:cNvSpPr txBox="1"/>
          <p:nvPr>
            <p:custDataLst>
              <p:tags r:id="rId1"/>
            </p:custDataLst>
          </p:nvPr>
        </p:nvSpPr>
        <p:spPr>
          <a:xfrm>
            <a:off x="1900238" y="822325"/>
            <a:ext cx="8153400" cy="28613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、一实心铁球分别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浸没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水、酒精、水银中，受到浮力最大的是（       ）                                                                       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、水          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、酒精        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、水银      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、无法确定 </a:t>
            </a:r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grpSp>
        <p:nvGrpSpPr>
          <p:cNvPr id="38914" name="组合 57346"/>
          <p:cNvGrpSpPr/>
          <p:nvPr>
            <p:custDataLst>
              <p:tags r:id="rId2"/>
            </p:custDataLst>
          </p:nvPr>
        </p:nvGrpSpPr>
        <p:grpSpPr>
          <a:xfrm>
            <a:off x="2424113" y="4365625"/>
            <a:ext cx="7561262" cy="1967576"/>
            <a:chOff x="758" y="2112"/>
            <a:chExt cx="3802" cy="1082"/>
          </a:xfrm>
        </p:grpSpPr>
        <p:grpSp>
          <p:nvGrpSpPr>
            <p:cNvPr id="38915" name="组合 57347"/>
            <p:cNvGrpSpPr/>
            <p:nvPr>
              <p:custDataLst>
                <p:tags r:id="rId4"/>
              </p:custDataLst>
            </p:nvPr>
          </p:nvGrpSpPr>
          <p:grpSpPr>
            <a:xfrm>
              <a:off x="3936" y="2160"/>
              <a:ext cx="624" cy="960"/>
              <a:chOff x="768" y="2976"/>
              <a:chExt cx="624" cy="960"/>
            </a:xfrm>
          </p:grpSpPr>
          <p:grpSp>
            <p:nvGrpSpPr>
              <p:cNvPr id="38916" name="组合 57348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768" y="2976"/>
                <a:ext cx="624" cy="672"/>
                <a:chOff x="768" y="3264"/>
                <a:chExt cx="624" cy="672"/>
              </a:xfrm>
            </p:grpSpPr>
            <p:sp>
              <p:nvSpPr>
                <p:cNvPr id="38917" name="直接连接符 57349"/>
                <p:cNvSpPr/>
                <p:nvPr>
                  <p:custDataLst>
                    <p:tags r:id="rId30"/>
                  </p:custDataLst>
                </p:nvPr>
              </p:nvSpPr>
              <p:spPr>
                <a:xfrm flipH="1">
                  <a:off x="768" y="3264"/>
                  <a:ext cx="0" cy="67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18" name="直接连接符 57350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768" y="3936"/>
                  <a:ext cx="624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19" name="直接连接符 57351"/>
                <p:cNvSpPr/>
                <p:nvPr>
                  <p:custDataLst>
                    <p:tags r:id="rId32"/>
                  </p:custDataLst>
                </p:nvPr>
              </p:nvSpPr>
              <p:spPr>
                <a:xfrm flipH="1">
                  <a:off x="1369" y="3264"/>
                  <a:ext cx="0" cy="67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20" name="直接连接符 57352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768" y="3408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21" name="直接连接符 57353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768" y="3552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22" name="直接连接符 57354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816" y="3744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23" name="椭圆 57355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960" y="3504"/>
                  <a:ext cx="240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8924" name="直接连接符 57356"/>
              <p:cNvSpPr/>
              <p:nvPr>
                <p:custDataLst>
                  <p:tags r:id="rId29"/>
                </p:custDataLst>
              </p:nvPr>
            </p:nvSpPr>
            <p:spPr>
              <a:xfrm flipH="1">
                <a:off x="768" y="3600"/>
                <a:ext cx="144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8925" name="文本框 57357"/>
            <p:cNvSpPr txBox="1"/>
            <p:nvPr>
              <p:custDataLst>
                <p:tags r:id="rId5"/>
              </p:custDataLst>
            </p:nvPr>
          </p:nvSpPr>
          <p:spPr>
            <a:xfrm>
              <a:off x="758" y="2941"/>
              <a:ext cx="246" cy="25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 anchorCtr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水</a:t>
              </a:r>
            </a:p>
          </p:txBody>
        </p:sp>
        <p:grpSp>
          <p:nvGrpSpPr>
            <p:cNvPr id="38926" name="组合 57358"/>
            <p:cNvGrpSpPr/>
            <p:nvPr>
              <p:custDataLst>
                <p:tags r:id="rId6"/>
              </p:custDataLst>
            </p:nvPr>
          </p:nvGrpSpPr>
          <p:grpSpPr>
            <a:xfrm>
              <a:off x="864" y="2112"/>
              <a:ext cx="624" cy="960"/>
              <a:chOff x="768" y="2976"/>
              <a:chExt cx="624" cy="960"/>
            </a:xfrm>
          </p:grpSpPr>
          <p:grpSp>
            <p:nvGrpSpPr>
              <p:cNvPr id="38927" name="组合 57359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68" y="2976"/>
                <a:ext cx="624" cy="672"/>
                <a:chOff x="768" y="3264"/>
                <a:chExt cx="624" cy="672"/>
              </a:xfrm>
            </p:grpSpPr>
            <p:sp>
              <p:nvSpPr>
                <p:cNvPr id="38928" name="直接连接符 57360"/>
                <p:cNvSpPr/>
                <p:nvPr>
                  <p:custDataLst>
                    <p:tags r:id="rId21"/>
                  </p:custDataLst>
                </p:nvPr>
              </p:nvSpPr>
              <p:spPr>
                <a:xfrm flipH="1">
                  <a:off x="768" y="3264"/>
                  <a:ext cx="0" cy="67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29" name="直接连接符 57361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768" y="3936"/>
                  <a:ext cx="624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30" name="直接连接符 57362"/>
                <p:cNvSpPr/>
                <p:nvPr>
                  <p:custDataLst>
                    <p:tags r:id="rId23"/>
                  </p:custDataLst>
                </p:nvPr>
              </p:nvSpPr>
              <p:spPr>
                <a:xfrm flipH="1">
                  <a:off x="1369" y="3264"/>
                  <a:ext cx="0" cy="67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31" name="直接连接符 57363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68" y="3408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32" name="直接连接符 57364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768" y="3552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33" name="直接连接符 57365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816" y="3744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34" name="椭圆 57366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960" y="3504"/>
                  <a:ext cx="240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8935" name="直接连接符 57367"/>
              <p:cNvSpPr/>
              <p:nvPr>
                <p:custDataLst>
                  <p:tags r:id="rId20"/>
                </p:custDataLst>
              </p:nvPr>
            </p:nvSpPr>
            <p:spPr>
              <a:xfrm flipH="1">
                <a:off x="768" y="3600"/>
                <a:ext cx="144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38936" name="组合 57368"/>
            <p:cNvGrpSpPr/>
            <p:nvPr>
              <p:custDataLst>
                <p:tags r:id="rId7"/>
              </p:custDataLst>
            </p:nvPr>
          </p:nvGrpSpPr>
          <p:grpSpPr>
            <a:xfrm>
              <a:off x="2352" y="2112"/>
              <a:ext cx="624" cy="960"/>
              <a:chOff x="768" y="2976"/>
              <a:chExt cx="624" cy="960"/>
            </a:xfrm>
          </p:grpSpPr>
          <p:grpSp>
            <p:nvGrpSpPr>
              <p:cNvPr id="38937" name="组合 57369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768" y="2976"/>
                <a:ext cx="624" cy="672"/>
                <a:chOff x="768" y="3264"/>
                <a:chExt cx="624" cy="672"/>
              </a:xfrm>
            </p:grpSpPr>
            <p:sp>
              <p:nvSpPr>
                <p:cNvPr id="38938" name="直接连接符 57370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768" y="3264"/>
                  <a:ext cx="0" cy="67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39" name="直接连接符 5737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68" y="3936"/>
                  <a:ext cx="624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40" name="直接连接符 57372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1369" y="3264"/>
                  <a:ext cx="0" cy="67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41" name="直接连接符 5737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68" y="3408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42" name="直接连接符 57374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768" y="3552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43" name="直接连接符 57375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816" y="3744"/>
                  <a:ext cx="576" cy="0"/>
                </a:xfrm>
                <a:prstGeom prst="line">
                  <a:avLst/>
                </a:prstGeom>
                <a:ln w="9525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38944" name="椭圆 57376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960" y="3504"/>
                  <a:ext cx="240" cy="28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8945" name="直接连接符 57377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768" y="3600"/>
                <a:ext cx="144" cy="3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38946" name="文本框 57378"/>
            <p:cNvSpPr txBox="1"/>
            <p:nvPr>
              <p:custDataLst>
                <p:tags r:id="rId8"/>
              </p:custDataLst>
            </p:nvPr>
          </p:nvSpPr>
          <p:spPr>
            <a:xfrm>
              <a:off x="2342" y="2941"/>
              <a:ext cx="400" cy="25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 anchorCtr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酒精</a:t>
              </a:r>
            </a:p>
          </p:txBody>
        </p:sp>
        <p:sp>
          <p:nvSpPr>
            <p:cNvPr id="38947" name="文本框 57379"/>
            <p:cNvSpPr txBox="1"/>
            <p:nvPr>
              <p:custDataLst>
                <p:tags r:id="rId9"/>
              </p:custDataLst>
            </p:nvPr>
          </p:nvSpPr>
          <p:spPr>
            <a:xfrm>
              <a:off x="3974" y="2941"/>
              <a:ext cx="400" cy="25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 anchorCtr="0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水银</a:t>
              </a:r>
            </a:p>
          </p:txBody>
        </p:sp>
      </p:grpSp>
      <p:sp>
        <p:nvSpPr>
          <p:cNvPr id="57381" name="文本框 57380"/>
          <p:cNvSpPr txBox="1"/>
          <p:nvPr>
            <p:custDataLst>
              <p:tags r:id="rId3"/>
            </p:custDataLst>
          </p:nvPr>
        </p:nvSpPr>
        <p:spPr>
          <a:xfrm>
            <a:off x="4497388" y="1557338"/>
            <a:ext cx="6096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40034"/>
          <p:cNvSpPr txBox="1"/>
          <p:nvPr>
            <p:custDataLst>
              <p:tags r:id="rId1"/>
            </p:custDataLst>
          </p:nvPr>
        </p:nvSpPr>
        <p:spPr>
          <a:xfrm>
            <a:off x="4197350" y="219075"/>
            <a:ext cx="3611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6000">
                <a:latin typeface="黑体" panose="02010609060101010101" pitchFamily="49" charset="-122"/>
                <a:ea typeface="黑体" panose="02010609060101010101" pitchFamily="49" charset="-122"/>
              </a:rPr>
              <a:t>复习提问</a:t>
            </a:r>
            <a:r>
              <a:rPr lang="en-US" altLang="zh-CN" sz="600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0482" name="文本框 40032"/>
          <p:cNvSpPr txBox="1"/>
          <p:nvPr>
            <p:custDataLst>
              <p:tags r:id="rId2"/>
            </p:custDataLst>
          </p:nvPr>
        </p:nvSpPr>
        <p:spPr>
          <a:xfrm>
            <a:off x="7931150" y="2087563"/>
            <a:ext cx="20002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称 重 法</a:t>
            </a:r>
          </a:p>
        </p:txBody>
      </p:sp>
      <p:grpSp>
        <p:nvGrpSpPr>
          <p:cNvPr id="20483" name="组合 4"/>
          <p:cNvGrpSpPr/>
          <p:nvPr>
            <p:custDataLst>
              <p:tags r:id="rId3"/>
            </p:custDataLst>
          </p:nvPr>
        </p:nvGrpSpPr>
        <p:grpSpPr>
          <a:xfrm>
            <a:off x="4224338" y="2133600"/>
            <a:ext cx="1671637" cy="4535488"/>
            <a:chOff x="2608" y="299"/>
            <a:chExt cx="817" cy="2723"/>
          </a:xfrm>
        </p:grpSpPr>
        <p:grpSp>
          <p:nvGrpSpPr>
            <p:cNvPr id="20484" name="组合 5"/>
            <p:cNvGrpSpPr/>
            <p:nvPr>
              <p:custDataLst>
                <p:tags r:id="rId47"/>
              </p:custDataLst>
            </p:nvPr>
          </p:nvGrpSpPr>
          <p:grpSpPr>
            <a:xfrm>
              <a:off x="2608" y="2069"/>
              <a:ext cx="817" cy="953"/>
              <a:chOff x="1519" y="2751"/>
              <a:chExt cx="817" cy="953"/>
            </a:xfrm>
          </p:grpSpPr>
          <p:sp>
            <p:nvSpPr>
              <p:cNvPr id="20485" name="矩形 6"/>
              <p:cNvSpPr/>
              <p:nvPr>
                <p:custDataLst>
                  <p:tags r:id="rId85"/>
                </p:custDataLst>
              </p:nvPr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486" name="直接连接符 7"/>
              <p:cNvSpPr/>
              <p:nvPr>
                <p:custDataLst>
                  <p:tags r:id="rId86"/>
                </p:custDataLst>
              </p:nvPr>
            </p:nvSpPr>
            <p:spPr>
              <a:xfrm flipH="1"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87" name="直接连接符 8"/>
              <p:cNvSpPr/>
              <p:nvPr>
                <p:custDataLst>
                  <p:tags r:id="rId87"/>
                </p:custDataLst>
              </p:nvPr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88" name="直接连接符 9"/>
              <p:cNvSpPr/>
              <p:nvPr>
                <p:custDataLst>
                  <p:tags r:id="rId88"/>
                </p:custDataLst>
              </p:nvPr>
            </p:nvSpPr>
            <p:spPr>
              <a:xfrm flipH="1"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20489" name="组合 10"/>
            <p:cNvGrpSpPr/>
            <p:nvPr>
              <p:custDataLst>
                <p:tags r:id="rId48"/>
              </p:custDataLst>
            </p:nvPr>
          </p:nvGrpSpPr>
          <p:grpSpPr>
            <a:xfrm>
              <a:off x="2880" y="299"/>
              <a:ext cx="363" cy="1804"/>
              <a:chOff x="2880" y="583"/>
              <a:chExt cx="816" cy="2620"/>
            </a:xfrm>
          </p:grpSpPr>
          <p:sp>
            <p:nvSpPr>
              <p:cNvPr id="20490" name="矩形 11"/>
              <p:cNvSpPr/>
              <p:nvPr>
                <p:custDataLst>
                  <p:tags r:id="rId55"/>
                </p:custDataLst>
              </p:nvPr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491" name="直接连接符 12"/>
              <p:cNvSpPr/>
              <p:nvPr>
                <p:custDataLst>
                  <p:tags r:id="rId56"/>
                </p:custDataLst>
              </p:nvPr>
            </p:nvSpPr>
            <p:spPr>
              <a:xfrm flipH="1"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2" name="椭圆 13"/>
              <p:cNvSpPr/>
              <p:nvPr>
                <p:custDataLst>
                  <p:tags r:id="rId57"/>
                </p:custDataLst>
              </p:nvPr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493" name="直接连接符 14"/>
              <p:cNvSpPr/>
              <p:nvPr>
                <p:custDataLst>
                  <p:tags r:id="rId58"/>
                </p:custDataLst>
              </p:nvPr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4" name="直接连接符 15"/>
              <p:cNvSpPr/>
              <p:nvPr>
                <p:custDataLst>
                  <p:tags r:id="rId59"/>
                </p:custDataLst>
              </p:nvPr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5" name="直接连接符 16"/>
              <p:cNvSpPr/>
              <p:nvPr>
                <p:custDataLst>
                  <p:tags r:id="rId60"/>
                </p:custDataLst>
              </p:nvPr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6" name="直接连接符 17"/>
              <p:cNvSpPr/>
              <p:nvPr>
                <p:custDataLst>
                  <p:tags r:id="rId61"/>
                </p:custDataLst>
              </p:nvPr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7" name="直接连接符 18"/>
              <p:cNvSpPr/>
              <p:nvPr>
                <p:custDataLst>
                  <p:tags r:id="rId62"/>
                </p:custDataLst>
              </p:nvPr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8" name="直接连接符 19"/>
              <p:cNvSpPr/>
              <p:nvPr>
                <p:custDataLst>
                  <p:tags r:id="rId63"/>
                </p:custDataLst>
              </p:nvPr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499" name="直接连接符 20"/>
              <p:cNvSpPr/>
              <p:nvPr>
                <p:custDataLst>
                  <p:tags r:id="rId64"/>
                </p:custDataLst>
              </p:nvPr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0" name="直接连接符 21"/>
              <p:cNvSpPr/>
              <p:nvPr>
                <p:custDataLst>
                  <p:tags r:id="rId65"/>
                </p:custDataLst>
              </p:nvPr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1" name="直接连接符 22"/>
              <p:cNvSpPr/>
              <p:nvPr>
                <p:custDataLst>
                  <p:tags r:id="rId66"/>
                </p:custDataLst>
              </p:nvPr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2" name="直接连接符 23"/>
              <p:cNvSpPr/>
              <p:nvPr>
                <p:custDataLst>
                  <p:tags r:id="rId67"/>
                </p:custDataLst>
              </p:nvPr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3" name="直接连接符 24"/>
              <p:cNvSpPr/>
              <p:nvPr>
                <p:custDataLst>
                  <p:tags r:id="rId68"/>
                </p:custDataLst>
              </p:nvPr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4" name="直接连接符 25"/>
              <p:cNvSpPr/>
              <p:nvPr>
                <p:custDataLst>
                  <p:tags r:id="rId69"/>
                </p:custDataLst>
              </p:nvPr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5" name="直接连接符 26"/>
              <p:cNvSpPr/>
              <p:nvPr>
                <p:custDataLst>
                  <p:tags r:id="rId70"/>
                </p:custDataLst>
              </p:nvPr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6" name="直接连接符 27"/>
              <p:cNvSpPr/>
              <p:nvPr>
                <p:custDataLst>
                  <p:tags r:id="rId71"/>
                </p:custDataLst>
              </p:nvPr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7" name="直接连接符 28"/>
              <p:cNvSpPr/>
              <p:nvPr>
                <p:custDataLst>
                  <p:tags r:id="rId72"/>
                </p:custDataLst>
              </p:nvPr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8" name="直接连接符 29"/>
              <p:cNvSpPr/>
              <p:nvPr>
                <p:custDataLst>
                  <p:tags r:id="rId73"/>
                </p:custDataLst>
              </p:nvPr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09" name="直接连接符 30"/>
              <p:cNvSpPr/>
              <p:nvPr>
                <p:custDataLst>
                  <p:tags r:id="rId74"/>
                </p:custDataLst>
              </p:nvPr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0" name="直接连接符 31"/>
              <p:cNvSpPr/>
              <p:nvPr>
                <p:custDataLst>
                  <p:tags r:id="rId75"/>
                </p:custDataLst>
              </p:nvPr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1" name="直接连接符 32"/>
              <p:cNvSpPr/>
              <p:nvPr>
                <p:custDataLst>
                  <p:tags r:id="rId76"/>
                </p:custDataLst>
              </p:nvPr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2" name="直接连接符 33"/>
              <p:cNvSpPr/>
              <p:nvPr>
                <p:custDataLst>
                  <p:tags r:id="rId77"/>
                </p:custDataLst>
              </p:nvPr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3" name="直接连接符 34"/>
              <p:cNvSpPr/>
              <p:nvPr>
                <p:custDataLst>
                  <p:tags r:id="rId78"/>
                </p:custDataLst>
              </p:nvPr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4" name="直接连接符 35"/>
              <p:cNvSpPr/>
              <p:nvPr>
                <p:custDataLst>
                  <p:tags r:id="rId79"/>
                </p:custDataLst>
              </p:nvPr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5" name="直接连接符 36"/>
              <p:cNvSpPr/>
              <p:nvPr>
                <p:custDataLst>
                  <p:tags r:id="rId80"/>
                </p:custDataLst>
              </p:nvPr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6" name="直接连接符 37"/>
              <p:cNvSpPr/>
              <p:nvPr>
                <p:custDataLst>
                  <p:tags r:id="rId81"/>
                </p:custDataLst>
              </p:nvPr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7" name="直接连接符 38"/>
              <p:cNvSpPr/>
              <p:nvPr>
                <p:custDataLst>
                  <p:tags r:id="rId82"/>
                </p:custDataLst>
              </p:nvPr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8" name="直接连接符 39"/>
              <p:cNvSpPr/>
              <p:nvPr>
                <p:custDataLst>
                  <p:tags r:id="rId83"/>
                </p:custDataLst>
              </p:nvPr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19" name="任意多边形 40"/>
              <p:cNvSpPr/>
              <p:nvPr>
                <p:custDataLst>
                  <p:tags r:id="rId84"/>
                </p:custDataLst>
              </p:nvPr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20" name="组合 41"/>
            <p:cNvGrpSpPr/>
            <p:nvPr>
              <p:custDataLst>
                <p:tags r:id="rId49"/>
              </p:custDataLst>
            </p:nvPr>
          </p:nvGrpSpPr>
          <p:grpSpPr>
            <a:xfrm rot="5400000">
              <a:off x="3002" y="751"/>
              <a:ext cx="92" cy="353"/>
              <a:chOff x="2380" y="2205"/>
              <a:chExt cx="92" cy="353"/>
            </a:xfrm>
          </p:grpSpPr>
          <p:sp>
            <p:nvSpPr>
              <p:cNvPr id="20521" name="等腰三角形 42"/>
              <p:cNvSpPr/>
              <p:nvPr>
                <p:custDataLst>
                  <p:tags r:id="rId53"/>
                </p:custDataLst>
              </p:nvPr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522" name="等腰三角形 43"/>
              <p:cNvSpPr/>
              <p:nvPr>
                <p:custDataLst>
                  <p:tags r:id="rId54"/>
                </p:custDataLst>
              </p:nvPr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0523" name="组合 44"/>
            <p:cNvGrpSpPr/>
            <p:nvPr>
              <p:custDataLst>
                <p:tags r:id="rId50"/>
              </p:custDataLst>
            </p:nvPr>
          </p:nvGrpSpPr>
          <p:grpSpPr>
            <a:xfrm>
              <a:off x="2926" y="2113"/>
              <a:ext cx="227" cy="618"/>
              <a:chOff x="703" y="2540"/>
              <a:chExt cx="227" cy="618"/>
            </a:xfrm>
          </p:grpSpPr>
          <p:sp>
            <p:nvSpPr>
              <p:cNvPr id="20524" name="直接连接符 45"/>
              <p:cNvSpPr/>
              <p:nvPr>
                <p:custDataLst>
                  <p:tags r:id="rId51"/>
                </p:custDataLst>
              </p:nvPr>
            </p:nvSpPr>
            <p:spPr>
              <a:xfrm flipH="1"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25" name="矩形 46"/>
              <p:cNvSpPr/>
              <p:nvPr>
                <p:custDataLst>
                  <p:tags r:id="rId52"/>
                </p:custDataLst>
              </p:nvPr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20526" name="组合 47"/>
          <p:cNvGrpSpPr/>
          <p:nvPr>
            <p:custDataLst>
              <p:tags r:id="rId4"/>
            </p:custDataLst>
          </p:nvPr>
        </p:nvGrpSpPr>
        <p:grpSpPr>
          <a:xfrm>
            <a:off x="3000375" y="2276475"/>
            <a:ext cx="863600" cy="4032250"/>
            <a:chOff x="657" y="300"/>
            <a:chExt cx="372" cy="2404"/>
          </a:xfrm>
        </p:grpSpPr>
        <p:grpSp>
          <p:nvGrpSpPr>
            <p:cNvPr id="20527" name="组合 48"/>
            <p:cNvGrpSpPr/>
            <p:nvPr>
              <p:custDataLst>
                <p:tags r:id="rId10"/>
              </p:custDataLst>
            </p:nvPr>
          </p:nvGrpSpPr>
          <p:grpSpPr>
            <a:xfrm>
              <a:off x="657" y="300"/>
              <a:ext cx="363" cy="1804"/>
              <a:chOff x="2880" y="583"/>
              <a:chExt cx="816" cy="2620"/>
            </a:xfrm>
          </p:grpSpPr>
          <p:sp>
            <p:nvSpPr>
              <p:cNvPr id="20528" name="矩形 49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529" name="直接连接符 50"/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0" name="椭圆 51"/>
              <p:cNvSpPr/>
              <p:nvPr>
                <p:custDataLst>
                  <p:tags r:id="rId19"/>
                </p:custDataLst>
              </p:nvPr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531" name="直接连接符 52"/>
              <p:cNvSpPr/>
              <p:nvPr>
                <p:custDataLst>
                  <p:tags r:id="rId20"/>
                </p:custDataLst>
              </p:nvPr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2" name="直接连接符 53"/>
              <p:cNvSpPr/>
              <p:nvPr>
                <p:custDataLst>
                  <p:tags r:id="rId21"/>
                </p:custDataLst>
              </p:nvPr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3" name="直接连接符 54"/>
              <p:cNvSpPr/>
              <p:nvPr>
                <p:custDataLst>
                  <p:tags r:id="rId22"/>
                </p:custDataLst>
              </p:nvPr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4" name="直接连接符 55"/>
              <p:cNvSpPr/>
              <p:nvPr>
                <p:custDataLst>
                  <p:tags r:id="rId23"/>
                </p:custDataLst>
              </p:nvPr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5" name="直接连接符 56"/>
              <p:cNvSpPr/>
              <p:nvPr>
                <p:custDataLst>
                  <p:tags r:id="rId24"/>
                </p:custDataLst>
              </p:nvPr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6" name="直接连接符 57"/>
              <p:cNvSpPr/>
              <p:nvPr>
                <p:custDataLst>
                  <p:tags r:id="rId25"/>
                </p:custDataLst>
              </p:nvPr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7" name="直接连接符 58"/>
              <p:cNvSpPr/>
              <p:nvPr>
                <p:custDataLst>
                  <p:tags r:id="rId26"/>
                </p:custDataLst>
              </p:nvPr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8" name="直接连接符 59"/>
              <p:cNvSpPr/>
              <p:nvPr>
                <p:custDataLst>
                  <p:tags r:id="rId27"/>
                </p:custDataLst>
              </p:nvPr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39" name="直接连接符 60"/>
              <p:cNvSpPr/>
              <p:nvPr>
                <p:custDataLst>
                  <p:tags r:id="rId28"/>
                </p:custDataLst>
              </p:nvPr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0" name="直接连接符 61"/>
              <p:cNvSpPr/>
              <p:nvPr>
                <p:custDataLst>
                  <p:tags r:id="rId29"/>
                </p:custDataLst>
              </p:nvPr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1" name="直接连接符 62"/>
              <p:cNvSpPr/>
              <p:nvPr>
                <p:custDataLst>
                  <p:tags r:id="rId30"/>
                </p:custDataLst>
              </p:nvPr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2" name="直接连接符 63"/>
              <p:cNvSpPr/>
              <p:nvPr>
                <p:custDataLst>
                  <p:tags r:id="rId31"/>
                </p:custDataLst>
              </p:nvPr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3" name="直接连接符 64"/>
              <p:cNvSpPr/>
              <p:nvPr>
                <p:custDataLst>
                  <p:tags r:id="rId32"/>
                </p:custDataLst>
              </p:nvPr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4" name="直接连接符 65"/>
              <p:cNvSpPr/>
              <p:nvPr>
                <p:custDataLst>
                  <p:tags r:id="rId33"/>
                </p:custDataLst>
              </p:nvPr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5" name="直接连接符 66"/>
              <p:cNvSpPr/>
              <p:nvPr>
                <p:custDataLst>
                  <p:tags r:id="rId34"/>
                </p:custDataLst>
              </p:nvPr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6" name="直接连接符 67"/>
              <p:cNvSpPr/>
              <p:nvPr>
                <p:custDataLst>
                  <p:tags r:id="rId35"/>
                </p:custDataLst>
              </p:nvPr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7" name="直接连接符 68"/>
              <p:cNvSpPr/>
              <p:nvPr>
                <p:custDataLst>
                  <p:tags r:id="rId36"/>
                </p:custDataLst>
              </p:nvPr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8" name="直接连接符 69"/>
              <p:cNvSpPr/>
              <p:nvPr>
                <p:custDataLst>
                  <p:tags r:id="rId37"/>
                </p:custDataLst>
              </p:nvPr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49" name="直接连接符 70"/>
              <p:cNvSpPr/>
              <p:nvPr>
                <p:custDataLst>
                  <p:tags r:id="rId38"/>
                </p:custDataLst>
              </p:nvPr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0" name="直接连接符 71"/>
              <p:cNvSpPr/>
              <p:nvPr>
                <p:custDataLst>
                  <p:tags r:id="rId39"/>
                </p:custDataLst>
              </p:nvPr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1" name="直接连接符 72"/>
              <p:cNvSpPr/>
              <p:nvPr>
                <p:custDataLst>
                  <p:tags r:id="rId40"/>
                </p:custDataLst>
              </p:nvPr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2" name="直接连接符 73"/>
              <p:cNvSpPr/>
              <p:nvPr>
                <p:custDataLst>
                  <p:tags r:id="rId41"/>
                </p:custDataLst>
              </p:nvPr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3" name="直接连接符 74"/>
              <p:cNvSpPr/>
              <p:nvPr>
                <p:custDataLst>
                  <p:tags r:id="rId42"/>
                </p:custDataLst>
              </p:nvPr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4" name="直接连接符 75"/>
              <p:cNvSpPr/>
              <p:nvPr>
                <p:custDataLst>
                  <p:tags r:id="rId43"/>
                </p:custDataLst>
              </p:nvPr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5" name="直接连接符 76"/>
              <p:cNvSpPr/>
              <p:nvPr>
                <p:custDataLst>
                  <p:tags r:id="rId44"/>
                </p:custDataLst>
              </p:nvPr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6" name="直接连接符 77"/>
              <p:cNvSpPr/>
              <p:nvPr>
                <p:custDataLst>
                  <p:tags r:id="rId45"/>
                </p:custDataLst>
              </p:nvPr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57" name="任意多边形 78"/>
              <p:cNvSpPr/>
              <p:nvPr>
                <p:custDataLst>
                  <p:tags r:id="rId46"/>
                </p:custDataLst>
              </p:nvPr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558" name="组合 79"/>
            <p:cNvGrpSpPr/>
            <p:nvPr>
              <p:custDataLst>
                <p:tags r:id="rId11"/>
              </p:custDataLst>
            </p:nvPr>
          </p:nvGrpSpPr>
          <p:grpSpPr>
            <a:xfrm>
              <a:off x="703" y="2086"/>
              <a:ext cx="227" cy="618"/>
              <a:chOff x="703" y="2540"/>
              <a:chExt cx="227" cy="618"/>
            </a:xfrm>
          </p:grpSpPr>
          <p:sp>
            <p:nvSpPr>
              <p:cNvPr id="20559" name="直接连接符 80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0560" name="矩形 81"/>
              <p:cNvSpPr/>
              <p:nvPr>
                <p:custDataLst>
                  <p:tags r:id="rId16"/>
                </p:custDataLst>
              </p:nvPr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0561" name="组合 82"/>
            <p:cNvGrpSpPr/>
            <p:nvPr>
              <p:custDataLst>
                <p:tags r:id="rId12"/>
              </p:custDataLst>
            </p:nvPr>
          </p:nvGrpSpPr>
          <p:grpSpPr>
            <a:xfrm rot="5400000">
              <a:off x="798" y="1341"/>
              <a:ext cx="92" cy="353"/>
              <a:chOff x="2380" y="2205"/>
              <a:chExt cx="92" cy="353"/>
            </a:xfrm>
          </p:grpSpPr>
          <p:sp>
            <p:nvSpPr>
              <p:cNvPr id="20562" name="等腰三角形 83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0563" name="等腰三角形 84"/>
              <p:cNvSpPr/>
              <p:nvPr>
                <p:custDataLst>
                  <p:tags r:id="rId14"/>
                </p:custDataLst>
              </p:nvPr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0564" name="圆角矩形标注 85"/>
          <p:cNvSpPr/>
          <p:nvPr>
            <p:custDataLst>
              <p:tags r:id="rId5"/>
            </p:custDataLst>
          </p:nvPr>
        </p:nvSpPr>
        <p:spPr>
          <a:xfrm>
            <a:off x="5519738" y="3500438"/>
            <a:ext cx="1368425" cy="431800"/>
          </a:xfrm>
          <a:prstGeom prst="wedgeRoundRectCallout">
            <a:avLst>
              <a:gd name="adj1" fmla="val -75060"/>
              <a:gd name="adj2" fmla="val -12279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F=1.5N</a:t>
            </a:r>
          </a:p>
        </p:txBody>
      </p:sp>
      <p:sp>
        <p:nvSpPr>
          <p:cNvPr id="20565" name="文本框 86"/>
          <p:cNvSpPr txBox="1"/>
          <p:nvPr>
            <p:custDataLst>
              <p:tags r:id="rId6"/>
            </p:custDataLst>
          </p:nvPr>
        </p:nvSpPr>
        <p:spPr>
          <a:xfrm>
            <a:off x="7378700" y="3287713"/>
            <a:ext cx="31051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G</a:t>
            </a:r>
            <a:r>
              <a:rPr lang="zh-CN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</a:t>
            </a:r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-F</a:t>
            </a:r>
            <a:r>
              <a:rPr lang="zh-CN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示</a:t>
            </a:r>
          </a:p>
        </p:txBody>
      </p:sp>
      <p:sp>
        <p:nvSpPr>
          <p:cNvPr id="20566" name="文本框 87"/>
          <p:cNvSpPr txBox="1"/>
          <p:nvPr>
            <p:custDataLst>
              <p:tags r:id="rId7"/>
            </p:custDataLst>
          </p:nvPr>
        </p:nvSpPr>
        <p:spPr>
          <a:xfrm>
            <a:off x="1774825" y="1268413"/>
            <a:ext cx="51415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、如何用弹簧测力计测量浮力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20567" name="文本框 88"/>
          <p:cNvSpPr txBox="1"/>
          <p:nvPr>
            <p:custDataLst>
              <p:tags r:id="rId8"/>
            </p:custDataLst>
          </p:nvPr>
        </p:nvSpPr>
        <p:spPr>
          <a:xfrm>
            <a:off x="5232400" y="6021388"/>
            <a:ext cx="6477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水</a:t>
            </a:r>
          </a:p>
        </p:txBody>
      </p:sp>
      <p:sp>
        <p:nvSpPr>
          <p:cNvPr id="20568" name="矩形标注 40025"/>
          <p:cNvSpPr/>
          <p:nvPr>
            <p:custDataLst>
              <p:tags r:id="rId9"/>
            </p:custDataLst>
          </p:nvPr>
        </p:nvSpPr>
        <p:spPr>
          <a:xfrm>
            <a:off x="1703388" y="3644900"/>
            <a:ext cx="1441450" cy="431800"/>
          </a:xfrm>
          <a:prstGeom prst="wedgeRectCallout">
            <a:avLst>
              <a:gd name="adj1" fmla="val 69273"/>
              <a:gd name="adj2" fmla="val 8860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G=4.5N</a:t>
            </a:r>
            <a:endParaRPr lang="en-US" altLang="zh-CN" sz="2800" b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5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/>
          <p:nvPr>
            <p:custDataLst>
              <p:tags r:id="rId1"/>
            </p:custDataLst>
          </p:nvPr>
        </p:nvSpPr>
        <p:spPr>
          <a:xfrm>
            <a:off x="1958975" y="1366838"/>
            <a:ext cx="797877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一个体积为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300 cm</a:t>
            </a:r>
            <a:r>
              <a:rPr lang="en-US" altLang="zh-CN" sz="26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的物体浮在水面上，它的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2/3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体积露出水面，它受的浮力是</a:t>
            </a: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。（</a:t>
            </a:r>
            <a:r>
              <a:rPr lang="en-US" altLang="zh-CN" sz="2600" i="1"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取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10 N/kg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6627" name="Rectangle 3"/>
          <p:cNvSpPr/>
          <p:nvPr>
            <p:custDataLst>
              <p:tags r:id="rId2"/>
            </p:custDataLst>
          </p:nvPr>
        </p:nvSpPr>
        <p:spPr>
          <a:xfrm>
            <a:off x="5719763" y="2038350"/>
            <a:ext cx="6159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1</a:t>
            </a:r>
          </a:p>
        </p:txBody>
      </p:sp>
      <p:sp>
        <p:nvSpPr>
          <p:cNvPr id="26628" name="Rectangle 4"/>
          <p:cNvSpPr/>
          <p:nvPr>
            <p:custDataLst>
              <p:tags r:id="rId3"/>
            </p:custDataLst>
          </p:nvPr>
        </p:nvSpPr>
        <p:spPr>
          <a:xfrm>
            <a:off x="2497138" y="3062288"/>
            <a:ext cx="7426325" cy="28073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解析：根据阿基米德原理：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排液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l-GR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gV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6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    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据题意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/3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l-GR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ρ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液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gV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6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1.0×10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kg/m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×10 N/kg×10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-4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 N</a:t>
            </a:r>
          </a:p>
        </p:txBody>
      </p:sp>
      <p:sp>
        <p:nvSpPr>
          <p:cNvPr id="5" name="文本框 7"/>
          <p:cNvSpPr txBox="1"/>
          <p:nvPr>
            <p:custDataLst>
              <p:tags r:id="rId4"/>
            </p:custDataLst>
          </p:nvPr>
        </p:nvSpPr>
        <p:spPr>
          <a:xfrm>
            <a:off x="1893888" y="630237"/>
            <a:ext cx="1184275" cy="5126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练一练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/>
          <p:nvPr>
            <p:custDataLst>
              <p:tags r:id="rId1"/>
            </p:custDataLst>
          </p:nvPr>
        </p:nvSpPr>
        <p:spPr>
          <a:xfrm>
            <a:off x="2133600" y="1773238"/>
            <a:ext cx="8001000" cy="37090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浸在液体中的物体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受到的浮力大小取决于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物体的体积和液体的密度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物体的密度和物体浸入液体的深度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物体浸入液体的体积和液体的密度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物体的质量、体积、浸入液体的深度及形状等因素</a:t>
            </a:r>
          </a:p>
        </p:txBody>
      </p:sp>
      <p:sp>
        <p:nvSpPr>
          <p:cNvPr id="147459" name="Text Box 3"/>
          <p:cNvSpPr txBox="1"/>
          <p:nvPr>
            <p:custDataLst>
              <p:tags r:id="rId2"/>
            </p:custDataLst>
          </p:nvPr>
        </p:nvSpPr>
        <p:spPr>
          <a:xfrm>
            <a:off x="2630488" y="2354263"/>
            <a:ext cx="533400" cy="58356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47462" name="Text Box 6"/>
          <p:cNvSpPr txBox="1"/>
          <p:nvPr>
            <p:custDataLst>
              <p:tags r:id="rId3"/>
            </p:custDataLst>
          </p:nvPr>
        </p:nvSpPr>
        <p:spPr>
          <a:xfrm>
            <a:off x="2630488" y="2895600"/>
            <a:ext cx="228600" cy="492125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47463" name="Text Box 7"/>
          <p:cNvSpPr txBox="1"/>
          <p:nvPr>
            <p:custDataLst>
              <p:tags r:id="rId4"/>
            </p:custDataLst>
          </p:nvPr>
        </p:nvSpPr>
        <p:spPr>
          <a:xfrm>
            <a:off x="2706688" y="4038600"/>
            <a:ext cx="396875" cy="492125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4" name="Text Box 8"/>
          <p:cNvSpPr txBox="1"/>
          <p:nvPr>
            <p:custDataLst>
              <p:tags r:id="rId5"/>
            </p:custDataLst>
          </p:nvPr>
        </p:nvSpPr>
        <p:spPr>
          <a:xfrm>
            <a:off x="2630488" y="3429000"/>
            <a:ext cx="228600" cy="492125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47465" name="Text Box 9"/>
          <p:cNvSpPr txBox="1"/>
          <p:nvPr>
            <p:custDataLst>
              <p:tags r:id="rId6"/>
            </p:custDataLst>
          </p:nvPr>
        </p:nvSpPr>
        <p:spPr>
          <a:xfrm>
            <a:off x="2630488" y="4419600"/>
            <a:ext cx="228600" cy="492125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uiExpand="1" build="p"/>
      <p:bldP spid="147459" grpId="0"/>
      <p:bldP spid="147462" grpId="0"/>
      <p:bldP spid="147463" grpId="0"/>
      <p:bldP spid="147464" grpId="0"/>
      <p:bldP spid="1474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/>
          <p:nvPr>
            <p:custDataLst>
              <p:tags r:id="rId1"/>
            </p:custDataLst>
          </p:nvPr>
        </p:nvSpPr>
        <p:spPr>
          <a:xfrm>
            <a:off x="2362200" y="990600"/>
            <a:ext cx="7874000" cy="21583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把两个物重相同的实心铁球和铝球，浸没在水中，它们受到的浮力（    ）。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．相等                        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．铝球的比铁球大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．铝球的比铁球小    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．浮力都等于重力</a:t>
            </a:r>
          </a:p>
        </p:txBody>
      </p:sp>
      <p:sp>
        <p:nvSpPr>
          <p:cNvPr id="152581" name="Text Box 5"/>
          <p:cNvSpPr txBox="1"/>
          <p:nvPr>
            <p:custDataLst>
              <p:tags r:id="rId2"/>
            </p:custDataLst>
          </p:nvPr>
        </p:nvSpPr>
        <p:spPr>
          <a:xfrm>
            <a:off x="2360613" y="3519488"/>
            <a:ext cx="7561262" cy="10388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【解析】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铁球和铝球的重力相等，则质量相等</a:t>
            </a:r>
            <a:endParaRPr lang="zh-CN" altLang="en-US" sz="2800" b="1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2582" name="Text Box 6"/>
          <p:cNvSpPr txBox="1"/>
          <p:nvPr>
            <p:custDataLst>
              <p:tags r:id="rId3"/>
            </p:custDataLst>
          </p:nvPr>
        </p:nvSpPr>
        <p:spPr>
          <a:xfrm>
            <a:off x="6545263" y="1538288"/>
            <a:ext cx="457200" cy="58356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grpSp>
        <p:nvGrpSpPr>
          <p:cNvPr id="152586" name="Group 10"/>
          <p:cNvGrpSpPr/>
          <p:nvPr>
            <p:custDataLst>
              <p:tags r:id="rId4"/>
            </p:custDataLst>
          </p:nvPr>
        </p:nvGrpSpPr>
        <p:grpSpPr>
          <a:xfrm>
            <a:off x="2405063" y="4598988"/>
            <a:ext cx="6037263" cy="965200"/>
            <a:chOff x="761" y="3712"/>
            <a:chExt cx="3803" cy="608"/>
          </a:xfrm>
        </p:grpSpPr>
        <p:graphicFrame>
          <p:nvGraphicFramePr>
            <p:cNvPr id="43013" name="Object 8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406" y="3712"/>
            <a:ext cx="684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457200" imgH="406400" progId="Equation.DSMT4">
                    <p:embed/>
                  </p:oleObj>
                </mc:Choice>
                <mc:Fallback>
                  <p:oleObj r:id="rId10" imgW="457200" imgH="406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06" y="3712"/>
                          <a:ext cx="684" cy="60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4" name="Rectangle 9"/>
            <p:cNvSpPr/>
            <p:nvPr>
              <p:custDataLst>
                <p:tags r:id="rId8"/>
              </p:custDataLst>
            </p:nvPr>
          </p:nvSpPr>
          <p:spPr>
            <a:xfrm>
              <a:off x="761" y="3895"/>
              <a:ext cx="380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eaLnBrk="0" hangingPunct="0"/>
              <a:r>
                <a:rPr lang="en-US" altLang="zh-CN" sz="2800" b="1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根据      ，</a:t>
              </a:r>
              <a:r>
                <a:rPr lang="el-GR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ρ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铁 </a:t>
              </a:r>
              <a:r>
                <a:rPr lang="zh-CN" altLang="en-US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＞</a:t>
              </a:r>
              <a:r>
                <a:rPr lang="el-GR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ρ</a:t>
              </a:r>
              <a:r>
                <a:rPr lang="zh-CN" altLang="en-US" sz="2800" b="1" baseline="-25000">
                  <a:latin typeface="Arial" panose="020B0604020202020204" pitchFamily="34" charset="0"/>
                  <a:ea typeface="宋体" panose="02010600030101010101" pitchFamily="2" charset="-122"/>
                </a:rPr>
                <a:t>铝</a:t>
              </a:r>
              <a:r>
                <a:rPr lang="zh-CN" altLang="en-US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，则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zh-CN" altLang="en-US" sz="28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铁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&lt;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zh-CN" altLang="en-US" sz="28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铝</a:t>
              </a:r>
              <a:r>
                <a:rPr lang="zh-CN" altLang="en-US" sz="2800" b="1">
                  <a:latin typeface="宋体" panose="02010600030101010101" pitchFamily="2" charset="-122"/>
                  <a:ea typeface="宋体" panose="02010600030101010101" pitchFamily="2" charset="-122"/>
                </a:rPr>
                <a:t>，</a:t>
              </a:r>
            </a:p>
          </p:txBody>
        </p:sp>
      </p:grpSp>
      <p:sp>
        <p:nvSpPr>
          <p:cNvPr id="152587" name="Rectangle 11"/>
          <p:cNvSpPr/>
          <p:nvPr>
            <p:custDataLst>
              <p:tags r:id="rId5"/>
            </p:custDataLst>
          </p:nvPr>
        </p:nvSpPr>
        <p:spPr>
          <a:xfrm>
            <a:off x="2540000" y="5724525"/>
            <a:ext cx="5715000" cy="6076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l-GR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en-US" sz="2800" b="1" baseline="-25000">
                <a:latin typeface="Arial" panose="020B0604020202020204" pitchFamily="34" charset="0"/>
                <a:ea typeface="宋体" panose="02010600030101010101" pitchFamily="2" charset="-122"/>
              </a:rPr>
              <a:t>液</a:t>
            </a:r>
            <a:r>
              <a:rPr lang="en-US" altLang="zh-CN" sz="2800" b="1" i="1" err="1">
                <a:latin typeface="Times New Roman" panose="02020603050405020304" pitchFamily="18" charset="0"/>
                <a:ea typeface="宋体" panose="02010600030101010101" pitchFamily="2" charset="-122"/>
              </a:rPr>
              <a:t>gV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∴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铝浮</a:t>
            </a:r>
            <a:r>
              <a:rPr lang="en-US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铁浮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43016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667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uiExpand="1" build="p"/>
      <p:bldP spid="152581" grpId="0" uiExpand="1" build="p"/>
      <p:bldP spid="152582" grpId="0"/>
      <p:bldP spid="1525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/>
          <p:nvPr>
            <p:custDataLst>
              <p:tags r:id="rId1"/>
            </p:custDataLst>
          </p:nvPr>
        </p:nvSpPr>
        <p:spPr>
          <a:xfrm>
            <a:off x="1909763" y="1584325"/>
            <a:ext cx="8453437" cy="246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1078230" indent="-1078230" algn="just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A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．铝球受到的浮力最大，因为它浸入液体的深度最大</a:t>
            </a:r>
          </a:p>
          <a:p>
            <a:pPr marL="1078230" indent="-1078230" algn="just"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．铅球受到的浮力最大，因为它的密度最大</a:t>
            </a:r>
          </a:p>
          <a:p>
            <a:pPr marL="1078230" indent="-1078230" algn="just"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．铅球、铁球、铝球受的浮力一样大</a:t>
            </a:r>
          </a:p>
          <a:p>
            <a:pPr marL="1078230" indent="-1078230" algn="just"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．因素太多，无法判断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491413" y="3563938"/>
          <a:ext cx="2895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14550" imgH="1533525" progId="Paint.Picture">
                  <p:embed/>
                </p:oleObj>
              </mc:Choice>
              <mc:Fallback>
                <p:oleObj r:id="rId8" imgW="2114550" imgH="15335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1413" y="3563938"/>
                        <a:ext cx="28956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5" name="Text Box 5"/>
          <p:cNvSpPr txBox="1"/>
          <p:nvPr>
            <p:custDataLst>
              <p:tags r:id="rId3"/>
            </p:custDataLst>
          </p:nvPr>
        </p:nvSpPr>
        <p:spPr>
          <a:xfrm>
            <a:off x="2135188" y="3968750"/>
            <a:ext cx="7315200" cy="21583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【解析】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根据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l-GR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排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∵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浸没，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V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相同，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相同，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∴ 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相同。</a:t>
            </a:r>
          </a:p>
        </p:txBody>
      </p:sp>
      <p:sp>
        <p:nvSpPr>
          <p:cNvPr id="153608" name="Text Box 8"/>
          <p:cNvSpPr txBox="1"/>
          <p:nvPr>
            <p:custDataLst>
              <p:tags r:id="rId4"/>
            </p:custDataLst>
          </p:nvPr>
        </p:nvSpPr>
        <p:spPr>
          <a:xfrm>
            <a:off x="2225675" y="6173788"/>
            <a:ext cx="81899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提示：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浮力与浸入液体的深度和物体的密度无关。</a:t>
            </a:r>
          </a:p>
        </p:txBody>
      </p:sp>
      <p:sp>
        <p:nvSpPr>
          <p:cNvPr id="44037" name="Rectangle 11"/>
          <p:cNvSpPr/>
          <p:nvPr>
            <p:custDataLst>
              <p:tags r:id="rId5"/>
            </p:custDataLst>
          </p:nvPr>
        </p:nvSpPr>
        <p:spPr>
          <a:xfrm>
            <a:off x="2181225" y="458788"/>
            <a:ext cx="7964488" cy="10388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如图所示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体积相同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密度不同的铅球、铁球、铝球浸没在水中不同深度的地方，则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     ) </a:t>
            </a:r>
          </a:p>
        </p:txBody>
      </p:sp>
      <p:sp>
        <p:nvSpPr>
          <p:cNvPr id="153609" name="Text Box 9"/>
          <p:cNvSpPr txBox="1"/>
          <p:nvPr>
            <p:custDataLst>
              <p:tags r:id="rId6"/>
            </p:custDataLst>
          </p:nvPr>
        </p:nvSpPr>
        <p:spPr>
          <a:xfrm>
            <a:off x="8391525" y="954088"/>
            <a:ext cx="533400" cy="583565"/>
          </a:xfrm>
          <a:prstGeom prst="rect">
            <a:avLst/>
          </a:prstGeom>
          <a:noFill/>
          <a:ln w="2857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153608" grpId="0"/>
      <p:bldP spid="153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/>
          <p:nvPr>
            <p:custDataLst>
              <p:tags r:id="rId1"/>
            </p:custDataLst>
          </p:nvPr>
        </p:nvSpPr>
        <p:spPr>
          <a:xfrm>
            <a:off x="1981200" y="762000"/>
            <a:ext cx="8305800" cy="45694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（双选）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　甲、乙两个实心金属球，它们质量相同，其密度分别为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5×10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10×10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，甲球挂在甲弹簧测力计下，乙球挂在乙弹簧测力计下，并且让金属球全部没入水中，这时（     ）。</a:t>
            </a:r>
          </a:p>
          <a:p>
            <a:pPr algn="just">
              <a:lnSpc>
                <a:spcPct val="13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甲、乙两球所受到的浮力之比为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  <a:p>
            <a:pPr algn="just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B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甲、乙两球所受到的浮力之比为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pPr algn="just">
              <a:lnSpc>
                <a:spcPct val="13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甲、乙两个弹簧测力计的示数之比为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</a:p>
          <a:p>
            <a:pPr algn="just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D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甲、乙两个弹簧测力计的示数之比为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11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12 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740650" y="2400300"/>
            <a:ext cx="103663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905000" y="1066800"/>
            <a:ext cx="8382000" cy="5257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5057" name="Text Box 193"/>
          <p:cNvSpPr txBox="1"/>
          <p:nvPr>
            <p:custDataLst>
              <p:tags r:id="rId2"/>
            </p:custDataLst>
          </p:nvPr>
        </p:nvSpPr>
        <p:spPr>
          <a:xfrm>
            <a:off x="2090738" y="3886200"/>
            <a:ext cx="8161337" cy="2675255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．弹簧测力计下挂一物体浸没在水中时，弹簧测力计的示数是物体在空气中弹簧测力计示数的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1/3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，这个物体的密度是（   ）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A. 1/3×10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B. 2/3×10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C. 3×10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  D. 3/2×10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5058" name="Text Box 194"/>
          <p:cNvSpPr txBox="1"/>
          <p:nvPr>
            <p:custDataLst>
              <p:tags r:id="rId3"/>
            </p:custDataLst>
          </p:nvPr>
        </p:nvSpPr>
        <p:spPr>
          <a:xfrm>
            <a:off x="2135188" y="1449388"/>
            <a:ext cx="8012112" cy="2158365"/>
          </a:xfrm>
          <a:prstGeom prst="rect">
            <a:avLst/>
          </a:prstGeom>
          <a:noFill/>
          <a:ln w="9525" cap="flat" cmpd="sng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．铁块的体积是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100 cm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，全部浸入水中时，排开水的体积是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cm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排开的水重是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，受到的浮力是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。如果将它全部浸入酒精中，受到的浮力是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。（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取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10 N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／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kg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65060" name="Rectangle 196">
            <a:hlinkClick r:id="" action="ppaction://noaction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10213" y="49593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D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  <p:sp>
        <p:nvSpPr>
          <p:cNvPr id="165061" name="Rectangle 197">
            <a:hlinkClick r:id="" action="ppaction://noaction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0350" y="1943100"/>
            <a:ext cx="7635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  <p:sp>
        <p:nvSpPr>
          <p:cNvPr id="165062" name="Rectangle 198">
            <a:hlinkClick r:id="" action="ppaction://noaction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16900" y="19431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  <p:sp>
        <p:nvSpPr>
          <p:cNvPr id="165063" name="Rectangle 199">
            <a:hlinkClick r:id="" action="ppaction://noaction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4188" y="2482850"/>
            <a:ext cx="67468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  <p:sp>
        <p:nvSpPr>
          <p:cNvPr id="165064" name="Rectangle 200">
            <a:hlinkClick r:id="" action="ppaction://noaction"/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9125" y="2998788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0.8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57" grpId="0" animBg="1"/>
      <p:bldP spid="165058" grpId="0" animBg="1"/>
      <p:bldP spid="165060" grpId="0" animBg="1"/>
      <p:bldP spid="165061" grpId="0" animBg="1"/>
      <p:bldP spid="165062" grpId="0" animBg="1"/>
      <p:bldP spid="165063" grpId="0" animBg="1"/>
      <p:bldP spid="1650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7889"/>
          <p:cNvSpPr txBox="1"/>
          <p:nvPr>
            <p:custDataLst>
              <p:tags r:id="rId1"/>
            </p:custDataLst>
          </p:nvPr>
        </p:nvSpPr>
        <p:spPr>
          <a:xfrm>
            <a:off x="1943100" y="795338"/>
            <a:ext cx="8640763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体积为2×10</a:t>
            </a:r>
            <a:r>
              <a:rPr lang="zh-CN" altLang="en-US" sz="26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-2</a:t>
            </a:r>
            <a:r>
              <a:rPr lang="zh-CN" altLang="en-US" sz="26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</a:t>
            </a:r>
            <a:r>
              <a:rPr lang="zh-CN" altLang="en-US" sz="26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</a:t>
            </a:r>
            <a:r>
              <a:rPr lang="zh-CN" altLang="en-US" sz="2600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的铝块浸没于水中所受的浮力为多少N？若浸没于煤油中，所受的浮力为多少N？</a:t>
            </a:r>
            <a:endParaRPr lang="zh-CN" altLang="en-US" sz="2600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lang="en-US" altLang="zh-CN" sz="36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</a:t>
            </a:r>
            <a:endParaRPr lang="en-US" altLang="zh-CN" sz="4800" noProof="1">
              <a:latin typeface="Arial" panose="020B0604020202020204" pitchFamily="34" charset="0"/>
            </a:endParaRPr>
          </a:p>
        </p:txBody>
      </p:sp>
      <p:sp>
        <p:nvSpPr>
          <p:cNvPr id="47106" name="文本框 37893"/>
          <p:cNvSpPr txBox="1"/>
          <p:nvPr>
            <p:custDataLst>
              <p:tags r:id="rId2"/>
            </p:custDataLst>
          </p:nvPr>
        </p:nvSpPr>
        <p:spPr>
          <a:xfrm>
            <a:off x="6959600" y="2451100"/>
            <a:ext cx="248602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取</a:t>
            </a:r>
            <a:r>
              <a:rPr lang="en-US" altLang="zh-CN" sz="36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g=10N/Kg</a:t>
            </a:r>
          </a:p>
        </p:txBody>
      </p:sp>
      <p:sp>
        <p:nvSpPr>
          <p:cNvPr id="47107" name="文本框 1"/>
          <p:cNvSpPr txBox="1"/>
          <p:nvPr>
            <p:custDataLst>
              <p:tags r:id="rId3"/>
            </p:custDataLst>
          </p:nvPr>
        </p:nvSpPr>
        <p:spPr>
          <a:xfrm>
            <a:off x="2298700" y="2451100"/>
            <a:ext cx="380301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ρ</a:t>
            </a:r>
            <a:r>
              <a:rPr lang="zh-CN" altLang="en-US" sz="3600" baseline="-25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油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=0.8×10</a:t>
            </a:r>
            <a:r>
              <a:rPr lang="en-US" altLang="zh-CN" sz="3600" baseline="300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kg/m</a:t>
            </a:r>
            <a:r>
              <a:rPr lang="en-US" altLang="zh-CN" sz="36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1"/>
          <p:cNvGrpSpPr/>
          <p:nvPr>
            <p:custDataLst>
              <p:tags r:id="rId1"/>
            </p:custDataLst>
          </p:nvPr>
        </p:nvGrpSpPr>
        <p:grpSpPr>
          <a:xfrm>
            <a:off x="2782888" y="2708275"/>
            <a:ext cx="2592387" cy="2233613"/>
            <a:chOff x="1680" y="1008"/>
            <a:chExt cx="2304" cy="2112"/>
          </a:xfrm>
        </p:grpSpPr>
        <p:sp>
          <p:nvSpPr>
            <p:cNvPr id="9238" name="AutoShap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 flipH="1">
              <a:off x="936" y="1752"/>
              <a:ext cx="2064" cy="576"/>
            </a:xfrm>
            <a:prstGeom prst="parallelogram">
              <a:avLst>
                <a:gd name="adj" fmla="val 89583"/>
              </a:avLst>
            </a:prstGeom>
            <a:solidFill>
              <a:srgbClr val="FFFFFF">
                <a:alpha val="50000"/>
              </a:srgbClr>
            </a:solidFill>
            <a:ln w="3175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39" name="AutoShap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80" y="2544"/>
              <a:ext cx="2304" cy="576"/>
            </a:xfrm>
            <a:prstGeom prst="parallelogram">
              <a:avLst>
                <a:gd name="adj" fmla="val 100000"/>
              </a:avLst>
            </a:prstGeom>
            <a:solidFill>
              <a:srgbClr val="FFFFFF">
                <a:alpha val="50000"/>
              </a:srgbClr>
            </a:solidFill>
            <a:ln w="3175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0661" name="Rectangle 2"/>
          <p:cNvSpPr/>
          <p:nvPr>
            <p:custDataLst>
              <p:tags r:id="rId2"/>
            </p:custDataLst>
          </p:nvPr>
        </p:nvSpPr>
        <p:spPr>
          <a:xfrm>
            <a:off x="2208213" y="1412875"/>
            <a:ext cx="3995738" cy="5157788"/>
          </a:xfrm>
          <a:prstGeom prst="rect">
            <a:avLst/>
          </a:prstGeom>
          <a:solidFill>
            <a:schemeClr val="hlink">
              <a:alpha val="50000"/>
            </a:schemeClr>
          </a:solidFill>
          <a:ln w="31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/>
            <a:endParaRPr sz="6000" b="1" strike="noStrike" noProof="1">
              <a:solidFill>
                <a:schemeClr val="bg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2888" y="2781300"/>
            <a:ext cx="2519363" cy="2174875"/>
          </a:xfrm>
          <a:prstGeom prst="cube">
            <a:avLst>
              <a:gd name="adj" fmla="val 25000"/>
            </a:avLst>
          </a:prstGeom>
          <a:solidFill>
            <a:srgbClr val="FF0000">
              <a:alpha val="50000"/>
            </a:srgbClr>
          </a:solidFill>
          <a:ln w="28575">
            <a:solidFill>
              <a:schemeClr val="bg2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10" name="下箭头 70664"/>
          <p:cNvSpPr/>
          <p:nvPr>
            <p:custDataLst>
              <p:tags r:id="rId4"/>
            </p:custDataLst>
          </p:nvPr>
        </p:nvSpPr>
        <p:spPr>
          <a:xfrm>
            <a:off x="3792538" y="2492375"/>
            <a:ext cx="288925" cy="544513"/>
          </a:xfrm>
          <a:prstGeom prst="downArrow">
            <a:avLst>
              <a:gd name="adj1" fmla="val 50000"/>
              <a:gd name="adj2" fmla="val 47019"/>
            </a:avLst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21511" name="上箭头 70665"/>
          <p:cNvSpPr/>
          <p:nvPr>
            <p:custDataLst>
              <p:tags r:id="rId5"/>
            </p:custDataLst>
          </p:nvPr>
        </p:nvSpPr>
        <p:spPr>
          <a:xfrm>
            <a:off x="3719513" y="4941888"/>
            <a:ext cx="358775" cy="1123950"/>
          </a:xfrm>
          <a:prstGeom prst="upArrow">
            <a:avLst>
              <a:gd name="adj1" fmla="val 50000"/>
              <a:gd name="adj2" fmla="val 78202"/>
            </a:avLst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2" name="文本框 70666"/>
          <p:cNvSpPr txBox="1"/>
          <p:nvPr>
            <p:custDataLst>
              <p:tags r:id="rId6"/>
            </p:custDataLst>
          </p:nvPr>
        </p:nvSpPr>
        <p:spPr>
          <a:xfrm>
            <a:off x="4079875" y="2276475"/>
            <a:ext cx="5422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371DFB"/>
                </a:solidFill>
                <a:latin typeface="宋体" panose="02010600030101010101" pitchFamily="2" charset="-122"/>
              </a:rPr>
              <a:t>F1</a:t>
            </a:r>
          </a:p>
        </p:txBody>
      </p:sp>
      <p:sp>
        <p:nvSpPr>
          <p:cNvPr id="21513" name="文本框 70667"/>
          <p:cNvSpPr txBox="1"/>
          <p:nvPr>
            <p:custDataLst>
              <p:tags r:id="rId7"/>
            </p:custDataLst>
          </p:nvPr>
        </p:nvSpPr>
        <p:spPr>
          <a:xfrm>
            <a:off x="4008438" y="5229225"/>
            <a:ext cx="1081087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4400" b="1">
                <a:solidFill>
                  <a:srgbClr val="371DF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3200" b="1">
                <a:solidFill>
                  <a:srgbClr val="371DFB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21514" name="文本框 70669"/>
          <p:cNvSpPr txBox="1"/>
          <p:nvPr>
            <p:custDataLst>
              <p:tags r:id="rId8"/>
            </p:custDataLst>
          </p:nvPr>
        </p:nvSpPr>
        <p:spPr>
          <a:xfrm>
            <a:off x="6311900" y="1557655"/>
            <a:ext cx="56565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浮力产生的原因： </a:t>
            </a:r>
          </a:p>
          <a:p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液体（或气体）对浸入其中的物体</a:t>
            </a:r>
            <a:r>
              <a:rPr lang="zh-CN" altLang="en-US" sz="280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上下表面</a:t>
            </a:r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产生的压力差。</a:t>
            </a:r>
            <a:endParaRPr lang="zh-CN" altLang="en-US" sz="2800">
              <a:solidFill>
                <a:schemeClr val="accent2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15" name="文本框 70670"/>
          <p:cNvSpPr txBox="1"/>
          <p:nvPr>
            <p:custDataLst>
              <p:tags r:id="rId9"/>
            </p:custDataLst>
          </p:nvPr>
        </p:nvSpPr>
        <p:spPr>
          <a:xfrm>
            <a:off x="7798118" y="3766820"/>
            <a:ext cx="19723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压力差法</a:t>
            </a:r>
            <a:r>
              <a:rPr lang="en-US" altLang="zh-CN" sz="2800" b="1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</a:p>
        </p:txBody>
      </p:sp>
      <p:sp>
        <p:nvSpPr>
          <p:cNvPr id="21516" name="文本框 70672"/>
          <p:cNvSpPr txBox="1"/>
          <p:nvPr>
            <p:custDataLst>
              <p:tags r:id="rId10"/>
            </p:custDataLst>
          </p:nvPr>
        </p:nvSpPr>
        <p:spPr>
          <a:xfrm>
            <a:off x="6888480" y="4522470"/>
            <a:ext cx="4321175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F</a:t>
            </a:r>
            <a:r>
              <a:rPr lang="zh-CN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向上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- F</a:t>
            </a:r>
            <a:r>
              <a:rPr lang="zh-CN" altLang="en-US" sz="4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向下</a:t>
            </a:r>
          </a:p>
        </p:txBody>
      </p:sp>
      <p:sp>
        <p:nvSpPr>
          <p:cNvPr id="21517" name="文本框 70673"/>
          <p:cNvSpPr txBox="1"/>
          <p:nvPr>
            <p:custDataLst>
              <p:tags r:id="rId11"/>
            </p:custDataLst>
          </p:nvPr>
        </p:nvSpPr>
        <p:spPr>
          <a:xfrm>
            <a:off x="2063750" y="333375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chemeClr val="tx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2、浮力产生的原因是什么?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>
            <p:custDataLst>
              <p:tags r:id="rId1"/>
            </p:custDataLst>
          </p:nvPr>
        </p:nvGrpSpPr>
        <p:grpSpPr>
          <a:xfrm>
            <a:off x="4252913" y="461963"/>
            <a:ext cx="3276600" cy="712787"/>
            <a:chOff x="0" y="0"/>
            <a:chExt cx="2064" cy="449"/>
          </a:xfrm>
        </p:grpSpPr>
        <p:pic>
          <p:nvPicPr>
            <p:cNvPr id="22530" name="TextBox 1"/>
            <p:cNvPicPr/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2064" cy="4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9" name="Text Box 5"/>
            <p:cNvSpPr txBox="1"/>
            <p:nvPr>
              <p:custDataLst>
                <p:tags r:id="rId5"/>
              </p:custDataLst>
            </p:nvPr>
          </p:nvSpPr>
          <p:spPr>
            <a:xfrm>
              <a:off x="96" y="73"/>
              <a:ext cx="180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 阿基米德的启示</a:t>
              </a:r>
            </a:p>
          </p:txBody>
        </p:sp>
      </p:grpSp>
      <p:sp>
        <p:nvSpPr>
          <p:cNvPr id="22532" name="Text Box 6"/>
          <p:cNvSpPr txBox="1"/>
          <p:nvPr>
            <p:custDataLst>
              <p:tags r:id="rId2"/>
            </p:custDataLst>
          </p:nvPr>
        </p:nvSpPr>
        <p:spPr>
          <a:xfrm>
            <a:off x="2619375" y="1730375"/>
            <a:ext cx="7275513" cy="396938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E4C9"/>
              </a:gs>
              <a:gs pos="100000">
                <a:srgbClr val="FFCC99"/>
              </a:gs>
            </a:gsLst>
            <a:lin ang="5400000" scaled="1"/>
          </a:gradFill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　　两千多年以前，希腊学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者阿基米德为了鉴定金王冠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是否是纯金的，要测量王冠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的体积，冥思苦想了很久都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没有结果。一天，他跨进盛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满水的浴缸洗澡时，看见浴缸里的水向外溢，他忽然想到：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23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10033" y="981709"/>
            <a:ext cx="3176587" cy="3573463"/>
          </a:xfrm>
          <a:prstGeom prst="ellipse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>
            <p:custDataLst>
              <p:tags r:id="rId1"/>
            </p:custDataLst>
          </p:nvPr>
        </p:nvSpPr>
        <p:spPr>
          <a:xfrm>
            <a:off x="6172267" y="2397275"/>
            <a:ext cx="4932735" cy="2575044"/>
          </a:xfrm>
          <a:prstGeom prst="roundRect">
            <a:avLst/>
          </a:prstGeom>
          <a:noFill/>
          <a:ln w="381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20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浸在液体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中的物体的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体积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等于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物体排开液体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体积。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21" y="1875468"/>
            <a:ext cx="4167396" cy="4176555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79519" y="692609"/>
            <a:ext cx="30410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+mn-ea"/>
              </a:rPr>
              <a:t>阿基米德的灵感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497548" y="1158289"/>
            <a:ext cx="564430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物体浸在液体中的体积越大、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液体的密度越大，它受到的浮力就越大。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271702" y="1196344"/>
            <a:ext cx="6096000" cy="1308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物体排开液体的体积越大、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液体的密度越大，它所受的浮力就越大。</a:t>
            </a:r>
            <a:endParaRPr lang="zh-CN" altLang="en-US"/>
          </a:p>
        </p:txBody>
      </p:sp>
      <p:sp>
        <p:nvSpPr>
          <p:cNvPr id="7" name="下箭头 6"/>
          <p:cNvSpPr/>
          <p:nvPr>
            <p:custDataLst>
              <p:tags r:id="rId3"/>
            </p:custDataLst>
          </p:nvPr>
        </p:nvSpPr>
        <p:spPr>
          <a:xfrm>
            <a:off x="3939240" y="2543283"/>
            <a:ext cx="590309" cy="99482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571101" y="3746049"/>
            <a:ext cx="557075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液体的重力大小跟它的质量成正比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4356479" y="2623404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m=ρV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076861" y="5066869"/>
            <a:ext cx="64856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浮力的大小跟排开液体所受的重力有关</a:t>
            </a:r>
            <a:endParaRPr lang="zh-CN" altLang="en-US"/>
          </a:p>
        </p:txBody>
      </p:sp>
      <p:sp>
        <p:nvSpPr>
          <p:cNvPr id="15" name="下箭头 14"/>
          <p:cNvSpPr/>
          <p:nvPr>
            <p:custDataLst>
              <p:tags r:id="rId7"/>
            </p:custDataLst>
          </p:nvPr>
        </p:nvSpPr>
        <p:spPr>
          <a:xfrm>
            <a:off x="3939240" y="4269269"/>
            <a:ext cx="590309" cy="7976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8200330" y="3560854"/>
            <a:ext cx="2365375" cy="2314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r="50478"/>
          <a:stretch>
            <a:fillRect/>
          </a:stretch>
        </p:blipFill>
        <p:spPr bwMode="auto">
          <a:xfrm>
            <a:off x="8201640" y="973094"/>
            <a:ext cx="2346913" cy="2314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9" grpId="0" animBg="1"/>
      <p:bldP spid="11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23030" y="2339366"/>
            <a:ext cx="1023870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）提出问题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物体所受浮力的大小跟它排开液体所受的重力有什么定量关系？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）猜想与假设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41638" y="1526122"/>
            <a:ext cx="130629" cy="4320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15812" y="1493305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实验探究：浮力的大小跟排开液体所受重力的关系</a:t>
            </a:r>
          </a:p>
        </p:txBody>
      </p:sp>
      <p:sp>
        <p:nvSpPr>
          <p:cNvPr id="11" name="圆角矩形 10"/>
          <p:cNvSpPr/>
          <p:nvPr>
            <p:custDataLst>
              <p:tags r:id="rId4"/>
            </p:custDataLst>
          </p:nvPr>
        </p:nvSpPr>
        <p:spPr>
          <a:xfrm>
            <a:off x="2789499" y="4768769"/>
            <a:ext cx="1708968" cy="91440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>
                <a:solidFill>
                  <a:sysClr val="windowText" lastClr="000000"/>
                </a:solidFill>
              </a:rPr>
              <a:t>浮力大小</a:t>
            </a:r>
          </a:p>
        </p:txBody>
      </p:sp>
      <p:sp>
        <p:nvSpPr>
          <p:cNvPr id="12" name="圆角矩形 11"/>
          <p:cNvSpPr/>
          <p:nvPr>
            <p:custDataLst>
              <p:tags r:id="rId5"/>
            </p:custDataLst>
          </p:nvPr>
        </p:nvSpPr>
        <p:spPr>
          <a:xfrm>
            <a:off x="6482633" y="4768769"/>
            <a:ext cx="2834987" cy="91440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>
                <a:solidFill>
                  <a:sysClr val="windowText" lastClr="000000"/>
                </a:solidFill>
              </a:rPr>
              <a:t>排开液体的重力</a:t>
            </a:r>
          </a:p>
        </p:txBody>
      </p:sp>
      <p:sp>
        <p:nvSpPr>
          <p:cNvPr id="13" name="等于号 12"/>
          <p:cNvSpPr/>
          <p:nvPr>
            <p:custDataLst>
              <p:tags r:id="rId6"/>
            </p:custDataLst>
          </p:nvPr>
        </p:nvSpPr>
        <p:spPr>
          <a:xfrm>
            <a:off x="4866289" y="4925027"/>
            <a:ext cx="1425116" cy="601884"/>
          </a:xfrm>
          <a:prstGeom prst="mathEqual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28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28" r="62064"/>
          <a:stretch>
            <a:fillRect/>
          </a:stretch>
        </p:blipFill>
        <p:spPr>
          <a:xfrm>
            <a:off x="3792220" y="1196340"/>
            <a:ext cx="1842770" cy="42729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375" t="9828"/>
          <a:stretch>
            <a:fillRect/>
          </a:stretch>
        </p:blipFill>
        <p:spPr>
          <a:xfrm>
            <a:off x="839470" y="1196340"/>
            <a:ext cx="2216785" cy="4282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91" r="816"/>
          <a:stretch>
            <a:fillRect/>
          </a:stretch>
        </p:blipFill>
        <p:spPr>
          <a:xfrm>
            <a:off x="9768840" y="764540"/>
            <a:ext cx="1804035" cy="4999990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192076" y="332434"/>
            <a:ext cx="3383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①测出空桶的重力。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3360038" y="332640"/>
            <a:ext cx="3383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②测出物块的重力。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258"/>
          <a:stretch>
            <a:fillRect/>
          </a:stretch>
        </p:blipFill>
        <p:spPr>
          <a:xfrm>
            <a:off x="6600190" y="764540"/>
            <a:ext cx="2849135" cy="49999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内容占位符 23553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717550" y="1251585"/>
          <a:ext cx="9805670" cy="2939415"/>
        </p:xfrm>
        <a:graphic>
          <a:graphicData uri="http://schemas.openxmlformats.org/drawingml/2006/table">
            <a:tbl>
              <a:tblPr/>
              <a:tblGrid>
                <a:gridCol w="80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1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9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次数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物体的重力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物体在液体中测力计示数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18000" marR="18000" marT="36000" marB="360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浮力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altLang="en-US" sz="2400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小桶和排液的总重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0" marR="0" marT="18000" marB="180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小桶的重力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桶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／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18000" marB="180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排开液体的重力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排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33CC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36000" marB="3600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40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14" name="TextBox 8"/>
          <p:cNvSpPr/>
          <p:nvPr>
            <p:custDataLst>
              <p:tags r:id="rId2"/>
            </p:custDataLst>
          </p:nvPr>
        </p:nvSpPr>
        <p:spPr>
          <a:xfrm>
            <a:off x="2474913" y="4737100"/>
            <a:ext cx="7243762" cy="1163922"/>
          </a:xfrm>
          <a:prstGeom prst="roundRect">
            <a:avLst>
              <a:gd name="adj" fmla="val 16667"/>
            </a:avLst>
          </a:prstGeom>
          <a:noFill/>
          <a:ln w="25400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浸在液体中的物体所受竖直向上的浮力</a:t>
            </a:r>
          </a:p>
          <a:p>
            <a:pPr algn="ctr" eaLnBrk="0" hangingPunct="0">
              <a:lnSpc>
                <a:spcPct val="12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浮力的大小等于物体排开液体的重力</a:t>
            </a:r>
          </a:p>
        </p:txBody>
      </p:sp>
      <p:sp>
        <p:nvSpPr>
          <p:cNvPr id="15416" name="Text Box 56"/>
          <p:cNvSpPr txBox="1"/>
          <p:nvPr>
            <p:custDataLst>
              <p:tags r:id="rId3"/>
            </p:custDataLst>
          </p:nvPr>
        </p:nvSpPr>
        <p:spPr>
          <a:xfrm>
            <a:off x="1888808" y="2567940"/>
            <a:ext cx="81899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2.15	        1.35	                    1.10           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	      </a:t>
            </a:r>
          </a:p>
        </p:txBody>
      </p:sp>
      <p:sp>
        <p:nvSpPr>
          <p:cNvPr id="15417" name="Text Box 57"/>
          <p:cNvSpPr txBox="1"/>
          <p:nvPr>
            <p:custDataLst>
              <p:tags r:id="rId4"/>
            </p:custDataLst>
          </p:nvPr>
        </p:nvSpPr>
        <p:spPr>
          <a:xfrm>
            <a:off x="1919605" y="3455670"/>
            <a:ext cx="8761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2.15	        1.80	    0.35         0.65           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	 0.35</a:t>
            </a:r>
          </a:p>
        </p:txBody>
      </p:sp>
      <p:sp>
        <p:nvSpPr>
          <p:cNvPr id="15418" name="Text Box 58"/>
          <p:cNvSpPr txBox="1"/>
          <p:nvPr>
            <p:custDataLst>
              <p:tags r:id="rId5"/>
            </p:custDataLst>
          </p:nvPr>
        </p:nvSpPr>
        <p:spPr>
          <a:xfrm>
            <a:off x="1919288" y="2995613"/>
            <a:ext cx="81915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2.15	        1.60	    0.55         0.85            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0.3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0.55</a:t>
            </a:r>
          </a:p>
        </p:txBody>
      </p:sp>
      <p:sp>
        <p:nvSpPr>
          <p:cNvPr id="15419" name="Text Box 59"/>
          <p:cNvSpPr txBox="1"/>
          <p:nvPr>
            <p:custDataLst>
              <p:tags r:id="rId6"/>
            </p:custDataLst>
          </p:nvPr>
        </p:nvSpPr>
        <p:spPr>
          <a:xfrm>
            <a:off x="5015865" y="2535238"/>
            <a:ext cx="97631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8081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0.80</a:t>
            </a:r>
          </a:p>
        </p:txBody>
      </p:sp>
      <p:sp>
        <p:nvSpPr>
          <p:cNvPr id="15420" name="Text Box 60"/>
          <p:cNvSpPr txBox="1"/>
          <p:nvPr>
            <p:custDataLst>
              <p:tags r:id="rId7"/>
            </p:custDataLst>
          </p:nvPr>
        </p:nvSpPr>
        <p:spPr>
          <a:xfrm>
            <a:off x="9369425" y="2535238"/>
            <a:ext cx="9779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8081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0.80</a:t>
            </a:r>
          </a:p>
        </p:txBody>
      </p:sp>
      <p:sp>
        <p:nvSpPr>
          <p:cNvPr id="28729" name="Rectangle 69"/>
          <p:cNvSpPr/>
          <p:nvPr>
            <p:custDataLst>
              <p:tags r:id="rId8"/>
            </p:custDataLst>
          </p:nvPr>
        </p:nvSpPr>
        <p:spPr>
          <a:xfrm>
            <a:off x="2190750" y="760413"/>
            <a:ext cx="21640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solidFill>
                  <a:srgbClr val="F808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实验数据表格</a:t>
            </a:r>
          </a:p>
        </p:txBody>
      </p:sp>
      <p:sp>
        <p:nvSpPr>
          <p:cNvPr id="27718" name="Rectangle 70"/>
          <p:cNvSpPr/>
          <p:nvPr>
            <p:custDataLst>
              <p:tags r:id="rId9"/>
            </p:custDataLst>
          </p:nvPr>
        </p:nvSpPr>
        <p:spPr>
          <a:xfrm>
            <a:off x="1695450" y="4343400"/>
            <a:ext cx="31546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solidFill>
                  <a:srgbClr val="F8081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分析数据得出结论：</a:t>
            </a:r>
          </a:p>
        </p:txBody>
      </p:sp>
      <p:sp>
        <p:nvSpPr>
          <p:cNvPr id="30732" name="文本框 2"/>
          <p:cNvSpPr txBox="1"/>
          <p:nvPr>
            <p:custDataLst>
              <p:tags r:id="rId10"/>
            </p:custDataLst>
          </p:nvPr>
        </p:nvSpPr>
        <p:spPr>
          <a:xfrm>
            <a:off x="4643438" y="5900738"/>
            <a:ext cx="2681287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54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浮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G</a:t>
            </a:r>
            <a:r>
              <a:rPr lang="zh-CN" altLang="en-US" sz="54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4" grpId="0"/>
      <p:bldP spid="15416" grpId="0"/>
      <p:bldP spid="15417" grpId="0"/>
      <p:bldP spid="15418" grpId="0"/>
      <p:bldP spid="15419" grpId="0"/>
      <p:bldP spid="15420" grpId="0"/>
      <p:bldP spid="27718" grpId="0"/>
      <p:bldP spid="307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  <p:tag name="KSO_WM_UNIT_TABLE_BEAUTIFY" val="smartTable{5bbcdcb6-0ef9-4c2f-b4d4-65bfe600f88a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  <p:tag name="KSO_WM_UNIT_TABLE_BEAUTIFY" val="smartTable{a593c3c8-7aa6-4578-9473-243ecf7a325d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</a:ln>
      </a:spPr>
      <a:bodyPr>
        <a:spAutoFit/>
      </a:bodyPr>
      <a:lstStyle>
        <a:defPPr>
          <a:defRPr lang="zh-CN" altLang="en-US" sz="2400" dirty="0"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宽屏</PresentationFormat>
  <Paragraphs>228</Paragraphs>
  <Slides>26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黑体</vt:lpstr>
      <vt:lpstr>华文细黑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默认设计模板</vt:lpstr>
      <vt:lpstr>Equation.DSMT4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2024-10-08T09:25:51Z</cp:lastPrinted>
  <dcterms:created xsi:type="dcterms:W3CDTF">2024-10-08T09:25:51Z</dcterms:created>
  <dcterms:modified xsi:type="dcterms:W3CDTF">2026-02-25T00:55:22Z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