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4" r:id="rId9"/>
    <p:sldId id="265" r:id="rId10"/>
    <p:sldId id="264" r:id="rId11"/>
    <p:sldId id="266" r:id="rId12"/>
    <p:sldId id="267" r:id="rId13"/>
    <p:sldId id="268" r:id="rId14"/>
    <p:sldId id="272" r:id="rId15"/>
    <p:sldId id="273" r:id="rId16"/>
    <p:sldId id="276" r:id="rId17"/>
    <p:sldId id="269" r:id="rId18"/>
    <p:sldId id="270" r:id="rId19"/>
    <p:sldId id="271" r:id="rId20"/>
    <p:sldId id="277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06B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5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7AE394B-65BC-4026-941C-2CB93D67EEDD}" type="datetimeFigureOut">
              <a:rPr lang="zh-CN" altLang="en-US"/>
              <a:pPr>
                <a:defRPr/>
              </a:pPr>
              <a:t>2014-6-2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09547CB-8AE0-4D14-929E-9A9360E4B7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A306A-081B-4363-82DD-0FBB1CDDD99A}" type="datetimeFigureOut">
              <a:rPr lang="zh-CN" altLang="en-US"/>
              <a:pPr>
                <a:defRPr/>
              </a:pPr>
              <a:t>2014-6-2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10E3B-5A1D-49D0-8F37-B02A9DA8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04B81-696A-4DFC-A2DF-A5131E14C9DA}" type="datetimeFigureOut">
              <a:rPr lang="zh-CN" altLang="en-US"/>
              <a:pPr>
                <a:defRPr/>
              </a:pPr>
              <a:t>2014-6-2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EB15A-F262-40FA-AC57-7AA6C39298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9F179-FD19-4564-B894-CDB4BCB86729}" type="datetimeFigureOut">
              <a:rPr lang="zh-CN" altLang="en-US"/>
              <a:pPr>
                <a:defRPr/>
              </a:pPr>
              <a:t>2014-6-2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C1DA7-8F17-4B75-A87B-3855D54096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B4B1E-227D-4A39-9E32-DC834170B3B0}" type="datetimeFigureOut">
              <a:rPr lang="zh-CN" altLang="en-US"/>
              <a:pPr>
                <a:defRPr/>
              </a:pPr>
              <a:t>2014-6-2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3C65C-C446-45E6-9F9F-7817A72BE1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BE9AE-1F8D-480C-8FBF-FE0D1F89E2CA}" type="datetimeFigureOut">
              <a:rPr lang="zh-CN" altLang="en-US"/>
              <a:pPr>
                <a:defRPr/>
              </a:pPr>
              <a:t>2014-6-2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0942F-996C-4539-9A2D-80EEBC5936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8057F-4B56-440F-BB50-B95EA5D2AB38}" type="datetimeFigureOut">
              <a:rPr lang="zh-CN" altLang="en-US"/>
              <a:pPr>
                <a:defRPr/>
              </a:pPr>
              <a:t>2014-6-2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125DE-771D-4924-926F-340E6C69F0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8A144-5FB0-40B3-8300-01C6239D983B}" type="datetimeFigureOut">
              <a:rPr lang="zh-CN" altLang="en-US"/>
              <a:pPr>
                <a:defRPr/>
              </a:pPr>
              <a:t>2014-6-2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BEF4E-CE8C-4BAA-B9D9-FA591E9CE9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B3FC1-1072-4B37-B6AA-46435761003A}" type="datetimeFigureOut">
              <a:rPr lang="zh-CN" altLang="en-US"/>
              <a:pPr>
                <a:defRPr/>
              </a:pPr>
              <a:t>2014-6-2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25574-7122-4466-BB4D-5961419027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3F361-5773-4C6B-94B6-8422490BAE41}" type="datetimeFigureOut">
              <a:rPr lang="zh-CN" altLang="en-US"/>
              <a:pPr>
                <a:defRPr/>
              </a:pPr>
              <a:t>2014-6-2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59CF7-54EF-4E25-9DD7-E519B01D86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0F761-F167-4E80-9DBE-BE49F84A97A6}" type="datetimeFigureOut">
              <a:rPr lang="zh-CN" altLang="en-US"/>
              <a:pPr>
                <a:defRPr/>
              </a:pPr>
              <a:t>2014-6-2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299AD-FE4A-4AA4-A7E5-34FD242364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792E5-3D60-41B1-B10C-266EE399FF87}" type="datetimeFigureOut">
              <a:rPr lang="zh-CN" altLang="en-US"/>
              <a:pPr>
                <a:defRPr/>
              </a:pPr>
              <a:t>2014-6-2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56BD2-048B-4715-9703-6E3508E00D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7"/>
          <p:cNvPicPr>
            <a:picLocks noChangeAspect="1"/>
          </p:cNvPicPr>
          <p:nvPr/>
        </p:nvPicPr>
        <p:blipFill>
          <a:blip r:embed="rId13">
            <a:lum bright="12000" contrast="40000"/>
          </a:blip>
          <a:srcRect/>
          <a:stretch>
            <a:fillRect/>
          </a:stretch>
        </p:blipFill>
        <p:spPr bwMode="auto">
          <a:xfrm>
            <a:off x="6667500" y="4914900"/>
            <a:ext cx="24765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465" name="图片 8"/>
          <p:cNvPicPr>
            <a:picLocks noChangeAspect="1"/>
          </p:cNvPicPr>
          <p:nvPr/>
        </p:nvPicPr>
        <p:blipFill>
          <a:blip r:embed="rId14">
            <a:lum bright="34000" contrast="40000"/>
          </a:blip>
          <a:srcRect/>
          <a:stretch>
            <a:fillRect/>
          </a:stretch>
        </p:blipFill>
        <p:spPr bwMode="auto">
          <a:xfrm>
            <a:off x="0" y="6419850"/>
            <a:ext cx="91440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946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92BA957-50FF-4D6D-A141-26D66F8D9C1A}" type="datetimeFigureOut">
              <a:rPr lang="zh-CN" altLang="en-US"/>
              <a:pPr>
                <a:defRPr/>
              </a:pPr>
              <a:t>2014-6-2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2923030-B88B-44EF-8621-E9E5A91E0E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5" r:id="rId2"/>
    <p:sldLayoutId id="214748368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/>
          <a:ea typeface="隶书" pitchFamily="49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/>
          <a:ea typeface="隶书" pitchFamily="49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/>
          <a:ea typeface="隶书" pitchFamily="49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/>
          <a:ea typeface="隶书" pitchFamily="49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 2" pitchFamily="18" charset="2"/>
        <a:buChar char=""/>
        <a:defRPr sz="3200" kern="1200">
          <a:solidFill>
            <a:schemeClr val="tx1"/>
          </a:solidFill>
          <a:latin typeface="+mn-lt"/>
          <a:ea typeface="+mn-ea"/>
          <a:cs typeface="华文楷体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0000"/>
        <a:buFont typeface="Wingdings 2" pitchFamily="18" charset="2"/>
        <a:buChar char="³"/>
        <a:defRPr sz="2800" kern="1200">
          <a:solidFill>
            <a:schemeClr val="tx1"/>
          </a:solidFill>
          <a:latin typeface="+mn-lt"/>
          <a:ea typeface="+mn-ea"/>
          <a:cs typeface="华文楷体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DE6C36"/>
        </a:buClr>
        <a:buSzPct val="60000"/>
        <a:buFont typeface="Wingdings 2" pitchFamily="18" charset="2"/>
        <a:buChar char="®"/>
        <a:defRPr sz="2400" kern="1200">
          <a:solidFill>
            <a:schemeClr val="tx1"/>
          </a:solidFill>
          <a:latin typeface="+mn-lt"/>
          <a:ea typeface="+mn-ea"/>
          <a:cs typeface="华文楷体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CF6DA4"/>
        </a:buClr>
        <a:buSzPct val="45000"/>
        <a:buFont typeface="Wingdings 2" pitchFamily="18" charset="2"/>
        <a:buChar char="¯"/>
        <a:defRPr sz="2000" kern="1200">
          <a:solidFill>
            <a:schemeClr val="tx1"/>
          </a:solidFill>
          <a:latin typeface="+mn-lt"/>
          <a:ea typeface="+mn-ea"/>
          <a:cs typeface="华文楷体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FA8D3D"/>
        </a:buClr>
        <a:buFont typeface="Wingdings 2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华文楷体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audio" Target="../media/audio2.wav"/><Relationship Id="rId4" Type="http://schemas.openxmlformats.org/officeDocument/2006/relationships/slide" Target="slide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ctrTitle"/>
          </p:nvPr>
        </p:nvSpPr>
        <p:spPr>
          <a:xfrm>
            <a:off x="1042988" y="1557338"/>
            <a:ext cx="7772400" cy="1152525"/>
          </a:xfrm>
        </p:spPr>
        <p:txBody>
          <a:bodyPr/>
          <a:lstStyle/>
          <a:p>
            <a:pPr algn="ctr"/>
            <a:r>
              <a:rPr lang="zh-CN" altLang="en-US" smtClean="0">
                <a:solidFill>
                  <a:srgbClr val="2406BA"/>
                </a:solidFill>
              </a:rPr>
              <a:t>第十章   机械与人</a:t>
            </a:r>
          </a:p>
        </p:txBody>
      </p:sp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>
          <a:xfrm>
            <a:off x="2484438" y="476250"/>
            <a:ext cx="4608512" cy="863600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zh-CN" altLang="en-US" smtClean="0">
                <a:solidFill>
                  <a:schemeClr val="tx1"/>
                </a:solidFill>
              </a:rPr>
              <a:t>沪科版新教材同步教学课件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051050" y="3141663"/>
            <a:ext cx="61737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</a:rPr>
              <a:t>第五节   机械效率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Box 1"/>
          <p:cNvSpPr txBox="1">
            <a:spLocks noChangeArrowheads="1"/>
          </p:cNvSpPr>
          <p:nvPr/>
        </p:nvSpPr>
        <p:spPr bwMode="auto">
          <a:xfrm>
            <a:off x="179388" y="908050"/>
            <a:ext cx="896461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itchFamily="18" charset="0"/>
                <a:ea typeface="华文楷体"/>
              </a:rPr>
              <a:t>2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．如图，忽略绳重和摩擦，用拉力</a:t>
            </a:r>
            <a:r>
              <a:rPr lang="en-US" altLang="zh-CN" sz="2800" i="1">
                <a:latin typeface="Times New Roman" pitchFamily="18" charset="0"/>
                <a:ea typeface="华文楷体"/>
              </a:rPr>
              <a:t>F</a:t>
            </a:r>
            <a:r>
              <a:rPr lang="zh-CN" altLang="en-US" sz="2800">
                <a:latin typeface="Times New Roman" pitchFamily="18" charset="0"/>
                <a:ea typeface="华文楷体"/>
              </a:rPr>
              <a:t>拉着</a:t>
            </a:r>
            <a:r>
              <a:rPr lang="en-US" altLang="zh-CN" sz="2800">
                <a:latin typeface="Times New Roman" pitchFamily="18" charset="0"/>
                <a:ea typeface="华文楷体"/>
              </a:rPr>
              <a:t>10 N</a:t>
            </a:r>
            <a:r>
              <a:rPr lang="zh-CN" altLang="en-US" sz="2800">
                <a:latin typeface="Times New Roman" pitchFamily="18" charset="0"/>
                <a:ea typeface="华文楷体"/>
              </a:rPr>
              <a:t>的重物匀速上升，绳子自由端移动</a:t>
            </a:r>
            <a:r>
              <a:rPr lang="en-US" altLang="zh-CN" sz="2800">
                <a:latin typeface="Times New Roman" pitchFamily="18" charset="0"/>
                <a:ea typeface="华文楷体"/>
              </a:rPr>
              <a:t>1 m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，动滑轮重力</a:t>
            </a:r>
            <a:r>
              <a:rPr lang="en-US" altLang="zh-CN" sz="2800">
                <a:latin typeface="Times New Roman" pitchFamily="18" charset="0"/>
                <a:ea typeface="华文楷体"/>
              </a:rPr>
              <a:t>2 N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Times New Roman" pitchFamily="18" charset="0"/>
                <a:ea typeface="华文楷体"/>
              </a:rPr>
              <a:t>求：（</a:t>
            </a:r>
            <a:r>
              <a:rPr lang="en-US" altLang="zh-CN" sz="2800">
                <a:latin typeface="Times New Roman" pitchFamily="18" charset="0"/>
                <a:ea typeface="华文楷体"/>
              </a:rPr>
              <a:t>1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）拉力</a:t>
            </a:r>
            <a:r>
              <a:rPr lang="en-US" altLang="zh-CN" sz="2800" i="1">
                <a:latin typeface="Times New Roman" pitchFamily="18" charset="0"/>
                <a:ea typeface="华文楷体"/>
              </a:rPr>
              <a:t>F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；</a:t>
            </a:r>
            <a:endParaRPr lang="en-US" altLang="zh-CN" sz="2800">
              <a:latin typeface="Times New Roman" pitchFamily="18" charset="0"/>
              <a:ea typeface="华文楷体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Times New Roman" pitchFamily="18" charset="0"/>
                <a:ea typeface="华文楷体"/>
              </a:rPr>
              <a:t>        （</a:t>
            </a:r>
            <a:r>
              <a:rPr lang="en-US" altLang="zh-CN" sz="2800">
                <a:latin typeface="Times New Roman" pitchFamily="18" charset="0"/>
                <a:ea typeface="华文楷体"/>
              </a:rPr>
              <a:t>2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）物体上升的距离；</a:t>
            </a:r>
            <a:endParaRPr lang="en-US" altLang="zh-CN" sz="2800">
              <a:latin typeface="Times New Roman" pitchFamily="18" charset="0"/>
              <a:ea typeface="华文楷体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Times New Roman" pitchFamily="18" charset="0"/>
                <a:ea typeface="华文楷体"/>
              </a:rPr>
              <a:t>        （</a:t>
            </a:r>
            <a:r>
              <a:rPr lang="en-US" altLang="zh-CN" sz="2800">
                <a:latin typeface="Times New Roman" pitchFamily="18" charset="0"/>
                <a:ea typeface="华文楷体"/>
              </a:rPr>
              <a:t>3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）有用功，总功，机械效率。</a:t>
            </a:r>
          </a:p>
        </p:txBody>
      </p:sp>
      <p:grpSp>
        <p:nvGrpSpPr>
          <p:cNvPr id="23558" name="Group 6"/>
          <p:cNvGrpSpPr>
            <a:grpSpLocks/>
          </p:cNvGrpSpPr>
          <p:nvPr/>
        </p:nvGrpSpPr>
        <p:grpSpPr bwMode="auto">
          <a:xfrm>
            <a:off x="34925" y="195263"/>
            <a:ext cx="2205038" cy="785812"/>
            <a:chOff x="442" y="2500"/>
            <a:chExt cx="1389" cy="495"/>
          </a:xfrm>
        </p:grpSpPr>
        <p:pic>
          <p:nvPicPr>
            <p:cNvPr id="23560" name="Rectangle 15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42" y="2500"/>
              <a:ext cx="1389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1" name="Text Box 8"/>
            <p:cNvSpPr txBox="1">
              <a:spLocks noChangeArrowheads="1"/>
            </p:cNvSpPr>
            <p:nvPr/>
          </p:nvSpPr>
          <p:spPr bwMode="auto">
            <a:xfrm>
              <a:off x="544" y="2589"/>
              <a:ext cx="127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Calibri" pitchFamily="34" charset="0"/>
                  <a:ea typeface="华文楷体"/>
                </a:rPr>
                <a:t>  练一练</a:t>
              </a:r>
              <a:endParaRPr lang="en-US" altLang="zh-CN" sz="3200">
                <a:latin typeface="Calibri" pitchFamily="34" charset="0"/>
                <a:ea typeface="华文楷体"/>
              </a:endParaRPr>
            </a:p>
          </p:txBody>
        </p:sp>
      </p:grpSp>
      <p:pic>
        <p:nvPicPr>
          <p:cNvPr id="23559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29488" y="1489075"/>
            <a:ext cx="12477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p:oleObj spid="_x0000_s23553" name="Equation" r:id="rId5" imgW="114120" imgH="177480" progId="">
              <p:embed/>
            </p:oleObj>
          </a:graphicData>
        </a:graphic>
      </p:graphicFrame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323850" y="3573463"/>
          <a:ext cx="7127875" cy="800100"/>
        </p:xfrm>
        <a:graphic>
          <a:graphicData uri="http://schemas.openxmlformats.org/presentationml/2006/ole">
            <p:oleObj spid="_x0000_s23554" name="公式" r:id="rId6" imgW="2197080" imgH="393480" progId="Equation.3">
              <p:embed/>
            </p:oleObj>
          </a:graphicData>
        </a:graphic>
      </p:graphicFrame>
      <p:graphicFrame>
        <p:nvGraphicFramePr>
          <p:cNvPr id="10" name="Object 3"/>
          <p:cNvGraphicFramePr>
            <a:graphicFrameLocks noChangeAspect="1"/>
          </p:cNvGraphicFramePr>
          <p:nvPr/>
        </p:nvGraphicFramePr>
        <p:xfrm>
          <a:off x="107950" y="4292600"/>
          <a:ext cx="6264275" cy="936625"/>
        </p:xfrm>
        <a:graphic>
          <a:graphicData uri="http://schemas.openxmlformats.org/presentationml/2006/ole">
            <p:oleObj spid="_x0000_s23555" name="公式" r:id="rId7" imgW="1434960" imgH="393480" progId="Equation.3">
              <p:embed/>
            </p:oleObj>
          </a:graphicData>
        </a:graphic>
      </p:graphicFrame>
      <p:graphicFrame>
        <p:nvGraphicFramePr>
          <p:cNvPr id="11" name="Object 4"/>
          <p:cNvGraphicFramePr>
            <a:graphicFrameLocks noChangeAspect="1"/>
          </p:cNvGraphicFramePr>
          <p:nvPr/>
        </p:nvGraphicFramePr>
        <p:xfrm>
          <a:off x="323850" y="5300663"/>
          <a:ext cx="6264275" cy="1557337"/>
        </p:xfrm>
        <a:graphic>
          <a:graphicData uri="http://schemas.openxmlformats.org/presentationml/2006/ole">
            <p:oleObj spid="_x0000_s23556" name="公式" r:id="rId8" imgW="2374560" imgH="8888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 txBox="1">
            <a:spLocks noRot="1" noChangeArrowheads="1"/>
          </p:cNvSpPr>
          <p:nvPr/>
        </p:nvSpPr>
        <p:spPr bwMode="auto">
          <a:xfrm>
            <a:off x="642938" y="323850"/>
            <a:ext cx="71501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sz="3600">
                <a:solidFill>
                  <a:srgbClr val="0066CC"/>
                </a:solidFill>
                <a:latin typeface="宋体" charset="-122"/>
                <a:ea typeface="华文楷体"/>
              </a:rPr>
              <a:t>二、测滑轮组的机械效率：</a:t>
            </a:r>
          </a:p>
        </p:txBody>
      </p:sp>
      <p:pic>
        <p:nvPicPr>
          <p:cNvPr id="5124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1908175" y="1916113"/>
          <a:ext cx="4654550" cy="1208087"/>
        </p:xfrm>
        <a:graphic>
          <a:graphicData uri="http://schemas.openxmlformats.org/presentationml/2006/ole">
            <p:oleObj spid="_x0000_s5122" name="Equation" r:id="rId4" imgW="1854000" imgH="457200" progId="">
              <p:embed/>
            </p:oleObj>
          </a:graphicData>
        </a:graphic>
      </p:graphicFrame>
      <p:grpSp>
        <p:nvGrpSpPr>
          <p:cNvPr id="5125" name="Group 4"/>
          <p:cNvGrpSpPr>
            <a:grpSpLocks/>
          </p:cNvGrpSpPr>
          <p:nvPr/>
        </p:nvGrpSpPr>
        <p:grpSpPr bwMode="auto">
          <a:xfrm>
            <a:off x="7227888" y="1449388"/>
            <a:ext cx="1020762" cy="2830512"/>
            <a:chOff x="1020" y="1434"/>
            <a:chExt cx="643" cy="1783"/>
          </a:xfrm>
        </p:grpSpPr>
        <p:sp>
          <p:nvSpPr>
            <p:cNvPr id="5173" name="Text Box 5"/>
            <p:cNvSpPr txBox="1">
              <a:spLocks noChangeArrowheads="1"/>
            </p:cNvSpPr>
            <p:nvPr/>
          </p:nvSpPr>
          <p:spPr bwMode="auto">
            <a:xfrm>
              <a:off x="1020" y="1842"/>
              <a:ext cx="163" cy="2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000" i="1">
                  <a:latin typeface="Times New Roman" pitchFamily="18" charset="0"/>
                  <a:ea typeface="华文楷体"/>
                </a:rPr>
                <a:t>F</a:t>
              </a:r>
              <a:endParaRPr lang="en-US" altLang="zh-CN" sz="2000">
                <a:latin typeface="Cambria" pitchFamily="18" charset="0"/>
                <a:ea typeface="华文楷体"/>
              </a:endParaRPr>
            </a:p>
          </p:txBody>
        </p:sp>
        <p:grpSp>
          <p:nvGrpSpPr>
            <p:cNvPr id="5174" name="xjhlx8"/>
            <p:cNvGrpSpPr>
              <a:grpSpLocks noChangeAspect="1"/>
            </p:cNvGrpSpPr>
            <p:nvPr/>
          </p:nvGrpSpPr>
          <p:grpSpPr bwMode="auto">
            <a:xfrm rot="-5400000" flipH="1" flipV="1">
              <a:off x="1232" y="1493"/>
              <a:ext cx="359" cy="257"/>
              <a:chOff x="6892" y="783"/>
              <a:chExt cx="813" cy="579"/>
            </a:xfrm>
          </p:grpSpPr>
          <p:grpSp>
            <p:nvGrpSpPr>
              <p:cNvPr id="5218" name="Group 7"/>
              <p:cNvGrpSpPr>
                <a:grpSpLocks noChangeAspect="1"/>
              </p:cNvGrpSpPr>
              <p:nvPr/>
            </p:nvGrpSpPr>
            <p:grpSpPr bwMode="auto">
              <a:xfrm>
                <a:off x="7125" y="783"/>
                <a:ext cx="580" cy="579"/>
                <a:chOff x="2400" y="2400"/>
                <a:chExt cx="1440" cy="1440"/>
              </a:xfrm>
            </p:grpSpPr>
            <p:sp>
              <p:nvSpPr>
                <p:cNvPr id="5220" name="Oval 8"/>
                <p:cNvSpPr>
                  <a:spLocks noChangeAspect="1"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 vert="eaVert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221" name="Oval 9"/>
                <p:cNvSpPr>
                  <a:spLocks noChangeAspect="1"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rot="10800000" vert="eaVert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222" name="Oval 10"/>
                <p:cNvSpPr>
                  <a:spLocks noChangeAspect="1"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rot="10800000" vert="eaVert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223" name="Oval 11"/>
                <p:cNvSpPr>
                  <a:spLocks noChangeAspect="1"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 vert="eaVert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</p:grpSp>
          <p:sp>
            <p:nvSpPr>
              <p:cNvPr id="5219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6892" y="1024"/>
                <a:ext cx="555" cy="9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>
                  <a:latin typeface="Cambria" pitchFamily="18" charset="0"/>
                  <a:ea typeface="华文楷体"/>
                </a:endParaRPr>
              </a:p>
            </p:txBody>
          </p:sp>
        </p:grpSp>
        <p:grpSp>
          <p:nvGrpSpPr>
            <p:cNvPr id="5175" name="xjhlx12"/>
            <p:cNvGrpSpPr>
              <a:grpSpLocks/>
            </p:cNvGrpSpPr>
            <p:nvPr/>
          </p:nvGrpSpPr>
          <p:grpSpPr bwMode="auto">
            <a:xfrm>
              <a:off x="1313" y="2452"/>
              <a:ext cx="225" cy="383"/>
              <a:chOff x="3960" y="2220"/>
              <a:chExt cx="1440" cy="2454"/>
            </a:xfrm>
          </p:grpSpPr>
          <p:grpSp>
            <p:nvGrpSpPr>
              <p:cNvPr id="5207" name="Group 14"/>
              <p:cNvGrpSpPr>
                <a:grpSpLocks/>
              </p:cNvGrpSpPr>
              <p:nvPr/>
            </p:nvGrpSpPr>
            <p:grpSpPr bwMode="auto"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5214" name="Oval 15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215" name="Oval 16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216" name="Oval 17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217" name="Oval 18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</p:grpSp>
          <p:grpSp>
            <p:nvGrpSpPr>
              <p:cNvPr id="5208" name="Group 19"/>
              <p:cNvGrpSpPr>
                <a:grpSpLocks/>
              </p:cNvGrpSpPr>
              <p:nvPr/>
            </p:nvGrpSpPr>
            <p:grpSpPr bwMode="auto"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5209" name="Freeform 20"/>
                <p:cNvSpPr>
                  <a:spLocks/>
                </p:cNvSpPr>
                <p:nvPr/>
              </p:nvSpPr>
              <p:spPr bwMode="auto">
                <a:xfrm>
                  <a:off x="4460" y="3860"/>
                  <a:ext cx="635" cy="814"/>
                </a:xfrm>
                <a:custGeom>
                  <a:avLst/>
                  <a:gdLst>
                    <a:gd name="T0" fmla="*/ 1 w 2020"/>
                    <a:gd name="T1" fmla="*/ 0 h 2594"/>
                    <a:gd name="T2" fmla="*/ 1 w 2020"/>
                    <a:gd name="T3" fmla="*/ 1 h 2594"/>
                    <a:gd name="T4" fmla="*/ 0 w 2020"/>
                    <a:gd name="T5" fmla="*/ 1 h 2594"/>
                    <a:gd name="T6" fmla="*/ 0 w 2020"/>
                    <a:gd name="T7" fmla="*/ 1 h 2594"/>
                    <a:gd name="T8" fmla="*/ 0 w 2020"/>
                    <a:gd name="T9" fmla="*/ 1 h 2594"/>
                    <a:gd name="T10" fmla="*/ 0 w 2020"/>
                    <a:gd name="T11" fmla="*/ 2 h 2594"/>
                    <a:gd name="T12" fmla="*/ 0 w 2020"/>
                    <a:gd name="T13" fmla="*/ 2 h 2594"/>
                    <a:gd name="T14" fmla="*/ 0 w 2020"/>
                    <a:gd name="T15" fmla="*/ 2 h 2594"/>
                    <a:gd name="T16" fmla="*/ 1 w 2020"/>
                    <a:gd name="T17" fmla="*/ 3 h 2594"/>
                    <a:gd name="T18" fmla="*/ 1 w 2020"/>
                    <a:gd name="T19" fmla="*/ 3 h 2594"/>
                    <a:gd name="T20" fmla="*/ 2 w 2020"/>
                    <a:gd name="T21" fmla="*/ 2 h 2594"/>
                    <a:gd name="T22" fmla="*/ 2 w 2020"/>
                    <a:gd name="T23" fmla="*/ 2 h 2594"/>
                    <a:gd name="T24" fmla="*/ 2 w 2020"/>
                    <a:gd name="T25" fmla="*/ 2 h 2594"/>
                    <a:gd name="T26" fmla="*/ 2 w 2020"/>
                    <a:gd name="T27" fmla="*/ 1 h 2594"/>
                    <a:gd name="T28" fmla="*/ 2 w 2020"/>
                    <a:gd name="T29" fmla="*/ 1 h 2594"/>
                    <a:gd name="T30" fmla="*/ 2 w 2020"/>
                    <a:gd name="T31" fmla="*/ 2 h 2594"/>
                    <a:gd name="T32" fmla="*/ 1 w 2020"/>
                    <a:gd name="T33" fmla="*/ 2 h 2594"/>
                    <a:gd name="T34" fmla="*/ 1 w 2020"/>
                    <a:gd name="T35" fmla="*/ 2 h 2594"/>
                    <a:gd name="T36" fmla="*/ 1 w 2020"/>
                    <a:gd name="T37" fmla="*/ 2 h 2594"/>
                    <a:gd name="T38" fmla="*/ 1 w 2020"/>
                    <a:gd name="T39" fmla="*/ 2 h 2594"/>
                    <a:gd name="T40" fmla="*/ 1 w 2020"/>
                    <a:gd name="T41" fmla="*/ 2 h 2594"/>
                    <a:gd name="T42" fmla="*/ 1 w 2020"/>
                    <a:gd name="T43" fmla="*/ 1 h 2594"/>
                    <a:gd name="T44" fmla="*/ 1 w 2020"/>
                    <a:gd name="T45" fmla="*/ 1 h 2594"/>
                    <a:gd name="T46" fmla="*/ 1 w 2020"/>
                    <a:gd name="T47" fmla="*/ 1 h 2594"/>
                    <a:gd name="T48" fmla="*/ 1 w 2020"/>
                    <a:gd name="T49" fmla="*/ 1 h 2594"/>
                    <a:gd name="T50" fmla="*/ 1 w 2020"/>
                    <a:gd name="T51" fmla="*/ 0 h 259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2020"/>
                    <a:gd name="T79" fmla="*/ 0 h 2594"/>
                    <a:gd name="T80" fmla="*/ 2020 w 2020"/>
                    <a:gd name="T81" fmla="*/ 2594 h 2594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5210" name="Group 21"/>
                <p:cNvGrpSpPr>
                  <a:grpSpLocks/>
                </p:cNvGrpSpPr>
                <p:nvPr/>
              </p:nvGrpSpPr>
              <p:grpSpPr bwMode="auto"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5211" name="Freeform 22"/>
                  <p:cNvSpPr>
                    <a:spLocks/>
                  </p:cNvSpPr>
                  <p:nvPr/>
                </p:nvSpPr>
                <p:spPr bwMode="auto">
                  <a:xfrm>
                    <a:off x="4230" y="2795"/>
                    <a:ext cx="915" cy="1180"/>
                  </a:xfrm>
                  <a:custGeom>
                    <a:avLst/>
                    <a:gdLst>
                      <a:gd name="T0" fmla="*/ 0 w 915"/>
                      <a:gd name="T1" fmla="*/ 0 h 1180"/>
                      <a:gd name="T2" fmla="*/ 915 w 915"/>
                      <a:gd name="T3" fmla="*/ 15 h 1180"/>
                      <a:gd name="T4" fmla="*/ 630 w 915"/>
                      <a:gd name="T5" fmla="*/ 1180 h 1180"/>
                      <a:gd name="T6" fmla="*/ 270 w 915"/>
                      <a:gd name="T7" fmla="*/ 1155 h 1180"/>
                      <a:gd name="T8" fmla="*/ 0 w 915"/>
                      <a:gd name="T9" fmla="*/ 0 h 118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915"/>
                      <a:gd name="T16" fmla="*/ 0 h 1180"/>
                      <a:gd name="T17" fmla="*/ 915 w 915"/>
                      <a:gd name="T18" fmla="*/ 1180 h 118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12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Cambria" pitchFamily="18" charset="0"/>
                      <a:ea typeface="华文楷体"/>
                    </a:endParaRPr>
                  </a:p>
                </p:txBody>
              </p:sp>
              <p:sp>
                <p:nvSpPr>
                  <p:cNvPr id="5213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Cambria" pitchFamily="18" charset="0"/>
                      <a:ea typeface="华文楷体"/>
                    </a:endParaRPr>
                  </a:p>
                </p:txBody>
              </p:sp>
            </p:grpSp>
          </p:grpSp>
        </p:grpSp>
        <p:sp>
          <p:nvSpPr>
            <p:cNvPr id="5176" name="Line 25"/>
            <p:cNvSpPr>
              <a:spLocks noChangeShapeType="1"/>
            </p:cNvSpPr>
            <p:nvPr/>
          </p:nvSpPr>
          <p:spPr bwMode="auto">
            <a:xfrm>
              <a:off x="1247" y="1979"/>
              <a:ext cx="57" cy="56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sm" len="lg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Line 26"/>
            <p:cNvSpPr>
              <a:spLocks noChangeShapeType="1"/>
            </p:cNvSpPr>
            <p:nvPr/>
          </p:nvSpPr>
          <p:spPr bwMode="auto">
            <a:xfrm>
              <a:off x="1536" y="1682"/>
              <a:ext cx="0" cy="8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Line 27"/>
            <p:cNvSpPr>
              <a:spLocks noChangeShapeType="1"/>
            </p:cNvSpPr>
            <p:nvPr/>
          </p:nvSpPr>
          <p:spPr bwMode="auto">
            <a:xfrm>
              <a:off x="1287" y="1708"/>
              <a:ext cx="155" cy="63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79" name="xjhlx13"/>
            <p:cNvGrpSpPr>
              <a:grpSpLocks/>
            </p:cNvGrpSpPr>
            <p:nvPr/>
          </p:nvGrpSpPr>
          <p:grpSpPr bwMode="auto">
            <a:xfrm>
              <a:off x="1343" y="2795"/>
              <a:ext cx="181" cy="235"/>
              <a:chOff x="6627" y="2220"/>
              <a:chExt cx="1155" cy="1502"/>
            </a:xfrm>
          </p:grpSpPr>
          <p:sp>
            <p:nvSpPr>
              <p:cNvPr id="5204" name="Freeform 29"/>
              <p:cNvSpPr>
                <a:spLocks/>
              </p:cNvSpPr>
              <p:nvPr/>
            </p:nvSpPr>
            <p:spPr bwMode="auto">
              <a:xfrm>
                <a:off x="7067" y="3288"/>
                <a:ext cx="338" cy="434"/>
              </a:xfrm>
              <a:custGeom>
                <a:avLst/>
                <a:gdLst>
                  <a:gd name="T0" fmla="*/ 0 w 2020"/>
                  <a:gd name="T1" fmla="*/ 0 h 2594"/>
                  <a:gd name="T2" fmla="*/ 0 w 2020"/>
                  <a:gd name="T3" fmla="*/ 0 h 2594"/>
                  <a:gd name="T4" fmla="*/ 0 w 2020"/>
                  <a:gd name="T5" fmla="*/ 0 h 2594"/>
                  <a:gd name="T6" fmla="*/ 0 w 2020"/>
                  <a:gd name="T7" fmla="*/ 0 h 2594"/>
                  <a:gd name="T8" fmla="*/ 0 w 2020"/>
                  <a:gd name="T9" fmla="*/ 0 h 2594"/>
                  <a:gd name="T10" fmla="*/ 0 w 2020"/>
                  <a:gd name="T11" fmla="*/ 0 h 2594"/>
                  <a:gd name="T12" fmla="*/ 0 w 2020"/>
                  <a:gd name="T13" fmla="*/ 0 h 2594"/>
                  <a:gd name="T14" fmla="*/ 0 w 2020"/>
                  <a:gd name="T15" fmla="*/ 0 h 2594"/>
                  <a:gd name="T16" fmla="*/ 0 w 2020"/>
                  <a:gd name="T17" fmla="*/ 0 h 2594"/>
                  <a:gd name="T18" fmla="*/ 0 w 2020"/>
                  <a:gd name="T19" fmla="*/ 0 h 2594"/>
                  <a:gd name="T20" fmla="*/ 0 w 2020"/>
                  <a:gd name="T21" fmla="*/ 0 h 2594"/>
                  <a:gd name="T22" fmla="*/ 0 w 2020"/>
                  <a:gd name="T23" fmla="*/ 0 h 2594"/>
                  <a:gd name="T24" fmla="*/ 0 w 2020"/>
                  <a:gd name="T25" fmla="*/ 0 h 2594"/>
                  <a:gd name="T26" fmla="*/ 0 w 2020"/>
                  <a:gd name="T27" fmla="*/ 0 h 2594"/>
                  <a:gd name="T28" fmla="*/ 0 w 2020"/>
                  <a:gd name="T29" fmla="*/ 0 h 2594"/>
                  <a:gd name="T30" fmla="*/ 0 w 2020"/>
                  <a:gd name="T31" fmla="*/ 0 h 2594"/>
                  <a:gd name="T32" fmla="*/ 0 w 2020"/>
                  <a:gd name="T33" fmla="*/ 0 h 2594"/>
                  <a:gd name="T34" fmla="*/ 0 w 2020"/>
                  <a:gd name="T35" fmla="*/ 0 h 2594"/>
                  <a:gd name="T36" fmla="*/ 0 w 2020"/>
                  <a:gd name="T37" fmla="*/ 0 h 2594"/>
                  <a:gd name="T38" fmla="*/ 0 w 2020"/>
                  <a:gd name="T39" fmla="*/ 0 h 2594"/>
                  <a:gd name="T40" fmla="*/ 0 w 2020"/>
                  <a:gd name="T41" fmla="*/ 0 h 2594"/>
                  <a:gd name="T42" fmla="*/ 0 w 2020"/>
                  <a:gd name="T43" fmla="*/ 0 h 2594"/>
                  <a:gd name="T44" fmla="*/ 0 w 2020"/>
                  <a:gd name="T45" fmla="*/ 0 h 2594"/>
                  <a:gd name="T46" fmla="*/ 0 w 2020"/>
                  <a:gd name="T47" fmla="*/ 0 h 2594"/>
                  <a:gd name="T48" fmla="*/ 0 w 2020"/>
                  <a:gd name="T49" fmla="*/ 0 h 2594"/>
                  <a:gd name="T50" fmla="*/ 0 w 2020"/>
                  <a:gd name="T51" fmla="*/ 0 h 259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20"/>
                  <a:gd name="T79" fmla="*/ 0 h 2594"/>
                  <a:gd name="T80" fmla="*/ 2020 w 2020"/>
                  <a:gd name="T81" fmla="*/ 2594 h 259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5" name="Freeform 30"/>
              <p:cNvSpPr>
                <a:spLocks/>
              </p:cNvSpPr>
              <p:nvPr/>
            </p:nvSpPr>
            <p:spPr bwMode="auto">
              <a:xfrm flipH="1" flipV="1">
                <a:off x="7002" y="2220"/>
                <a:ext cx="338" cy="434"/>
              </a:xfrm>
              <a:custGeom>
                <a:avLst/>
                <a:gdLst>
                  <a:gd name="T0" fmla="*/ 0 w 2020"/>
                  <a:gd name="T1" fmla="*/ 0 h 2594"/>
                  <a:gd name="T2" fmla="*/ 0 w 2020"/>
                  <a:gd name="T3" fmla="*/ 0 h 2594"/>
                  <a:gd name="T4" fmla="*/ 0 w 2020"/>
                  <a:gd name="T5" fmla="*/ 0 h 2594"/>
                  <a:gd name="T6" fmla="*/ 0 w 2020"/>
                  <a:gd name="T7" fmla="*/ 0 h 2594"/>
                  <a:gd name="T8" fmla="*/ 0 w 2020"/>
                  <a:gd name="T9" fmla="*/ 0 h 2594"/>
                  <a:gd name="T10" fmla="*/ 0 w 2020"/>
                  <a:gd name="T11" fmla="*/ 0 h 2594"/>
                  <a:gd name="T12" fmla="*/ 0 w 2020"/>
                  <a:gd name="T13" fmla="*/ 0 h 2594"/>
                  <a:gd name="T14" fmla="*/ 0 w 2020"/>
                  <a:gd name="T15" fmla="*/ 0 h 2594"/>
                  <a:gd name="T16" fmla="*/ 0 w 2020"/>
                  <a:gd name="T17" fmla="*/ 0 h 2594"/>
                  <a:gd name="T18" fmla="*/ 0 w 2020"/>
                  <a:gd name="T19" fmla="*/ 0 h 2594"/>
                  <a:gd name="T20" fmla="*/ 0 w 2020"/>
                  <a:gd name="T21" fmla="*/ 0 h 2594"/>
                  <a:gd name="T22" fmla="*/ 0 w 2020"/>
                  <a:gd name="T23" fmla="*/ 0 h 2594"/>
                  <a:gd name="T24" fmla="*/ 0 w 2020"/>
                  <a:gd name="T25" fmla="*/ 0 h 2594"/>
                  <a:gd name="T26" fmla="*/ 0 w 2020"/>
                  <a:gd name="T27" fmla="*/ 0 h 2594"/>
                  <a:gd name="T28" fmla="*/ 0 w 2020"/>
                  <a:gd name="T29" fmla="*/ 0 h 2594"/>
                  <a:gd name="T30" fmla="*/ 0 w 2020"/>
                  <a:gd name="T31" fmla="*/ 0 h 2594"/>
                  <a:gd name="T32" fmla="*/ 0 w 2020"/>
                  <a:gd name="T33" fmla="*/ 0 h 2594"/>
                  <a:gd name="T34" fmla="*/ 0 w 2020"/>
                  <a:gd name="T35" fmla="*/ 0 h 2594"/>
                  <a:gd name="T36" fmla="*/ 0 w 2020"/>
                  <a:gd name="T37" fmla="*/ 0 h 2594"/>
                  <a:gd name="T38" fmla="*/ 0 w 2020"/>
                  <a:gd name="T39" fmla="*/ 0 h 2594"/>
                  <a:gd name="T40" fmla="*/ 0 w 2020"/>
                  <a:gd name="T41" fmla="*/ 0 h 2594"/>
                  <a:gd name="T42" fmla="*/ 0 w 2020"/>
                  <a:gd name="T43" fmla="*/ 0 h 2594"/>
                  <a:gd name="T44" fmla="*/ 0 w 2020"/>
                  <a:gd name="T45" fmla="*/ 0 h 2594"/>
                  <a:gd name="T46" fmla="*/ 0 w 2020"/>
                  <a:gd name="T47" fmla="*/ 0 h 2594"/>
                  <a:gd name="T48" fmla="*/ 0 w 2020"/>
                  <a:gd name="T49" fmla="*/ 0 h 2594"/>
                  <a:gd name="T50" fmla="*/ 0 w 2020"/>
                  <a:gd name="T51" fmla="*/ 0 h 259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20"/>
                  <a:gd name="T79" fmla="*/ 0 h 2594"/>
                  <a:gd name="T80" fmla="*/ 2020 w 2020"/>
                  <a:gd name="T81" fmla="*/ 2594 h 259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5206" name="Rectangle 31"/>
              <p:cNvSpPr>
                <a:spLocks noChangeArrowheads="1"/>
              </p:cNvSpPr>
              <p:nvPr/>
            </p:nvSpPr>
            <p:spPr bwMode="auto"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mbria" pitchFamily="18" charset="0"/>
                  <a:ea typeface="华文楷体"/>
                </a:endParaRPr>
              </a:p>
            </p:txBody>
          </p:sp>
        </p:grpSp>
        <p:grpSp>
          <p:nvGrpSpPr>
            <p:cNvPr id="5180" name="xjhlx13"/>
            <p:cNvGrpSpPr>
              <a:grpSpLocks/>
            </p:cNvGrpSpPr>
            <p:nvPr/>
          </p:nvGrpSpPr>
          <p:grpSpPr bwMode="auto">
            <a:xfrm>
              <a:off x="1343" y="2979"/>
              <a:ext cx="181" cy="235"/>
              <a:chOff x="6627" y="2220"/>
              <a:chExt cx="1155" cy="1502"/>
            </a:xfrm>
          </p:grpSpPr>
          <p:sp>
            <p:nvSpPr>
              <p:cNvPr id="5201" name="Freeform 33"/>
              <p:cNvSpPr>
                <a:spLocks/>
              </p:cNvSpPr>
              <p:nvPr/>
            </p:nvSpPr>
            <p:spPr bwMode="auto">
              <a:xfrm>
                <a:off x="7067" y="3288"/>
                <a:ext cx="338" cy="434"/>
              </a:xfrm>
              <a:custGeom>
                <a:avLst/>
                <a:gdLst>
                  <a:gd name="T0" fmla="*/ 0 w 2020"/>
                  <a:gd name="T1" fmla="*/ 0 h 2594"/>
                  <a:gd name="T2" fmla="*/ 0 w 2020"/>
                  <a:gd name="T3" fmla="*/ 0 h 2594"/>
                  <a:gd name="T4" fmla="*/ 0 w 2020"/>
                  <a:gd name="T5" fmla="*/ 0 h 2594"/>
                  <a:gd name="T6" fmla="*/ 0 w 2020"/>
                  <a:gd name="T7" fmla="*/ 0 h 2594"/>
                  <a:gd name="T8" fmla="*/ 0 w 2020"/>
                  <a:gd name="T9" fmla="*/ 0 h 2594"/>
                  <a:gd name="T10" fmla="*/ 0 w 2020"/>
                  <a:gd name="T11" fmla="*/ 0 h 2594"/>
                  <a:gd name="T12" fmla="*/ 0 w 2020"/>
                  <a:gd name="T13" fmla="*/ 0 h 2594"/>
                  <a:gd name="T14" fmla="*/ 0 w 2020"/>
                  <a:gd name="T15" fmla="*/ 0 h 2594"/>
                  <a:gd name="T16" fmla="*/ 0 w 2020"/>
                  <a:gd name="T17" fmla="*/ 0 h 2594"/>
                  <a:gd name="T18" fmla="*/ 0 w 2020"/>
                  <a:gd name="T19" fmla="*/ 0 h 2594"/>
                  <a:gd name="T20" fmla="*/ 0 w 2020"/>
                  <a:gd name="T21" fmla="*/ 0 h 2594"/>
                  <a:gd name="T22" fmla="*/ 0 w 2020"/>
                  <a:gd name="T23" fmla="*/ 0 h 2594"/>
                  <a:gd name="T24" fmla="*/ 0 w 2020"/>
                  <a:gd name="T25" fmla="*/ 0 h 2594"/>
                  <a:gd name="T26" fmla="*/ 0 w 2020"/>
                  <a:gd name="T27" fmla="*/ 0 h 2594"/>
                  <a:gd name="T28" fmla="*/ 0 w 2020"/>
                  <a:gd name="T29" fmla="*/ 0 h 2594"/>
                  <a:gd name="T30" fmla="*/ 0 w 2020"/>
                  <a:gd name="T31" fmla="*/ 0 h 2594"/>
                  <a:gd name="T32" fmla="*/ 0 w 2020"/>
                  <a:gd name="T33" fmla="*/ 0 h 2594"/>
                  <a:gd name="T34" fmla="*/ 0 w 2020"/>
                  <a:gd name="T35" fmla="*/ 0 h 2594"/>
                  <a:gd name="T36" fmla="*/ 0 w 2020"/>
                  <a:gd name="T37" fmla="*/ 0 h 2594"/>
                  <a:gd name="T38" fmla="*/ 0 w 2020"/>
                  <a:gd name="T39" fmla="*/ 0 h 2594"/>
                  <a:gd name="T40" fmla="*/ 0 w 2020"/>
                  <a:gd name="T41" fmla="*/ 0 h 2594"/>
                  <a:gd name="T42" fmla="*/ 0 w 2020"/>
                  <a:gd name="T43" fmla="*/ 0 h 2594"/>
                  <a:gd name="T44" fmla="*/ 0 w 2020"/>
                  <a:gd name="T45" fmla="*/ 0 h 2594"/>
                  <a:gd name="T46" fmla="*/ 0 w 2020"/>
                  <a:gd name="T47" fmla="*/ 0 h 2594"/>
                  <a:gd name="T48" fmla="*/ 0 w 2020"/>
                  <a:gd name="T49" fmla="*/ 0 h 2594"/>
                  <a:gd name="T50" fmla="*/ 0 w 2020"/>
                  <a:gd name="T51" fmla="*/ 0 h 259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20"/>
                  <a:gd name="T79" fmla="*/ 0 h 2594"/>
                  <a:gd name="T80" fmla="*/ 2020 w 2020"/>
                  <a:gd name="T81" fmla="*/ 2594 h 259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2" name="Freeform 34"/>
              <p:cNvSpPr>
                <a:spLocks/>
              </p:cNvSpPr>
              <p:nvPr/>
            </p:nvSpPr>
            <p:spPr bwMode="auto">
              <a:xfrm flipH="1" flipV="1">
                <a:off x="7002" y="2220"/>
                <a:ext cx="338" cy="434"/>
              </a:xfrm>
              <a:custGeom>
                <a:avLst/>
                <a:gdLst>
                  <a:gd name="T0" fmla="*/ 0 w 2020"/>
                  <a:gd name="T1" fmla="*/ 0 h 2594"/>
                  <a:gd name="T2" fmla="*/ 0 w 2020"/>
                  <a:gd name="T3" fmla="*/ 0 h 2594"/>
                  <a:gd name="T4" fmla="*/ 0 w 2020"/>
                  <a:gd name="T5" fmla="*/ 0 h 2594"/>
                  <a:gd name="T6" fmla="*/ 0 w 2020"/>
                  <a:gd name="T7" fmla="*/ 0 h 2594"/>
                  <a:gd name="T8" fmla="*/ 0 w 2020"/>
                  <a:gd name="T9" fmla="*/ 0 h 2594"/>
                  <a:gd name="T10" fmla="*/ 0 w 2020"/>
                  <a:gd name="T11" fmla="*/ 0 h 2594"/>
                  <a:gd name="T12" fmla="*/ 0 w 2020"/>
                  <a:gd name="T13" fmla="*/ 0 h 2594"/>
                  <a:gd name="T14" fmla="*/ 0 w 2020"/>
                  <a:gd name="T15" fmla="*/ 0 h 2594"/>
                  <a:gd name="T16" fmla="*/ 0 w 2020"/>
                  <a:gd name="T17" fmla="*/ 0 h 2594"/>
                  <a:gd name="T18" fmla="*/ 0 w 2020"/>
                  <a:gd name="T19" fmla="*/ 0 h 2594"/>
                  <a:gd name="T20" fmla="*/ 0 w 2020"/>
                  <a:gd name="T21" fmla="*/ 0 h 2594"/>
                  <a:gd name="T22" fmla="*/ 0 w 2020"/>
                  <a:gd name="T23" fmla="*/ 0 h 2594"/>
                  <a:gd name="T24" fmla="*/ 0 w 2020"/>
                  <a:gd name="T25" fmla="*/ 0 h 2594"/>
                  <a:gd name="T26" fmla="*/ 0 w 2020"/>
                  <a:gd name="T27" fmla="*/ 0 h 2594"/>
                  <a:gd name="T28" fmla="*/ 0 w 2020"/>
                  <a:gd name="T29" fmla="*/ 0 h 2594"/>
                  <a:gd name="T30" fmla="*/ 0 w 2020"/>
                  <a:gd name="T31" fmla="*/ 0 h 2594"/>
                  <a:gd name="T32" fmla="*/ 0 w 2020"/>
                  <a:gd name="T33" fmla="*/ 0 h 2594"/>
                  <a:gd name="T34" fmla="*/ 0 w 2020"/>
                  <a:gd name="T35" fmla="*/ 0 h 2594"/>
                  <a:gd name="T36" fmla="*/ 0 w 2020"/>
                  <a:gd name="T37" fmla="*/ 0 h 2594"/>
                  <a:gd name="T38" fmla="*/ 0 w 2020"/>
                  <a:gd name="T39" fmla="*/ 0 h 2594"/>
                  <a:gd name="T40" fmla="*/ 0 w 2020"/>
                  <a:gd name="T41" fmla="*/ 0 h 2594"/>
                  <a:gd name="T42" fmla="*/ 0 w 2020"/>
                  <a:gd name="T43" fmla="*/ 0 h 2594"/>
                  <a:gd name="T44" fmla="*/ 0 w 2020"/>
                  <a:gd name="T45" fmla="*/ 0 h 2594"/>
                  <a:gd name="T46" fmla="*/ 0 w 2020"/>
                  <a:gd name="T47" fmla="*/ 0 h 2594"/>
                  <a:gd name="T48" fmla="*/ 0 w 2020"/>
                  <a:gd name="T49" fmla="*/ 0 h 2594"/>
                  <a:gd name="T50" fmla="*/ 0 w 2020"/>
                  <a:gd name="T51" fmla="*/ 0 h 259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20"/>
                  <a:gd name="T79" fmla="*/ 0 h 2594"/>
                  <a:gd name="T80" fmla="*/ 2020 w 2020"/>
                  <a:gd name="T81" fmla="*/ 2594 h 259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5203" name="Rectangle 35"/>
              <p:cNvSpPr>
                <a:spLocks noChangeArrowheads="1"/>
              </p:cNvSpPr>
              <p:nvPr/>
            </p:nvSpPr>
            <p:spPr bwMode="auto"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mbria" pitchFamily="18" charset="0"/>
                  <a:ea typeface="华文楷体"/>
                </a:endParaRPr>
              </a:p>
            </p:txBody>
          </p:sp>
        </p:grpSp>
        <p:grpSp>
          <p:nvGrpSpPr>
            <p:cNvPr id="5181" name="Group 36"/>
            <p:cNvGrpSpPr>
              <a:grpSpLocks/>
            </p:cNvGrpSpPr>
            <p:nvPr/>
          </p:nvGrpSpPr>
          <p:grpSpPr bwMode="auto">
            <a:xfrm flipV="1">
              <a:off x="1179" y="1434"/>
              <a:ext cx="500" cy="28"/>
              <a:chOff x="3121" y="1752"/>
              <a:chExt cx="722" cy="130"/>
            </a:xfrm>
          </p:grpSpPr>
          <p:sp>
            <p:nvSpPr>
              <p:cNvPr id="5194" name="Line 37"/>
              <p:cNvSpPr>
                <a:spLocks noChangeShapeType="1"/>
              </p:cNvSpPr>
              <p:nvPr/>
            </p:nvSpPr>
            <p:spPr bwMode="auto">
              <a:xfrm flipH="1">
                <a:off x="3121" y="1760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5" name="Line 38"/>
              <p:cNvSpPr>
                <a:spLocks noChangeShapeType="1"/>
              </p:cNvSpPr>
              <p:nvPr/>
            </p:nvSpPr>
            <p:spPr bwMode="auto">
              <a:xfrm flipH="1">
                <a:off x="3241" y="1760"/>
                <a:ext cx="121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6" name="Line 39"/>
              <p:cNvSpPr>
                <a:spLocks noChangeShapeType="1"/>
              </p:cNvSpPr>
              <p:nvPr/>
            </p:nvSpPr>
            <p:spPr bwMode="auto">
              <a:xfrm flipH="1">
                <a:off x="3362" y="1760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7" name="Line 40"/>
              <p:cNvSpPr>
                <a:spLocks noChangeShapeType="1"/>
              </p:cNvSpPr>
              <p:nvPr/>
            </p:nvSpPr>
            <p:spPr bwMode="auto">
              <a:xfrm flipH="1">
                <a:off x="3482" y="1760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8" name="Line 41"/>
              <p:cNvSpPr>
                <a:spLocks noChangeShapeType="1"/>
              </p:cNvSpPr>
              <p:nvPr/>
            </p:nvSpPr>
            <p:spPr bwMode="auto">
              <a:xfrm flipH="1">
                <a:off x="3602" y="1760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9" name="Line 42"/>
              <p:cNvSpPr>
                <a:spLocks noChangeShapeType="1"/>
              </p:cNvSpPr>
              <p:nvPr/>
            </p:nvSpPr>
            <p:spPr bwMode="auto">
              <a:xfrm flipH="1">
                <a:off x="3722" y="1760"/>
                <a:ext cx="121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0" name="Line 43"/>
              <p:cNvSpPr>
                <a:spLocks noChangeShapeType="1"/>
              </p:cNvSpPr>
              <p:nvPr/>
            </p:nvSpPr>
            <p:spPr bwMode="auto">
              <a:xfrm>
                <a:off x="3144" y="1752"/>
                <a:ext cx="698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182" name="xjhlx12"/>
            <p:cNvGrpSpPr>
              <a:grpSpLocks/>
            </p:cNvGrpSpPr>
            <p:nvPr/>
          </p:nvGrpSpPr>
          <p:grpSpPr bwMode="auto">
            <a:xfrm flipV="1">
              <a:off x="1323" y="2298"/>
              <a:ext cx="225" cy="383"/>
              <a:chOff x="3960" y="2220"/>
              <a:chExt cx="1440" cy="2454"/>
            </a:xfrm>
          </p:grpSpPr>
          <p:grpSp>
            <p:nvGrpSpPr>
              <p:cNvPr id="5183" name="Group 45"/>
              <p:cNvGrpSpPr>
                <a:grpSpLocks/>
              </p:cNvGrpSpPr>
              <p:nvPr/>
            </p:nvGrpSpPr>
            <p:grpSpPr bwMode="auto"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5190" name="Oval 46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191" name="Oval 47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192" name="Oval 48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193" name="Oval 49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</p:grpSp>
          <p:grpSp>
            <p:nvGrpSpPr>
              <p:cNvPr id="5184" name="Group 50"/>
              <p:cNvGrpSpPr>
                <a:grpSpLocks/>
              </p:cNvGrpSpPr>
              <p:nvPr/>
            </p:nvGrpSpPr>
            <p:grpSpPr bwMode="auto"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5185" name="Freeform 51"/>
                <p:cNvSpPr>
                  <a:spLocks/>
                </p:cNvSpPr>
                <p:nvPr/>
              </p:nvSpPr>
              <p:spPr bwMode="auto">
                <a:xfrm>
                  <a:off x="4460" y="3860"/>
                  <a:ext cx="635" cy="814"/>
                </a:xfrm>
                <a:custGeom>
                  <a:avLst/>
                  <a:gdLst>
                    <a:gd name="T0" fmla="*/ 1 w 2020"/>
                    <a:gd name="T1" fmla="*/ 0 h 2594"/>
                    <a:gd name="T2" fmla="*/ 1 w 2020"/>
                    <a:gd name="T3" fmla="*/ 1 h 2594"/>
                    <a:gd name="T4" fmla="*/ 0 w 2020"/>
                    <a:gd name="T5" fmla="*/ 1 h 2594"/>
                    <a:gd name="T6" fmla="*/ 0 w 2020"/>
                    <a:gd name="T7" fmla="*/ 1 h 2594"/>
                    <a:gd name="T8" fmla="*/ 0 w 2020"/>
                    <a:gd name="T9" fmla="*/ 1 h 2594"/>
                    <a:gd name="T10" fmla="*/ 0 w 2020"/>
                    <a:gd name="T11" fmla="*/ 2 h 2594"/>
                    <a:gd name="T12" fmla="*/ 0 w 2020"/>
                    <a:gd name="T13" fmla="*/ 2 h 2594"/>
                    <a:gd name="T14" fmla="*/ 0 w 2020"/>
                    <a:gd name="T15" fmla="*/ 2 h 2594"/>
                    <a:gd name="T16" fmla="*/ 1 w 2020"/>
                    <a:gd name="T17" fmla="*/ 3 h 2594"/>
                    <a:gd name="T18" fmla="*/ 1 w 2020"/>
                    <a:gd name="T19" fmla="*/ 3 h 2594"/>
                    <a:gd name="T20" fmla="*/ 2 w 2020"/>
                    <a:gd name="T21" fmla="*/ 2 h 2594"/>
                    <a:gd name="T22" fmla="*/ 2 w 2020"/>
                    <a:gd name="T23" fmla="*/ 2 h 2594"/>
                    <a:gd name="T24" fmla="*/ 2 w 2020"/>
                    <a:gd name="T25" fmla="*/ 2 h 2594"/>
                    <a:gd name="T26" fmla="*/ 2 w 2020"/>
                    <a:gd name="T27" fmla="*/ 1 h 2594"/>
                    <a:gd name="T28" fmla="*/ 2 w 2020"/>
                    <a:gd name="T29" fmla="*/ 1 h 2594"/>
                    <a:gd name="T30" fmla="*/ 2 w 2020"/>
                    <a:gd name="T31" fmla="*/ 2 h 2594"/>
                    <a:gd name="T32" fmla="*/ 1 w 2020"/>
                    <a:gd name="T33" fmla="*/ 2 h 2594"/>
                    <a:gd name="T34" fmla="*/ 1 w 2020"/>
                    <a:gd name="T35" fmla="*/ 2 h 2594"/>
                    <a:gd name="T36" fmla="*/ 1 w 2020"/>
                    <a:gd name="T37" fmla="*/ 2 h 2594"/>
                    <a:gd name="T38" fmla="*/ 1 w 2020"/>
                    <a:gd name="T39" fmla="*/ 2 h 2594"/>
                    <a:gd name="T40" fmla="*/ 1 w 2020"/>
                    <a:gd name="T41" fmla="*/ 2 h 2594"/>
                    <a:gd name="T42" fmla="*/ 1 w 2020"/>
                    <a:gd name="T43" fmla="*/ 1 h 2594"/>
                    <a:gd name="T44" fmla="*/ 1 w 2020"/>
                    <a:gd name="T45" fmla="*/ 1 h 2594"/>
                    <a:gd name="T46" fmla="*/ 1 w 2020"/>
                    <a:gd name="T47" fmla="*/ 1 h 2594"/>
                    <a:gd name="T48" fmla="*/ 1 w 2020"/>
                    <a:gd name="T49" fmla="*/ 1 h 2594"/>
                    <a:gd name="T50" fmla="*/ 1 w 2020"/>
                    <a:gd name="T51" fmla="*/ 0 h 259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2020"/>
                    <a:gd name="T79" fmla="*/ 0 h 2594"/>
                    <a:gd name="T80" fmla="*/ 2020 w 2020"/>
                    <a:gd name="T81" fmla="*/ 2594 h 2594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/>
                </a:p>
              </p:txBody>
            </p:sp>
            <p:grpSp>
              <p:nvGrpSpPr>
                <p:cNvPr id="5186" name="Group 52"/>
                <p:cNvGrpSpPr>
                  <a:grpSpLocks/>
                </p:cNvGrpSpPr>
                <p:nvPr/>
              </p:nvGrpSpPr>
              <p:grpSpPr bwMode="auto"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5187" name="Freeform 53"/>
                  <p:cNvSpPr>
                    <a:spLocks/>
                  </p:cNvSpPr>
                  <p:nvPr/>
                </p:nvSpPr>
                <p:spPr bwMode="auto">
                  <a:xfrm>
                    <a:off x="4230" y="2795"/>
                    <a:ext cx="915" cy="1180"/>
                  </a:xfrm>
                  <a:custGeom>
                    <a:avLst/>
                    <a:gdLst>
                      <a:gd name="T0" fmla="*/ 0 w 915"/>
                      <a:gd name="T1" fmla="*/ 0 h 1180"/>
                      <a:gd name="T2" fmla="*/ 915 w 915"/>
                      <a:gd name="T3" fmla="*/ 15 h 1180"/>
                      <a:gd name="T4" fmla="*/ 630 w 915"/>
                      <a:gd name="T5" fmla="*/ 1180 h 1180"/>
                      <a:gd name="T6" fmla="*/ 270 w 915"/>
                      <a:gd name="T7" fmla="*/ 1155 h 1180"/>
                      <a:gd name="T8" fmla="*/ 0 w 915"/>
                      <a:gd name="T9" fmla="*/ 0 h 118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915"/>
                      <a:gd name="T16" fmla="*/ 0 h 1180"/>
                      <a:gd name="T17" fmla="*/ 915 w 915"/>
                      <a:gd name="T18" fmla="*/ 1180 h 118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rot="10800000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88" name="Oval 54"/>
                  <p:cNvSpPr>
                    <a:spLocks noChangeArrowheads="1"/>
                  </p:cNvSpPr>
                  <p:nvPr/>
                </p:nvSpPr>
                <p:spPr bwMode="auto"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rot="10800000"/>
                  <a:lstStyle/>
                  <a:p>
                    <a:endParaRPr lang="zh-CN" altLang="en-US">
                      <a:latin typeface="Cambria" pitchFamily="18" charset="0"/>
                      <a:ea typeface="华文楷体"/>
                    </a:endParaRPr>
                  </a:p>
                </p:txBody>
              </p:sp>
              <p:sp>
                <p:nvSpPr>
                  <p:cNvPr id="5189" name="Oval 55"/>
                  <p:cNvSpPr>
                    <a:spLocks noChangeArrowheads="1"/>
                  </p:cNvSpPr>
                  <p:nvPr/>
                </p:nvSpPr>
                <p:spPr bwMode="auto"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rot="10800000"/>
                  <a:lstStyle/>
                  <a:p>
                    <a:endParaRPr lang="zh-CN" altLang="en-US">
                      <a:latin typeface="Cambria" pitchFamily="18" charset="0"/>
                      <a:ea typeface="华文楷体"/>
                    </a:endParaRPr>
                  </a:p>
                </p:txBody>
              </p:sp>
            </p:grpSp>
          </p:grpSp>
        </p:grp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81063" y="1314450"/>
            <a:ext cx="1944687" cy="528638"/>
          </a:xfrm>
          <a:prstGeom prst="rect">
            <a:avLst/>
          </a:prstGeom>
          <a:gradFill rotWithShape="1">
            <a:gsLst>
              <a:gs pos="0">
                <a:srgbClr val="2C5D98"/>
              </a:gs>
              <a:gs pos="80000">
                <a:srgbClr val="3C7BC7"/>
              </a:gs>
              <a:gs pos="100000">
                <a:srgbClr val="3A7CCB"/>
              </a:gs>
            </a:gsLst>
            <a:lin ang="16200000"/>
          </a:gradFill>
          <a:ln w="9525" algn="ctr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FFFFFF"/>
                </a:solidFill>
                <a:latin typeface="宋体" charset="-122"/>
                <a:ea typeface="+mn-ea"/>
                <a:cs typeface="+mn-cs"/>
              </a:rPr>
              <a:t> 实验原理 </a:t>
            </a:r>
          </a:p>
        </p:txBody>
      </p:sp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836613" y="3114675"/>
            <a:ext cx="1944687" cy="528638"/>
          </a:xfrm>
          <a:prstGeom prst="rect">
            <a:avLst/>
          </a:prstGeom>
          <a:gradFill rotWithShape="1">
            <a:gsLst>
              <a:gs pos="0">
                <a:srgbClr val="2C5D98"/>
              </a:gs>
              <a:gs pos="80000">
                <a:srgbClr val="3C7BC7"/>
              </a:gs>
              <a:gs pos="100000">
                <a:srgbClr val="3A7CCB"/>
              </a:gs>
            </a:gsLst>
            <a:lin ang="16200000"/>
          </a:gradFill>
          <a:ln w="9525" algn="ctr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FFFFFF"/>
                </a:solidFill>
                <a:latin typeface="宋体" charset="-122"/>
                <a:ea typeface="+mn-ea"/>
                <a:cs typeface="+mn-cs"/>
              </a:rPr>
              <a:t> 实验器材</a:t>
            </a:r>
            <a:r>
              <a:rPr lang="en-US" altLang="zh-CN" sz="2800">
                <a:solidFill>
                  <a:srgbClr val="FFFFFF"/>
                </a:solidFill>
                <a:latin typeface="宋体" charset="-122"/>
                <a:ea typeface="+mn-ea"/>
                <a:cs typeface="+mn-cs"/>
              </a:rPr>
              <a:t> </a:t>
            </a: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927100" y="5094288"/>
            <a:ext cx="1944688" cy="528637"/>
          </a:xfrm>
          <a:prstGeom prst="rect">
            <a:avLst/>
          </a:prstGeom>
          <a:gradFill rotWithShape="1">
            <a:gsLst>
              <a:gs pos="0">
                <a:srgbClr val="2C5D98"/>
              </a:gs>
              <a:gs pos="80000">
                <a:srgbClr val="3C7BC7"/>
              </a:gs>
              <a:gs pos="100000">
                <a:srgbClr val="3A7CCB"/>
              </a:gs>
            </a:gsLst>
            <a:lin ang="16200000"/>
          </a:gradFill>
          <a:ln w="9525" algn="ctr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FFFFFF"/>
                </a:solidFill>
                <a:latin typeface="宋体" charset="-122"/>
                <a:ea typeface="+mn-ea"/>
                <a:cs typeface="+mn-cs"/>
              </a:rPr>
              <a:t> 注意事项</a:t>
            </a:r>
            <a:r>
              <a:rPr lang="en-US" altLang="zh-CN" sz="2800">
                <a:solidFill>
                  <a:srgbClr val="FFFFFF"/>
                </a:solidFill>
                <a:latin typeface="宋体" charset="-122"/>
                <a:ea typeface="+mn-ea"/>
                <a:cs typeface="+mn-cs"/>
              </a:rPr>
              <a:t> 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781175" y="3698875"/>
            <a:ext cx="50419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r>
              <a:rPr lang="zh-CN" altLang="en-US" sz="2800">
                <a:solidFill>
                  <a:srgbClr val="C00000"/>
                </a:solidFill>
                <a:latin typeface="宋体" charset="-122"/>
                <a:ea typeface="华文楷体"/>
              </a:rPr>
              <a:t>弹簧测力计、刻度尺</a:t>
            </a:r>
            <a:r>
              <a:rPr lang="zh-CN" altLang="en-US" sz="2800">
                <a:latin typeface="宋体" charset="-122"/>
                <a:ea typeface="华文楷体"/>
              </a:rPr>
              <a:t>、</a:t>
            </a:r>
            <a:endParaRPr lang="en-US" altLang="zh-CN" sz="2800">
              <a:latin typeface="宋体" charset="-122"/>
              <a:ea typeface="华文楷体"/>
            </a:endParaRP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None/>
            </a:pPr>
            <a:r>
              <a:rPr lang="zh-CN" altLang="en-US" sz="2800">
                <a:latin typeface="宋体" charset="-122"/>
                <a:ea typeface="华文楷体"/>
              </a:rPr>
              <a:t>铁架台、滑轮、细线、钩码。</a:t>
            </a:r>
            <a:endParaRPr lang="en-US" altLang="zh-CN" sz="4000">
              <a:latin typeface="Calibri" pitchFamily="34" charset="0"/>
              <a:ea typeface="华文楷体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827213" y="5768975"/>
            <a:ext cx="5310187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r>
              <a:rPr lang="zh-CN" altLang="en-US" sz="2800">
                <a:solidFill>
                  <a:srgbClr val="C00000"/>
                </a:solidFill>
                <a:latin typeface="Calibri" pitchFamily="34" charset="0"/>
                <a:ea typeface="华文楷体"/>
              </a:rPr>
              <a:t>竖直</a:t>
            </a:r>
            <a:r>
              <a:rPr lang="zh-CN" altLang="en-US" sz="2800">
                <a:latin typeface="Calibri" pitchFamily="34" charset="0"/>
                <a:ea typeface="华文楷体"/>
              </a:rPr>
              <a:t>向上，</a:t>
            </a:r>
            <a:r>
              <a:rPr lang="zh-CN" altLang="en-US" sz="2800">
                <a:solidFill>
                  <a:srgbClr val="C00000"/>
                </a:solidFill>
                <a:latin typeface="Calibri" pitchFamily="34" charset="0"/>
                <a:ea typeface="华文楷体"/>
              </a:rPr>
              <a:t>缓慢</a:t>
            </a:r>
            <a:r>
              <a:rPr lang="zh-CN" altLang="en-US" sz="2800">
                <a:latin typeface="Calibri" pitchFamily="34" charset="0"/>
                <a:ea typeface="华文楷体"/>
              </a:rPr>
              <a:t>拉动测力计。</a:t>
            </a:r>
          </a:p>
        </p:txBody>
      </p:sp>
      <p:grpSp>
        <p:nvGrpSpPr>
          <p:cNvPr id="5131" name="Group 65"/>
          <p:cNvGrpSpPr>
            <a:grpSpLocks/>
          </p:cNvGrpSpPr>
          <p:nvPr/>
        </p:nvGrpSpPr>
        <p:grpSpPr bwMode="auto">
          <a:xfrm>
            <a:off x="6416675" y="998538"/>
            <a:ext cx="1125538" cy="3779837"/>
            <a:chOff x="1406" y="1735"/>
            <a:chExt cx="709" cy="2381"/>
          </a:xfrm>
        </p:grpSpPr>
        <p:grpSp>
          <p:nvGrpSpPr>
            <p:cNvPr id="5132" name="xjhlx8"/>
            <p:cNvGrpSpPr>
              <a:grpSpLocks noChangeAspect="1"/>
            </p:cNvGrpSpPr>
            <p:nvPr/>
          </p:nvGrpSpPr>
          <p:grpSpPr bwMode="auto">
            <a:xfrm rot="-5400000" flipH="1" flipV="1">
              <a:off x="1489" y="1810"/>
              <a:ext cx="494" cy="365"/>
              <a:chOff x="6892" y="783"/>
              <a:chExt cx="813" cy="579"/>
            </a:xfrm>
          </p:grpSpPr>
          <p:grpSp>
            <p:nvGrpSpPr>
              <p:cNvPr id="5167" name="Group 146"/>
              <p:cNvGrpSpPr>
                <a:grpSpLocks noChangeAspect="1"/>
              </p:cNvGrpSpPr>
              <p:nvPr/>
            </p:nvGrpSpPr>
            <p:grpSpPr bwMode="auto">
              <a:xfrm>
                <a:off x="7125" y="783"/>
                <a:ext cx="580" cy="579"/>
                <a:chOff x="2400" y="2400"/>
                <a:chExt cx="1440" cy="1440"/>
              </a:xfrm>
            </p:grpSpPr>
            <p:sp>
              <p:nvSpPr>
                <p:cNvPr id="5169" name="Oval 147"/>
                <p:cNvSpPr>
                  <a:spLocks noChangeAspect="1"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 vert="eaVert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170" name="Oval 148"/>
                <p:cNvSpPr>
                  <a:spLocks noChangeAspect="1"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rot="10800000" vert="eaVert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171" name="Oval 149"/>
                <p:cNvSpPr>
                  <a:spLocks noChangeAspect="1"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rot="10800000" vert="eaVert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172" name="Oval 150"/>
                <p:cNvSpPr>
                  <a:spLocks noChangeAspect="1"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 vert="eaVert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</p:grpSp>
          <p:sp>
            <p:nvSpPr>
              <p:cNvPr id="5168" name="Rectangle 151"/>
              <p:cNvSpPr>
                <a:spLocks noChangeAspect="1" noChangeArrowheads="1"/>
              </p:cNvSpPr>
              <p:nvPr/>
            </p:nvSpPr>
            <p:spPr bwMode="auto">
              <a:xfrm>
                <a:off x="6892" y="1024"/>
                <a:ext cx="555" cy="9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>
                  <a:latin typeface="Cambria" pitchFamily="18" charset="0"/>
                  <a:ea typeface="华文楷体"/>
                </a:endParaRPr>
              </a:p>
            </p:txBody>
          </p:sp>
        </p:grpSp>
        <p:sp>
          <p:nvSpPr>
            <p:cNvPr id="5133" name="Line 164"/>
            <p:cNvSpPr>
              <a:spLocks noChangeShapeType="1"/>
            </p:cNvSpPr>
            <p:nvPr/>
          </p:nvSpPr>
          <p:spPr bwMode="auto">
            <a:xfrm>
              <a:off x="1542" y="2750"/>
              <a:ext cx="2" cy="51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sm" len="lg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Line 165"/>
            <p:cNvSpPr>
              <a:spLocks noChangeShapeType="1"/>
            </p:cNvSpPr>
            <p:nvPr/>
          </p:nvSpPr>
          <p:spPr bwMode="auto">
            <a:xfrm flipH="1">
              <a:off x="1904" y="2077"/>
              <a:ext cx="8" cy="114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Line 166"/>
            <p:cNvSpPr>
              <a:spLocks noChangeShapeType="1"/>
            </p:cNvSpPr>
            <p:nvPr/>
          </p:nvSpPr>
          <p:spPr bwMode="auto">
            <a:xfrm>
              <a:off x="1559" y="2112"/>
              <a:ext cx="187" cy="8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36" name="Group 76"/>
            <p:cNvGrpSpPr>
              <a:grpSpLocks/>
            </p:cNvGrpSpPr>
            <p:nvPr/>
          </p:nvGrpSpPr>
          <p:grpSpPr bwMode="auto">
            <a:xfrm>
              <a:off x="1542" y="3569"/>
              <a:ext cx="427" cy="547"/>
              <a:chOff x="527" y="3436"/>
              <a:chExt cx="301" cy="397"/>
            </a:xfrm>
          </p:grpSpPr>
          <p:sp>
            <p:nvSpPr>
              <p:cNvPr id="5165" name="Freeform 169"/>
              <p:cNvSpPr>
                <a:spLocks/>
              </p:cNvSpPr>
              <p:nvPr/>
            </p:nvSpPr>
            <p:spPr bwMode="auto">
              <a:xfrm flipH="1" flipV="1">
                <a:off x="626" y="3436"/>
                <a:ext cx="71" cy="85"/>
              </a:xfrm>
              <a:custGeom>
                <a:avLst/>
                <a:gdLst>
                  <a:gd name="T0" fmla="*/ 0 w 2020"/>
                  <a:gd name="T1" fmla="*/ 0 h 2594"/>
                  <a:gd name="T2" fmla="*/ 0 w 2020"/>
                  <a:gd name="T3" fmla="*/ 0 h 2594"/>
                  <a:gd name="T4" fmla="*/ 0 w 2020"/>
                  <a:gd name="T5" fmla="*/ 0 h 2594"/>
                  <a:gd name="T6" fmla="*/ 0 w 2020"/>
                  <a:gd name="T7" fmla="*/ 0 h 2594"/>
                  <a:gd name="T8" fmla="*/ 0 w 2020"/>
                  <a:gd name="T9" fmla="*/ 0 h 2594"/>
                  <a:gd name="T10" fmla="*/ 0 w 2020"/>
                  <a:gd name="T11" fmla="*/ 0 h 2594"/>
                  <a:gd name="T12" fmla="*/ 0 w 2020"/>
                  <a:gd name="T13" fmla="*/ 0 h 2594"/>
                  <a:gd name="T14" fmla="*/ 0 w 2020"/>
                  <a:gd name="T15" fmla="*/ 0 h 2594"/>
                  <a:gd name="T16" fmla="*/ 0 w 2020"/>
                  <a:gd name="T17" fmla="*/ 0 h 2594"/>
                  <a:gd name="T18" fmla="*/ 0 w 2020"/>
                  <a:gd name="T19" fmla="*/ 0 h 2594"/>
                  <a:gd name="T20" fmla="*/ 0 w 2020"/>
                  <a:gd name="T21" fmla="*/ 0 h 2594"/>
                  <a:gd name="T22" fmla="*/ 0 w 2020"/>
                  <a:gd name="T23" fmla="*/ 0 h 2594"/>
                  <a:gd name="T24" fmla="*/ 0 w 2020"/>
                  <a:gd name="T25" fmla="*/ 0 h 2594"/>
                  <a:gd name="T26" fmla="*/ 0 w 2020"/>
                  <a:gd name="T27" fmla="*/ 0 h 2594"/>
                  <a:gd name="T28" fmla="*/ 0 w 2020"/>
                  <a:gd name="T29" fmla="*/ 0 h 2594"/>
                  <a:gd name="T30" fmla="*/ 0 w 2020"/>
                  <a:gd name="T31" fmla="*/ 0 h 2594"/>
                  <a:gd name="T32" fmla="*/ 0 w 2020"/>
                  <a:gd name="T33" fmla="*/ 0 h 2594"/>
                  <a:gd name="T34" fmla="*/ 0 w 2020"/>
                  <a:gd name="T35" fmla="*/ 0 h 2594"/>
                  <a:gd name="T36" fmla="*/ 0 w 2020"/>
                  <a:gd name="T37" fmla="*/ 0 h 2594"/>
                  <a:gd name="T38" fmla="*/ 0 w 2020"/>
                  <a:gd name="T39" fmla="*/ 0 h 2594"/>
                  <a:gd name="T40" fmla="*/ 0 w 2020"/>
                  <a:gd name="T41" fmla="*/ 0 h 2594"/>
                  <a:gd name="T42" fmla="*/ 0 w 2020"/>
                  <a:gd name="T43" fmla="*/ 0 h 2594"/>
                  <a:gd name="T44" fmla="*/ 0 w 2020"/>
                  <a:gd name="T45" fmla="*/ 0 h 2594"/>
                  <a:gd name="T46" fmla="*/ 0 w 2020"/>
                  <a:gd name="T47" fmla="*/ 0 h 2594"/>
                  <a:gd name="T48" fmla="*/ 0 w 2020"/>
                  <a:gd name="T49" fmla="*/ 0 h 2594"/>
                  <a:gd name="T50" fmla="*/ 0 w 2020"/>
                  <a:gd name="T51" fmla="*/ 0 h 259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20"/>
                  <a:gd name="T79" fmla="*/ 0 h 2594"/>
                  <a:gd name="T80" fmla="*/ 2020 w 2020"/>
                  <a:gd name="T81" fmla="*/ 2594 h 259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5166" name="Rectangle 170"/>
              <p:cNvSpPr>
                <a:spLocks noChangeArrowheads="1"/>
              </p:cNvSpPr>
              <p:nvPr/>
            </p:nvSpPr>
            <p:spPr bwMode="auto">
              <a:xfrm>
                <a:off x="527" y="3527"/>
                <a:ext cx="301" cy="306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mbria" pitchFamily="18" charset="0"/>
                  <a:ea typeface="华文楷体"/>
                </a:endParaRPr>
              </a:p>
            </p:txBody>
          </p:sp>
        </p:grpSp>
        <p:grpSp>
          <p:nvGrpSpPr>
            <p:cNvPr id="5137" name="Group 175"/>
            <p:cNvGrpSpPr>
              <a:grpSpLocks/>
            </p:cNvGrpSpPr>
            <p:nvPr/>
          </p:nvGrpSpPr>
          <p:grpSpPr bwMode="auto">
            <a:xfrm flipV="1">
              <a:off x="1406" y="1735"/>
              <a:ext cx="709" cy="39"/>
              <a:chOff x="3121" y="1752"/>
              <a:chExt cx="722" cy="130"/>
            </a:xfrm>
          </p:grpSpPr>
          <p:sp>
            <p:nvSpPr>
              <p:cNvPr id="5158" name="Line 176"/>
              <p:cNvSpPr>
                <a:spLocks noChangeShapeType="1"/>
              </p:cNvSpPr>
              <p:nvPr/>
            </p:nvSpPr>
            <p:spPr bwMode="auto">
              <a:xfrm flipH="1">
                <a:off x="3121" y="1760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" name="Line 177"/>
              <p:cNvSpPr>
                <a:spLocks noChangeShapeType="1"/>
              </p:cNvSpPr>
              <p:nvPr/>
            </p:nvSpPr>
            <p:spPr bwMode="auto">
              <a:xfrm flipH="1">
                <a:off x="3241" y="1760"/>
                <a:ext cx="121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" name="Line 178"/>
              <p:cNvSpPr>
                <a:spLocks noChangeShapeType="1"/>
              </p:cNvSpPr>
              <p:nvPr/>
            </p:nvSpPr>
            <p:spPr bwMode="auto">
              <a:xfrm flipH="1">
                <a:off x="3362" y="1760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1" name="Line 179"/>
              <p:cNvSpPr>
                <a:spLocks noChangeShapeType="1"/>
              </p:cNvSpPr>
              <p:nvPr/>
            </p:nvSpPr>
            <p:spPr bwMode="auto">
              <a:xfrm flipH="1">
                <a:off x="3482" y="1760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" name="Line 180"/>
              <p:cNvSpPr>
                <a:spLocks noChangeShapeType="1"/>
              </p:cNvSpPr>
              <p:nvPr/>
            </p:nvSpPr>
            <p:spPr bwMode="auto">
              <a:xfrm flipH="1">
                <a:off x="3602" y="1760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3" name="Line 181"/>
              <p:cNvSpPr>
                <a:spLocks noChangeShapeType="1"/>
              </p:cNvSpPr>
              <p:nvPr/>
            </p:nvSpPr>
            <p:spPr bwMode="auto">
              <a:xfrm flipH="1">
                <a:off x="3722" y="1760"/>
                <a:ext cx="121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4" name="Line 182"/>
              <p:cNvSpPr>
                <a:spLocks noChangeShapeType="1"/>
              </p:cNvSpPr>
              <p:nvPr/>
            </p:nvSpPr>
            <p:spPr bwMode="auto">
              <a:xfrm>
                <a:off x="3144" y="1752"/>
                <a:ext cx="698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138" name="Group 87"/>
            <p:cNvGrpSpPr>
              <a:grpSpLocks/>
            </p:cNvGrpSpPr>
            <p:nvPr/>
          </p:nvGrpSpPr>
          <p:grpSpPr bwMode="auto">
            <a:xfrm>
              <a:off x="1548" y="2925"/>
              <a:ext cx="362" cy="666"/>
              <a:chOff x="1548" y="2925"/>
              <a:chExt cx="362" cy="666"/>
            </a:xfrm>
          </p:grpSpPr>
          <p:grpSp>
            <p:nvGrpSpPr>
              <p:cNvPr id="5139" name="Group 153"/>
              <p:cNvGrpSpPr>
                <a:grpSpLocks/>
              </p:cNvGrpSpPr>
              <p:nvPr/>
            </p:nvGrpSpPr>
            <p:grpSpPr bwMode="auto">
              <a:xfrm>
                <a:off x="1548" y="3069"/>
                <a:ext cx="347" cy="334"/>
                <a:chOff x="2400" y="2400"/>
                <a:chExt cx="1440" cy="1440"/>
              </a:xfrm>
            </p:grpSpPr>
            <p:sp>
              <p:nvSpPr>
                <p:cNvPr id="5154" name="Oval 154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155" name="Oval 155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156" name="Oval 156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157" name="Oval 157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</p:grpSp>
          <p:grpSp>
            <p:nvGrpSpPr>
              <p:cNvPr id="5140" name="Group 184"/>
              <p:cNvGrpSpPr>
                <a:grpSpLocks/>
              </p:cNvGrpSpPr>
              <p:nvPr/>
            </p:nvGrpSpPr>
            <p:grpSpPr bwMode="auto">
              <a:xfrm flipV="1">
                <a:off x="1563" y="3075"/>
                <a:ext cx="347" cy="334"/>
                <a:chOff x="2400" y="2400"/>
                <a:chExt cx="1440" cy="1440"/>
              </a:xfrm>
            </p:grpSpPr>
            <p:sp>
              <p:nvSpPr>
                <p:cNvPr id="5150" name="Oval 185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151" name="Oval 186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152" name="Oval 187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153" name="Oval 188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</p:grpSp>
          <p:grpSp>
            <p:nvGrpSpPr>
              <p:cNvPr id="5141" name="Group 98"/>
              <p:cNvGrpSpPr>
                <a:grpSpLocks/>
              </p:cNvGrpSpPr>
              <p:nvPr/>
            </p:nvGrpSpPr>
            <p:grpSpPr bwMode="auto">
              <a:xfrm>
                <a:off x="1689" y="2925"/>
                <a:ext cx="114" cy="666"/>
                <a:chOff x="243" y="2621"/>
                <a:chExt cx="114" cy="666"/>
              </a:xfrm>
            </p:grpSpPr>
            <p:sp>
              <p:nvSpPr>
                <p:cNvPr id="5142" name="Freeform 210"/>
                <p:cNvSpPr>
                  <a:spLocks/>
                </p:cNvSpPr>
                <p:nvPr/>
              </p:nvSpPr>
              <p:spPr bwMode="auto">
                <a:xfrm flipV="1">
                  <a:off x="272" y="2621"/>
                  <a:ext cx="77" cy="106"/>
                </a:xfrm>
                <a:custGeom>
                  <a:avLst/>
                  <a:gdLst>
                    <a:gd name="T0" fmla="*/ 0 w 2020"/>
                    <a:gd name="T1" fmla="*/ 0 h 2594"/>
                    <a:gd name="T2" fmla="*/ 0 w 2020"/>
                    <a:gd name="T3" fmla="*/ 0 h 2594"/>
                    <a:gd name="T4" fmla="*/ 0 w 2020"/>
                    <a:gd name="T5" fmla="*/ 0 h 2594"/>
                    <a:gd name="T6" fmla="*/ 0 w 2020"/>
                    <a:gd name="T7" fmla="*/ 0 h 2594"/>
                    <a:gd name="T8" fmla="*/ 0 w 2020"/>
                    <a:gd name="T9" fmla="*/ 0 h 2594"/>
                    <a:gd name="T10" fmla="*/ 0 w 2020"/>
                    <a:gd name="T11" fmla="*/ 0 h 2594"/>
                    <a:gd name="T12" fmla="*/ 0 w 2020"/>
                    <a:gd name="T13" fmla="*/ 0 h 2594"/>
                    <a:gd name="T14" fmla="*/ 0 w 2020"/>
                    <a:gd name="T15" fmla="*/ 0 h 2594"/>
                    <a:gd name="T16" fmla="*/ 0 w 2020"/>
                    <a:gd name="T17" fmla="*/ 0 h 2594"/>
                    <a:gd name="T18" fmla="*/ 0 w 2020"/>
                    <a:gd name="T19" fmla="*/ 0 h 2594"/>
                    <a:gd name="T20" fmla="*/ 0 w 2020"/>
                    <a:gd name="T21" fmla="*/ 0 h 2594"/>
                    <a:gd name="T22" fmla="*/ 0 w 2020"/>
                    <a:gd name="T23" fmla="*/ 0 h 2594"/>
                    <a:gd name="T24" fmla="*/ 0 w 2020"/>
                    <a:gd name="T25" fmla="*/ 0 h 2594"/>
                    <a:gd name="T26" fmla="*/ 0 w 2020"/>
                    <a:gd name="T27" fmla="*/ 0 h 2594"/>
                    <a:gd name="T28" fmla="*/ 0 w 2020"/>
                    <a:gd name="T29" fmla="*/ 0 h 2594"/>
                    <a:gd name="T30" fmla="*/ 0 w 2020"/>
                    <a:gd name="T31" fmla="*/ 0 h 2594"/>
                    <a:gd name="T32" fmla="*/ 0 w 2020"/>
                    <a:gd name="T33" fmla="*/ 0 h 2594"/>
                    <a:gd name="T34" fmla="*/ 0 w 2020"/>
                    <a:gd name="T35" fmla="*/ 0 h 2594"/>
                    <a:gd name="T36" fmla="*/ 0 w 2020"/>
                    <a:gd name="T37" fmla="*/ 0 h 2594"/>
                    <a:gd name="T38" fmla="*/ 0 w 2020"/>
                    <a:gd name="T39" fmla="*/ 0 h 2594"/>
                    <a:gd name="T40" fmla="*/ 0 w 2020"/>
                    <a:gd name="T41" fmla="*/ 0 h 2594"/>
                    <a:gd name="T42" fmla="*/ 0 w 2020"/>
                    <a:gd name="T43" fmla="*/ 0 h 2594"/>
                    <a:gd name="T44" fmla="*/ 0 w 2020"/>
                    <a:gd name="T45" fmla="*/ 0 h 2594"/>
                    <a:gd name="T46" fmla="*/ 0 w 2020"/>
                    <a:gd name="T47" fmla="*/ 0 h 2594"/>
                    <a:gd name="T48" fmla="*/ 0 w 2020"/>
                    <a:gd name="T49" fmla="*/ 0 h 2594"/>
                    <a:gd name="T50" fmla="*/ 0 w 2020"/>
                    <a:gd name="T51" fmla="*/ 0 h 259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2020"/>
                    <a:gd name="T79" fmla="*/ 0 h 2594"/>
                    <a:gd name="T80" fmla="*/ 2020 w 2020"/>
                    <a:gd name="T81" fmla="*/ 2594 h 2594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/>
                </a:p>
              </p:txBody>
            </p:sp>
            <p:sp>
              <p:nvSpPr>
                <p:cNvPr id="5143" name="Freeform 210"/>
                <p:cNvSpPr>
                  <a:spLocks/>
                </p:cNvSpPr>
                <p:nvPr/>
              </p:nvSpPr>
              <p:spPr bwMode="auto">
                <a:xfrm>
                  <a:off x="271" y="3181"/>
                  <a:ext cx="77" cy="106"/>
                </a:xfrm>
                <a:custGeom>
                  <a:avLst/>
                  <a:gdLst>
                    <a:gd name="T0" fmla="*/ 0 w 2020"/>
                    <a:gd name="T1" fmla="*/ 0 h 2594"/>
                    <a:gd name="T2" fmla="*/ 0 w 2020"/>
                    <a:gd name="T3" fmla="*/ 0 h 2594"/>
                    <a:gd name="T4" fmla="*/ 0 w 2020"/>
                    <a:gd name="T5" fmla="*/ 0 h 2594"/>
                    <a:gd name="T6" fmla="*/ 0 w 2020"/>
                    <a:gd name="T7" fmla="*/ 0 h 2594"/>
                    <a:gd name="T8" fmla="*/ 0 w 2020"/>
                    <a:gd name="T9" fmla="*/ 0 h 2594"/>
                    <a:gd name="T10" fmla="*/ 0 w 2020"/>
                    <a:gd name="T11" fmla="*/ 0 h 2594"/>
                    <a:gd name="T12" fmla="*/ 0 w 2020"/>
                    <a:gd name="T13" fmla="*/ 0 h 2594"/>
                    <a:gd name="T14" fmla="*/ 0 w 2020"/>
                    <a:gd name="T15" fmla="*/ 0 h 2594"/>
                    <a:gd name="T16" fmla="*/ 0 w 2020"/>
                    <a:gd name="T17" fmla="*/ 0 h 2594"/>
                    <a:gd name="T18" fmla="*/ 0 w 2020"/>
                    <a:gd name="T19" fmla="*/ 0 h 2594"/>
                    <a:gd name="T20" fmla="*/ 0 w 2020"/>
                    <a:gd name="T21" fmla="*/ 0 h 2594"/>
                    <a:gd name="T22" fmla="*/ 0 w 2020"/>
                    <a:gd name="T23" fmla="*/ 0 h 2594"/>
                    <a:gd name="T24" fmla="*/ 0 w 2020"/>
                    <a:gd name="T25" fmla="*/ 0 h 2594"/>
                    <a:gd name="T26" fmla="*/ 0 w 2020"/>
                    <a:gd name="T27" fmla="*/ 0 h 2594"/>
                    <a:gd name="T28" fmla="*/ 0 w 2020"/>
                    <a:gd name="T29" fmla="*/ 0 h 2594"/>
                    <a:gd name="T30" fmla="*/ 0 w 2020"/>
                    <a:gd name="T31" fmla="*/ 0 h 2594"/>
                    <a:gd name="T32" fmla="*/ 0 w 2020"/>
                    <a:gd name="T33" fmla="*/ 0 h 2594"/>
                    <a:gd name="T34" fmla="*/ 0 w 2020"/>
                    <a:gd name="T35" fmla="*/ 0 h 2594"/>
                    <a:gd name="T36" fmla="*/ 0 w 2020"/>
                    <a:gd name="T37" fmla="*/ 0 h 2594"/>
                    <a:gd name="T38" fmla="*/ 0 w 2020"/>
                    <a:gd name="T39" fmla="*/ 0 h 2594"/>
                    <a:gd name="T40" fmla="*/ 0 w 2020"/>
                    <a:gd name="T41" fmla="*/ 0 h 2594"/>
                    <a:gd name="T42" fmla="*/ 0 w 2020"/>
                    <a:gd name="T43" fmla="*/ 0 h 2594"/>
                    <a:gd name="T44" fmla="*/ 0 w 2020"/>
                    <a:gd name="T45" fmla="*/ 0 h 2594"/>
                    <a:gd name="T46" fmla="*/ 0 w 2020"/>
                    <a:gd name="T47" fmla="*/ 0 h 2594"/>
                    <a:gd name="T48" fmla="*/ 0 w 2020"/>
                    <a:gd name="T49" fmla="*/ 0 h 2594"/>
                    <a:gd name="T50" fmla="*/ 0 w 2020"/>
                    <a:gd name="T51" fmla="*/ 0 h 259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2020"/>
                    <a:gd name="T79" fmla="*/ 0 h 2594"/>
                    <a:gd name="T80" fmla="*/ 2020 w 2020"/>
                    <a:gd name="T81" fmla="*/ 2594 h 2594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44" name="Freeform 212"/>
                <p:cNvSpPr>
                  <a:spLocks/>
                </p:cNvSpPr>
                <p:nvPr/>
              </p:nvSpPr>
              <p:spPr bwMode="auto">
                <a:xfrm>
                  <a:off x="243" y="2910"/>
                  <a:ext cx="114" cy="271"/>
                </a:xfrm>
                <a:custGeom>
                  <a:avLst/>
                  <a:gdLst>
                    <a:gd name="T0" fmla="*/ 0 w 915"/>
                    <a:gd name="T1" fmla="*/ 0 h 1180"/>
                    <a:gd name="T2" fmla="*/ 114 w 915"/>
                    <a:gd name="T3" fmla="*/ 3 h 1180"/>
                    <a:gd name="T4" fmla="*/ 78 w 915"/>
                    <a:gd name="T5" fmla="*/ 271 h 1180"/>
                    <a:gd name="T6" fmla="*/ 34 w 915"/>
                    <a:gd name="T7" fmla="*/ 265 h 1180"/>
                    <a:gd name="T8" fmla="*/ 0 w 915"/>
                    <a:gd name="T9" fmla="*/ 0 h 11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15"/>
                    <a:gd name="T16" fmla="*/ 0 h 1180"/>
                    <a:gd name="T17" fmla="*/ 915 w 915"/>
                    <a:gd name="T18" fmla="*/ 1180 h 11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15" h="1180">
                      <a:moveTo>
                        <a:pt x="0" y="0"/>
                      </a:moveTo>
                      <a:lnTo>
                        <a:pt x="915" y="15"/>
                      </a:lnTo>
                      <a:lnTo>
                        <a:pt x="630" y="1180"/>
                      </a:lnTo>
                      <a:lnTo>
                        <a:pt x="270" y="11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0000"/>
                    </a:gs>
                    <a:gs pos="50000">
                      <a:srgbClr val="969696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45" name="Oval 214"/>
                <p:cNvSpPr>
                  <a:spLocks noChangeArrowheads="1"/>
                </p:cNvSpPr>
                <p:nvPr/>
              </p:nvSpPr>
              <p:spPr bwMode="auto">
                <a:xfrm>
                  <a:off x="268" y="3152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146" name="Freeform 212"/>
                <p:cNvSpPr>
                  <a:spLocks/>
                </p:cNvSpPr>
                <p:nvPr/>
              </p:nvSpPr>
              <p:spPr bwMode="auto">
                <a:xfrm flipV="1">
                  <a:off x="243" y="2699"/>
                  <a:ext cx="114" cy="242"/>
                </a:xfrm>
                <a:custGeom>
                  <a:avLst/>
                  <a:gdLst>
                    <a:gd name="T0" fmla="*/ 0 w 915"/>
                    <a:gd name="T1" fmla="*/ 0 h 1180"/>
                    <a:gd name="T2" fmla="*/ 114 w 915"/>
                    <a:gd name="T3" fmla="*/ 3 h 1180"/>
                    <a:gd name="T4" fmla="*/ 78 w 915"/>
                    <a:gd name="T5" fmla="*/ 242 h 1180"/>
                    <a:gd name="T6" fmla="*/ 34 w 915"/>
                    <a:gd name="T7" fmla="*/ 237 h 1180"/>
                    <a:gd name="T8" fmla="*/ 0 w 915"/>
                    <a:gd name="T9" fmla="*/ 0 h 11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15"/>
                    <a:gd name="T16" fmla="*/ 0 h 1180"/>
                    <a:gd name="T17" fmla="*/ 915 w 915"/>
                    <a:gd name="T18" fmla="*/ 1180 h 11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15" h="1180">
                      <a:moveTo>
                        <a:pt x="0" y="0"/>
                      </a:moveTo>
                      <a:lnTo>
                        <a:pt x="915" y="15"/>
                      </a:lnTo>
                      <a:lnTo>
                        <a:pt x="630" y="1180"/>
                      </a:lnTo>
                      <a:lnTo>
                        <a:pt x="270" y="11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0000"/>
                    </a:gs>
                    <a:gs pos="50000">
                      <a:srgbClr val="969696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/>
                </a:p>
              </p:txBody>
            </p:sp>
            <p:sp>
              <p:nvSpPr>
                <p:cNvPr id="5147" name="Oval 213"/>
                <p:cNvSpPr>
                  <a:spLocks noChangeArrowheads="1"/>
                </p:cNvSpPr>
                <p:nvPr/>
              </p:nvSpPr>
              <p:spPr bwMode="auto">
                <a:xfrm>
                  <a:off x="271" y="2699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148" name="Oval 105"/>
                <p:cNvSpPr>
                  <a:spLocks noChangeArrowheads="1"/>
                </p:cNvSpPr>
                <p:nvPr/>
              </p:nvSpPr>
              <p:spPr bwMode="auto">
                <a:xfrm>
                  <a:off x="262" y="2911"/>
                  <a:ext cx="81" cy="5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B5B5B"/>
                    </a:gs>
                    <a:gs pos="50000">
                      <a:srgbClr val="969696"/>
                    </a:gs>
                    <a:gs pos="100000">
                      <a:srgbClr val="5B5B5B"/>
                    </a:gs>
                  </a:gsLst>
                  <a:lin ang="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5149" name="Oval 213"/>
                <p:cNvSpPr>
                  <a:spLocks noChangeArrowheads="1"/>
                </p:cNvSpPr>
                <p:nvPr/>
              </p:nvSpPr>
              <p:spPr bwMode="auto">
                <a:xfrm>
                  <a:off x="274" y="2925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Group 175"/>
          <p:cNvGraphicFramePr>
            <a:graphicFrameLocks noGrp="1"/>
          </p:cNvGraphicFramePr>
          <p:nvPr/>
        </p:nvGraphicFramePr>
        <p:xfrm>
          <a:off x="566738" y="2168525"/>
          <a:ext cx="7019925" cy="2655888"/>
        </p:xfrm>
        <a:graphic>
          <a:graphicData uri="http://schemas.openxmlformats.org/drawingml/2006/table">
            <a:tbl>
              <a:tblPr/>
              <a:tblGrid>
                <a:gridCol w="368300"/>
                <a:gridCol w="808037"/>
                <a:gridCol w="919163"/>
                <a:gridCol w="866775"/>
                <a:gridCol w="819150"/>
                <a:gridCol w="1216025"/>
                <a:gridCol w="1044575"/>
                <a:gridCol w="977900"/>
              </a:tblGrid>
              <a:tr h="66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G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h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F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s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W</a:t>
                      </a:r>
                      <a:r>
                        <a:rPr kumimoji="0" lang="zh-CN" altLang="en-US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有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/J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W</a:t>
                      </a:r>
                      <a:r>
                        <a:rPr kumimoji="0" lang="zh-CN" altLang="en-US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总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/J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E0D0C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E0D0C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0.1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E0D0C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0.9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E0D0C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0.3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endParaRPr kumimoji="1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E0D0C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E0D0C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0.1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E0D0C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1.6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E0D0C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0.3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endParaRPr kumimoji="1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406BA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endParaRPr kumimoji="1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406BA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6195" name="Group 111"/>
          <p:cNvGrpSpPr>
            <a:grpSpLocks/>
          </p:cNvGrpSpPr>
          <p:nvPr/>
        </p:nvGrpSpPr>
        <p:grpSpPr bwMode="auto">
          <a:xfrm>
            <a:off x="7767638" y="1042988"/>
            <a:ext cx="973137" cy="2533650"/>
            <a:chOff x="196" y="1315"/>
            <a:chExt cx="613" cy="1596"/>
          </a:xfrm>
        </p:grpSpPr>
        <p:sp>
          <p:nvSpPr>
            <p:cNvPr id="6222" name="Text Box 111"/>
            <p:cNvSpPr txBox="1">
              <a:spLocks noChangeArrowheads="1"/>
            </p:cNvSpPr>
            <p:nvPr/>
          </p:nvSpPr>
          <p:spPr bwMode="auto">
            <a:xfrm>
              <a:off x="196" y="1678"/>
              <a:ext cx="16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000" i="1">
                  <a:latin typeface="Times New Roman" pitchFamily="18" charset="0"/>
                  <a:ea typeface="华文楷体"/>
                </a:rPr>
                <a:t>F</a:t>
              </a:r>
              <a:endParaRPr lang="en-US" altLang="zh-CN" sz="2000">
                <a:latin typeface="Cambria" pitchFamily="18" charset="0"/>
                <a:ea typeface="华文楷体"/>
              </a:endParaRPr>
            </a:p>
          </p:txBody>
        </p:sp>
        <p:grpSp>
          <p:nvGrpSpPr>
            <p:cNvPr id="6223" name="xjhlx8"/>
            <p:cNvGrpSpPr>
              <a:grpSpLocks noChangeAspect="1"/>
            </p:cNvGrpSpPr>
            <p:nvPr/>
          </p:nvGrpSpPr>
          <p:grpSpPr bwMode="auto">
            <a:xfrm rot="-5400000" flipH="1" flipV="1">
              <a:off x="364" y="1374"/>
              <a:ext cx="359" cy="257"/>
              <a:chOff x="6892" y="783"/>
              <a:chExt cx="813" cy="579"/>
            </a:xfrm>
          </p:grpSpPr>
          <p:grpSp>
            <p:nvGrpSpPr>
              <p:cNvPr id="6263" name="Group 113"/>
              <p:cNvGrpSpPr>
                <a:grpSpLocks noChangeAspect="1"/>
              </p:cNvGrpSpPr>
              <p:nvPr/>
            </p:nvGrpSpPr>
            <p:grpSpPr bwMode="auto">
              <a:xfrm>
                <a:off x="7125" y="783"/>
                <a:ext cx="580" cy="579"/>
                <a:chOff x="2400" y="2400"/>
                <a:chExt cx="1440" cy="1440"/>
              </a:xfrm>
            </p:grpSpPr>
            <p:sp>
              <p:nvSpPr>
                <p:cNvPr id="6265" name="Oval 114"/>
                <p:cNvSpPr>
                  <a:spLocks noChangeAspect="1"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 vert="eaVert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6266" name="Oval 115"/>
                <p:cNvSpPr>
                  <a:spLocks noChangeAspect="1"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rot="10800000" vert="eaVert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6267" name="Oval 116"/>
                <p:cNvSpPr>
                  <a:spLocks noChangeAspect="1"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rot="10800000" vert="eaVert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6268" name="Oval 117"/>
                <p:cNvSpPr>
                  <a:spLocks noChangeAspect="1"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 vert="eaVert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</p:grpSp>
          <p:sp>
            <p:nvSpPr>
              <p:cNvPr id="6264" name="Rectangle 118"/>
              <p:cNvSpPr>
                <a:spLocks noChangeAspect="1" noChangeArrowheads="1"/>
              </p:cNvSpPr>
              <p:nvPr/>
            </p:nvSpPr>
            <p:spPr bwMode="auto">
              <a:xfrm>
                <a:off x="6892" y="1024"/>
                <a:ext cx="555" cy="9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>
                  <a:latin typeface="Cambria" pitchFamily="18" charset="0"/>
                  <a:ea typeface="华文楷体"/>
                </a:endParaRPr>
              </a:p>
            </p:txBody>
          </p:sp>
        </p:grpSp>
        <p:grpSp>
          <p:nvGrpSpPr>
            <p:cNvPr id="6224" name="xjhlx12"/>
            <p:cNvGrpSpPr>
              <a:grpSpLocks/>
            </p:cNvGrpSpPr>
            <p:nvPr/>
          </p:nvGrpSpPr>
          <p:grpSpPr bwMode="auto">
            <a:xfrm>
              <a:off x="443" y="2333"/>
              <a:ext cx="225" cy="383"/>
              <a:chOff x="3960" y="2220"/>
              <a:chExt cx="1440" cy="2454"/>
            </a:xfrm>
          </p:grpSpPr>
          <p:grpSp>
            <p:nvGrpSpPr>
              <p:cNvPr id="6252" name="Group 120"/>
              <p:cNvGrpSpPr>
                <a:grpSpLocks/>
              </p:cNvGrpSpPr>
              <p:nvPr/>
            </p:nvGrpSpPr>
            <p:grpSpPr bwMode="auto"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6259" name="Oval 121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6260" name="Oval 122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6261" name="Oval 123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6262" name="Oval 124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</p:grpSp>
          <p:grpSp>
            <p:nvGrpSpPr>
              <p:cNvPr id="6253" name="Group 125"/>
              <p:cNvGrpSpPr>
                <a:grpSpLocks/>
              </p:cNvGrpSpPr>
              <p:nvPr/>
            </p:nvGrpSpPr>
            <p:grpSpPr bwMode="auto"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6254" name="Freeform 126"/>
                <p:cNvSpPr>
                  <a:spLocks/>
                </p:cNvSpPr>
                <p:nvPr/>
              </p:nvSpPr>
              <p:spPr bwMode="auto">
                <a:xfrm>
                  <a:off x="4460" y="3860"/>
                  <a:ext cx="635" cy="814"/>
                </a:xfrm>
                <a:custGeom>
                  <a:avLst/>
                  <a:gdLst>
                    <a:gd name="T0" fmla="*/ 0 w 2020"/>
                    <a:gd name="T1" fmla="*/ 0 h 2594"/>
                    <a:gd name="T2" fmla="*/ 0 w 2020"/>
                    <a:gd name="T3" fmla="*/ 0 h 2594"/>
                    <a:gd name="T4" fmla="*/ 0 w 2020"/>
                    <a:gd name="T5" fmla="*/ 0 h 2594"/>
                    <a:gd name="T6" fmla="*/ 0 w 2020"/>
                    <a:gd name="T7" fmla="*/ 0 h 2594"/>
                    <a:gd name="T8" fmla="*/ 0 w 2020"/>
                    <a:gd name="T9" fmla="*/ 0 h 2594"/>
                    <a:gd name="T10" fmla="*/ 0 w 2020"/>
                    <a:gd name="T11" fmla="*/ 1 h 2594"/>
                    <a:gd name="T12" fmla="*/ 0 w 2020"/>
                    <a:gd name="T13" fmla="*/ 1 h 2594"/>
                    <a:gd name="T14" fmla="*/ 0 w 2020"/>
                    <a:gd name="T15" fmla="*/ 1 h 2594"/>
                    <a:gd name="T16" fmla="*/ 0 w 2020"/>
                    <a:gd name="T17" fmla="*/ 1 h 2594"/>
                    <a:gd name="T18" fmla="*/ 0 w 2020"/>
                    <a:gd name="T19" fmla="*/ 1 h 2594"/>
                    <a:gd name="T20" fmla="*/ 1 w 2020"/>
                    <a:gd name="T21" fmla="*/ 1 h 2594"/>
                    <a:gd name="T22" fmla="*/ 1 w 2020"/>
                    <a:gd name="T23" fmla="*/ 1 h 2594"/>
                    <a:gd name="T24" fmla="*/ 1 w 2020"/>
                    <a:gd name="T25" fmla="*/ 1 h 2594"/>
                    <a:gd name="T26" fmla="*/ 1 w 2020"/>
                    <a:gd name="T27" fmla="*/ 0 h 2594"/>
                    <a:gd name="T28" fmla="*/ 1 w 2020"/>
                    <a:gd name="T29" fmla="*/ 0 h 2594"/>
                    <a:gd name="T30" fmla="*/ 1 w 2020"/>
                    <a:gd name="T31" fmla="*/ 1 h 2594"/>
                    <a:gd name="T32" fmla="*/ 0 w 2020"/>
                    <a:gd name="T33" fmla="*/ 1 h 2594"/>
                    <a:gd name="T34" fmla="*/ 0 w 2020"/>
                    <a:gd name="T35" fmla="*/ 1 h 2594"/>
                    <a:gd name="T36" fmla="*/ 0 w 2020"/>
                    <a:gd name="T37" fmla="*/ 1 h 2594"/>
                    <a:gd name="T38" fmla="*/ 0 w 2020"/>
                    <a:gd name="T39" fmla="*/ 1 h 2594"/>
                    <a:gd name="T40" fmla="*/ 0 w 2020"/>
                    <a:gd name="T41" fmla="*/ 1 h 2594"/>
                    <a:gd name="T42" fmla="*/ 0 w 2020"/>
                    <a:gd name="T43" fmla="*/ 0 h 2594"/>
                    <a:gd name="T44" fmla="*/ 0 w 2020"/>
                    <a:gd name="T45" fmla="*/ 0 h 2594"/>
                    <a:gd name="T46" fmla="*/ 0 w 2020"/>
                    <a:gd name="T47" fmla="*/ 0 h 2594"/>
                    <a:gd name="T48" fmla="*/ 0 w 2020"/>
                    <a:gd name="T49" fmla="*/ 0 h 2594"/>
                    <a:gd name="T50" fmla="*/ 0 w 2020"/>
                    <a:gd name="T51" fmla="*/ 0 h 259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2020"/>
                    <a:gd name="T79" fmla="*/ 0 h 2594"/>
                    <a:gd name="T80" fmla="*/ 2020 w 2020"/>
                    <a:gd name="T81" fmla="*/ 2594 h 2594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6255" name="Group 127"/>
                <p:cNvGrpSpPr>
                  <a:grpSpLocks/>
                </p:cNvGrpSpPr>
                <p:nvPr/>
              </p:nvGrpSpPr>
              <p:grpSpPr bwMode="auto"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6256" name="Freeform 128"/>
                  <p:cNvSpPr>
                    <a:spLocks/>
                  </p:cNvSpPr>
                  <p:nvPr/>
                </p:nvSpPr>
                <p:spPr bwMode="auto">
                  <a:xfrm>
                    <a:off x="4230" y="2795"/>
                    <a:ext cx="915" cy="1180"/>
                  </a:xfrm>
                  <a:custGeom>
                    <a:avLst/>
                    <a:gdLst>
                      <a:gd name="T0" fmla="*/ 0 w 915"/>
                      <a:gd name="T1" fmla="*/ 0 h 1180"/>
                      <a:gd name="T2" fmla="*/ 915 w 915"/>
                      <a:gd name="T3" fmla="*/ 15 h 1180"/>
                      <a:gd name="T4" fmla="*/ 630 w 915"/>
                      <a:gd name="T5" fmla="*/ 1180 h 1180"/>
                      <a:gd name="T6" fmla="*/ 270 w 915"/>
                      <a:gd name="T7" fmla="*/ 1155 h 1180"/>
                      <a:gd name="T8" fmla="*/ 0 w 915"/>
                      <a:gd name="T9" fmla="*/ 0 h 118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915"/>
                      <a:gd name="T16" fmla="*/ 0 h 1180"/>
                      <a:gd name="T17" fmla="*/ 915 w 915"/>
                      <a:gd name="T18" fmla="*/ 1180 h 118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7" name="Oval 129"/>
                  <p:cNvSpPr>
                    <a:spLocks noChangeArrowheads="1"/>
                  </p:cNvSpPr>
                  <p:nvPr/>
                </p:nvSpPr>
                <p:spPr bwMode="auto"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Cambria" pitchFamily="18" charset="0"/>
                      <a:ea typeface="华文楷体"/>
                    </a:endParaRPr>
                  </a:p>
                </p:txBody>
              </p:sp>
              <p:sp>
                <p:nvSpPr>
                  <p:cNvPr id="6258" name="Oval 130"/>
                  <p:cNvSpPr>
                    <a:spLocks noChangeArrowheads="1"/>
                  </p:cNvSpPr>
                  <p:nvPr/>
                </p:nvSpPr>
                <p:spPr bwMode="auto"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Cambria" pitchFamily="18" charset="0"/>
                      <a:ea typeface="华文楷体"/>
                    </a:endParaRPr>
                  </a:p>
                </p:txBody>
              </p:sp>
            </p:grpSp>
          </p:grpSp>
        </p:grpSp>
        <p:sp>
          <p:nvSpPr>
            <p:cNvPr id="6225" name="Line 131"/>
            <p:cNvSpPr>
              <a:spLocks noChangeShapeType="1"/>
            </p:cNvSpPr>
            <p:nvPr/>
          </p:nvSpPr>
          <p:spPr bwMode="auto">
            <a:xfrm>
              <a:off x="377" y="1905"/>
              <a:ext cx="57" cy="52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sm" len="lg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Line 132"/>
            <p:cNvSpPr>
              <a:spLocks noChangeShapeType="1"/>
            </p:cNvSpPr>
            <p:nvPr/>
          </p:nvSpPr>
          <p:spPr bwMode="auto">
            <a:xfrm>
              <a:off x="666" y="1563"/>
              <a:ext cx="0" cy="8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Line 133"/>
            <p:cNvSpPr>
              <a:spLocks noChangeShapeType="1"/>
            </p:cNvSpPr>
            <p:nvPr/>
          </p:nvSpPr>
          <p:spPr bwMode="auto">
            <a:xfrm>
              <a:off x="417" y="1589"/>
              <a:ext cx="155" cy="63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228" name="xjhlx13"/>
            <p:cNvGrpSpPr>
              <a:grpSpLocks/>
            </p:cNvGrpSpPr>
            <p:nvPr/>
          </p:nvGrpSpPr>
          <p:grpSpPr bwMode="auto">
            <a:xfrm>
              <a:off x="473" y="2676"/>
              <a:ext cx="181" cy="235"/>
              <a:chOff x="6627" y="2220"/>
              <a:chExt cx="1155" cy="1502"/>
            </a:xfrm>
          </p:grpSpPr>
          <p:sp>
            <p:nvSpPr>
              <p:cNvPr id="6249" name="Freeform 135"/>
              <p:cNvSpPr>
                <a:spLocks/>
              </p:cNvSpPr>
              <p:nvPr/>
            </p:nvSpPr>
            <p:spPr bwMode="auto">
              <a:xfrm>
                <a:off x="7067" y="3288"/>
                <a:ext cx="338" cy="434"/>
              </a:xfrm>
              <a:custGeom>
                <a:avLst/>
                <a:gdLst>
                  <a:gd name="T0" fmla="*/ 0 w 2020"/>
                  <a:gd name="T1" fmla="*/ 0 h 2594"/>
                  <a:gd name="T2" fmla="*/ 0 w 2020"/>
                  <a:gd name="T3" fmla="*/ 0 h 2594"/>
                  <a:gd name="T4" fmla="*/ 0 w 2020"/>
                  <a:gd name="T5" fmla="*/ 0 h 2594"/>
                  <a:gd name="T6" fmla="*/ 0 w 2020"/>
                  <a:gd name="T7" fmla="*/ 0 h 2594"/>
                  <a:gd name="T8" fmla="*/ 0 w 2020"/>
                  <a:gd name="T9" fmla="*/ 0 h 2594"/>
                  <a:gd name="T10" fmla="*/ 0 w 2020"/>
                  <a:gd name="T11" fmla="*/ 0 h 2594"/>
                  <a:gd name="T12" fmla="*/ 0 w 2020"/>
                  <a:gd name="T13" fmla="*/ 0 h 2594"/>
                  <a:gd name="T14" fmla="*/ 0 w 2020"/>
                  <a:gd name="T15" fmla="*/ 0 h 2594"/>
                  <a:gd name="T16" fmla="*/ 0 w 2020"/>
                  <a:gd name="T17" fmla="*/ 0 h 2594"/>
                  <a:gd name="T18" fmla="*/ 0 w 2020"/>
                  <a:gd name="T19" fmla="*/ 0 h 2594"/>
                  <a:gd name="T20" fmla="*/ 0 w 2020"/>
                  <a:gd name="T21" fmla="*/ 0 h 2594"/>
                  <a:gd name="T22" fmla="*/ 0 w 2020"/>
                  <a:gd name="T23" fmla="*/ 0 h 2594"/>
                  <a:gd name="T24" fmla="*/ 0 w 2020"/>
                  <a:gd name="T25" fmla="*/ 0 h 2594"/>
                  <a:gd name="T26" fmla="*/ 0 w 2020"/>
                  <a:gd name="T27" fmla="*/ 0 h 2594"/>
                  <a:gd name="T28" fmla="*/ 0 w 2020"/>
                  <a:gd name="T29" fmla="*/ 0 h 2594"/>
                  <a:gd name="T30" fmla="*/ 0 w 2020"/>
                  <a:gd name="T31" fmla="*/ 0 h 2594"/>
                  <a:gd name="T32" fmla="*/ 0 w 2020"/>
                  <a:gd name="T33" fmla="*/ 0 h 2594"/>
                  <a:gd name="T34" fmla="*/ 0 w 2020"/>
                  <a:gd name="T35" fmla="*/ 0 h 2594"/>
                  <a:gd name="T36" fmla="*/ 0 w 2020"/>
                  <a:gd name="T37" fmla="*/ 0 h 2594"/>
                  <a:gd name="T38" fmla="*/ 0 w 2020"/>
                  <a:gd name="T39" fmla="*/ 0 h 2594"/>
                  <a:gd name="T40" fmla="*/ 0 w 2020"/>
                  <a:gd name="T41" fmla="*/ 0 h 2594"/>
                  <a:gd name="T42" fmla="*/ 0 w 2020"/>
                  <a:gd name="T43" fmla="*/ 0 h 2594"/>
                  <a:gd name="T44" fmla="*/ 0 w 2020"/>
                  <a:gd name="T45" fmla="*/ 0 h 2594"/>
                  <a:gd name="T46" fmla="*/ 0 w 2020"/>
                  <a:gd name="T47" fmla="*/ 0 h 2594"/>
                  <a:gd name="T48" fmla="*/ 0 w 2020"/>
                  <a:gd name="T49" fmla="*/ 0 h 2594"/>
                  <a:gd name="T50" fmla="*/ 0 w 2020"/>
                  <a:gd name="T51" fmla="*/ 0 h 259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20"/>
                  <a:gd name="T79" fmla="*/ 0 h 2594"/>
                  <a:gd name="T80" fmla="*/ 2020 w 2020"/>
                  <a:gd name="T81" fmla="*/ 2594 h 259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0" name="Freeform 136"/>
              <p:cNvSpPr>
                <a:spLocks/>
              </p:cNvSpPr>
              <p:nvPr/>
            </p:nvSpPr>
            <p:spPr bwMode="auto">
              <a:xfrm flipH="1" flipV="1">
                <a:off x="7002" y="2220"/>
                <a:ext cx="338" cy="434"/>
              </a:xfrm>
              <a:custGeom>
                <a:avLst/>
                <a:gdLst>
                  <a:gd name="T0" fmla="*/ 0 w 2020"/>
                  <a:gd name="T1" fmla="*/ 0 h 2594"/>
                  <a:gd name="T2" fmla="*/ 0 w 2020"/>
                  <a:gd name="T3" fmla="*/ 0 h 2594"/>
                  <a:gd name="T4" fmla="*/ 0 w 2020"/>
                  <a:gd name="T5" fmla="*/ 0 h 2594"/>
                  <a:gd name="T6" fmla="*/ 0 w 2020"/>
                  <a:gd name="T7" fmla="*/ 0 h 2594"/>
                  <a:gd name="T8" fmla="*/ 0 w 2020"/>
                  <a:gd name="T9" fmla="*/ 0 h 2594"/>
                  <a:gd name="T10" fmla="*/ 0 w 2020"/>
                  <a:gd name="T11" fmla="*/ 0 h 2594"/>
                  <a:gd name="T12" fmla="*/ 0 w 2020"/>
                  <a:gd name="T13" fmla="*/ 0 h 2594"/>
                  <a:gd name="T14" fmla="*/ 0 w 2020"/>
                  <a:gd name="T15" fmla="*/ 0 h 2594"/>
                  <a:gd name="T16" fmla="*/ 0 w 2020"/>
                  <a:gd name="T17" fmla="*/ 0 h 2594"/>
                  <a:gd name="T18" fmla="*/ 0 w 2020"/>
                  <a:gd name="T19" fmla="*/ 0 h 2594"/>
                  <a:gd name="T20" fmla="*/ 0 w 2020"/>
                  <a:gd name="T21" fmla="*/ 0 h 2594"/>
                  <a:gd name="T22" fmla="*/ 0 w 2020"/>
                  <a:gd name="T23" fmla="*/ 0 h 2594"/>
                  <a:gd name="T24" fmla="*/ 0 w 2020"/>
                  <a:gd name="T25" fmla="*/ 0 h 2594"/>
                  <a:gd name="T26" fmla="*/ 0 w 2020"/>
                  <a:gd name="T27" fmla="*/ 0 h 2594"/>
                  <a:gd name="T28" fmla="*/ 0 w 2020"/>
                  <a:gd name="T29" fmla="*/ 0 h 2594"/>
                  <a:gd name="T30" fmla="*/ 0 w 2020"/>
                  <a:gd name="T31" fmla="*/ 0 h 2594"/>
                  <a:gd name="T32" fmla="*/ 0 w 2020"/>
                  <a:gd name="T33" fmla="*/ 0 h 2594"/>
                  <a:gd name="T34" fmla="*/ 0 w 2020"/>
                  <a:gd name="T35" fmla="*/ 0 h 2594"/>
                  <a:gd name="T36" fmla="*/ 0 w 2020"/>
                  <a:gd name="T37" fmla="*/ 0 h 2594"/>
                  <a:gd name="T38" fmla="*/ 0 w 2020"/>
                  <a:gd name="T39" fmla="*/ 0 h 2594"/>
                  <a:gd name="T40" fmla="*/ 0 w 2020"/>
                  <a:gd name="T41" fmla="*/ 0 h 2594"/>
                  <a:gd name="T42" fmla="*/ 0 w 2020"/>
                  <a:gd name="T43" fmla="*/ 0 h 2594"/>
                  <a:gd name="T44" fmla="*/ 0 w 2020"/>
                  <a:gd name="T45" fmla="*/ 0 h 2594"/>
                  <a:gd name="T46" fmla="*/ 0 w 2020"/>
                  <a:gd name="T47" fmla="*/ 0 h 2594"/>
                  <a:gd name="T48" fmla="*/ 0 w 2020"/>
                  <a:gd name="T49" fmla="*/ 0 h 2594"/>
                  <a:gd name="T50" fmla="*/ 0 w 2020"/>
                  <a:gd name="T51" fmla="*/ 0 h 259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20"/>
                  <a:gd name="T79" fmla="*/ 0 h 2594"/>
                  <a:gd name="T80" fmla="*/ 2020 w 2020"/>
                  <a:gd name="T81" fmla="*/ 2594 h 259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6251" name="Rectangle 137"/>
              <p:cNvSpPr>
                <a:spLocks noChangeArrowheads="1"/>
              </p:cNvSpPr>
              <p:nvPr/>
            </p:nvSpPr>
            <p:spPr bwMode="auto"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mbria" pitchFamily="18" charset="0"/>
                  <a:ea typeface="华文楷体"/>
                </a:endParaRPr>
              </a:p>
            </p:txBody>
          </p:sp>
        </p:grpSp>
        <p:grpSp>
          <p:nvGrpSpPr>
            <p:cNvPr id="6229" name="Group 138"/>
            <p:cNvGrpSpPr>
              <a:grpSpLocks/>
            </p:cNvGrpSpPr>
            <p:nvPr/>
          </p:nvGrpSpPr>
          <p:grpSpPr bwMode="auto">
            <a:xfrm flipV="1">
              <a:off x="309" y="1315"/>
              <a:ext cx="500" cy="28"/>
              <a:chOff x="3121" y="1752"/>
              <a:chExt cx="722" cy="130"/>
            </a:xfrm>
          </p:grpSpPr>
          <p:sp>
            <p:nvSpPr>
              <p:cNvPr id="6242" name="Line 139"/>
              <p:cNvSpPr>
                <a:spLocks noChangeShapeType="1"/>
              </p:cNvSpPr>
              <p:nvPr/>
            </p:nvSpPr>
            <p:spPr bwMode="auto">
              <a:xfrm flipH="1">
                <a:off x="3121" y="1760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3" name="Line 140"/>
              <p:cNvSpPr>
                <a:spLocks noChangeShapeType="1"/>
              </p:cNvSpPr>
              <p:nvPr/>
            </p:nvSpPr>
            <p:spPr bwMode="auto">
              <a:xfrm flipH="1">
                <a:off x="3241" y="1760"/>
                <a:ext cx="121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4" name="Line 141"/>
              <p:cNvSpPr>
                <a:spLocks noChangeShapeType="1"/>
              </p:cNvSpPr>
              <p:nvPr/>
            </p:nvSpPr>
            <p:spPr bwMode="auto">
              <a:xfrm flipH="1">
                <a:off x="3362" y="1760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5" name="Line 142"/>
              <p:cNvSpPr>
                <a:spLocks noChangeShapeType="1"/>
              </p:cNvSpPr>
              <p:nvPr/>
            </p:nvSpPr>
            <p:spPr bwMode="auto">
              <a:xfrm flipH="1">
                <a:off x="3482" y="1760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6" name="Line 143"/>
              <p:cNvSpPr>
                <a:spLocks noChangeShapeType="1"/>
              </p:cNvSpPr>
              <p:nvPr/>
            </p:nvSpPr>
            <p:spPr bwMode="auto">
              <a:xfrm flipH="1">
                <a:off x="3602" y="1760"/>
                <a:ext cx="120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7" name="Line 144"/>
              <p:cNvSpPr>
                <a:spLocks noChangeShapeType="1"/>
              </p:cNvSpPr>
              <p:nvPr/>
            </p:nvSpPr>
            <p:spPr bwMode="auto">
              <a:xfrm flipH="1">
                <a:off x="3722" y="1760"/>
                <a:ext cx="121" cy="12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8" name="Line 145"/>
              <p:cNvSpPr>
                <a:spLocks noChangeShapeType="1"/>
              </p:cNvSpPr>
              <p:nvPr/>
            </p:nvSpPr>
            <p:spPr bwMode="auto">
              <a:xfrm>
                <a:off x="3144" y="1752"/>
                <a:ext cx="698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230" name="xjhlx12"/>
            <p:cNvGrpSpPr>
              <a:grpSpLocks/>
            </p:cNvGrpSpPr>
            <p:nvPr/>
          </p:nvGrpSpPr>
          <p:grpSpPr bwMode="auto">
            <a:xfrm flipV="1">
              <a:off x="453" y="2179"/>
              <a:ext cx="225" cy="383"/>
              <a:chOff x="3960" y="2220"/>
              <a:chExt cx="1440" cy="2454"/>
            </a:xfrm>
          </p:grpSpPr>
          <p:grpSp>
            <p:nvGrpSpPr>
              <p:cNvPr id="6231" name="Group 147"/>
              <p:cNvGrpSpPr>
                <a:grpSpLocks/>
              </p:cNvGrpSpPr>
              <p:nvPr/>
            </p:nvGrpSpPr>
            <p:grpSpPr bwMode="auto"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6238" name="Oval 148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6239" name="Oval 149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6240" name="Oval 150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6241" name="Oval 151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</p:grpSp>
          <p:grpSp>
            <p:nvGrpSpPr>
              <p:cNvPr id="6232" name="Group 152"/>
              <p:cNvGrpSpPr>
                <a:grpSpLocks/>
              </p:cNvGrpSpPr>
              <p:nvPr/>
            </p:nvGrpSpPr>
            <p:grpSpPr bwMode="auto"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6233" name="Freeform 153"/>
                <p:cNvSpPr>
                  <a:spLocks/>
                </p:cNvSpPr>
                <p:nvPr/>
              </p:nvSpPr>
              <p:spPr bwMode="auto">
                <a:xfrm>
                  <a:off x="4460" y="3860"/>
                  <a:ext cx="635" cy="814"/>
                </a:xfrm>
                <a:custGeom>
                  <a:avLst/>
                  <a:gdLst>
                    <a:gd name="T0" fmla="*/ 0 w 2020"/>
                    <a:gd name="T1" fmla="*/ 0 h 2594"/>
                    <a:gd name="T2" fmla="*/ 0 w 2020"/>
                    <a:gd name="T3" fmla="*/ 0 h 2594"/>
                    <a:gd name="T4" fmla="*/ 0 w 2020"/>
                    <a:gd name="T5" fmla="*/ 0 h 2594"/>
                    <a:gd name="T6" fmla="*/ 0 w 2020"/>
                    <a:gd name="T7" fmla="*/ 0 h 2594"/>
                    <a:gd name="T8" fmla="*/ 0 w 2020"/>
                    <a:gd name="T9" fmla="*/ 0 h 2594"/>
                    <a:gd name="T10" fmla="*/ 0 w 2020"/>
                    <a:gd name="T11" fmla="*/ 1 h 2594"/>
                    <a:gd name="T12" fmla="*/ 0 w 2020"/>
                    <a:gd name="T13" fmla="*/ 1 h 2594"/>
                    <a:gd name="T14" fmla="*/ 0 w 2020"/>
                    <a:gd name="T15" fmla="*/ 1 h 2594"/>
                    <a:gd name="T16" fmla="*/ 0 w 2020"/>
                    <a:gd name="T17" fmla="*/ 1 h 2594"/>
                    <a:gd name="T18" fmla="*/ 0 w 2020"/>
                    <a:gd name="T19" fmla="*/ 1 h 2594"/>
                    <a:gd name="T20" fmla="*/ 1 w 2020"/>
                    <a:gd name="T21" fmla="*/ 1 h 2594"/>
                    <a:gd name="T22" fmla="*/ 1 w 2020"/>
                    <a:gd name="T23" fmla="*/ 1 h 2594"/>
                    <a:gd name="T24" fmla="*/ 1 w 2020"/>
                    <a:gd name="T25" fmla="*/ 1 h 2594"/>
                    <a:gd name="T26" fmla="*/ 1 w 2020"/>
                    <a:gd name="T27" fmla="*/ 0 h 2594"/>
                    <a:gd name="T28" fmla="*/ 1 w 2020"/>
                    <a:gd name="T29" fmla="*/ 0 h 2594"/>
                    <a:gd name="T30" fmla="*/ 1 w 2020"/>
                    <a:gd name="T31" fmla="*/ 1 h 2594"/>
                    <a:gd name="T32" fmla="*/ 0 w 2020"/>
                    <a:gd name="T33" fmla="*/ 1 h 2594"/>
                    <a:gd name="T34" fmla="*/ 0 w 2020"/>
                    <a:gd name="T35" fmla="*/ 1 h 2594"/>
                    <a:gd name="T36" fmla="*/ 0 w 2020"/>
                    <a:gd name="T37" fmla="*/ 1 h 2594"/>
                    <a:gd name="T38" fmla="*/ 0 w 2020"/>
                    <a:gd name="T39" fmla="*/ 1 h 2594"/>
                    <a:gd name="T40" fmla="*/ 0 w 2020"/>
                    <a:gd name="T41" fmla="*/ 1 h 2594"/>
                    <a:gd name="T42" fmla="*/ 0 w 2020"/>
                    <a:gd name="T43" fmla="*/ 0 h 2594"/>
                    <a:gd name="T44" fmla="*/ 0 w 2020"/>
                    <a:gd name="T45" fmla="*/ 0 h 2594"/>
                    <a:gd name="T46" fmla="*/ 0 w 2020"/>
                    <a:gd name="T47" fmla="*/ 0 h 2594"/>
                    <a:gd name="T48" fmla="*/ 0 w 2020"/>
                    <a:gd name="T49" fmla="*/ 0 h 2594"/>
                    <a:gd name="T50" fmla="*/ 0 w 2020"/>
                    <a:gd name="T51" fmla="*/ 0 h 259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2020"/>
                    <a:gd name="T79" fmla="*/ 0 h 2594"/>
                    <a:gd name="T80" fmla="*/ 2020 w 2020"/>
                    <a:gd name="T81" fmla="*/ 2594 h 2594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/>
                </a:p>
              </p:txBody>
            </p:sp>
            <p:grpSp>
              <p:nvGrpSpPr>
                <p:cNvPr id="6234" name="Group 154"/>
                <p:cNvGrpSpPr>
                  <a:grpSpLocks/>
                </p:cNvGrpSpPr>
                <p:nvPr/>
              </p:nvGrpSpPr>
              <p:grpSpPr bwMode="auto"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6235" name="Freeform 155"/>
                  <p:cNvSpPr>
                    <a:spLocks/>
                  </p:cNvSpPr>
                  <p:nvPr/>
                </p:nvSpPr>
                <p:spPr bwMode="auto">
                  <a:xfrm>
                    <a:off x="4230" y="2795"/>
                    <a:ext cx="915" cy="1180"/>
                  </a:xfrm>
                  <a:custGeom>
                    <a:avLst/>
                    <a:gdLst>
                      <a:gd name="T0" fmla="*/ 0 w 915"/>
                      <a:gd name="T1" fmla="*/ 0 h 1180"/>
                      <a:gd name="T2" fmla="*/ 915 w 915"/>
                      <a:gd name="T3" fmla="*/ 15 h 1180"/>
                      <a:gd name="T4" fmla="*/ 630 w 915"/>
                      <a:gd name="T5" fmla="*/ 1180 h 1180"/>
                      <a:gd name="T6" fmla="*/ 270 w 915"/>
                      <a:gd name="T7" fmla="*/ 1155 h 1180"/>
                      <a:gd name="T8" fmla="*/ 0 w 915"/>
                      <a:gd name="T9" fmla="*/ 0 h 118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915"/>
                      <a:gd name="T16" fmla="*/ 0 h 1180"/>
                      <a:gd name="T17" fmla="*/ 915 w 915"/>
                      <a:gd name="T18" fmla="*/ 1180 h 118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rot="10800000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36" name="Oval 156"/>
                  <p:cNvSpPr>
                    <a:spLocks noChangeArrowheads="1"/>
                  </p:cNvSpPr>
                  <p:nvPr/>
                </p:nvSpPr>
                <p:spPr bwMode="auto"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rot="10800000"/>
                  <a:lstStyle/>
                  <a:p>
                    <a:endParaRPr lang="zh-CN" altLang="en-US">
                      <a:latin typeface="Cambria" pitchFamily="18" charset="0"/>
                      <a:ea typeface="华文楷体"/>
                    </a:endParaRPr>
                  </a:p>
                </p:txBody>
              </p:sp>
              <p:sp>
                <p:nvSpPr>
                  <p:cNvPr id="6237" name="Oval 157"/>
                  <p:cNvSpPr>
                    <a:spLocks noChangeArrowheads="1"/>
                  </p:cNvSpPr>
                  <p:nvPr/>
                </p:nvSpPr>
                <p:spPr bwMode="auto"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rot="10800000"/>
                  <a:lstStyle/>
                  <a:p>
                    <a:endParaRPr lang="zh-CN" altLang="en-US">
                      <a:latin typeface="Cambria" pitchFamily="18" charset="0"/>
                      <a:ea typeface="华文楷体"/>
                    </a:endParaRPr>
                  </a:p>
                </p:txBody>
              </p:sp>
            </p:grpSp>
          </p:grpSp>
        </p:grpSp>
      </p:grpSp>
      <p:sp>
        <p:nvSpPr>
          <p:cNvPr id="9" name="TextBox 8"/>
          <p:cNvSpPr txBox="1"/>
          <p:nvPr/>
        </p:nvSpPr>
        <p:spPr>
          <a:xfrm>
            <a:off x="522288" y="549275"/>
            <a:ext cx="6029325" cy="125412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CC0000"/>
                </a:solidFill>
                <a:latin typeface="Times New Roman" pitchFamily="18" charset="0"/>
              </a:rPr>
              <a:t>实验</a:t>
            </a:r>
            <a:r>
              <a:rPr lang="en-US" altLang="zh-CN" sz="2800">
                <a:solidFill>
                  <a:srgbClr val="CC0000"/>
                </a:solidFill>
                <a:latin typeface="Times New Roman" pitchFamily="18" charset="0"/>
              </a:rPr>
              <a:t>1</a:t>
            </a:r>
            <a:endParaRPr lang="zh-CN" altLang="en-US" sz="2800">
              <a:solidFill>
                <a:srgbClr val="CC0000"/>
              </a:solidFill>
              <a:latin typeface="Times New Roman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  <a:latin typeface="宋体" charset="-122"/>
              </a:rPr>
              <a:t>保持动滑轮重一定，改变钩码重力。</a:t>
            </a:r>
            <a:endParaRPr lang="en-US" altLang="zh-CN" sz="2800">
              <a:solidFill>
                <a:srgbClr val="C00000"/>
              </a:solidFill>
              <a:latin typeface="宋体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5589240"/>
            <a:ext cx="7992888" cy="104028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宋体" charset="-122"/>
              </a:rPr>
              <a:t>结论：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宋体" charset="-122"/>
              </a:rPr>
              <a:t>    </a:t>
            </a:r>
            <a:r>
              <a:rPr lang="zh-CN" altLang="en-US" sz="2800" dirty="0">
                <a:solidFill>
                  <a:srgbClr val="CC0000"/>
                </a:solidFill>
                <a:latin typeface="Arial" charset="0"/>
              </a:rPr>
              <a:t>动滑轮重</a:t>
            </a:r>
            <a:r>
              <a:rPr lang="zh-CN" altLang="en-US" sz="2800" dirty="0">
                <a:solidFill>
                  <a:schemeClr val="tx1"/>
                </a:solidFill>
                <a:latin typeface="Arial" charset="0"/>
              </a:rPr>
              <a:t>一定</a:t>
            </a:r>
            <a:r>
              <a:rPr lang="en-US" altLang="zh-CN" sz="2800" dirty="0">
                <a:solidFill>
                  <a:schemeClr val="tx1"/>
                </a:solidFill>
                <a:latin typeface="宋体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宋体" charset="-122"/>
              </a:rPr>
              <a:t>提升</a:t>
            </a:r>
            <a:r>
              <a:rPr lang="zh-CN" altLang="en-US" sz="2800" dirty="0">
                <a:solidFill>
                  <a:schemeClr val="tx1"/>
                </a:solidFill>
                <a:latin typeface="Arial" charset="0"/>
              </a:rPr>
              <a:t>物</a:t>
            </a:r>
            <a:r>
              <a:rPr lang="zh-CN" altLang="en-US" sz="2800" dirty="0">
                <a:solidFill>
                  <a:schemeClr val="tx1"/>
                </a:solidFill>
                <a:latin typeface="Arial" charset="0"/>
              </a:rPr>
              <a:t>重</a:t>
            </a:r>
            <a:r>
              <a:rPr lang="zh-CN" altLang="en-US" sz="2800" dirty="0">
                <a:solidFill>
                  <a:srgbClr val="000099"/>
                </a:solidFill>
                <a:latin typeface="Arial" charset="0"/>
              </a:rPr>
              <a:t>越大</a:t>
            </a:r>
            <a:r>
              <a:rPr lang="zh-CN" altLang="en-US" sz="2800" dirty="0">
                <a:solidFill>
                  <a:schemeClr val="tx1"/>
                </a:solidFill>
                <a:latin typeface="Arial" charset="0"/>
              </a:rPr>
              <a:t>，机械效率</a:t>
            </a:r>
            <a:r>
              <a:rPr lang="zh-CN" altLang="en-US" sz="2800" dirty="0">
                <a:solidFill>
                  <a:srgbClr val="000099"/>
                </a:solidFill>
                <a:latin typeface="Arial" charset="0"/>
              </a:rPr>
              <a:t>越高</a:t>
            </a:r>
            <a:r>
              <a:rPr lang="zh-CN" altLang="en-US" sz="2800" dirty="0">
                <a:solidFill>
                  <a:schemeClr val="tx1"/>
                </a:solidFill>
                <a:latin typeface="Arial" charset="0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宋体" charset="-122"/>
            </a:endParaRPr>
          </a:p>
        </p:txBody>
      </p:sp>
      <p:grpSp>
        <p:nvGrpSpPr>
          <p:cNvPr id="6200" name="xjhlx13"/>
          <p:cNvGrpSpPr>
            <a:grpSpLocks/>
          </p:cNvGrpSpPr>
          <p:nvPr/>
        </p:nvGrpSpPr>
        <p:grpSpPr bwMode="auto">
          <a:xfrm>
            <a:off x="8037513" y="3789363"/>
            <a:ext cx="287337" cy="373062"/>
            <a:chOff x="6627" y="2220"/>
            <a:chExt cx="1155" cy="1502"/>
          </a:xfrm>
        </p:grpSpPr>
        <p:sp>
          <p:nvSpPr>
            <p:cNvPr id="6219" name="Freeform 135"/>
            <p:cNvSpPr>
              <a:spLocks/>
            </p:cNvSpPr>
            <p:nvPr/>
          </p:nvSpPr>
          <p:spPr bwMode="auto">
            <a:xfrm>
              <a:off x="7067" y="3288"/>
              <a:ext cx="338" cy="434"/>
            </a:xfrm>
            <a:custGeom>
              <a:avLst/>
              <a:gdLst>
                <a:gd name="T0" fmla="*/ 0 w 2020"/>
                <a:gd name="T1" fmla="*/ 0 h 2594"/>
                <a:gd name="T2" fmla="*/ 0 w 2020"/>
                <a:gd name="T3" fmla="*/ 0 h 2594"/>
                <a:gd name="T4" fmla="*/ 0 w 2020"/>
                <a:gd name="T5" fmla="*/ 0 h 2594"/>
                <a:gd name="T6" fmla="*/ 0 w 2020"/>
                <a:gd name="T7" fmla="*/ 0 h 2594"/>
                <a:gd name="T8" fmla="*/ 0 w 2020"/>
                <a:gd name="T9" fmla="*/ 0 h 2594"/>
                <a:gd name="T10" fmla="*/ 0 w 2020"/>
                <a:gd name="T11" fmla="*/ 0 h 2594"/>
                <a:gd name="T12" fmla="*/ 0 w 2020"/>
                <a:gd name="T13" fmla="*/ 0 h 2594"/>
                <a:gd name="T14" fmla="*/ 0 w 2020"/>
                <a:gd name="T15" fmla="*/ 0 h 2594"/>
                <a:gd name="T16" fmla="*/ 0 w 2020"/>
                <a:gd name="T17" fmla="*/ 0 h 2594"/>
                <a:gd name="T18" fmla="*/ 0 w 2020"/>
                <a:gd name="T19" fmla="*/ 0 h 2594"/>
                <a:gd name="T20" fmla="*/ 0 w 2020"/>
                <a:gd name="T21" fmla="*/ 0 h 2594"/>
                <a:gd name="T22" fmla="*/ 0 w 2020"/>
                <a:gd name="T23" fmla="*/ 0 h 2594"/>
                <a:gd name="T24" fmla="*/ 0 w 2020"/>
                <a:gd name="T25" fmla="*/ 0 h 2594"/>
                <a:gd name="T26" fmla="*/ 0 w 2020"/>
                <a:gd name="T27" fmla="*/ 0 h 2594"/>
                <a:gd name="T28" fmla="*/ 0 w 2020"/>
                <a:gd name="T29" fmla="*/ 0 h 2594"/>
                <a:gd name="T30" fmla="*/ 0 w 2020"/>
                <a:gd name="T31" fmla="*/ 0 h 2594"/>
                <a:gd name="T32" fmla="*/ 0 w 2020"/>
                <a:gd name="T33" fmla="*/ 0 h 2594"/>
                <a:gd name="T34" fmla="*/ 0 w 2020"/>
                <a:gd name="T35" fmla="*/ 0 h 2594"/>
                <a:gd name="T36" fmla="*/ 0 w 2020"/>
                <a:gd name="T37" fmla="*/ 0 h 2594"/>
                <a:gd name="T38" fmla="*/ 0 w 2020"/>
                <a:gd name="T39" fmla="*/ 0 h 2594"/>
                <a:gd name="T40" fmla="*/ 0 w 2020"/>
                <a:gd name="T41" fmla="*/ 0 h 2594"/>
                <a:gd name="T42" fmla="*/ 0 w 2020"/>
                <a:gd name="T43" fmla="*/ 0 h 2594"/>
                <a:gd name="T44" fmla="*/ 0 w 2020"/>
                <a:gd name="T45" fmla="*/ 0 h 2594"/>
                <a:gd name="T46" fmla="*/ 0 w 2020"/>
                <a:gd name="T47" fmla="*/ 0 h 2594"/>
                <a:gd name="T48" fmla="*/ 0 w 2020"/>
                <a:gd name="T49" fmla="*/ 0 h 2594"/>
                <a:gd name="T50" fmla="*/ 0 w 2020"/>
                <a:gd name="T51" fmla="*/ 0 h 25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20"/>
                <a:gd name="T79" fmla="*/ 0 h 2594"/>
                <a:gd name="T80" fmla="*/ 2020 w 2020"/>
                <a:gd name="T81" fmla="*/ 2594 h 259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Freeform 136"/>
            <p:cNvSpPr>
              <a:spLocks/>
            </p:cNvSpPr>
            <p:nvPr/>
          </p:nvSpPr>
          <p:spPr bwMode="auto">
            <a:xfrm flipH="1" flipV="1">
              <a:off x="7002" y="2220"/>
              <a:ext cx="338" cy="434"/>
            </a:xfrm>
            <a:custGeom>
              <a:avLst/>
              <a:gdLst>
                <a:gd name="T0" fmla="*/ 0 w 2020"/>
                <a:gd name="T1" fmla="*/ 0 h 2594"/>
                <a:gd name="T2" fmla="*/ 0 w 2020"/>
                <a:gd name="T3" fmla="*/ 0 h 2594"/>
                <a:gd name="T4" fmla="*/ 0 w 2020"/>
                <a:gd name="T5" fmla="*/ 0 h 2594"/>
                <a:gd name="T6" fmla="*/ 0 w 2020"/>
                <a:gd name="T7" fmla="*/ 0 h 2594"/>
                <a:gd name="T8" fmla="*/ 0 w 2020"/>
                <a:gd name="T9" fmla="*/ 0 h 2594"/>
                <a:gd name="T10" fmla="*/ 0 w 2020"/>
                <a:gd name="T11" fmla="*/ 0 h 2594"/>
                <a:gd name="T12" fmla="*/ 0 w 2020"/>
                <a:gd name="T13" fmla="*/ 0 h 2594"/>
                <a:gd name="T14" fmla="*/ 0 w 2020"/>
                <a:gd name="T15" fmla="*/ 0 h 2594"/>
                <a:gd name="T16" fmla="*/ 0 w 2020"/>
                <a:gd name="T17" fmla="*/ 0 h 2594"/>
                <a:gd name="T18" fmla="*/ 0 w 2020"/>
                <a:gd name="T19" fmla="*/ 0 h 2594"/>
                <a:gd name="T20" fmla="*/ 0 w 2020"/>
                <a:gd name="T21" fmla="*/ 0 h 2594"/>
                <a:gd name="T22" fmla="*/ 0 w 2020"/>
                <a:gd name="T23" fmla="*/ 0 h 2594"/>
                <a:gd name="T24" fmla="*/ 0 w 2020"/>
                <a:gd name="T25" fmla="*/ 0 h 2594"/>
                <a:gd name="T26" fmla="*/ 0 w 2020"/>
                <a:gd name="T27" fmla="*/ 0 h 2594"/>
                <a:gd name="T28" fmla="*/ 0 w 2020"/>
                <a:gd name="T29" fmla="*/ 0 h 2594"/>
                <a:gd name="T30" fmla="*/ 0 w 2020"/>
                <a:gd name="T31" fmla="*/ 0 h 2594"/>
                <a:gd name="T32" fmla="*/ 0 w 2020"/>
                <a:gd name="T33" fmla="*/ 0 h 2594"/>
                <a:gd name="T34" fmla="*/ 0 w 2020"/>
                <a:gd name="T35" fmla="*/ 0 h 2594"/>
                <a:gd name="T36" fmla="*/ 0 w 2020"/>
                <a:gd name="T37" fmla="*/ 0 h 2594"/>
                <a:gd name="T38" fmla="*/ 0 w 2020"/>
                <a:gd name="T39" fmla="*/ 0 h 2594"/>
                <a:gd name="T40" fmla="*/ 0 w 2020"/>
                <a:gd name="T41" fmla="*/ 0 h 2594"/>
                <a:gd name="T42" fmla="*/ 0 w 2020"/>
                <a:gd name="T43" fmla="*/ 0 h 2594"/>
                <a:gd name="T44" fmla="*/ 0 w 2020"/>
                <a:gd name="T45" fmla="*/ 0 h 2594"/>
                <a:gd name="T46" fmla="*/ 0 w 2020"/>
                <a:gd name="T47" fmla="*/ 0 h 2594"/>
                <a:gd name="T48" fmla="*/ 0 w 2020"/>
                <a:gd name="T49" fmla="*/ 0 h 2594"/>
                <a:gd name="T50" fmla="*/ 0 w 2020"/>
                <a:gd name="T51" fmla="*/ 0 h 25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20"/>
                <a:gd name="T79" fmla="*/ 0 h 2594"/>
                <a:gd name="T80" fmla="*/ 2020 w 2020"/>
                <a:gd name="T81" fmla="*/ 2594 h 259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zh-CN" altLang="en-US"/>
            </a:p>
          </p:txBody>
        </p:sp>
        <p:sp>
          <p:nvSpPr>
            <p:cNvPr id="6221" name="Rectangle 137"/>
            <p:cNvSpPr>
              <a:spLocks noChangeArrowheads="1"/>
            </p:cNvSpPr>
            <p:nvPr/>
          </p:nvSpPr>
          <p:spPr bwMode="auto">
            <a:xfrm>
              <a:off x="6627" y="2614"/>
              <a:ext cx="1155" cy="760"/>
            </a:xfrm>
            <a:prstGeom prst="rect">
              <a:avLst/>
            </a:prstGeom>
            <a:gradFill rotWithShape="0">
              <a:gsLst>
                <a:gs pos="0">
                  <a:srgbClr val="333333"/>
                </a:gs>
                <a:gs pos="50000">
                  <a:srgbClr val="C0C0C0"/>
                </a:gs>
                <a:gs pos="100000">
                  <a:srgbClr val="333333"/>
                </a:gs>
              </a:gsLst>
              <a:lin ang="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mbria" pitchFamily="18" charset="0"/>
                <a:ea typeface="华文楷体"/>
              </a:endParaRPr>
            </a:p>
          </p:txBody>
        </p:sp>
      </p:grpSp>
      <p:grpSp>
        <p:nvGrpSpPr>
          <p:cNvPr id="6201" name="xjhlx13"/>
          <p:cNvGrpSpPr>
            <a:grpSpLocks/>
          </p:cNvGrpSpPr>
          <p:nvPr/>
        </p:nvGrpSpPr>
        <p:grpSpPr bwMode="auto">
          <a:xfrm>
            <a:off x="8486775" y="3789363"/>
            <a:ext cx="287338" cy="373062"/>
            <a:chOff x="6627" y="2220"/>
            <a:chExt cx="1155" cy="1502"/>
          </a:xfrm>
        </p:grpSpPr>
        <p:sp>
          <p:nvSpPr>
            <p:cNvPr id="6216" name="Freeform 135"/>
            <p:cNvSpPr>
              <a:spLocks/>
            </p:cNvSpPr>
            <p:nvPr/>
          </p:nvSpPr>
          <p:spPr bwMode="auto">
            <a:xfrm>
              <a:off x="7067" y="3288"/>
              <a:ext cx="338" cy="434"/>
            </a:xfrm>
            <a:custGeom>
              <a:avLst/>
              <a:gdLst>
                <a:gd name="T0" fmla="*/ 0 w 2020"/>
                <a:gd name="T1" fmla="*/ 0 h 2594"/>
                <a:gd name="T2" fmla="*/ 0 w 2020"/>
                <a:gd name="T3" fmla="*/ 0 h 2594"/>
                <a:gd name="T4" fmla="*/ 0 w 2020"/>
                <a:gd name="T5" fmla="*/ 0 h 2594"/>
                <a:gd name="T6" fmla="*/ 0 w 2020"/>
                <a:gd name="T7" fmla="*/ 0 h 2594"/>
                <a:gd name="T8" fmla="*/ 0 w 2020"/>
                <a:gd name="T9" fmla="*/ 0 h 2594"/>
                <a:gd name="T10" fmla="*/ 0 w 2020"/>
                <a:gd name="T11" fmla="*/ 0 h 2594"/>
                <a:gd name="T12" fmla="*/ 0 w 2020"/>
                <a:gd name="T13" fmla="*/ 0 h 2594"/>
                <a:gd name="T14" fmla="*/ 0 w 2020"/>
                <a:gd name="T15" fmla="*/ 0 h 2594"/>
                <a:gd name="T16" fmla="*/ 0 w 2020"/>
                <a:gd name="T17" fmla="*/ 0 h 2594"/>
                <a:gd name="T18" fmla="*/ 0 w 2020"/>
                <a:gd name="T19" fmla="*/ 0 h 2594"/>
                <a:gd name="T20" fmla="*/ 0 w 2020"/>
                <a:gd name="T21" fmla="*/ 0 h 2594"/>
                <a:gd name="T22" fmla="*/ 0 w 2020"/>
                <a:gd name="T23" fmla="*/ 0 h 2594"/>
                <a:gd name="T24" fmla="*/ 0 w 2020"/>
                <a:gd name="T25" fmla="*/ 0 h 2594"/>
                <a:gd name="T26" fmla="*/ 0 w 2020"/>
                <a:gd name="T27" fmla="*/ 0 h 2594"/>
                <a:gd name="T28" fmla="*/ 0 w 2020"/>
                <a:gd name="T29" fmla="*/ 0 h 2594"/>
                <a:gd name="T30" fmla="*/ 0 w 2020"/>
                <a:gd name="T31" fmla="*/ 0 h 2594"/>
                <a:gd name="T32" fmla="*/ 0 w 2020"/>
                <a:gd name="T33" fmla="*/ 0 h 2594"/>
                <a:gd name="T34" fmla="*/ 0 w 2020"/>
                <a:gd name="T35" fmla="*/ 0 h 2594"/>
                <a:gd name="T36" fmla="*/ 0 w 2020"/>
                <a:gd name="T37" fmla="*/ 0 h 2594"/>
                <a:gd name="T38" fmla="*/ 0 w 2020"/>
                <a:gd name="T39" fmla="*/ 0 h 2594"/>
                <a:gd name="T40" fmla="*/ 0 w 2020"/>
                <a:gd name="T41" fmla="*/ 0 h 2594"/>
                <a:gd name="T42" fmla="*/ 0 w 2020"/>
                <a:gd name="T43" fmla="*/ 0 h 2594"/>
                <a:gd name="T44" fmla="*/ 0 w 2020"/>
                <a:gd name="T45" fmla="*/ 0 h 2594"/>
                <a:gd name="T46" fmla="*/ 0 w 2020"/>
                <a:gd name="T47" fmla="*/ 0 h 2594"/>
                <a:gd name="T48" fmla="*/ 0 w 2020"/>
                <a:gd name="T49" fmla="*/ 0 h 2594"/>
                <a:gd name="T50" fmla="*/ 0 w 2020"/>
                <a:gd name="T51" fmla="*/ 0 h 25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20"/>
                <a:gd name="T79" fmla="*/ 0 h 2594"/>
                <a:gd name="T80" fmla="*/ 2020 w 2020"/>
                <a:gd name="T81" fmla="*/ 2594 h 259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Freeform 136"/>
            <p:cNvSpPr>
              <a:spLocks/>
            </p:cNvSpPr>
            <p:nvPr/>
          </p:nvSpPr>
          <p:spPr bwMode="auto">
            <a:xfrm flipH="1" flipV="1">
              <a:off x="7002" y="2220"/>
              <a:ext cx="338" cy="434"/>
            </a:xfrm>
            <a:custGeom>
              <a:avLst/>
              <a:gdLst>
                <a:gd name="T0" fmla="*/ 0 w 2020"/>
                <a:gd name="T1" fmla="*/ 0 h 2594"/>
                <a:gd name="T2" fmla="*/ 0 w 2020"/>
                <a:gd name="T3" fmla="*/ 0 h 2594"/>
                <a:gd name="T4" fmla="*/ 0 w 2020"/>
                <a:gd name="T5" fmla="*/ 0 h 2594"/>
                <a:gd name="T6" fmla="*/ 0 w 2020"/>
                <a:gd name="T7" fmla="*/ 0 h 2594"/>
                <a:gd name="T8" fmla="*/ 0 w 2020"/>
                <a:gd name="T9" fmla="*/ 0 h 2594"/>
                <a:gd name="T10" fmla="*/ 0 w 2020"/>
                <a:gd name="T11" fmla="*/ 0 h 2594"/>
                <a:gd name="T12" fmla="*/ 0 w 2020"/>
                <a:gd name="T13" fmla="*/ 0 h 2594"/>
                <a:gd name="T14" fmla="*/ 0 w 2020"/>
                <a:gd name="T15" fmla="*/ 0 h 2594"/>
                <a:gd name="T16" fmla="*/ 0 w 2020"/>
                <a:gd name="T17" fmla="*/ 0 h 2594"/>
                <a:gd name="T18" fmla="*/ 0 w 2020"/>
                <a:gd name="T19" fmla="*/ 0 h 2594"/>
                <a:gd name="T20" fmla="*/ 0 w 2020"/>
                <a:gd name="T21" fmla="*/ 0 h 2594"/>
                <a:gd name="T22" fmla="*/ 0 w 2020"/>
                <a:gd name="T23" fmla="*/ 0 h 2594"/>
                <a:gd name="T24" fmla="*/ 0 w 2020"/>
                <a:gd name="T25" fmla="*/ 0 h 2594"/>
                <a:gd name="T26" fmla="*/ 0 w 2020"/>
                <a:gd name="T27" fmla="*/ 0 h 2594"/>
                <a:gd name="T28" fmla="*/ 0 w 2020"/>
                <a:gd name="T29" fmla="*/ 0 h 2594"/>
                <a:gd name="T30" fmla="*/ 0 w 2020"/>
                <a:gd name="T31" fmla="*/ 0 h 2594"/>
                <a:gd name="T32" fmla="*/ 0 w 2020"/>
                <a:gd name="T33" fmla="*/ 0 h 2594"/>
                <a:gd name="T34" fmla="*/ 0 w 2020"/>
                <a:gd name="T35" fmla="*/ 0 h 2594"/>
                <a:gd name="T36" fmla="*/ 0 w 2020"/>
                <a:gd name="T37" fmla="*/ 0 h 2594"/>
                <a:gd name="T38" fmla="*/ 0 w 2020"/>
                <a:gd name="T39" fmla="*/ 0 h 2594"/>
                <a:gd name="T40" fmla="*/ 0 w 2020"/>
                <a:gd name="T41" fmla="*/ 0 h 2594"/>
                <a:gd name="T42" fmla="*/ 0 w 2020"/>
                <a:gd name="T43" fmla="*/ 0 h 2594"/>
                <a:gd name="T44" fmla="*/ 0 w 2020"/>
                <a:gd name="T45" fmla="*/ 0 h 2594"/>
                <a:gd name="T46" fmla="*/ 0 w 2020"/>
                <a:gd name="T47" fmla="*/ 0 h 2594"/>
                <a:gd name="T48" fmla="*/ 0 w 2020"/>
                <a:gd name="T49" fmla="*/ 0 h 2594"/>
                <a:gd name="T50" fmla="*/ 0 w 2020"/>
                <a:gd name="T51" fmla="*/ 0 h 25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20"/>
                <a:gd name="T79" fmla="*/ 0 h 2594"/>
                <a:gd name="T80" fmla="*/ 2020 w 2020"/>
                <a:gd name="T81" fmla="*/ 2594 h 259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zh-CN" altLang="en-US"/>
            </a:p>
          </p:txBody>
        </p:sp>
        <p:sp>
          <p:nvSpPr>
            <p:cNvPr id="6218" name="Rectangle 137"/>
            <p:cNvSpPr>
              <a:spLocks noChangeArrowheads="1"/>
            </p:cNvSpPr>
            <p:nvPr/>
          </p:nvSpPr>
          <p:spPr bwMode="auto">
            <a:xfrm>
              <a:off x="6627" y="2614"/>
              <a:ext cx="1155" cy="760"/>
            </a:xfrm>
            <a:prstGeom prst="rect">
              <a:avLst/>
            </a:prstGeom>
            <a:gradFill rotWithShape="0">
              <a:gsLst>
                <a:gs pos="0">
                  <a:srgbClr val="333333"/>
                </a:gs>
                <a:gs pos="50000">
                  <a:srgbClr val="C0C0C0"/>
                </a:gs>
                <a:gs pos="100000">
                  <a:srgbClr val="333333"/>
                </a:gs>
              </a:gsLst>
              <a:lin ang="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mbria" pitchFamily="18" charset="0"/>
                <a:ea typeface="华文楷体"/>
              </a:endParaRPr>
            </a:p>
          </p:txBody>
        </p:sp>
      </p:grpSp>
      <p:grpSp>
        <p:nvGrpSpPr>
          <p:cNvPr id="6202" name="xjhlx13"/>
          <p:cNvGrpSpPr>
            <a:grpSpLocks/>
          </p:cNvGrpSpPr>
          <p:nvPr/>
        </p:nvGrpSpPr>
        <p:grpSpPr bwMode="auto">
          <a:xfrm>
            <a:off x="8083550" y="4238625"/>
            <a:ext cx="287338" cy="373063"/>
            <a:chOff x="6627" y="2220"/>
            <a:chExt cx="1155" cy="1502"/>
          </a:xfrm>
        </p:grpSpPr>
        <p:sp>
          <p:nvSpPr>
            <p:cNvPr id="6213" name="Freeform 135"/>
            <p:cNvSpPr>
              <a:spLocks/>
            </p:cNvSpPr>
            <p:nvPr/>
          </p:nvSpPr>
          <p:spPr bwMode="auto">
            <a:xfrm>
              <a:off x="7067" y="3288"/>
              <a:ext cx="338" cy="434"/>
            </a:xfrm>
            <a:custGeom>
              <a:avLst/>
              <a:gdLst>
                <a:gd name="T0" fmla="*/ 0 w 2020"/>
                <a:gd name="T1" fmla="*/ 0 h 2594"/>
                <a:gd name="T2" fmla="*/ 0 w 2020"/>
                <a:gd name="T3" fmla="*/ 0 h 2594"/>
                <a:gd name="T4" fmla="*/ 0 w 2020"/>
                <a:gd name="T5" fmla="*/ 0 h 2594"/>
                <a:gd name="T6" fmla="*/ 0 w 2020"/>
                <a:gd name="T7" fmla="*/ 0 h 2594"/>
                <a:gd name="T8" fmla="*/ 0 w 2020"/>
                <a:gd name="T9" fmla="*/ 0 h 2594"/>
                <a:gd name="T10" fmla="*/ 0 w 2020"/>
                <a:gd name="T11" fmla="*/ 0 h 2594"/>
                <a:gd name="T12" fmla="*/ 0 w 2020"/>
                <a:gd name="T13" fmla="*/ 0 h 2594"/>
                <a:gd name="T14" fmla="*/ 0 w 2020"/>
                <a:gd name="T15" fmla="*/ 0 h 2594"/>
                <a:gd name="T16" fmla="*/ 0 w 2020"/>
                <a:gd name="T17" fmla="*/ 0 h 2594"/>
                <a:gd name="T18" fmla="*/ 0 w 2020"/>
                <a:gd name="T19" fmla="*/ 0 h 2594"/>
                <a:gd name="T20" fmla="*/ 0 w 2020"/>
                <a:gd name="T21" fmla="*/ 0 h 2594"/>
                <a:gd name="T22" fmla="*/ 0 w 2020"/>
                <a:gd name="T23" fmla="*/ 0 h 2594"/>
                <a:gd name="T24" fmla="*/ 0 w 2020"/>
                <a:gd name="T25" fmla="*/ 0 h 2594"/>
                <a:gd name="T26" fmla="*/ 0 w 2020"/>
                <a:gd name="T27" fmla="*/ 0 h 2594"/>
                <a:gd name="T28" fmla="*/ 0 w 2020"/>
                <a:gd name="T29" fmla="*/ 0 h 2594"/>
                <a:gd name="T30" fmla="*/ 0 w 2020"/>
                <a:gd name="T31" fmla="*/ 0 h 2594"/>
                <a:gd name="T32" fmla="*/ 0 w 2020"/>
                <a:gd name="T33" fmla="*/ 0 h 2594"/>
                <a:gd name="T34" fmla="*/ 0 w 2020"/>
                <a:gd name="T35" fmla="*/ 0 h 2594"/>
                <a:gd name="T36" fmla="*/ 0 w 2020"/>
                <a:gd name="T37" fmla="*/ 0 h 2594"/>
                <a:gd name="T38" fmla="*/ 0 w 2020"/>
                <a:gd name="T39" fmla="*/ 0 h 2594"/>
                <a:gd name="T40" fmla="*/ 0 w 2020"/>
                <a:gd name="T41" fmla="*/ 0 h 2594"/>
                <a:gd name="T42" fmla="*/ 0 w 2020"/>
                <a:gd name="T43" fmla="*/ 0 h 2594"/>
                <a:gd name="T44" fmla="*/ 0 w 2020"/>
                <a:gd name="T45" fmla="*/ 0 h 2594"/>
                <a:gd name="T46" fmla="*/ 0 w 2020"/>
                <a:gd name="T47" fmla="*/ 0 h 2594"/>
                <a:gd name="T48" fmla="*/ 0 w 2020"/>
                <a:gd name="T49" fmla="*/ 0 h 2594"/>
                <a:gd name="T50" fmla="*/ 0 w 2020"/>
                <a:gd name="T51" fmla="*/ 0 h 25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20"/>
                <a:gd name="T79" fmla="*/ 0 h 2594"/>
                <a:gd name="T80" fmla="*/ 2020 w 2020"/>
                <a:gd name="T81" fmla="*/ 2594 h 259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Freeform 136"/>
            <p:cNvSpPr>
              <a:spLocks/>
            </p:cNvSpPr>
            <p:nvPr/>
          </p:nvSpPr>
          <p:spPr bwMode="auto">
            <a:xfrm flipH="1" flipV="1">
              <a:off x="7002" y="2220"/>
              <a:ext cx="338" cy="434"/>
            </a:xfrm>
            <a:custGeom>
              <a:avLst/>
              <a:gdLst>
                <a:gd name="T0" fmla="*/ 0 w 2020"/>
                <a:gd name="T1" fmla="*/ 0 h 2594"/>
                <a:gd name="T2" fmla="*/ 0 w 2020"/>
                <a:gd name="T3" fmla="*/ 0 h 2594"/>
                <a:gd name="T4" fmla="*/ 0 w 2020"/>
                <a:gd name="T5" fmla="*/ 0 h 2594"/>
                <a:gd name="T6" fmla="*/ 0 w 2020"/>
                <a:gd name="T7" fmla="*/ 0 h 2594"/>
                <a:gd name="T8" fmla="*/ 0 w 2020"/>
                <a:gd name="T9" fmla="*/ 0 h 2594"/>
                <a:gd name="T10" fmla="*/ 0 w 2020"/>
                <a:gd name="T11" fmla="*/ 0 h 2594"/>
                <a:gd name="T12" fmla="*/ 0 w 2020"/>
                <a:gd name="T13" fmla="*/ 0 h 2594"/>
                <a:gd name="T14" fmla="*/ 0 w 2020"/>
                <a:gd name="T15" fmla="*/ 0 h 2594"/>
                <a:gd name="T16" fmla="*/ 0 w 2020"/>
                <a:gd name="T17" fmla="*/ 0 h 2594"/>
                <a:gd name="T18" fmla="*/ 0 w 2020"/>
                <a:gd name="T19" fmla="*/ 0 h 2594"/>
                <a:gd name="T20" fmla="*/ 0 w 2020"/>
                <a:gd name="T21" fmla="*/ 0 h 2594"/>
                <a:gd name="T22" fmla="*/ 0 w 2020"/>
                <a:gd name="T23" fmla="*/ 0 h 2594"/>
                <a:gd name="T24" fmla="*/ 0 w 2020"/>
                <a:gd name="T25" fmla="*/ 0 h 2594"/>
                <a:gd name="T26" fmla="*/ 0 w 2020"/>
                <a:gd name="T27" fmla="*/ 0 h 2594"/>
                <a:gd name="T28" fmla="*/ 0 w 2020"/>
                <a:gd name="T29" fmla="*/ 0 h 2594"/>
                <a:gd name="T30" fmla="*/ 0 w 2020"/>
                <a:gd name="T31" fmla="*/ 0 h 2594"/>
                <a:gd name="T32" fmla="*/ 0 w 2020"/>
                <a:gd name="T33" fmla="*/ 0 h 2594"/>
                <a:gd name="T34" fmla="*/ 0 w 2020"/>
                <a:gd name="T35" fmla="*/ 0 h 2594"/>
                <a:gd name="T36" fmla="*/ 0 w 2020"/>
                <a:gd name="T37" fmla="*/ 0 h 2594"/>
                <a:gd name="T38" fmla="*/ 0 w 2020"/>
                <a:gd name="T39" fmla="*/ 0 h 2594"/>
                <a:gd name="T40" fmla="*/ 0 w 2020"/>
                <a:gd name="T41" fmla="*/ 0 h 2594"/>
                <a:gd name="T42" fmla="*/ 0 w 2020"/>
                <a:gd name="T43" fmla="*/ 0 h 2594"/>
                <a:gd name="T44" fmla="*/ 0 w 2020"/>
                <a:gd name="T45" fmla="*/ 0 h 2594"/>
                <a:gd name="T46" fmla="*/ 0 w 2020"/>
                <a:gd name="T47" fmla="*/ 0 h 2594"/>
                <a:gd name="T48" fmla="*/ 0 w 2020"/>
                <a:gd name="T49" fmla="*/ 0 h 2594"/>
                <a:gd name="T50" fmla="*/ 0 w 2020"/>
                <a:gd name="T51" fmla="*/ 0 h 25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20"/>
                <a:gd name="T79" fmla="*/ 0 h 2594"/>
                <a:gd name="T80" fmla="*/ 2020 w 2020"/>
                <a:gd name="T81" fmla="*/ 2594 h 259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zh-CN" altLang="en-US"/>
            </a:p>
          </p:txBody>
        </p:sp>
        <p:sp>
          <p:nvSpPr>
            <p:cNvPr id="6215" name="Rectangle 137"/>
            <p:cNvSpPr>
              <a:spLocks noChangeArrowheads="1"/>
            </p:cNvSpPr>
            <p:nvPr/>
          </p:nvSpPr>
          <p:spPr bwMode="auto">
            <a:xfrm>
              <a:off x="6627" y="2614"/>
              <a:ext cx="1155" cy="760"/>
            </a:xfrm>
            <a:prstGeom prst="rect">
              <a:avLst/>
            </a:prstGeom>
            <a:gradFill rotWithShape="0">
              <a:gsLst>
                <a:gs pos="0">
                  <a:srgbClr val="333333"/>
                </a:gs>
                <a:gs pos="50000">
                  <a:srgbClr val="C0C0C0"/>
                </a:gs>
                <a:gs pos="100000">
                  <a:srgbClr val="333333"/>
                </a:gs>
              </a:gsLst>
              <a:lin ang="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mbria" pitchFamily="18" charset="0"/>
                <a:ea typeface="华文楷体"/>
              </a:endParaRPr>
            </a:p>
          </p:txBody>
        </p:sp>
      </p:grpSp>
      <p:grpSp>
        <p:nvGrpSpPr>
          <p:cNvPr id="6203" name="xjhlx13"/>
          <p:cNvGrpSpPr>
            <a:grpSpLocks/>
          </p:cNvGrpSpPr>
          <p:nvPr/>
        </p:nvGrpSpPr>
        <p:grpSpPr bwMode="auto">
          <a:xfrm>
            <a:off x="8532813" y="4238625"/>
            <a:ext cx="287337" cy="373063"/>
            <a:chOff x="6627" y="2220"/>
            <a:chExt cx="1155" cy="1502"/>
          </a:xfrm>
        </p:grpSpPr>
        <p:sp>
          <p:nvSpPr>
            <p:cNvPr id="6210" name="Freeform 135"/>
            <p:cNvSpPr>
              <a:spLocks/>
            </p:cNvSpPr>
            <p:nvPr/>
          </p:nvSpPr>
          <p:spPr bwMode="auto">
            <a:xfrm>
              <a:off x="7067" y="3288"/>
              <a:ext cx="338" cy="434"/>
            </a:xfrm>
            <a:custGeom>
              <a:avLst/>
              <a:gdLst>
                <a:gd name="T0" fmla="*/ 0 w 2020"/>
                <a:gd name="T1" fmla="*/ 0 h 2594"/>
                <a:gd name="T2" fmla="*/ 0 w 2020"/>
                <a:gd name="T3" fmla="*/ 0 h 2594"/>
                <a:gd name="T4" fmla="*/ 0 w 2020"/>
                <a:gd name="T5" fmla="*/ 0 h 2594"/>
                <a:gd name="T6" fmla="*/ 0 w 2020"/>
                <a:gd name="T7" fmla="*/ 0 h 2594"/>
                <a:gd name="T8" fmla="*/ 0 w 2020"/>
                <a:gd name="T9" fmla="*/ 0 h 2594"/>
                <a:gd name="T10" fmla="*/ 0 w 2020"/>
                <a:gd name="T11" fmla="*/ 0 h 2594"/>
                <a:gd name="T12" fmla="*/ 0 w 2020"/>
                <a:gd name="T13" fmla="*/ 0 h 2594"/>
                <a:gd name="T14" fmla="*/ 0 w 2020"/>
                <a:gd name="T15" fmla="*/ 0 h 2594"/>
                <a:gd name="T16" fmla="*/ 0 w 2020"/>
                <a:gd name="T17" fmla="*/ 0 h 2594"/>
                <a:gd name="T18" fmla="*/ 0 w 2020"/>
                <a:gd name="T19" fmla="*/ 0 h 2594"/>
                <a:gd name="T20" fmla="*/ 0 w 2020"/>
                <a:gd name="T21" fmla="*/ 0 h 2594"/>
                <a:gd name="T22" fmla="*/ 0 w 2020"/>
                <a:gd name="T23" fmla="*/ 0 h 2594"/>
                <a:gd name="T24" fmla="*/ 0 w 2020"/>
                <a:gd name="T25" fmla="*/ 0 h 2594"/>
                <a:gd name="T26" fmla="*/ 0 w 2020"/>
                <a:gd name="T27" fmla="*/ 0 h 2594"/>
                <a:gd name="T28" fmla="*/ 0 w 2020"/>
                <a:gd name="T29" fmla="*/ 0 h 2594"/>
                <a:gd name="T30" fmla="*/ 0 w 2020"/>
                <a:gd name="T31" fmla="*/ 0 h 2594"/>
                <a:gd name="T32" fmla="*/ 0 w 2020"/>
                <a:gd name="T33" fmla="*/ 0 h 2594"/>
                <a:gd name="T34" fmla="*/ 0 w 2020"/>
                <a:gd name="T35" fmla="*/ 0 h 2594"/>
                <a:gd name="T36" fmla="*/ 0 w 2020"/>
                <a:gd name="T37" fmla="*/ 0 h 2594"/>
                <a:gd name="T38" fmla="*/ 0 w 2020"/>
                <a:gd name="T39" fmla="*/ 0 h 2594"/>
                <a:gd name="T40" fmla="*/ 0 w 2020"/>
                <a:gd name="T41" fmla="*/ 0 h 2594"/>
                <a:gd name="T42" fmla="*/ 0 w 2020"/>
                <a:gd name="T43" fmla="*/ 0 h 2594"/>
                <a:gd name="T44" fmla="*/ 0 w 2020"/>
                <a:gd name="T45" fmla="*/ 0 h 2594"/>
                <a:gd name="T46" fmla="*/ 0 w 2020"/>
                <a:gd name="T47" fmla="*/ 0 h 2594"/>
                <a:gd name="T48" fmla="*/ 0 w 2020"/>
                <a:gd name="T49" fmla="*/ 0 h 2594"/>
                <a:gd name="T50" fmla="*/ 0 w 2020"/>
                <a:gd name="T51" fmla="*/ 0 h 25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20"/>
                <a:gd name="T79" fmla="*/ 0 h 2594"/>
                <a:gd name="T80" fmla="*/ 2020 w 2020"/>
                <a:gd name="T81" fmla="*/ 2594 h 259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Freeform 136"/>
            <p:cNvSpPr>
              <a:spLocks/>
            </p:cNvSpPr>
            <p:nvPr/>
          </p:nvSpPr>
          <p:spPr bwMode="auto">
            <a:xfrm flipH="1" flipV="1">
              <a:off x="7002" y="2220"/>
              <a:ext cx="338" cy="434"/>
            </a:xfrm>
            <a:custGeom>
              <a:avLst/>
              <a:gdLst>
                <a:gd name="T0" fmla="*/ 0 w 2020"/>
                <a:gd name="T1" fmla="*/ 0 h 2594"/>
                <a:gd name="T2" fmla="*/ 0 w 2020"/>
                <a:gd name="T3" fmla="*/ 0 h 2594"/>
                <a:gd name="T4" fmla="*/ 0 w 2020"/>
                <a:gd name="T5" fmla="*/ 0 h 2594"/>
                <a:gd name="T6" fmla="*/ 0 w 2020"/>
                <a:gd name="T7" fmla="*/ 0 h 2594"/>
                <a:gd name="T8" fmla="*/ 0 w 2020"/>
                <a:gd name="T9" fmla="*/ 0 h 2594"/>
                <a:gd name="T10" fmla="*/ 0 w 2020"/>
                <a:gd name="T11" fmla="*/ 0 h 2594"/>
                <a:gd name="T12" fmla="*/ 0 w 2020"/>
                <a:gd name="T13" fmla="*/ 0 h 2594"/>
                <a:gd name="T14" fmla="*/ 0 w 2020"/>
                <a:gd name="T15" fmla="*/ 0 h 2594"/>
                <a:gd name="T16" fmla="*/ 0 w 2020"/>
                <a:gd name="T17" fmla="*/ 0 h 2594"/>
                <a:gd name="T18" fmla="*/ 0 w 2020"/>
                <a:gd name="T19" fmla="*/ 0 h 2594"/>
                <a:gd name="T20" fmla="*/ 0 w 2020"/>
                <a:gd name="T21" fmla="*/ 0 h 2594"/>
                <a:gd name="T22" fmla="*/ 0 w 2020"/>
                <a:gd name="T23" fmla="*/ 0 h 2594"/>
                <a:gd name="T24" fmla="*/ 0 w 2020"/>
                <a:gd name="T25" fmla="*/ 0 h 2594"/>
                <a:gd name="T26" fmla="*/ 0 w 2020"/>
                <a:gd name="T27" fmla="*/ 0 h 2594"/>
                <a:gd name="T28" fmla="*/ 0 w 2020"/>
                <a:gd name="T29" fmla="*/ 0 h 2594"/>
                <a:gd name="T30" fmla="*/ 0 w 2020"/>
                <a:gd name="T31" fmla="*/ 0 h 2594"/>
                <a:gd name="T32" fmla="*/ 0 w 2020"/>
                <a:gd name="T33" fmla="*/ 0 h 2594"/>
                <a:gd name="T34" fmla="*/ 0 w 2020"/>
                <a:gd name="T35" fmla="*/ 0 h 2594"/>
                <a:gd name="T36" fmla="*/ 0 w 2020"/>
                <a:gd name="T37" fmla="*/ 0 h 2594"/>
                <a:gd name="T38" fmla="*/ 0 w 2020"/>
                <a:gd name="T39" fmla="*/ 0 h 2594"/>
                <a:gd name="T40" fmla="*/ 0 w 2020"/>
                <a:gd name="T41" fmla="*/ 0 h 2594"/>
                <a:gd name="T42" fmla="*/ 0 w 2020"/>
                <a:gd name="T43" fmla="*/ 0 h 2594"/>
                <a:gd name="T44" fmla="*/ 0 w 2020"/>
                <a:gd name="T45" fmla="*/ 0 h 2594"/>
                <a:gd name="T46" fmla="*/ 0 w 2020"/>
                <a:gd name="T47" fmla="*/ 0 h 2594"/>
                <a:gd name="T48" fmla="*/ 0 w 2020"/>
                <a:gd name="T49" fmla="*/ 0 h 2594"/>
                <a:gd name="T50" fmla="*/ 0 w 2020"/>
                <a:gd name="T51" fmla="*/ 0 h 25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20"/>
                <a:gd name="T79" fmla="*/ 0 h 2594"/>
                <a:gd name="T80" fmla="*/ 2020 w 2020"/>
                <a:gd name="T81" fmla="*/ 2594 h 259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zh-CN" altLang="en-US"/>
            </a:p>
          </p:txBody>
        </p:sp>
        <p:sp>
          <p:nvSpPr>
            <p:cNvPr id="6212" name="Rectangle 137"/>
            <p:cNvSpPr>
              <a:spLocks noChangeArrowheads="1"/>
            </p:cNvSpPr>
            <p:nvPr/>
          </p:nvSpPr>
          <p:spPr bwMode="auto">
            <a:xfrm>
              <a:off x="6627" y="2614"/>
              <a:ext cx="1155" cy="760"/>
            </a:xfrm>
            <a:prstGeom prst="rect">
              <a:avLst/>
            </a:prstGeom>
            <a:gradFill rotWithShape="0">
              <a:gsLst>
                <a:gs pos="0">
                  <a:srgbClr val="333333"/>
                </a:gs>
                <a:gs pos="50000">
                  <a:srgbClr val="C0C0C0"/>
                </a:gs>
                <a:gs pos="100000">
                  <a:srgbClr val="333333"/>
                </a:gs>
              </a:gsLst>
              <a:lin ang="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mbria" pitchFamily="18" charset="0"/>
                <a:ea typeface="华文楷体"/>
              </a:endParaRPr>
            </a:p>
          </p:txBody>
        </p:sp>
      </p:grp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948488" y="2349500"/>
          <a:ext cx="342900" cy="404813"/>
        </p:xfrm>
        <a:graphic>
          <a:graphicData uri="http://schemas.openxmlformats.org/presentationml/2006/ole">
            <p:oleObj spid="_x0000_s6146" name="Equation" r:id="rId4" imgW="139680" imgH="164880" progId="">
              <p:embed/>
            </p:oleObj>
          </a:graphicData>
        </a:graphic>
      </p:graphicFrame>
      <p:sp>
        <p:nvSpPr>
          <p:cNvPr id="71" name="Text Box 52"/>
          <p:cNvSpPr txBox="1">
            <a:spLocks noChangeArrowheads="1"/>
          </p:cNvSpPr>
          <p:nvPr/>
        </p:nvSpPr>
        <p:spPr bwMode="auto">
          <a:xfrm>
            <a:off x="6659563" y="2997200"/>
            <a:ext cx="10080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Cambria" pitchFamily="18" charset="0"/>
                <a:ea typeface="华文楷体"/>
              </a:rPr>
              <a:t>74.1%</a:t>
            </a:r>
          </a:p>
        </p:txBody>
      </p:sp>
      <p:sp>
        <p:nvSpPr>
          <p:cNvPr id="72" name="Text Box 53"/>
          <p:cNvSpPr txBox="1">
            <a:spLocks noChangeArrowheads="1"/>
          </p:cNvSpPr>
          <p:nvPr/>
        </p:nvSpPr>
        <p:spPr bwMode="auto">
          <a:xfrm>
            <a:off x="6516688" y="3644900"/>
            <a:ext cx="12239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lang="en-US" altLang="zh-CN" b="1">
                <a:solidFill>
                  <a:srgbClr val="2406BA"/>
                </a:solidFill>
                <a:latin typeface="Cambria" pitchFamily="18" charset="0"/>
                <a:ea typeface="华文楷体"/>
              </a:rPr>
              <a:t>83.3%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4572000" y="2905125"/>
            <a:ext cx="904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0.2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5724525" y="2924175"/>
            <a:ext cx="812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0.27</a:t>
            </a:r>
            <a:endParaRPr lang="zh-CN" altLang="en-US">
              <a:latin typeface="Cambria" pitchFamily="18" charset="0"/>
              <a:ea typeface="华文楷体"/>
            </a:endParaRP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4730750" y="3625850"/>
            <a:ext cx="6334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kumimoji="1" lang="en-US" altLang="zh-CN" sz="2800" b="1">
                <a:solidFill>
                  <a:srgbClr val="2406BA"/>
                </a:solidFill>
                <a:latin typeface="Times New Roman" pitchFamily="18" charset="0"/>
              </a:rPr>
              <a:t>0.4</a:t>
            </a: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5695950" y="3625850"/>
            <a:ext cx="812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2406BA"/>
                </a:solidFill>
                <a:latin typeface="Times New Roman" pitchFamily="18" charset="0"/>
              </a:rPr>
              <a:t>0.48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446" name="Group 158"/>
          <p:cNvGraphicFramePr>
            <a:graphicFrameLocks noGrp="1"/>
          </p:cNvGraphicFramePr>
          <p:nvPr/>
        </p:nvGraphicFramePr>
        <p:xfrm>
          <a:off x="1258888" y="2420938"/>
          <a:ext cx="7659687" cy="2065337"/>
        </p:xfrm>
        <a:graphic>
          <a:graphicData uri="http://schemas.openxmlformats.org/drawingml/2006/table">
            <a:tbl>
              <a:tblPr/>
              <a:tblGrid>
                <a:gridCol w="473560"/>
                <a:gridCol w="894592"/>
                <a:gridCol w="1008112"/>
                <a:gridCol w="864096"/>
                <a:gridCol w="792088"/>
                <a:gridCol w="1152128"/>
                <a:gridCol w="1080120"/>
                <a:gridCol w="1394099"/>
              </a:tblGrid>
              <a:tr h="703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G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h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F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s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W</a:t>
                      </a:r>
                      <a:r>
                        <a:rPr kumimoji="0" lang="zh-CN" altLang="en-US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有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/J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406BA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W</a:t>
                      </a:r>
                      <a:r>
                        <a:rPr kumimoji="0" lang="zh-CN" altLang="en-US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2406BA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总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406BA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/J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0.1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1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0.3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0.1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0.8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0.4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406BA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406BA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406BA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10" name="Text Box 42"/>
          <p:cNvSpPr txBox="1">
            <a:spLocks noChangeArrowheads="1"/>
          </p:cNvSpPr>
          <p:nvPr/>
        </p:nvSpPr>
        <p:spPr bwMode="auto">
          <a:xfrm>
            <a:off x="1619250" y="900113"/>
            <a:ext cx="5616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宋体" charset="-122"/>
                <a:ea typeface="华文楷体"/>
              </a:rPr>
              <a:t>2.</a:t>
            </a:r>
            <a:r>
              <a:rPr lang="zh-CN" altLang="en-US" sz="3200">
                <a:latin typeface="宋体" charset="-122"/>
                <a:ea typeface="华文楷体"/>
              </a:rPr>
              <a:t>条件：物重一定</a:t>
            </a:r>
            <a:endParaRPr lang="zh-CN" altLang="en-US" sz="1600">
              <a:latin typeface="宋体" charset="-122"/>
              <a:ea typeface="华文楷体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36725" y="684213"/>
            <a:ext cx="6030913" cy="125412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CC0000"/>
                </a:solidFill>
                <a:latin typeface="宋体" charset="-122"/>
              </a:rPr>
              <a:t>实验</a:t>
            </a:r>
            <a:r>
              <a:rPr lang="en-US" altLang="zh-CN" sz="2800">
                <a:solidFill>
                  <a:srgbClr val="CC0000"/>
                </a:solidFill>
                <a:latin typeface="Times New Roman" pitchFamily="18" charset="0"/>
              </a:rPr>
              <a:t>2</a:t>
            </a:r>
            <a:endParaRPr lang="zh-CN" altLang="en-US" sz="2800">
              <a:solidFill>
                <a:srgbClr val="CC0000"/>
              </a:solidFill>
              <a:latin typeface="Times New Roman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  <a:latin typeface="宋体" charset="-122"/>
              </a:rPr>
              <a:t>保持钩码重力一定，改变动滑轮重。</a:t>
            </a:r>
            <a:endParaRPr lang="en-US" altLang="zh-CN" sz="2800">
              <a:solidFill>
                <a:schemeClr val="tx1"/>
              </a:solidFill>
              <a:latin typeface="宋体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2275" y="4914900"/>
            <a:ext cx="7065963" cy="1041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  <a:latin typeface="宋体" charset="-122"/>
              </a:rPr>
              <a:t>结论：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CC0000"/>
                </a:solidFill>
                <a:latin typeface="Arial" charset="0"/>
              </a:rPr>
              <a:t>        物重</a:t>
            </a:r>
            <a:r>
              <a:rPr lang="zh-CN" altLang="en-US" sz="2800">
                <a:solidFill>
                  <a:schemeClr val="tx1"/>
                </a:solidFill>
                <a:latin typeface="Arial" charset="0"/>
              </a:rPr>
              <a:t>一定，动滑轮</a:t>
            </a:r>
            <a:r>
              <a:rPr lang="zh-CN" altLang="en-US" sz="2800">
                <a:solidFill>
                  <a:srgbClr val="000099"/>
                </a:solidFill>
                <a:latin typeface="Arial" charset="0"/>
              </a:rPr>
              <a:t>越重</a:t>
            </a:r>
            <a:r>
              <a:rPr lang="zh-CN" altLang="en-US" sz="2800">
                <a:solidFill>
                  <a:schemeClr val="tx1"/>
                </a:solidFill>
                <a:latin typeface="Arial" charset="0"/>
              </a:rPr>
              <a:t>，机械效率</a:t>
            </a:r>
            <a:r>
              <a:rPr lang="zh-CN" altLang="en-US" sz="2800">
                <a:solidFill>
                  <a:srgbClr val="000099"/>
                </a:solidFill>
                <a:latin typeface="Arial" charset="0"/>
              </a:rPr>
              <a:t>低</a:t>
            </a:r>
            <a:r>
              <a:rPr lang="zh-CN" altLang="en-US" sz="2800">
                <a:solidFill>
                  <a:schemeClr val="tx1"/>
                </a:solidFill>
                <a:latin typeface="Arial" charset="0"/>
              </a:rPr>
              <a:t>。</a:t>
            </a:r>
          </a:p>
        </p:txBody>
      </p:sp>
      <p:grpSp>
        <p:nvGrpSpPr>
          <p:cNvPr id="7215" name="Group 326"/>
          <p:cNvGrpSpPr>
            <a:grpSpLocks/>
          </p:cNvGrpSpPr>
          <p:nvPr/>
        </p:nvGrpSpPr>
        <p:grpSpPr bwMode="auto">
          <a:xfrm>
            <a:off x="385763" y="3654425"/>
            <a:ext cx="974725" cy="2879725"/>
            <a:chOff x="243" y="2245"/>
            <a:chExt cx="614" cy="1814"/>
          </a:xfrm>
        </p:grpSpPr>
        <p:sp>
          <p:nvSpPr>
            <p:cNvPr id="7270" name="Text Box 234"/>
            <p:cNvSpPr txBox="1">
              <a:spLocks noChangeArrowheads="1"/>
            </p:cNvSpPr>
            <p:nvPr/>
          </p:nvSpPr>
          <p:spPr bwMode="auto">
            <a:xfrm>
              <a:off x="640" y="2727"/>
              <a:ext cx="217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000" i="1">
                  <a:latin typeface="Times New Roman" pitchFamily="18" charset="0"/>
                  <a:ea typeface="华文楷体"/>
                </a:rPr>
                <a:t>F</a:t>
              </a:r>
              <a:endParaRPr lang="en-US" altLang="zh-CN" sz="2000">
                <a:latin typeface="Cambria" pitchFamily="18" charset="0"/>
                <a:ea typeface="华文楷体"/>
              </a:endParaRPr>
            </a:p>
          </p:txBody>
        </p:sp>
        <p:grpSp>
          <p:nvGrpSpPr>
            <p:cNvPr id="7271" name="Group 324"/>
            <p:cNvGrpSpPr>
              <a:grpSpLocks/>
            </p:cNvGrpSpPr>
            <p:nvPr/>
          </p:nvGrpSpPr>
          <p:grpSpPr bwMode="auto">
            <a:xfrm>
              <a:off x="243" y="2245"/>
              <a:ext cx="482" cy="1814"/>
              <a:chOff x="323" y="1820"/>
              <a:chExt cx="601" cy="2154"/>
            </a:xfrm>
          </p:grpSpPr>
          <p:grpSp>
            <p:nvGrpSpPr>
              <p:cNvPr id="7272" name="Group 323"/>
              <p:cNvGrpSpPr>
                <a:grpSpLocks/>
              </p:cNvGrpSpPr>
              <p:nvPr/>
            </p:nvGrpSpPr>
            <p:grpSpPr bwMode="auto">
              <a:xfrm>
                <a:off x="514" y="3436"/>
                <a:ext cx="245" cy="538"/>
                <a:chOff x="514" y="3493"/>
                <a:chExt cx="245" cy="538"/>
              </a:xfrm>
            </p:grpSpPr>
            <p:grpSp>
              <p:nvGrpSpPr>
                <p:cNvPr id="7337" name="xjhlx13"/>
                <p:cNvGrpSpPr>
                  <a:grpSpLocks/>
                </p:cNvGrpSpPr>
                <p:nvPr/>
              </p:nvGrpSpPr>
              <p:grpSpPr bwMode="auto">
                <a:xfrm>
                  <a:off x="514" y="3747"/>
                  <a:ext cx="240" cy="284"/>
                  <a:chOff x="6627" y="2220"/>
                  <a:chExt cx="1155" cy="1502"/>
                </a:xfrm>
              </p:grpSpPr>
              <p:sp>
                <p:nvSpPr>
                  <p:cNvPr id="7342" name="Freeform 223"/>
                  <p:cNvSpPr>
                    <a:spLocks/>
                  </p:cNvSpPr>
                  <p:nvPr/>
                </p:nvSpPr>
                <p:spPr bwMode="auto">
                  <a:xfrm>
                    <a:off x="7067" y="3288"/>
                    <a:ext cx="338" cy="434"/>
                  </a:xfrm>
                  <a:custGeom>
                    <a:avLst/>
                    <a:gdLst>
                      <a:gd name="T0" fmla="*/ 0 w 2020"/>
                      <a:gd name="T1" fmla="*/ 0 h 2594"/>
                      <a:gd name="T2" fmla="*/ 0 w 2020"/>
                      <a:gd name="T3" fmla="*/ 0 h 2594"/>
                      <a:gd name="T4" fmla="*/ 0 w 2020"/>
                      <a:gd name="T5" fmla="*/ 0 h 2594"/>
                      <a:gd name="T6" fmla="*/ 0 w 2020"/>
                      <a:gd name="T7" fmla="*/ 0 h 2594"/>
                      <a:gd name="T8" fmla="*/ 0 w 2020"/>
                      <a:gd name="T9" fmla="*/ 0 h 2594"/>
                      <a:gd name="T10" fmla="*/ 0 w 2020"/>
                      <a:gd name="T11" fmla="*/ 0 h 2594"/>
                      <a:gd name="T12" fmla="*/ 0 w 2020"/>
                      <a:gd name="T13" fmla="*/ 0 h 2594"/>
                      <a:gd name="T14" fmla="*/ 0 w 2020"/>
                      <a:gd name="T15" fmla="*/ 0 h 2594"/>
                      <a:gd name="T16" fmla="*/ 0 w 2020"/>
                      <a:gd name="T17" fmla="*/ 0 h 2594"/>
                      <a:gd name="T18" fmla="*/ 0 w 2020"/>
                      <a:gd name="T19" fmla="*/ 0 h 2594"/>
                      <a:gd name="T20" fmla="*/ 0 w 2020"/>
                      <a:gd name="T21" fmla="*/ 0 h 2594"/>
                      <a:gd name="T22" fmla="*/ 0 w 2020"/>
                      <a:gd name="T23" fmla="*/ 0 h 2594"/>
                      <a:gd name="T24" fmla="*/ 0 w 2020"/>
                      <a:gd name="T25" fmla="*/ 0 h 2594"/>
                      <a:gd name="T26" fmla="*/ 0 w 2020"/>
                      <a:gd name="T27" fmla="*/ 0 h 2594"/>
                      <a:gd name="T28" fmla="*/ 0 w 2020"/>
                      <a:gd name="T29" fmla="*/ 0 h 2594"/>
                      <a:gd name="T30" fmla="*/ 0 w 2020"/>
                      <a:gd name="T31" fmla="*/ 0 h 2594"/>
                      <a:gd name="T32" fmla="*/ 0 w 2020"/>
                      <a:gd name="T33" fmla="*/ 0 h 2594"/>
                      <a:gd name="T34" fmla="*/ 0 w 2020"/>
                      <a:gd name="T35" fmla="*/ 0 h 2594"/>
                      <a:gd name="T36" fmla="*/ 0 w 2020"/>
                      <a:gd name="T37" fmla="*/ 0 h 2594"/>
                      <a:gd name="T38" fmla="*/ 0 w 2020"/>
                      <a:gd name="T39" fmla="*/ 0 h 2594"/>
                      <a:gd name="T40" fmla="*/ 0 w 2020"/>
                      <a:gd name="T41" fmla="*/ 0 h 2594"/>
                      <a:gd name="T42" fmla="*/ 0 w 2020"/>
                      <a:gd name="T43" fmla="*/ 0 h 2594"/>
                      <a:gd name="T44" fmla="*/ 0 w 2020"/>
                      <a:gd name="T45" fmla="*/ 0 h 2594"/>
                      <a:gd name="T46" fmla="*/ 0 w 2020"/>
                      <a:gd name="T47" fmla="*/ 0 h 2594"/>
                      <a:gd name="T48" fmla="*/ 0 w 2020"/>
                      <a:gd name="T49" fmla="*/ 0 h 2594"/>
                      <a:gd name="T50" fmla="*/ 0 w 2020"/>
                      <a:gd name="T51" fmla="*/ 0 h 2594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2020"/>
                      <a:gd name="T79" fmla="*/ 0 h 2594"/>
                      <a:gd name="T80" fmla="*/ 2020 w 2020"/>
                      <a:gd name="T81" fmla="*/ 2594 h 2594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43" name="Freeform 224"/>
                  <p:cNvSpPr>
                    <a:spLocks/>
                  </p:cNvSpPr>
                  <p:nvPr/>
                </p:nvSpPr>
                <p:spPr bwMode="auto">
                  <a:xfrm flipH="1" flipV="1">
                    <a:off x="7002" y="2220"/>
                    <a:ext cx="338" cy="434"/>
                  </a:xfrm>
                  <a:custGeom>
                    <a:avLst/>
                    <a:gdLst>
                      <a:gd name="T0" fmla="*/ 0 w 2020"/>
                      <a:gd name="T1" fmla="*/ 0 h 2594"/>
                      <a:gd name="T2" fmla="*/ 0 w 2020"/>
                      <a:gd name="T3" fmla="*/ 0 h 2594"/>
                      <a:gd name="T4" fmla="*/ 0 w 2020"/>
                      <a:gd name="T5" fmla="*/ 0 h 2594"/>
                      <a:gd name="T6" fmla="*/ 0 w 2020"/>
                      <a:gd name="T7" fmla="*/ 0 h 2594"/>
                      <a:gd name="T8" fmla="*/ 0 w 2020"/>
                      <a:gd name="T9" fmla="*/ 0 h 2594"/>
                      <a:gd name="T10" fmla="*/ 0 w 2020"/>
                      <a:gd name="T11" fmla="*/ 0 h 2594"/>
                      <a:gd name="T12" fmla="*/ 0 w 2020"/>
                      <a:gd name="T13" fmla="*/ 0 h 2594"/>
                      <a:gd name="T14" fmla="*/ 0 w 2020"/>
                      <a:gd name="T15" fmla="*/ 0 h 2594"/>
                      <a:gd name="T16" fmla="*/ 0 w 2020"/>
                      <a:gd name="T17" fmla="*/ 0 h 2594"/>
                      <a:gd name="T18" fmla="*/ 0 w 2020"/>
                      <a:gd name="T19" fmla="*/ 0 h 2594"/>
                      <a:gd name="T20" fmla="*/ 0 w 2020"/>
                      <a:gd name="T21" fmla="*/ 0 h 2594"/>
                      <a:gd name="T22" fmla="*/ 0 w 2020"/>
                      <a:gd name="T23" fmla="*/ 0 h 2594"/>
                      <a:gd name="T24" fmla="*/ 0 w 2020"/>
                      <a:gd name="T25" fmla="*/ 0 h 2594"/>
                      <a:gd name="T26" fmla="*/ 0 w 2020"/>
                      <a:gd name="T27" fmla="*/ 0 h 2594"/>
                      <a:gd name="T28" fmla="*/ 0 w 2020"/>
                      <a:gd name="T29" fmla="*/ 0 h 2594"/>
                      <a:gd name="T30" fmla="*/ 0 w 2020"/>
                      <a:gd name="T31" fmla="*/ 0 h 2594"/>
                      <a:gd name="T32" fmla="*/ 0 w 2020"/>
                      <a:gd name="T33" fmla="*/ 0 h 2594"/>
                      <a:gd name="T34" fmla="*/ 0 w 2020"/>
                      <a:gd name="T35" fmla="*/ 0 h 2594"/>
                      <a:gd name="T36" fmla="*/ 0 w 2020"/>
                      <a:gd name="T37" fmla="*/ 0 h 2594"/>
                      <a:gd name="T38" fmla="*/ 0 w 2020"/>
                      <a:gd name="T39" fmla="*/ 0 h 2594"/>
                      <a:gd name="T40" fmla="*/ 0 w 2020"/>
                      <a:gd name="T41" fmla="*/ 0 h 2594"/>
                      <a:gd name="T42" fmla="*/ 0 w 2020"/>
                      <a:gd name="T43" fmla="*/ 0 h 2594"/>
                      <a:gd name="T44" fmla="*/ 0 w 2020"/>
                      <a:gd name="T45" fmla="*/ 0 h 2594"/>
                      <a:gd name="T46" fmla="*/ 0 w 2020"/>
                      <a:gd name="T47" fmla="*/ 0 h 2594"/>
                      <a:gd name="T48" fmla="*/ 0 w 2020"/>
                      <a:gd name="T49" fmla="*/ 0 h 2594"/>
                      <a:gd name="T50" fmla="*/ 0 w 2020"/>
                      <a:gd name="T51" fmla="*/ 0 h 2594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2020"/>
                      <a:gd name="T79" fmla="*/ 0 h 2594"/>
                      <a:gd name="T80" fmla="*/ 2020 w 2020"/>
                      <a:gd name="T81" fmla="*/ 2594 h 2594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rot="10800000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44" name="Rectangle 225"/>
                  <p:cNvSpPr>
                    <a:spLocks noChangeArrowheads="1"/>
                  </p:cNvSpPr>
                  <p:nvPr/>
                </p:nvSpPr>
                <p:spPr bwMode="auto">
                  <a:xfrm>
                    <a:off x="6627" y="2614"/>
                    <a:ext cx="1155" cy="76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333333"/>
                      </a:gs>
                      <a:gs pos="50000">
                        <a:srgbClr val="C0C0C0"/>
                      </a:gs>
                      <a:gs pos="100000">
                        <a:srgbClr val="333333"/>
                      </a:gs>
                    </a:gsLst>
                    <a:lin ang="0" scaled="1"/>
                  </a:gra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Cambria" pitchFamily="18" charset="0"/>
                      <a:ea typeface="华文楷体"/>
                    </a:endParaRPr>
                  </a:p>
                </p:txBody>
              </p:sp>
            </p:grpSp>
            <p:grpSp>
              <p:nvGrpSpPr>
                <p:cNvPr id="7338" name="xjhlx13"/>
                <p:cNvGrpSpPr>
                  <a:grpSpLocks/>
                </p:cNvGrpSpPr>
                <p:nvPr/>
              </p:nvGrpSpPr>
              <p:grpSpPr bwMode="auto">
                <a:xfrm>
                  <a:off x="527" y="3493"/>
                  <a:ext cx="232" cy="283"/>
                  <a:chOff x="6627" y="2220"/>
                  <a:chExt cx="1155" cy="1502"/>
                </a:xfrm>
              </p:grpSpPr>
              <p:sp>
                <p:nvSpPr>
                  <p:cNvPr id="7339" name="Freeform 227"/>
                  <p:cNvSpPr>
                    <a:spLocks/>
                  </p:cNvSpPr>
                  <p:nvPr/>
                </p:nvSpPr>
                <p:spPr bwMode="auto">
                  <a:xfrm>
                    <a:off x="7067" y="3288"/>
                    <a:ext cx="338" cy="434"/>
                  </a:xfrm>
                  <a:custGeom>
                    <a:avLst/>
                    <a:gdLst>
                      <a:gd name="T0" fmla="*/ 0 w 2020"/>
                      <a:gd name="T1" fmla="*/ 0 h 2594"/>
                      <a:gd name="T2" fmla="*/ 0 w 2020"/>
                      <a:gd name="T3" fmla="*/ 0 h 2594"/>
                      <a:gd name="T4" fmla="*/ 0 w 2020"/>
                      <a:gd name="T5" fmla="*/ 0 h 2594"/>
                      <a:gd name="T6" fmla="*/ 0 w 2020"/>
                      <a:gd name="T7" fmla="*/ 0 h 2594"/>
                      <a:gd name="T8" fmla="*/ 0 w 2020"/>
                      <a:gd name="T9" fmla="*/ 0 h 2594"/>
                      <a:gd name="T10" fmla="*/ 0 w 2020"/>
                      <a:gd name="T11" fmla="*/ 0 h 2594"/>
                      <a:gd name="T12" fmla="*/ 0 w 2020"/>
                      <a:gd name="T13" fmla="*/ 0 h 2594"/>
                      <a:gd name="T14" fmla="*/ 0 w 2020"/>
                      <a:gd name="T15" fmla="*/ 0 h 2594"/>
                      <a:gd name="T16" fmla="*/ 0 w 2020"/>
                      <a:gd name="T17" fmla="*/ 0 h 2594"/>
                      <a:gd name="T18" fmla="*/ 0 w 2020"/>
                      <a:gd name="T19" fmla="*/ 0 h 2594"/>
                      <a:gd name="T20" fmla="*/ 0 w 2020"/>
                      <a:gd name="T21" fmla="*/ 0 h 2594"/>
                      <a:gd name="T22" fmla="*/ 0 w 2020"/>
                      <a:gd name="T23" fmla="*/ 0 h 2594"/>
                      <a:gd name="T24" fmla="*/ 0 w 2020"/>
                      <a:gd name="T25" fmla="*/ 0 h 2594"/>
                      <a:gd name="T26" fmla="*/ 0 w 2020"/>
                      <a:gd name="T27" fmla="*/ 0 h 2594"/>
                      <a:gd name="T28" fmla="*/ 0 w 2020"/>
                      <a:gd name="T29" fmla="*/ 0 h 2594"/>
                      <a:gd name="T30" fmla="*/ 0 w 2020"/>
                      <a:gd name="T31" fmla="*/ 0 h 2594"/>
                      <a:gd name="T32" fmla="*/ 0 w 2020"/>
                      <a:gd name="T33" fmla="*/ 0 h 2594"/>
                      <a:gd name="T34" fmla="*/ 0 w 2020"/>
                      <a:gd name="T35" fmla="*/ 0 h 2594"/>
                      <a:gd name="T36" fmla="*/ 0 w 2020"/>
                      <a:gd name="T37" fmla="*/ 0 h 2594"/>
                      <a:gd name="T38" fmla="*/ 0 w 2020"/>
                      <a:gd name="T39" fmla="*/ 0 h 2594"/>
                      <a:gd name="T40" fmla="*/ 0 w 2020"/>
                      <a:gd name="T41" fmla="*/ 0 h 2594"/>
                      <a:gd name="T42" fmla="*/ 0 w 2020"/>
                      <a:gd name="T43" fmla="*/ 0 h 2594"/>
                      <a:gd name="T44" fmla="*/ 0 w 2020"/>
                      <a:gd name="T45" fmla="*/ 0 h 2594"/>
                      <a:gd name="T46" fmla="*/ 0 w 2020"/>
                      <a:gd name="T47" fmla="*/ 0 h 2594"/>
                      <a:gd name="T48" fmla="*/ 0 w 2020"/>
                      <a:gd name="T49" fmla="*/ 0 h 2594"/>
                      <a:gd name="T50" fmla="*/ 0 w 2020"/>
                      <a:gd name="T51" fmla="*/ 0 h 2594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2020"/>
                      <a:gd name="T79" fmla="*/ 0 h 2594"/>
                      <a:gd name="T80" fmla="*/ 2020 w 2020"/>
                      <a:gd name="T81" fmla="*/ 2594 h 2594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40" name="Freeform 228"/>
                  <p:cNvSpPr>
                    <a:spLocks/>
                  </p:cNvSpPr>
                  <p:nvPr/>
                </p:nvSpPr>
                <p:spPr bwMode="auto">
                  <a:xfrm flipH="1" flipV="1">
                    <a:off x="7002" y="2220"/>
                    <a:ext cx="338" cy="434"/>
                  </a:xfrm>
                  <a:custGeom>
                    <a:avLst/>
                    <a:gdLst>
                      <a:gd name="T0" fmla="*/ 0 w 2020"/>
                      <a:gd name="T1" fmla="*/ 0 h 2594"/>
                      <a:gd name="T2" fmla="*/ 0 w 2020"/>
                      <a:gd name="T3" fmla="*/ 0 h 2594"/>
                      <a:gd name="T4" fmla="*/ 0 w 2020"/>
                      <a:gd name="T5" fmla="*/ 0 h 2594"/>
                      <a:gd name="T6" fmla="*/ 0 w 2020"/>
                      <a:gd name="T7" fmla="*/ 0 h 2594"/>
                      <a:gd name="T8" fmla="*/ 0 w 2020"/>
                      <a:gd name="T9" fmla="*/ 0 h 2594"/>
                      <a:gd name="T10" fmla="*/ 0 w 2020"/>
                      <a:gd name="T11" fmla="*/ 0 h 2594"/>
                      <a:gd name="T12" fmla="*/ 0 w 2020"/>
                      <a:gd name="T13" fmla="*/ 0 h 2594"/>
                      <a:gd name="T14" fmla="*/ 0 w 2020"/>
                      <a:gd name="T15" fmla="*/ 0 h 2594"/>
                      <a:gd name="T16" fmla="*/ 0 w 2020"/>
                      <a:gd name="T17" fmla="*/ 0 h 2594"/>
                      <a:gd name="T18" fmla="*/ 0 w 2020"/>
                      <a:gd name="T19" fmla="*/ 0 h 2594"/>
                      <a:gd name="T20" fmla="*/ 0 w 2020"/>
                      <a:gd name="T21" fmla="*/ 0 h 2594"/>
                      <a:gd name="T22" fmla="*/ 0 w 2020"/>
                      <a:gd name="T23" fmla="*/ 0 h 2594"/>
                      <a:gd name="T24" fmla="*/ 0 w 2020"/>
                      <a:gd name="T25" fmla="*/ 0 h 2594"/>
                      <a:gd name="T26" fmla="*/ 0 w 2020"/>
                      <a:gd name="T27" fmla="*/ 0 h 2594"/>
                      <a:gd name="T28" fmla="*/ 0 w 2020"/>
                      <a:gd name="T29" fmla="*/ 0 h 2594"/>
                      <a:gd name="T30" fmla="*/ 0 w 2020"/>
                      <a:gd name="T31" fmla="*/ 0 h 2594"/>
                      <a:gd name="T32" fmla="*/ 0 w 2020"/>
                      <a:gd name="T33" fmla="*/ 0 h 2594"/>
                      <a:gd name="T34" fmla="*/ 0 w 2020"/>
                      <a:gd name="T35" fmla="*/ 0 h 2594"/>
                      <a:gd name="T36" fmla="*/ 0 w 2020"/>
                      <a:gd name="T37" fmla="*/ 0 h 2594"/>
                      <a:gd name="T38" fmla="*/ 0 w 2020"/>
                      <a:gd name="T39" fmla="*/ 0 h 2594"/>
                      <a:gd name="T40" fmla="*/ 0 w 2020"/>
                      <a:gd name="T41" fmla="*/ 0 h 2594"/>
                      <a:gd name="T42" fmla="*/ 0 w 2020"/>
                      <a:gd name="T43" fmla="*/ 0 h 2594"/>
                      <a:gd name="T44" fmla="*/ 0 w 2020"/>
                      <a:gd name="T45" fmla="*/ 0 h 2594"/>
                      <a:gd name="T46" fmla="*/ 0 w 2020"/>
                      <a:gd name="T47" fmla="*/ 0 h 2594"/>
                      <a:gd name="T48" fmla="*/ 0 w 2020"/>
                      <a:gd name="T49" fmla="*/ 0 h 2594"/>
                      <a:gd name="T50" fmla="*/ 0 w 2020"/>
                      <a:gd name="T51" fmla="*/ 0 h 2594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2020"/>
                      <a:gd name="T79" fmla="*/ 0 h 2594"/>
                      <a:gd name="T80" fmla="*/ 2020 w 2020"/>
                      <a:gd name="T81" fmla="*/ 2594 h 2594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rot="10800000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41" name="Rectangle 229"/>
                  <p:cNvSpPr>
                    <a:spLocks noChangeArrowheads="1"/>
                  </p:cNvSpPr>
                  <p:nvPr/>
                </p:nvSpPr>
                <p:spPr bwMode="auto">
                  <a:xfrm>
                    <a:off x="6627" y="2614"/>
                    <a:ext cx="1155" cy="76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333333"/>
                      </a:gs>
                      <a:gs pos="50000">
                        <a:srgbClr val="C0C0C0"/>
                      </a:gs>
                      <a:gs pos="100000">
                        <a:srgbClr val="333333"/>
                      </a:gs>
                    </a:gsLst>
                    <a:lin ang="0" scaled="1"/>
                  </a:gra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Cambria" pitchFamily="18" charset="0"/>
                      <a:ea typeface="华文楷体"/>
                    </a:endParaRPr>
                  </a:p>
                </p:txBody>
              </p:sp>
            </p:grpSp>
          </p:grpSp>
          <p:grpSp>
            <p:nvGrpSpPr>
              <p:cNvPr id="7273" name="Group 322"/>
              <p:cNvGrpSpPr>
                <a:grpSpLocks/>
              </p:cNvGrpSpPr>
              <p:nvPr/>
            </p:nvGrpSpPr>
            <p:grpSpPr bwMode="auto">
              <a:xfrm>
                <a:off x="323" y="1820"/>
                <a:ext cx="601" cy="1644"/>
                <a:chOff x="323" y="1820"/>
                <a:chExt cx="601" cy="1644"/>
              </a:xfrm>
            </p:grpSpPr>
            <p:sp>
              <p:nvSpPr>
                <p:cNvPr id="7274" name="Line 230"/>
                <p:cNvSpPr>
                  <a:spLocks noChangeShapeType="1"/>
                </p:cNvSpPr>
                <p:nvPr/>
              </p:nvSpPr>
              <p:spPr bwMode="auto">
                <a:xfrm flipH="1">
                  <a:off x="486" y="2488"/>
                  <a:ext cx="131" cy="385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75" name="Line 231"/>
                <p:cNvSpPr>
                  <a:spLocks noChangeShapeType="1"/>
                </p:cNvSpPr>
                <p:nvPr/>
              </p:nvSpPr>
              <p:spPr bwMode="auto">
                <a:xfrm flipH="1">
                  <a:off x="722" y="2180"/>
                  <a:ext cx="61" cy="744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76" name="Line 232"/>
                <p:cNvSpPr>
                  <a:spLocks noChangeShapeType="1"/>
                </p:cNvSpPr>
                <p:nvPr/>
              </p:nvSpPr>
              <p:spPr bwMode="auto">
                <a:xfrm flipH="1">
                  <a:off x="459" y="2128"/>
                  <a:ext cx="27" cy="1053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77" name="Line 233"/>
                <p:cNvSpPr>
                  <a:spLocks noChangeShapeType="1"/>
                </p:cNvSpPr>
                <p:nvPr/>
              </p:nvSpPr>
              <p:spPr bwMode="auto">
                <a:xfrm flipV="1">
                  <a:off x="774" y="2617"/>
                  <a:ext cx="53" cy="564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med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7278" name="Group 235"/>
                <p:cNvGrpSpPr>
                  <a:grpSpLocks/>
                </p:cNvGrpSpPr>
                <p:nvPr/>
              </p:nvGrpSpPr>
              <p:grpSpPr bwMode="auto">
                <a:xfrm flipV="1">
                  <a:off x="323" y="1820"/>
                  <a:ext cx="601" cy="30"/>
                  <a:chOff x="3121" y="1752"/>
                  <a:chExt cx="722" cy="130"/>
                </a:xfrm>
              </p:grpSpPr>
              <p:sp>
                <p:nvSpPr>
                  <p:cNvPr id="7330" name="Line 23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121" y="1760"/>
                    <a:ext cx="120" cy="12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31" name="Line 23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241" y="1760"/>
                    <a:ext cx="121" cy="12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32" name="Line 23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362" y="1760"/>
                    <a:ext cx="120" cy="12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33" name="Line 23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82" y="1760"/>
                    <a:ext cx="120" cy="12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34" name="Line 24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602" y="1760"/>
                    <a:ext cx="120" cy="12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35" name="Line 24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722" y="1760"/>
                    <a:ext cx="121" cy="12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36" name="Line 242"/>
                  <p:cNvSpPr>
                    <a:spLocks noChangeShapeType="1"/>
                  </p:cNvSpPr>
                  <p:nvPr/>
                </p:nvSpPr>
                <p:spPr bwMode="auto">
                  <a:xfrm>
                    <a:off x="3144" y="1752"/>
                    <a:ext cx="698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279" name="Group 321"/>
                <p:cNvGrpSpPr>
                  <a:grpSpLocks/>
                </p:cNvGrpSpPr>
                <p:nvPr/>
              </p:nvGrpSpPr>
              <p:grpSpPr bwMode="auto">
                <a:xfrm>
                  <a:off x="449" y="2667"/>
                  <a:ext cx="333" cy="797"/>
                  <a:chOff x="449" y="2667"/>
                  <a:chExt cx="333" cy="797"/>
                </a:xfrm>
              </p:grpSpPr>
              <p:sp>
                <p:nvSpPr>
                  <p:cNvPr id="7308" name="Freeform 250"/>
                  <p:cNvSpPr>
                    <a:spLocks/>
                  </p:cNvSpPr>
                  <p:nvPr/>
                </p:nvSpPr>
                <p:spPr bwMode="auto">
                  <a:xfrm rot="21325730" flipV="1">
                    <a:off x="595" y="2667"/>
                    <a:ext cx="77" cy="103"/>
                  </a:xfrm>
                  <a:custGeom>
                    <a:avLst/>
                    <a:gdLst>
                      <a:gd name="T0" fmla="*/ 0 w 2020"/>
                      <a:gd name="T1" fmla="*/ 0 h 2594"/>
                      <a:gd name="T2" fmla="*/ 0 w 2020"/>
                      <a:gd name="T3" fmla="*/ 0 h 2594"/>
                      <a:gd name="T4" fmla="*/ 0 w 2020"/>
                      <a:gd name="T5" fmla="*/ 0 h 2594"/>
                      <a:gd name="T6" fmla="*/ 0 w 2020"/>
                      <a:gd name="T7" fmla="*/ 0 h 2594"/>
                      <a:gd name="T8" fmla="*/ 0 w 2020"/>
                      <a:gd name="T9" fmla="*/ 0 h 2594"/>
                      <a:gd name="T10" fmla="*/ 0 w 2020"/>
                      <a:gd name="T11" fmla="*/ 0 h 2594"/>
                      <a:gd name="T12" fmla="*/ 0 w 2020"/>
                      <a:gd name="T13" fmla="*/ 0 h 2594"/>
                      <a:gd name="T14" fmla="*/ 0 w 2020"/>
                      <a:gd name="T15" fmla="*/ 0 h 2594"/>
                      <a:gd name="T16" fmla="*/ 0 w 2020"/>
                      <a:gd name="T17" fmla="*/ 0 h 2594"/>
                      <a:gd name="T18" fmla="*/ 0 w 2020"/>
                      <a:gd name="T19" fmla="*/ 0 h 2594"/>
                      <a:gd name="T20" fmla="*/ 0 w 2020"/>
                      <a:gd name="T21" fmla="*/ 0 h 2594"/>
                      <a:gd name="T22" fmla="*/ 0 w 2020"/>
                      <a:gd name="T23" fmla="*/ 0 h 2594"/>
                      <a:gd name="T24" fmla="*/ 0 w 2020"/>
                      <a:gd name="T25" fmla="*/ 0 h 2594"/>
                      <a:gd name="T26" fmla="*/ 0 w 2020"/>
                      <a:gd name="T27" fmla="*/ 0 h 2594"/>
                      <a:gd name="T28" fmla="*/ 0 w 2020"/>
                      <a:gd name="T29" fmla="*/ 0 h 2594"/>
                      <a:gd name="T30" fmla="*/ 0 w 2020"/>
                      <a:gd name="T31" fmla="*/ 0 h 2594"/>
                      <a:gd name="T32" fmla="*/ 0 w 2020"/>
                      <a:gd name="T33" fmla="*/ 0 h 2594"/>
                      <a:gd name="T34" fmla="*/ 0 w 2020"/>
                      <a:gd name="T35" fmla="*/ 0 h 2594"/>
                      <a:gd name="T36" fmla="*/ 0 w 2020"/>
                      <a:gd name="T37" fmla="*/ 0 h 2594"/>
                      <a:gd name="T38" fmla="*/ 0 w 2020"/>
                      <a:gd name="T39" fmla="*/ 0 h 2594"/>
                      <a:gd name="T40" fmla="*/ 0 w 2020"/>
                      <a:gd name="T41" fmla="*/ 0 h 2594"/>
                      <a:gd name="T42" fmla="*/ 0 w 2020"/>
                      <a:gd name="T43" fmla="*/ 0 h 2594"/>
                      <a:gd name="T44" fmla="*/ 0 w 2020"/>
                      <a:gd name="T45" fmla="*/ 0 h 2594"/>
                      <a:gd name="T46" fmla="*/ 0 w 2020"/>
                      <a:gd name="T47" fmla="*/ 0 h 2594"/>
                      <a:gd name="T48" fmla="*/ 0 w 2020"/>
                      <a:gd name="T49" fmla="*/ 0 h 2594"/>
                      <a:gd name="T50" fmla="*/ 0 w 2020"/>
                      <a:gd name="T51" fmla="*/ 0 h 2594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2020"/>
                      <a:gd name="T79" fmla="*/ 0 h 2594"/>
                      <a:gd name="T80" fmla="*/ 2020 w 2020"/>
                      <a:gd name="T81" fmla="*/ 2594 h 2594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rot="10800000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7309" name="xjhlx8"/>
                  <p:cNvGrpSpPr>
                    <a:grpSpLocks noChangeAspect="1"/>
                  </p:cNvGrpSpPr>
                  <p:nvPr/>
                </p:nvGrpSpPr>
                <p:grpSpPr bwMode="auto">
                  <a:xfrm rot="5400000" flipH="1">
                    <a:off x="458" y="2823"/>
                    <a:ext cx="316" cy="246"/>
                    <a:chOff x="6892" y="783"/>
                    <a:chExt cx="813" cy="579"/>
                  </a:xfrm>
                </p:grpSpPr>
                <p:grpSp>
                  <p:nvGrpSpPr>
                    <p:cNvPr id="7324" name="Group 19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7125" y="783"/>
                      <a:ext cx="580" cy="579"/>
                      <a:chOff x="2400" y="2400"/>
                      <a:chExt cx="1440" cy="1440"/>
                    </a:xfrm>
                  </p:grpSpPr>
                  <p:sp>
                    <p:nvSpPr>
                      <p:cNvPr id="7326" name="Oval 19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2400" y="2400"/>
                        <a:ext cx="1440" cy="14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FFFF"/>
                          </a:gs>
                          <a:gs pos="100000">
                            <a:srgbClr val="8F8F8F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rot="10800000" vert="eaVert"/>
                      <a:lstStyle/>
                      <a:p>
                        <a:endParaRPr lang="zh-CN" altLang="en-US">
                          <a:latin typeface="Cambria" pitchFamily="18" charset="0"/>
                          <a:ea typeface="华文楷体"/>
                        </a:endParaRPr>
                      </a:p>
                    </p:txBody>
                  </p:sp>
                  <p:sp>
                    <p:nvSpPr>
                      <p:cNvPr id="7327" name="Oval 19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2600" y="2600"/>
                        <a:ext cx="1040" cy="10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FFFF"/>
                          </a:gs>
                          <a:gs pos="100000">
                            <a:srgbClr val="000000"/>
                          </a:gs>
                        </a:gsLst>
                        <a:lin ang="2700000" scaled="1"/>
                      </a:gra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rot="10800000" vert="eaVert"/>
                      <a:lstStyle/>
                      <a:p>
                        <a:endParaRPr lang="zh-CN" altLang="en-US">
                          <a:latin typeface="Cambria" pitchFamily="18" charset="0"/>
                          <a:ea typeface="华文楷体"/>
                        </a:endParaRPr>
                      </a:p>
                    </p:txBody>
                  </p:sp>
                  <p:sp>
                    <p:nvSpPr>
                      <p:cNvPr id="7328" name="Oval 20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2800" y="2800"/>
                        <a:ext cx="640" cy="6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808080"/>
                          </a:gs>
                          <a:gs pos="100000">
                            <a:srgbClr val="969696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rot="10800000" vert="eaVert"/>
                      <a:lstStyle/>
                      <a:p>
                        <a:endParaRPr lang="zh-CN" altLang="en-US">
                          <a:latin typeface="Cambria" pitchFamily="18" charset="0"/>
                          <a:ea typeface="华文楷体"/>
                        </a:endParaRPr>
                      </a:p>
                    </p:txBody>
                  </p:sp>
                  <p:sp>
                    <p:nvSpPr>
                      <p:cNvPr id="7329" name="Oval 20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000" y="3000"/>
                        <a:ext cx="240" cy="240"/>
                      </a:xfrm>
                      <a:prstGeom prst="ellipse">
                        <a:avLst/>
                      </a:prstGeom>
                      <a:solidFill>
                        <a:srgbClr val="333333"/>
                      </a:soli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rot="10800000" vert="eaVert"/>
                      <a:lstStyle/>
                      <a:p>
                        <a:endParaRPr lang="zh-CN" altLang="en-US">
                          <a:latin typeface="Cambria" pitchFamily="18" charset="0"/>
                          <a:ea typeface="华文楷体"/>
                        </a:endParaRPr>
                      </a:p>
                    </p:txBody>
                  </p:sp>
                </p:grpSp>
                <p:sp>
                  <p:nvSpPr>
                    <p:cNvPr id="7325" name="Rectangle 20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6892" y="1024"/>
                      <a:ext cx="555" cy="97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rgbClr val="FFFFFF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rot="10800000" vert="eaVert"/>
                    <a:lstStyle/>
                    <a:p>
                      <a:endParaRPr lang="zh-CN" altLang="en-US">
                        <a:latin typeface="Cambria" pitchFamily="18" charset="0"/>
                        <a:ea typeface="华文楷体"/>
                      </a:endParaRPr>
                    </a:p>
                  </p:txBody>
                </p:sp>
              </p:grpSp>
              <p:grpSp>
                <p:nvGrpSpPr>
                  <p:cNvPr id="7310" name="Group 204"/>
                  <p:cNvGrpSpPr>
                    <a:grpSpLocks/>
                  </p:cNvGrpSpPr>
                  <p:nvPr/>
                </p:nvGrpSpPr>
                <p:grpSpPr bwMode="auto">
                  <a:xfrm>
                    <a:off x="449" y="3027"/>
                    <a:ext cx="333" cy="308"/>
                    <a:chOff x="2400" y="2400"/>
                    <a:chExt cx="1440" cy="1440"/>
                  </a:xfrm>
                </p:grpSpPr>
                <p:sp>
                  <p:nvSpPr>
                    <p:cNvPr id="7320" name="Oval 2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2400"/>
                      <a:ext cx="1440" cy="144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/>
                        </a:gs>
                        <a:gs pos="100000">
                          <a:srgbClr val="8F8F8F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latin typeface="Cambria" pitchFamily="18" charset="0"/>
                        <a:ea typeface="华文楷体"/>
                      </a:endParaRPr>
                    </a:p>
                  </p:txBody>
                </p:sp>
                <p:sp>
                  <p:nvSpPr>
                    <p:cNvPr id="7321" name="Oval 2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00" y="2600"/>
                      <a:ext cx="1040" cy="104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/>
                        </a:gs>
                        <a:gs pos="100000">
                          <a:srgbClr val="000000"/>
                        </a:gs>
                      </a:gsLst>
                      <a:lin ang="27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latin typeface="Cambria" pitchFamily="18" charset="0"/>
                        <a:ea typeface="华文楷体"/>
                      </a:endParaRPr>
                    </a:p>
                  </p:txBody>
                </p:sp>
                <p:sp>
                  <p:nvSpPr>
                    <p:cNvPr id="7322" name="Oval 2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00" y="2800"/>
                      <a:ext cx="640" cy="64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808080"/>
                        </a:gs>
                        <a:gs pos="100000">
                          <a:srgbClr val="969696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latin typeface="Cambria" pitchFamily="18" charset="0"/>
                        <a:ea typeface="华文楷体"/>
                      </a:endParaRPr>
                    </a:p>
                  </p:txBody>
                </p:sp>
                <p:sp>
                  <p:nvSpPr>
                    <p:cNvPr id="7323" name="Oval 20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00" y="3000"/>
                      <a:ext cx="240" cy="240"/>
                    </a:xfrm>
                    <a:prstGeom prst="ellipse">
                      <a:avLst/>
                    </a:prstGeom>
                    <a:solidFill>
                      <a:srgbClr val="333333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latin typeface="Cambria" pitchFamily="18" charset="0"/>
                        <a:ea typeface="华文楷体"/>
                      </a:endParaRPr>
                    </a:p>
                  </p:txBody>
                </p:sp>
              </p:grpSp>
              <p:grpSp>
                <p:nvGrpSpPr>
                  <p:cNvPr id="7311" name="Group 218"/>
                  <p:cNvGrpSpPr>
                    <a:grpSpLocks/>
                  </p:cNvGrpSpPr>
                  <p:nvPr/>
                </p:nvGrpSpPr>
                <p:grpSpPr bwMode="auto">
                  <a:xfrm>
                    <a:off x="570" y="2744"/>
                    <a:ext cx="102" cy="720"/>
                    <a:chOff x="584" y="2840"/>
                    <a:chExt cx="113" cy="766"/>
                  </a:xfrm>
                </p:grpSpPr>
                <p:sp>
                  <p:nvSpPr>
                    <p:cNvPr id="7312" name="Freeform 210"/>
                    <p:cNvSpPr>
                      <a:spLocks/>
                    </p:cNvSpPr>
                    <p:nvPr/>
                  </p:nvSpPr>
                  <p:spPr bwMode="auto">
                    <a:xfrm>
                      <a:off x="612" y="3500"/>
                      <a:ext cx="77" cy="106"/>
                    </a:xfrm>
                    <a:custGeom>
                      <a:avLst/>
                      <a:gdLst>
                        <a:gd name="T0" fmla="*/ 0 w 2020"/>
                        <a:gd name="T1" fmla="*/ 0 h 2594"/>
                        <a:gd name="T2" fmla="*/ 0 w 2020"/>
                        <a:gd name="T3" fmla="*/ 0 h 2594"/>
                        <a:gd name="T4" fmla="*/ 0 w 2020"/>
                        <a:gd name="T5" fmla="*/ 0 h 2594"/>
                        <a:gd name="T6" fmla="*/ 0 w 2020"/>
                        <a:gd name="T7" fmla="*/ 0 h 2594"/>
                        <a:gd name="T8" fmla="*/ 0 w 2020"/>
                        <a:gd name="T9" fmla="*/ 0 h 2594"/>
                        <a:gd name="T10" fmla="*/ 0 w 2020"/>
                        <a:gd name="T11" fmla="*/ 0 h 2594"/>
                        <a:gd name="T12" fmla="*/ 0 w 2020"/>
                        <a:gd name="T13" fmla="*/ 0 h 2594"/>
                        <a:gd name="T14" fmla="*/ 0 w 2020"/>
                        <a:gd name="T15" fmla="*/ 0 h 2594"/>
                        <a:gd name="T16" fmla="*/ 0 w 2020"/>
                        <a:gd name="T17" fmla="*/ 0 h 2594"/>
                        <a:gd name="T18" fmla="*/ 0 w 2020"/>
                        <a:gd name="T19" fmla="*/ 0 h 2594"/>
                        <a:gd name="T20" fmla="*/ 0 w 2020"/>
                        <a:gd name="T21" fmla="*/ 0 h 2594"/>
                        <a:gd name="T22" fmla="*/ 0 w 2020"/>
                        <a:gd name="T23" fmla="*/ 0 h 2594"/>
                        <a:gd name="T24" fmla="*/ 0 w 2020"/>
                        <a:gd name="T25" fmla="*/ 0 h 2594"/>
                        <a:gd name="T26" fmla="*/ 0 w 2020"/>
                        <a:gd name="T27" fmla="*/ 0 h 2594"/>
                        <a:gd name="T28" fmla="*/ 0 w 2020"/>
                        <a:gd name="T29" fmla="*/ 0 h 2594"/>
                        <a:gd name="T30" fmla="*/ 0 w 2020"/>
                        <a:gd name="T31" fmla="*/ 0 h 2594"/>
                        <a:gd name="T32" fmla="*/ 0 w 2020"/>
                        <a:gd name="T33" fmla="*/ 0 h 2594"/>
                        <a:gd name="T34" fmla="*/ 0 w 2020"/>
                        <a:gd name="T35" fmla="*/ 0 h 2594"/>
                        <a:gd name="T36" fmla="*/ 0 w 2020"/>
                        <a:gd name="T37" fmla="*/ 0 h 2594"/>
                        <a:gd name="T38" fmla="*/ 0 w 2020"/>
                        <a:gd name="T39" fmla="*/ 0 h 2594"/>
                        <a:gd name="T40" fmla="*/ 0 w 2020"/>
                        <a:gd name="T41" fmla="*/ 0 h 2594"/>
                        <a:gd name="T42" fmla="*/ 0 w 2020"/>
                        <a:gd name="T43" fmla="*/ 0 h 2594"/>
                        <a:gd name="T44" fmla="*/ 0 w 2020"/>
                        <a:gd name="T45" fmla="*/ 0 h 2594"/>
                        <a:gd name="T46" fmla="*/ 0 w 2020"/>
                        <a:gd name="T47" fmla="*/ 0 h 2594"/>
                        <a:gd name="T48" fmla="*/ 0 w 2020"/>
                        <a:gd name="T49" fmla="*/ 0 h 2594"/>
                        <a:gd name="T50" fmla="*/ 0 w 2020"/>
                        <a:gd name="T51" fmla="*/ 0 h 2594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w 2020"/>
                        <a:gd name="T79" fmla="*/ 0 h 2594"/>
                        <a:gd name="T80" fmla="*/ 2020 w 2020"/>
                        <a:gd name="T81" fmla="*/ 2594 h 2594"/>
                      </a:gdLst>
                      <a:ahLst/>
                      <a:cxnLst>
                        <a:cxn ang="T52">
                          <a:pos x="T0" y="T1"/>
                        </a:cxn>
                        <a:cxn ang="T53">
                          <a:pos x="T2" y="T3"/>
                        </a:cxn>
                        <a:cxn ang="T54">
                          <a:pos x="T4" y="T5"/>
                        </a:cxn>
                        <a:cxn ang="T55">
                          <a:pos x="T6" y="T7"/>
                        </a:cxn>
                        <a:cxn ang="T56">
                          <a:pos x="T8" y="T9"/>
                        </a:cxn>
                        <a:cxn ang="T57">
                          <a:pos x="T10" y="T11"/>
                        </a:cxn>
                        <a:cxn ang="T58">
                          <a:pos x="T12" y="T13"/>
                        </a:cxn>
                        <a:cxn ang="T59">
                          <a:pos x="T14" y="T15"/>
                        </a:cxn>
                        <a:cxn ang="T60">
                          <a:pos x="T16" y="T17"/>
                        </a:cxn>
                        <a:cxn ang="T61">
                          <a:pos x="T18" y="T19"/>
                        </a:cxn>
                        <a:cxn ang="T62">
                          <a:pos x="T20" y="T21"/>
                        </a:cxn>
                        <a:cxn ang="T63">
                          <a:pos x="T22" y="T23"/>
                        </a:cxn>
                        <a:cxn ang="T64">
                          <a:pos x="T24" y="T25"/>
                        </a:cxn>
                        <a:cxn ang="T65">
                          <a:pos x="T26" y="T27"/>
                        </a:cxn>
                        <a:cxn ang="T66">
                          <a:pos x="T28" y="T29"/>
                        </a:cxn>
                        <a:cxn ang="T67">
                          <a:pos x="T30" y="T31"/>
                        </a:cxn>
                        <a:cxn ang="T68">
                          <a:pos x="T32" y="T33"/>
                        </a:cxn>
                        <a:cxn ang="T69">
                          <a:pos x="T34" y="T35"/>
                        </a:cxn>
                        <a:cxn ang="T70">
                          <a:pos x="T36" y="T37"/>
                        </a:cxn>
                        <a:cxn ang="T71">
                          <a:pos x="T38" y="T39"/>
                        </a:cxn>
                        <a:cxn ang="T72">
                          <a:pos x="T40" y="T41"/>
                        </a:cxn>
                        <a:cxn ang="T73">
                          <a:pos x="T42" y="T43"/>
                        </a:cxn>
                        <a:cxn ang="T74">
                          <a:pos x="T44" y="T45"/>
                        </a:cxn>
                        <a:cxn ang="T75">
                          <a:pos x="T46" y="T47"/>
                        </a:cxn>
                        <a:cxn ang="T76">
                          <a:pos x="T48" y="T49"/>
                        </a:cxn>
                        <a:cxn ang="T77">
                          <a:pos x="T50" y="T51"/>
                        </a:cxn>
                      </a:cxnLst>
                      <a:rect l="T78" t="T79" r="T80" b="T81"/>
                      <a:pathLst>
                        <a:path w="2020" h="2594">
                          <a:moveTo>
                            <a:pt x="472" y="15"/>
                          </a:moveTo>
                          <a:cubicBezTo>
                            <a:pt x="472" y="107"/>
                            <a:pt x="477" y="387"/>
                            <a:pt x="472" y="552"/>
                          </a:cubicBezTo>
                          <a:cubicBezTo>
                            <a:pt x="467" y="717"/>
                            <a:pt x="480" y="887"/>
                            <a:pt x="442" y="1005"/>
                          </a:cubicBezTo>
                          <a:cubicBezTo>
                            <a:pt x="404" y="1123"/>
                            <a:pt x="302" y="1180"/>
                            <a:pt x="247" y="1260"/>
                          </a:cubicBezTo>
                          <a:cubicBezTo>
                            <a:pt x="192" y="1340"/>
                            <a:pt x="152" y="1398"/>
                            <a:pt x="112" y="1488"/>
                          </a:cubicBezTo>
                          <a:cubicBezTo>
                            <a:pt x="72" y="1578"/>
                            <a:pt x="14" y="1706"/>
                            <a:pt x="7" y="1800"/>
                          </a:cubicBezTo>
                          <a:cubicBezTo>
                            <a:pt x="0" y="1894"/>
                            <a:pt x="25" y="1968"/>
                            <a:pt x="67" y="2055"/>
                          </a:cubicBezTo>
                          <a:cubicBezTo>
                            <a:pt x="109" y="2142"/>
                            <a:pt x="165" y="2245"/>
                            <a:pt x="262" y="2325"/>
                          </a:cubicBezTo>
                          <a:cubicBezTo>
                            <a:pt x="359" y="2405"/>
                            <a:pt x="515" y="2498"/>
                            <a:pt x="652" y="2535"/>
                          </a:cubicBezTo>
                          <a:cubicBezTo>
                            <a:pt x="789" y="2572"/>
                            <a:pt x="937" y="2594"/>
                            <a:pt x="1087" y="2550"/>
                          </a:cubicBezTo>
                          <a:cubicBezTo>
                            <a:pt x="1237" y="2506"/>
                            <a:pt x="1440" y="2366"/>
                            <a:pt x="1552" y="2268"/>
                          </a:cubicBezTo>
                          <a:cubicBezTo>
                            <a:pt x="1664" y="2170"/>
                            <a:pt x="1702" y="2069"/>
                            <a:pt x="1762" y="1965"/>
                          </a:cubicBezTo>
                          <a:cubicBezTo>
                            <a:pt x="1822" y="1861"/>
                            <a:pt x="1872" y="1759"/>
                            <a:pt x="1912" y="1644"/>
                          </a:cubicBezTo>
                          <a:cubicBezTo>
                            <a:pt x="1952" y="1529"/>
                            <a:pt x="2020" y="1309"/>
                            <a:pt x="2002" y="1275"/>
                          </a:cubicBezTo>
                          <a:cubicBezTo>
                            <a:pt x="1984" y="1241"/>
                            <a:pt x="1874" y="1355"/>
                            <a:pt x="1807" y="1440"/>
                          </a:cubicBezTo>
                          <a:cubicBezTo>
                            <a:pt x="1740" y="1525"/>
                            <a:pt x="1669" y="1690"/>
                            <a:pt x="1597" y="1785"/>
                          </a:cubicBezTo>
                          <a:cubicBezTo>
                            <a:pt x="1525" y="1880"/>
                            <a:pt x="1442" y="1953"/>
                            <a:pt x="1372" y="2010"/>
                          </a:cubicBezTo>
                          <a:cubicBezTo>
                            <a:pt x="1302" y="2067"/>
                            <a:pt x="1257" y="2113"/>
                            <a:pt x="1177" y="2130"/>
                          </a:cubicBezTo>
                          <a:cubicBezTo>
                            <a:pt x="1097" y="2147"/>
                            <a:pt x="982" y="2147"/>
                            <a:pt x="892" y="2115"/>
                          </a:cubicBezTo>
                          <a:cubicBezTo>
                            <a:pt x="802" y="2083"/>
                            <a:pt x="677" y="2022"/>
                            <a:pt x="637" y="1935"/>
                          </a:cubicBezTo>
                          <a:cubicBezTo>
                            <a:pt x="597" y="1848"/>
                            <a:pt x="612" y="1702"/>
                            <a:pt x="652" y="1590"/>
                          </a:cubicBezTo>
                          <a:cubicBezTo>
                            <a:pt x="692" y="1478"/>
                            <a:pt x="817" y="1355"/>
                            <a:pt x="877" y="1260"/>
                          </a:cubicBezTo>
                          <a:cubicBezTo>
                            <a:pt x="937" y="1165"/>
                            <a:pt x="990" y="1112"/>
                            <a:pt x="1012" y="1020"/>
                          </a:cubicBezTo>
                          <a:cubicBezTo>
                            <a:pt x="1034" y="928"/>
                            <a:pt x="1012" y="786"/>
                            <a:pt x="1012" y="708"/>
                          </a:cubicBezTo>
                          <a:cubicBezTo>
                            <a:pt x="1012" y="630"/>
                            <a:pt x="1012" y="670"/>
                            <a:pt x="1012" y="552"/>
                          </a:cubicBezTo>
                          <a:cubicBezTo>
                            <a:pt x="1012" y="434"/>
                            <a:pt x="1012" y="115"/>
                            <a:pt x="1012" y="0"/>
                          </a:cubicBezTo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313" name="Freeform 212"/>
                    <p:cNvSpPr>
                      <a:spLocks/>
                    </p:cNvSpPr>
                    <p:nvPr/>
                  </p:nvSpPr>
                  <p:spPr bwMode="auto">
                    <a:xfrm>
                      <a:off x="584" y="3165"/>
                      <a:ext cx="113" cy="356"/>
                    </a:xfrm>
                    <a:custGeom>
                      <a:avLst/>
                      <a:gdLst>
                        <a:gd name="T0" fmla="*/ 0 w 915"/>
                        <a:gd name="T1" fmla="*/ 0 h 1180"/>
                        <a:gd name="T2" fmla="*/ 113 w 915"/>
                        <a:gd name="T3" fmla="*/ 5 h 1180"/>
                        <a:gd name="T4" fmla="*/ 78 w 915"/>
                        <a:gd name="T5" fmla="*/ 356 h 1180"/>
                        <a:gd name="T6" fmla="*/ 33 w 915"/>
                        <a:gd name="T7" fmla="*/ 348 h 1180"/>
                        <a:gd name="T8" fmla="*/ 0 w 915"/>
                        <a:gd name="T9" fmla="*/ 0 h 118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915"/>
                        <a:gd name="T16" fmla="*/ 0 h 1180"/>
                        <a:gd name="T17" fmla="*/ 915 w 915"/>
                        <a:gd name="T18" fmla="*/ 1180 h 118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915" h="1180">
                          <a:moveTo>
                            <a:pt x="0" y="0"/>
                          </a:moveTo>
                          <a:lnTo>
                            <a:pt x="915" y="15"/>
                          </a:lnTo>
                          <a:lnTo>
                            <a:pt x="630" y="1180"/>
                          </a:lnTo>
                          <a:lnTo>
                            <a:pt x="270" y="115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rgbClr val="969696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314" name="Oval 2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15" y="3275"/>
                      <a:ext cx="54" cy="47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latin typeface="Cambria" pitchFamily="18" charset="0"/>
                        <a:ea typeface="华文楷体"/>
                      </a:endParaRPr>
                    </a:p>
                  </p:txBody>
                </p:sp>
                <p:sp>
                  <p:nvSpPr>
                    <p:cNvPr id="7315" name="Oval 2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09" y="3463"/>
                      <a:ext cx="54" cy="47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latin typeface="Cambria" pitchFamily="18" charset="0"/>
                        <a:ea typeface="华文楷体"/>
                      </a:endParaRPr>
                    </a:p>
                  </p:txBody>
                </p:sp>
                <p:sp>
                  <p:nvSpPr>
                    <p:cNvPr id="7316" name="Freeform 212"/>
                    <p:cNvSpPr>
                      <a:spLocks/>
                    </p:cNvSpPr>
                    <p:nvPr/>
                  </p:nvSpPr>
                  <p:spPr bwMode="auto">
                    <a:xfrm flipV="1">
                      <a:off x="584" y="2840"/>
                      <a:ext cx="113" cy="356"/>
                    </a:xfrm>
                    <a:custGeom>
                      <a:avLst/>
                      <a:gdLst>
                        <a:gd name="T0" fmla="*/ 0 w 915"/>
                        <a:gd name="T1" fmla="*/ 0 h 1180"/>
                        <a:gd name="T2" fmla="*/ 113 w 915"/>
                        <a:gd name="T3" fmla="*/ 5 h 1180"/>
                        <a:gd name="T4" fmla="*/ 78 w 915"/>
                        <a:gd name="T5" fmla="*/ 356 h 1180"/>
                        <a:gd name="T6" fmla="*/ 33 w 915"/>
                        <a:gd name="T7" fmla="*/ 348 h 1180"/>
                        <a:gd name="T8" fmla="*/ 0 w 915"/>
                        <a:gd name="T9" fmla="*/ 0 h 118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915"/>
                        <a:gd name="T16" fmla="*/ 0 h 1180"/>
                        <a:gd name="T17" fmla="*/ 915 w 915"/>
                        <a:gd name="T18" fmla="*/ 1180 h 118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915" h="1180">
                          <a:moveTo>
                            <a:pt x="0" y="0"/>
                          </a:moveTo>
                          <a:lnTo>
                            <a:pt x="915" y="15"/>
                          </a:lnTo>
                          <a:lnTo>
                            <a:pt x="630" y="1180"/>
                          </a:lnTo>
                          <a:lnTo>
                            <a:pt x="270" y="115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rgbClr val="969696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rot="10800000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317" name="Oval 2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12" y="2982"/>
                      <a:ext cx="54" cy="47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latin typeface="Cambria" pitchFamily="18" charset="0"/>
                        <a:ea typeface="华文楷体"/>
                      </a:endParaRPr>
                    </a:p>
                  </p:txBody>
                </p:sp>
                <p:sp>
                  <p:nvSpPr>
                    <p:cNvPr id="7318" name="Oval 2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03" y="2840"/>
                      <a:ext cx="54" cy="47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latin typeface="Cambria" pitchFamily="18" charset="0"/>
                        <a:ea typeface="华文楷体"/>
                      </a:endParaRPr>
                    </a:p>
                  </p:txBody>
                </p:sp>
                <p:sp>
                  <p:nvSpPr>
                    <p:cNvPr id="7319" name="Oval 2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03" y="3166"/>
                      <a:ext cx="81" cy="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5B5B5B"/>
                        </a:gs>
                        <a:gs pos="50000">
                          <a:srgbClr val="969696"/>
                        </a:gs>
                        <a:gs pos="100000">
                          <a:srgbClr val="5B5B5B"/>
                        </a:gs>
                      </a:gsLst>
                      <a:lin ang="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mbria" pitchFamily="18" charset="0"/>
                        <a:ea typeface="华文楷体"/>
                      </a:endParaRPr>
                    </a:p>
                  </p:txBody>
                </p:sp>
              </p:grpSp>
            </p:grpSp>
            <p:grpSp>
              <p:nvGrpSpPr>
                <p:cNvPr id="7280" name="Group 290"/>
                <p:cNvGrpSpPr>
                  <a:grpSpLocks/>
                </p:cNvGrpSpPr>
                <p:nvPr/>
              </p:nvGrpSpPr>
              <p:grpSpPr bwMode="auto">
                <a:xfrm>
                  <a:off x="466" y="1820"/>
                  <a:ext cx="335" cy="693"/>
                  <a:chOff x="414" y="1848"/>
                  <a:chExt cx="362" cy="765"/>
                </a:xfrm>
              </p:grpSpPr>
              <p:grpSp>
                <p:nvGrpSpPr>
                  <p:cNvPr id="7281" name="Group 261"/>
                  <p:cNvGrpSpPr>
                    <a:grpSpLocks/>
                  </p:cNvGrpSpPr>
                  <p:nvPr/>
                </p:nvGrpSpPr>
                <p:grpSpPr bwMode="auto">
                  <a:xfrm>
                    <a:off x="414" y="1933"/>
                    <a:ext cx="362" cy="680"/>
                    <a:chOff x="414" y="1962"/>
                    <a:chExt cx="362" cy="680"/>
                  </a:xfrm>
                </p:grpSpPr>
                <p:grpSp>
                  <p:nvGrpSpPr>
                    <p:cNvPr id="7283" name="Group 25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14" y="2106"/>
                      <a:ext cx="347" cy="536"/>
                      <a:chOff x="414" y="2106"/>
                      <a:chExt cx="347" cy="536"/>
                    </a:xfrm>
                  </p:grpSpPr>
                  <p:grpSp>
                    <p:nvGrpSpPr>
                      <p:cNvPr id="7297" name="Group 15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14" y="2106"/>
                        <a:ext cx="347" cy="334"/>
                        <a:chOff x="2400" y="2400"/>
                        <a:chExt cx="1440" cy="1440"/>
                      </a:xfrm>
                    </p:grpSpPr>
                    <p:sp>
                      <p:nvSpPr>
                        <p:cNvPr id="7304" name="Oval 15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400" y="2400"/>
                          <a:ext cx="1440" cy="1440"/>
                        </a:xfrm>
                        <a:prstGeom prst="ellipse">
                          <a:avLst/>
                        </a:prstGeom>
                        <a:gradFill rotWithShape="0">
                          <a:gsLst>
                            <a:gs pos="0">
                              <a:srgbClr val="FFFFFF"/>
                            </a:gs>
                            <a:gs pos="100000">
                              <a:srgbClr val="8F8F8F"/>
                            </a:gs>
                          </a:gsLst>
                          <a:path path="shape">
                            <a:fillToRect l="50000" t="50000" r="50000" b="50000"/>
                          </a:path>
                        </a:gradFill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>
                            <a:latin typeface="Cambria" pitchFamily="18" charset="0"/>
                            <a:ea typeface="华文楷体"/>
                          </a:endParaRPr>
                        </a:p>
                      </p:txBody>
                    </p:sp>
                    <p:sp>
                      <p:nvSpPr>
                        <p:cNvPr id="7305" name="Oval 15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00" y="2600"/>
                          <a:ext cx="1040" cy="1040"/>
                        </a:xfrm>
                        <a:prstGeom prst="ellipse">
                          <a:avLst/>
                        </a:prstGeom>
                        <a:gradFill rotWithShape="0">
                          <a:gsLst>
                            <a:gs pos="0">
                              <a:srgbClr val="FFFFFF"/>
                            </a:gs>
                            <a:gs pos="100000">
                              <a:srgbClr val="000000"/>
                            </a:gs>
                          </a:gsLst>
                          <a:lin ang="2700000" scaled="1"/>
                        </a:gra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>
                            <a:latin typeface="Cambria" pitchFamily="18" charset="0"/>
                            <a:ea typeface="华文楷体"/>
                          </a:endParaRPr>
                        </a:p>
                      </p:txBody>
                    </p:sp>
                    <p:sp>
                      <p:nvSpPr>
                        <p:cNvPr id="7306" name="Oval 15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800" y="2800"/>
                          <a:ext cx="640" cy="640"/>
                        </a:xfrm>
                        <a:prstGeom prst="ellipse">
                          <a:avLst/>
                        </a:prstGeom>
                        <a:gradFill rotWithShape="0">
                          <a:gsLst>
                            <a:gs pos="0">
                              <a:srgbClr val="808080"/>
                            </a:gs>
                            <a:gs pos="100000">
                              <a:srgbClr val="969696"/>
                            </a:gs>
                          </a:gsLst>
                          <a:path path="shape">
                            <a:fillToRect l="50000" t="50000" r="50000" b="50000"/>
                          </a:path>
                        </a:gra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>
                            <a:latin typeface="Cambria" pitchFamily="18" charset="0"/>
                            <a:ea typeface="华文楷体"/>
                          </a:endParaRPr>
                        </a:p>
                      </p:txBody>
                    </p:sp>
                    <p:sp>
                      <p:nvSpPr>
                        <p:cNvPr id="7307" name="Oval 15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000" y="3000"/>
                          <a:ext cx="240" cy="240"/>
                        </a:xfrm>
                        <a:prstGeom prst="ellipse">
                          <a:avLst/>
                        </a:prstGeom>
                        <a:solidFill>
                          <a:srgbClr val="333333"/>
                        </a:solidFill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>
                            <a:latin typeface="Cambria" pitchFamily="18" charset="0"/>
                            <a:ea typeface="华文楷体"/>
                          </a:endParaRPr>
                        </a:p>
                      </p:txBody>
                    </p:sp>
                  </p:grpSp>
                  <p:grpSp>
                    <p:nvGrpSpPr>
                      <p:cNvPr id="7298" name="Group 25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79" y="2239"/>
                        <a:ext cx="221" cy="403"/>
                        <a:chOff x="479" y="2239"/>
                        <a:chExt cx="221" cy="403"/>
                      </a:xfrm>
                    </p:grpSpPr>
                    <p:sp>
                      <p:nvSpPr>
                        <p:cNvPr id="7299" name="Freeform 159"/>
                        <p:cNvSpPr>
                          <a:spLocks/>
                        </p:cNvSpPr>
                        <p:nvPr/>
                      </p:nvSpPr>
                      <p:spPr bwMode="auto">
                        <a:xfrm flipH="1">
                          <a:off x="527" y="2557"/>
                          <a:ext cx="105" cy="85"/>
                        </a:xfrm>
                        <a:custGeom>
                          <a:avLst/>
                          <a:gdLst>
                            <a:gd name="T0" fmla="*/ 0 w 2020"/>
                            <a:gd name="T1" fmla="*/ 0 h 2594"/>
                            <a:gd name="T2" fmla="*/ 0 w 2020"/>
                            <a:gd name="T3" fmla="*/ 0 h 2594"/>
                            <a:gd name="T4" fmla="*/ 0 w 2020"/>
                            <a:gd name="T5" fmla="*/ 0 h 2594"/>
                            <a:gd name="T6" fmla="*/ 0 w 2020"/>
                            <a:gd name="T7" fmla="*/ 0 h 2594"/>
                            <a:gd name="T8" fmla="*/ 0 w 2020"/>
                            <a:gd name="T9" fmla="*/ 0 h 2594"/>
                            <a:gd name="T10" fmla="*/ 0 w 2020"/>
                            <a:gd name="T11" fmla="*/ 0 h 2594"/>
                            <a:gd name="T12" fmla="*/ 0 w 2020"/>
                            <a:gd name="T13" fmla="*/ 0 h 2594"/>
                            <a:gd name="T14" fmla="*/ 0 w 2020"/>
                            <a:gd name="T15" fmla="*/ 0 h 2594"/>
                            <a:gd name="T16" fmla="*/ 0 w 2020"/>
                            <a:gd name="T17" fmla="*/ 0 h 2594"/>
                            <a:gd name="T18" fmla="*/ 0 w 2020"/>
                            <a:gd name="T19" fmla="*/ 0 h 2594"/>
                            <a:gd name="T20" fmla="*/ 0 w 2020"/>
                            <a:gd name="T21" fmla="*/ 0 h 2594"/>
                            <a:gd name="T22" fmla="*/ 0 w 2020"/>
                            <a:gd name="T23" fmla="*/ 0 h 2594"/>
                            <a:gd name="T24" fmla="*/ 0 w 2020"/>
                            <a:gd name="T25" fmla="*/ 0 h 2594"/>
                            <a:gd name="T26" fmla="*/ 0 w 2020"/>
                            <a:gd name="T27" fmla="*/ 0 h 2594"/>
                            <a:gd name="T28" fmla="*/ 0 w 2020"/>
                            <a:gd name="T29" fmla="*/ 0 h 2594"/>
                            <a:gd name="T30" fmla="*/ 0 w 2020"/>
                            <a:gd name="T31" fmla="*/ 0 h 2594"/>
                            <a:gd name="T32" fmla="*/ 0 w 2020"/>
                            <a:gd name="T33" fmla="*/ 0 h 2594"/>
                            <a:gd name="T34" fmla="*/ 0 w 2020"/>
                            <a:gd name="T35" fmla="*/ 0 h 2594"/>
                            <a:gd name="T36" fmla="*/ 0 w 2020"/>
                            <a:gd name="T37" fmla="*/ 0 h 2594"/>
                            <a:gd name="T38" fmla="*/ 0 w 2020"/>
                            <a:gd name="T39" fmla="*/ 0 h 2594"/>
                            <a:gd name="T40" fmla="*/ 0 w 2020"/>
                            <a:gd name="T41" fmla="*/ 0 h 2594"/>
                            <a:gd name="T42" fmla="*/ 0 w 2020"/>
                            <a:gd name="T43" fmla="*/ 0 h 2594"/>
                            <a:gd name="T44" fmla="*/ 0 w 2020"/>
                            <a:gd name="T45" fmla="*/ 0 h 2594"/>
                            <a:gd name="T46" fmla="*/ 0 w 2020"/>
                            <a:gd name="T47" fmla="*/ 0 h 2594"/>
                            <a:gd name="T48" fmla="*/ 0 w 2020"/>
                            <a:gd name="T49" fmla="*/ 0 h 2594"/>
                            <a:gd name="T50" fmla="*/ 0 w 2020"/>
                            <a:gd name="T51" fmla="*/ 0 h 2594"/>
                            <a:gd name="T52" fmla="*/ 0 60000 65536"/>
                            <a:gd name="T53" fmla="*/ 0 60000 65536"/>
                            <a:gd name="T54" fmla="*/ 0 60000 65536"/>
                            <a:gd name="T55" fmla="*/ 0 60000 65536"/>
                            <a:gd name="T56" fmla="*/ 0 60000 65536"/>
                            <a:gd name="T57" fmla="*/ 0 60000 65536"/>
                            <a:gd name="T58" fmla="*/ 0 60000 65536"/>
                            <a:gd name="T59" fmla="*/ 0 60000 65536"/>
                            <a:gd name="T60" fmla="*/ 0 60000 65536"/>
                            <a:gd name="T61" fmla="*/ 0 60000 65536"/>
                            <a:gd name="T62" fmla="*/ 0 60000 65536"/>
                            <a:gd name="T63" fmla="*/ 0 60000 65536"/>
                            <a:gd name="T64" fmla="*/ 0 60000 65536"/>
                            <a:gd name="T65" fmla="*/ 0 60000 65536"/>
                            <a:gd name="T66" fmla="*/ 0 60000 65536"/>
                            <a:gd name="T67" fmla="*/ 0 60000 65536"/>
                            <a:gd name="T68" fmla="*/ 0 60000 65536"/>
                            <a:gd name="T69" fmla="*/ 0 60000 65536"/>
                            <a:gd name="T70" fmla="*/ 0 60000 65536"/>
                            <a:gd name="T71" fmla="*/ 0 60000 65536"/>
                            <a:gd name="T72" fmla="*/ 0 60000 65536"/>
                            <a:gd name="T73" fmla="*/ 0 60000 65536"/>
                            <a:gd name="T74" fmla="*/ 0 60000 65536"/>
                            <a:gd name="T75" fmla="*/ 0 60000 65536"/>
                            <a:gd name="T76" fmla="*/ 0 60000 65536"/>
                            <a:gd name="T77" fmla="*/ 0 60000 65536"/>
                            <a:gd name="T78" fmla="*/ 0 w 2020"/>
                            <a:gd name="T79" fmla="*/ 0 h 2594"/>
                            <a:gd name="T80" fmla="*/ 2020 w 2020"/>
                            <a:gd name="T81" fmla="*/ 2594 h 2594"/>
                          </a:gdLst>
                          <a:ahLst/>
                          <a:cxnLst>
                            <a:cxn ang="T52">
                              <a:pos x="T0" y="T1"/>
                            </a:cxn>
                            <a:cxn ang="T53">
                              <a:pos x="T2" y="T3"/>
                            </a:cxn>
                            <a:cxn ang="T54">
                              <a:pos x="T4" y="T5"/>
                            </a:cxn>
                            <a:cxn ang="T55">
                              <a:pos x="T6" y="T7"/>
                            </a:cxn>
                            <a:cxn ang="T56">
                              <a:pos x="T8" y="T9"/>
                            </a:cxn>
                            <a:cxn ang="T57">
                              <a:pos x="T10" y="T11"/>
                            </a:cxn>
                            <a:cxn ang="T58">
                              <a:pos x="T12" y="T13"/>
                            </a:cxn>
                            <a:cxn ang="T59">
                              <a:pos x="T14" y="T15"/>
                            </a:cxn>
                            <a:cxn ang="T60">
                              <a:pos x="T16" y="T17"/>
                            </a:cxn>
                            <a:cxn ang="T61">
                              <a:pos x="T18" y="T19"/>
                            </a:cxn>
                            <a:cxn ang="T62">
                              <a:pos x="T20" y="T21"/>
                            </a:cxn>
                            <a:cxn ang="T63">
                              <a:pos x="T22" y="T23"/>
                            </a:cxn>
                            <a:cxn ang="T64">
                              <a:pos x="T24" y="T25"/>
                            </a:cxn>
                            <a:cxn ang="T65">
                              <a:pos x="T26" y="T27"/>
                            </a:cxn>
                            <a:cxn ang="T66">
                              <a:pos x="T28" y="T29"/>
                            </a:cxn>
                            <a:cxn ang="T67">
                              <a:pos x="T30" y="T31"/>
                            </a:cxn>
                            <a:cxn ang="T68">
                              <a:pos x="T32" y="T33"/>
                            </a:cxn>
                            <a:cxn ang="T69">
                              <a:pos x="T34" y="T35"/>
                            </a:cxn>
                            <a:cxn ang="T70">
                              <a:pos x="T36" y="T37"/>
                            </a:cxn>
                            <a:cxn ang="T71">
                              <a:pos x="T38" y="T39"/>
                            </a:cxn>
                            <a:cxn ang="T72">
                              <a:pos x="T40" y="T41"/>
                            </a:cxn>
                            <a:cxn ang="T73">
                              <a:pos x="T42" y="T43"/>
                            </a:cxn>
                            <a:cxn ang="T74">
                              <a:pos x="T44" y="T45"/>
                            </a:cxn>
                            <a:cxn ang="T75">
                              <a:pos x="T46" y="T47"/>
                            </a:cxn>
                            <a:cxn ang="T76">
                              <a:pos x="T48" y="T49"/>
                            </a:cxn>
                            <a:cxn ang="T77">
                              <a:pos x="T50" y="T51"/>
                            </a:cxn>
                          </a:cxnLst>
                          <a:rect l="T78" t="T79" r="T80" b="T81"/>
                          <a:pathLst>
                            <a:path w="2020" h="2594">
                              <a:moveTo>
                                <a:pt x="472" y="15"/>
                              </a:moveTo>
                              <a:cubicBezTo>
                                <a:pt x="472" y="107"/>
                                <a:pt x="477" y="387"/>
                                <a:pt x="472" y="552"/>
                              </a:cubicBezTo>
                              <a:cubicBezTo>
                                <a:pt x="467" y="717"/>
                                <a:pt x="480" y="887"/>
                                <a:pt x="442" y="1005"/>
                              </a:cubicBezTo>
                              <a:cubicBezTo>
                                <a:pt x="404" y="1123"/>
                                <a:pt x="302" y="1180"/>
                                <a:pt x="247" y="1260"/>
                              </a:cubicBezTo>
                              <a:cubicBezTo>
                                <a:pt x="192" y="1340"/>
                                <a:pt x="152" y="1398"/>
                                <a:pt x="112" y="1488"/>
                              </a:cubicBezTo>
                              <a:cubicBezTo>
                                <a:pt x="72" y="1578"/>
                                <a:pt x="14" y="1706"/>
                                <a:pt x="7" y="1800"/>
                              </a:cubicBezTo>
                              <a:cubicBezTo>
                                <a:pt x="0" y="1894"/>
                                <a:pt x="25" y="1968"/>
                                <a:pt x="67" y="2055"/>
                              </a:cubicBezTo>
                              <a:cubicBezTo>
                                <a:pt x="109" y="2142"/>
                                <a:pt x="165" y="2245"/>
                                <a:pt x="262" y="2325"/>
                              </a:cubicBezTo>
                              <a:cubicBezTo>
                                <a:pt x="359" y="2405"/>
                                <a:pt x="515" y="2498"/>
                                <a:pt x="652" y="2535"/>
                              </a:cubicBezTo>
                              <a:cubicBezTo>
                                <a:pt x="789" y="2572"/>
                                <a:pt x="937" y="2594"/>
                                <a:pt x="1087" y="2550"/>
                              </a:cubicBezTo>
                              <a:cubicBezTo>
                                <a:pt x="1237" y="2506"/>
                                <a:pt x="1440" y="2366"/>
                                <a:pt x="1552" y="2268"/>
                              </a:cubicBezTo>
                              <a:cubicBezTo>
                                <a:pt x="1664" y="2170"/>
                                <a:pt x="1702" y="2069"/>
                                <a:pt x="1762" y="1965"/>
                              </a:cubicBezTo>
                              <a:cubicBezTo>
                                <a:pt x="1822" y="1861"/>
                                <a:pt x="1872" y="1759"/>
                                <a:pt x="1912" y="1644"/>
                              </a:cubicBezTo>
                              <a:cubicBezTo>
                                <a:pt x="1952" y="1529"/>
                                <a:pt x="2020" y="1309"/>
                                <a:pt x="2002" y="1275"/>
                              </a:cubicBezTo>
                              <a:cubicBezTo>
                                <a:pt x="1984" y="1241"/>
                                <a:pt x="1874" y="1355"/>
                                <a:pt x="1807" y="1440"/>
                              </a:cubicBezTo>
                              <a:cubicBezTo>
                                <a:pt x="1740" y="1525"/>
                                <a:pt x="1669" y="1690"/>
                                <a:pt x="1597" y="1785"/>
                              </a:cubicBezTo>
                              <a:cubicBezTo>
                                <a:pt x="1525" y="1880"/>
                                <a:pt x="1442" y="1953"/>
                                <a:pt x="1372" y="2010"/>
                              </a:cubicBezTo>
                              <a:cubicBezTo>
                                <a:pt x="1302" y="2067"/>
                                <a:pt x="1257" y="2113"/>
                                <a:pt x="1177" y="2130"/>
                              </a:cubicBezTo>
                              <a:cubicBezTo>
                                <a:pt x="1097" y="2147"/>
                                <a:pt x="982" y="2147"/>
                                <a:pt x="892" y="2115"/>
                              </a:cubicBezTo>
                              <a:cubicBezTo>
                                <a:pt x="802" y="2083"/>
                                <a:pt x="677" y="2022"/>
                                <a:pt x="637" y="1935"/>
                              </a:cubicBezTo>
                              <a:cubicBezTo>
                                <a:pt x="597" y="1848"/>
                                <a:pt x="612" y="1702"/>
                                <a:pt x="652" y="1590"/>
                              </a:cubicBezTo>
                              <a:cubicBezTo>
                                <a:pt x="692" y="1478"/>
                                <a:pt x="817" y="1355"/>
                                <a:pt x="877" y="1260"/>
                              </a:cubicBezTo>
                              <a:cubicBezTo>
                                <a:pt x="937" y="1165"/>
                                <a:pt x="990" y="1112"/>
                                <a:pt x="1012" y="1020"/>
                              </a:cubicBezTo>
                              <a:cubicBezTo>
                                <a:pt x="1034" y="928"/>
                                <a:pt x="1012" y="786"/>
                                <a:pt x="1012" y="708"/>
                              </a:cubicBezTo>
                              <a:cubicBezTo>
                                <a:pt x="1012" y="630"/>
                                <a:pt x="1012" y="670"/>
                                <a:pt x="1012" y="552"/>
                              </a:cubicBezTo>
                              <a:cubicBezTo>
                                <a:pt x="1012" y="434"/>
                                <a:pt x="1012" y="115"/>
                                <a:pt x="1012" y="0"/>
                              </a:cubicBezTo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7300" name="Group 16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79" y="2239"/>
                          <a:ext cx="221" cy="274"/>
                          <a:chOff x="4230" y="2795"/>
                          <a:chExt cx="915" cy="1180"/>
                        </a:xfrm>
                      </p:grpSpPr>
                      <p:sp>
                        <p:nvSpPr>
                          <p:cNvPr id="7301" name="Freeform 161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230" y="2795"/>
                            <a:ext cx="915" cy="1180"/>
                          </a:xfrm>
                          <a:custGeom>
                            <a:avLst/>
                            <a:gdLst>
                              <a:gd name="T0" fmla="*/ 0 w 915"/>
                              <a:gd name="T1" fmla="*/ 0 h 1180"/>
                              <a:gd name="T2" fmla="*/ 915 w 915"/>
                              <a:gd name="T3" fmla="*/ 15 h 1180"/>
                              <a:gd name="T4" fmla="*/ 630 w 915"/>
                              <a:gd name="T5" fmla="*/ 1180 h 1180"/>
                              <a:gd name="T6" fmla="*/ 270 w 915"/>
                              <a:gd name="T7" fmla="*/ 1155 h 1180"/>
                              <a:gd name="T8" fmla="*/ 0 w 915"/>
                              <a:gd name="T9" fmla="*/ 0 h 1180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915"/>
                              <a:gd name="T16" fmla="*/ 0 h 1180"/>
                              <a:gd name="T17" fmla="*/ 915 w 915"/>
                              <a:gd name="T18" fmla="*/ 1180 h 1180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915" h="1180">
                                <a:moveTo>
                                  <a:pt x="0" y="0"/>
                                </a:moveTo>
                                <a:lnTo>
                                  <a:pt x="915" y="15"/>
                                </a:lnTo>
                                <a:lnTo>
                                  <a:pt x="630" y="1180"/>
                                </a:lnTo>
                                <a:lnTo>
                                  <a:pt x="270" y="1155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gradFill rotWithShape="0">
                            <a:gsLst>
                              <a:gs pos="0">
                                <a:srgbClr val="000000"/>
                              </a:gs>
                              <a:gs pos="50000">
                                <a:srgbClr val="969696"/>
                              </a:gs>
                              <a:gs pos="100000">
                                <a:srgbClr val="000000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7302" name="Oval 16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560" y="2845"/>
                            <a:ext cx="215" cy="21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rgbClr val="C0C0C0"/>
                              </a:gs>
                              <a:gs pos="100000">
                                <a:srgbClr val="000000"/>
                              </a:gs>
                            </a:gsLst>
                            <a:path path="shape">
                              <a:fillToRect l="50000" t="50000" r="50000" b="50000"/>
                            </a:path>
                          </a:gradFill>
                          <a:ln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>
                              <a:latin typeface="Cambria" pitchFamily="18" charset="0"/>
                              <a:ea typeface="华文楷体"/>
                            </a:endParaRPr>
                          </a:p>
                        </p:txBody>
                      </p:sp>
                      <p:sp>
                        <p:nvSpPr>
                          <p:cNvPr id="7303" name="Oval 16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580" y="3660"/>
                            <a:ext cx="215" cy="21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rgbClr val="C0C0C0"/>
                              </a:gs>
                              <a:gs pos="100000">
                                <a:srgbClr val="000000"/>
                              </a:gs>
                            </a:gsLst>
                            <a:path path="shape">
                              <a:fillToRect l="50000" t="50000" r="50000" b="50000"/>
                            </a:path>
                          </a:gradFill>
                          <a:ln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>
                              <a:latin typeface="Cambria" pitchFamily="18" charset="0"/>
                              <a:ea typeface="华文楷体"/>
                            </a:endParaRPr>
                          </a:p>
                        </p:txBody>
                      </p:sp>
                    </p:grpSp>
                  </p:grpSp>
                </p:grpSp>
                <p:grpSp>
                  <p:nvGrpSpPr>
                    <p:cNvPr id="7284" name="Group 184"/>
                    <p:cNvGrpSpPr>
                      <a:grpSpLocks/>
                    </p:cNvGrpSpPr>
                    <p:nvPr/>
                  </p:nvGrpSpPr>
                  <p:grpSpPr bwMode="auto">
                    <a:xfrm flipV="1">
                      <a:off x="429" y="2112"/>
                      <a:ext cx="347" cy="334"/>
                      <a:chOff x="2400" y="2400"/>
                      <a:chExt cx="1440" cy="1440"/>
                    </a:xfrm>
                  </p:grpSpPr>
                  <p:sp>
                    <p:nvSpPr>
                      <p:cNvPr id="7293" name="Oval 1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400" y="2400"/>
                        <a:ext cx="1440" cy="14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FFFF"/>
                          </a:gs>
                          <a:gs pos="100000">
                            <a:srgbClr val="8F8F8F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rot="10800000"/>
                      <a:lstStyle/>
                      <a:p>
                        <a:endParaRPr lang="zh-CN" altLang="en-US">
                          <a:latin typeface="Cambria" pitchFamily="18" charset="0"/>
                          <a:ea typeface="华文楷体"/>
                        </a:endParaRPr>
                      </a:p>
                    </p:txBody>
                  </p:sp>
                  <p:sp>
                    <p:nvSpPr>
                      <p:cNvPr id="7294" name="Oval 18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00" y="2600"/>
                        <a:ext cx="1040" cy="10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FFFF"/>
                          </a:gs>
                          <a:gs pos="100000">
                            <a:srgbClr val="000000"/>
                          </a:gs>
                        </a:gsLst>
                        <a:lin ang="2700000" scaled="1"/>
                      </a:gra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rot="10800000"/>
                      <a:lstStyle/>
                      <a:p>
                        <a:endParaRPr lang="zh-CN" altLang="en-US">
                          <a:latin typeface="Cambria" pitchFamily="18" charset="0"/>
                          <a:ea typeface="华文楷体"/>
                        </a:endParaRPr>
                      </a:p>
                    </p:txBody>
                  </p:sp>
                  <p:sp>
                    <p:nvSpPr>
                      <p:cNvPr id="7295" name="Oval 18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800" y="2800"/>
                        <a:ext cx="640" cy="6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808080"/>
                          </a:gs>
                          <a:gs pos="100000">
                            <a:srgbClr val="969696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rot="10800000"/>
                      <a:lstStyle/>
                      <a:p>
                        <a:endParaRPr lang="zh-CN" altLang="en-US">
                          <a:latin typeface="Cambria" pitchFamily="18" charset="0"/>
                          <a:ea typeface="华文楷体"/>
                        </a:endParaRPr>
                      </a:p>
                    </p:txBody>
                  </p:sp>
                  <p:sp>
                    <p:nvSpPr>
                      <p:cNvPr id="7296" name="Oval 18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000" y="3000"/>
                        <a:ext cx="240" cy="240"/>
                      </a:xfrm>
                      <a:prstGeom prst="ellipse">
                        <a:avLst/>
                      </a:prstGeom>
                      <a:solidFill>
                        <a:srgbClr val="333333"/>
                      </a:soli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rot="10800000"/>
                      <a:lstStyle/>
                      <a:p>
                        <a:endParaRPr lang="zh-CN" altLang="en-US">
                          <a:latin typeface="Cambria" pitchFamily="18" charset="0"/>
                          <a:ea typeface="华文楷体"/>
                        </a:endParaRPr>
                      </a:p>
                    </p:txBody>
                  </p:sp>
                </p:grpSp>
                <p:sp>
                  <p:nvSpPr>
                    <p:cNvPr id="7285" name="Freeform 190"/>
                    <p:cNvSpPr>
                      <a:spLocks/>
                    </p:cNvSpPr>
                    <p:nvPr/>
                  </p:nvSpPr>
                  <p:spPr bwMode="auto">
                    <a:xfrm flipV="1">
                      <a:off x="555" y="1962"/>
                      <a:ext cx="114" cy="85"/>
                    </a:xfrm>
                    <a:custGeom>
                      <a:avLst/>
                      <a:gdLst>
                        <a:gd name="T0" fmla="*/ 0 w 2020"/>
                        <a:gd name="T1" fmla="*/ 0 h 2594"/>
                        <a:gd name="T2" fmla="*/ 0 w 2020"/>
                        <a:gd name="T3" fmla="*/ 0 h 2594"/>
                        <a:gd name="T4" fmla="*/ 0 w 2020"/>
                        <a:gd name="T5" fmla="*/ 0 h 2594"/>
                        <a:gd name="T6" fmla="*/ 0 w 2020"/>
                        <a:gd name="T7" fmla="*/ 0 h 2594"/>
                        <a:gd name="T8" fmla="*/ 0 w 2020"/>
                        <a:gd name="T9" fmla="*/ 0 h 2594"/>
                        <a:gd name="T10" fmla="*/ 0 w 2020"/>
                        <a:gd name="T11" fmla="*/ 0 h 2594"/>
                        <a:gd name="T12" fmla="*/ 0 w 2020"/>
                        <a:gd name="T13" fmla="*/ 0 h 2594"/>
                        <a:gd name="T14" fmla="*/ 0 w 2020"/>
                        <a:gd name="T15" fmla="*/ 0 h 2594"/>
                        <a:gd name="T16" fmla="*/ 0 w 2020"/>
                        <a:gd name="T17" fmla="*/ 0 h 2594"/>
                        <a:gd name="T18" fmla="*/ 0 w 2020"/>
                        <a:gd name="T19" fmla="*/ 0 h 2594"/>
                        <a:gd name="T20" fmla="*/ 0 w 2020"/>
                        <a:gd name="T21" fmla="*/ 0 h 2594"/>
                        <a:gd name="T22" fmla="*/ 0 w 2020"/>
                        <a:gd name="T23" fmla="*/ 0 h 2594"/>
                        <a:gd name="T24" fmla="*/ 0 w 2020"/>
                        <a:gd name="T25" fmla="*/ 0 h 2594"/>
                        <a:gd name="T26" fmla="*/ 0 w 2020"/>
                        <a:gd name="T27" fmla="*/ 0 h 2594"/>
                        <a:gd name="T28" fmla="*/ 0 w 2020"/>
                        <a:gd name="T29" fmla="*/ 0 h 2594"/>
                        <a:gd name="T30" fmla="*/ 0 w 2020"/>
                        <a:gd name="T31" fmla="*/ 0 h 2594"/>
                        <a:gd name="T32" fmla="*/ 0 w 2020"/>
                        <a:gd name="T33" fmla="*/ 0 h 2594"/>
                        <a:gd name="T34" fmla="*/ 0 w 2020"/>
                        <a:gd name="T35" fmla="*/ 0 h 2594"/>
                        <a:gd name="T36" fmla="*/ 0 w 2020"/>
                        <a:gd name="T37" fmla="*/ 0 h 2594"/>
                        <a:gd name="T38" fmla="*/ 0 w 2020"/>
                        <a:gd name="T39" fmla="*/ 0 h 2594"/>
                        <a:gd name="T40" fmla="*/ 0 w 2020"/>
                        <a:gd name="T41" fmla="*/ 0 h 2594"/>
                        <a:gd name="T42" fmla="*/ 0 w 2020"/>
                        <a:gd name="T43" fmla="*/ 0 h 2594"/>
                        <a:gd name="T44" fmla="*/ 0 w 2020"/>
                        <a:gd name="T45" fmla="*/ 0 h 2594"/>
                        <a:gd name="T46" fmla="*/ 0 w 2020"/>
                        <a:gd name="T47" fmla="*/ 0 h 2594"/>
                        <a:gd name="T48" fmla="*/ 0 w 2020"/>
                        <a:gd name="T49" fmla="*/ 0 h 2594"/>
                        <a:gd name="T50" fmla="*/ 0 w 2020"/>
                        <a:gd name="T51" fmla="*/ 0 h 2594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w 2020"/>
                        <a:gd name="T79" fmla="*/ 0 h 2594"/>
                        <a:gd name="T80" fmla="*/ 2020 w 2020"/>
                        <a:gd name="T81" fmla="*/ 2594 h 2594"/>
                      </a:gdLst>
                      <a:ahLst/>
                      <a:cxnLst>
                        <a:cxn ang="T52">
                          <a:pos x="T0" y="T1"/>
                        </a:cxn>
                        <a:cxn ang="T53">
                          <a:pos x="T2" y="T3"/>
                        </a:cxn>
                        <a:cxn ang="T54">
                          <a:pos x="T4" y="T5"/>
                        </a:cxn>
                        <a:cxn ang="T55">
                          <a:pos x="T6" y="T7"/>
                        </a:cxn>
                        <a:cxn ang="T56">
                          <a:pos x="T8" y="T9"/>
                        </a:cxn>
                        <a:cxn ang="T57">
                          <a:pos x="T10" y="T11"/>
                        </a:cxn>
                        <a:cxn ang="T58">
                          <a:pos x="T12" y="T13"/>
                        </a:cxn>
                        <a:cxn ang="T59">
                          <a:pos x="T14" y="T15"/>
                        </a:cxn>
                        <a:cxn ang="T60">
                          <a:pos x="T16" y="T17"/>
                        </a:cxn>
                        <a:cxn ang="T61">
                          <a:pos x="T18" y="T19"/>
                        </a:cxn>
                        <a:cxn ang="T62">
                          <a:pos x="T20" y="T21"/>
                        </a:cxn>
                        <a:cxn ang="T63">
                          <a:pos x="T22" y="T23"/>
                        </a:cxn>
                        <a:cxn ang="T64">
                          <a:pos x="T24" y="T25"/>
                        </a:cxn>
                        <a:cxn ang="T65">
                          <a:pos x="T26" y="T27"/>
                        </a:cxn>
                        <a:cxn ang="T66">
                          <a:pos x="T28" y="T29"/>
                        </a:cxn>
                        <a:cxn ang="T67">
                          <a:pos x="T30" y="T31"/>
                        </a:cxn>
                        <a:cxn ang="T68">
                          <a:pos x="T32" y="T33"/>
                        </a:cxn>
                        <a:cxn ang="T69">
                          <a:pos x="T34" y="T35"/>
                        </a:cxn>
                        <a:cxn ang="T70">
                          <a:pos x="T36" y="T37"/>
                        </a:cxn>
                        <a:cxn ang="T71">
                          <a:pos x="T38" y="T39"/>
                        </a:cxn>
                        <a:cxn ang="T72">
                          <a:pos x="T40" y="T41"/>
                        </a:cxn>
                        <a:cxn ang="T73">
                          <a:pos x="T42" y="T43"/>
                        </a:cxn>
                        <a:cxn ang="T74">
                          <a:pos x="T44" y="T45"/>
                        </a:cxn>
                        <a:cxn ang="T75">
                          <a:pos x="T46" y="T47"/>
                        </a:cxn>
                        <a:cxn ang="T76">
                          <a:pos x="T48" y="T49"/>
                        </a:cxn>
                        <a:cxn ang="T77">
                          <a:pos x="T50" y="T51"/>
                        </a:cxn>
                      </a:cxnLst>
                      <a:rect l="T78" t="T79" r="T80" b="T81"/>
                      <a:pathLst>
                        <a:path w="2020" h="2594">
                          <a:moveTo>
                            <a:pt x="472" y="15"/>
                          </a:moveTo>
                          <a:cubicBezTo>
                            <a:pt x="472" y="107"/>
                            <a:pt x="477" y="387"/>
                            <a:pt x="472" y="552"/>
                          </a:cubicBezTo>
                          <a:cubicBezTo>
                            <a:pt x="467" y="717"/>
                            <a:pt x="480" y="887"/>
                            <a:pt x="442" y="1005"/>
                          </a:cubicBezTo>
                          <a:cubicBezTo>
                            <a:pt x="404" y="1123"/>
                            <a:pt x="302" y="1180"/>
                            <a:pt x="247" y="1260"/>
                          </a:cubicBezTo>
                          <a:cubicBezTo>
                            <a:pt x="192" y="1340"/>
                            <a:pt x="152" y="1398"/>
                            <a:pt x="112" y="1488"/>
                          </a:cubicBezTo>
                          <a:cubicBezTo>
                            <a:pt x="72" y="1578"/>
                            <a:pt x="14" y="1706"/>
                            <a:pt x="7" y="1800"/>
                          </a:cubicBezTo>
                          <a:cubicBezTo>
                            <a:pt x="0" y="1894"/>
                            <a:pt x="25" y="1968"/>
                            <a:pt x="67" y="2055"/>
                          </a:cubicBezTo>
                          <a:cubicBezTo>
                            <a:pt x="109" y="2142"/>
                            <a:pt x="165" y="2245"/>
                            <a:pt x="262" y="2325"/>
                          </a:cubicBezTo>
                          <a:cubicBezTo>
                            <a:pt x="359" y="2405"/>
                            <a:pt x="515" y="2498"/>
                            <a:pt x="652" y="2535"/>
                          </a:cubicBezTo>
                          <a:cubicBezTo>
                            <a:pt x="789" y="2572"/>
                            <a:pt x="937" y="2594"/>
                            <a:pt x="1087" y="2550"/>
                          </a:cubicBezTo>
                          <a:cubicBezTo>
                            <a:pt x="1237" y="2506"/>
                            <a:pt x="1440" y="2366"/>
                            <a:pt x="1552" y="2268"/>
                          </a:cubicBezTo>
                          <a:cubicBezTo>
                            <a:pt x="1664" y="2170"/>
                            <a:pt x="1702" y="2069"/>
                            <a:pt x="1762" y="1965"/>
                          </a:cubicBezTo>
                          <a:cubicBezTo>
                            <a:pt x="1822" y="1861"/>
                            <a:pt x="1872" y="1759"/>
                            <a:pt x="1912" y="1644"/>
                          </a:cubicBezTo>
                          <a:cubicBezTo>
                            <a:pt x="1952" y="1529"/>
                            <a:pt x="2020" y="1309"/>
                            <a:pt x="2002" y="1275"/>
                          </a:cubicBezTo>
                          <a:cubicBezTo>
                            <a:pt x="1984" y="1241"/>
                            <a:pt x="1874" y="1355"/>
                            <a:pt x="1807" y="1440"/>
                          </a:cubicBezTo>
                          <a:cubicBezTo>
                            <a:pt x="1740" y="1525"/>
                            <a:pt x="1669" y="1690"/>
                            <a:pt x="1597" y="1785"/>
                          </a:cubicBezTo>
                          <a:cubicBezTo>
                            <a:pt x="1525" y="1880"/>
                            <a:pt x="1442" y="1953"/>
                            <a:pt x="1372" y="2010"/>
                          </a:cubicBezTo>
                          <a:cubicBezTo>
                            <a:pt x="1302" y="2067"/>
                            <a:pt x="1257" y="2113"/>
                            <a:pt x="1177" y="2130"/>
                          </a:cubicBezTo>
                          <a:cubicBezTo>
                            <a:pt x="1097" y="2147"/>
                            <a:pt x="982" y="2147"/>
                            <a:pt x="892" y="2115"/>
                          </a:cubicBezTo>
                          <a:cubicBezTo>
                            <a:pt x="802" y="2083"/>
                            <a:pt x="677" y="2022"/>
                            <a:pt x="637" y="1935"/>
                          </a:cubicBezTo>
                          <a:cubicBezTo>
                            <a:pt x="597" y="1848"/>
                            <a:pt x="612" y="1702"/>
                            <a:pt x="652" y="1590"/>
                          </a:cubicBezTo>
                          <a:cubicBezTo>
                            <a:pt x="692" y="1478"/>
                            <a:pt x="817" y="1355"/>
                            <a:pt x="877" y="1260"/>
                          </a:cubicBezTo>
                          <a:cubicBezTo>
                            <a:pt x="937" y="1165"/>
                            <a:pt x="990" y="1112"/>
                            <a:pt x="1012" y="1020"/>
                          </a:cubicBezTo>
                          <a:cubicBezTo>
                            <a:pt x="1034" y="928"/>
                            <a:pt x="1012" y="786"/>
                            <a:pt x="1012" y="708"/>
                          </a:cubicBezTo>
                          <a:cubicBezTo>
                            <a:pt x="1012" y="630"/>
                            <a:pt x="1012" y="670"/>
                            <a:pt x="1012" y="552"/>
                          </a:cubicBezTo>
                          <a:cubicBezTo>
                            <a:pt x="1012" y="434"/>
                            <a:pt x="1012" y="115"/>
                            <a:pt x="1012" y="0"/>
                          </a:cubicBezTo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rot="10800000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86" name="Oval 194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574" y="2067"/>
                      <a:ext cx="51" cy="49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rot="10800000"/>
                    <a:lstStyle/>
                    <a:p>
                      <a:endParaRPr lang="zh-CN" altLang="en-US">
                        <a:latin typeface="Cambria" pitchFamily="18" charset="0"/>
                        <a:ea typeface="华文楷体"/>
                      </a:endParaRPr>
                    </a:p>
                  </p:txBody>
                </p:sp>
                <p:grpSp>
                  <p:nvGrpSpPr>
                    <p:cNvPr id="7287" name="Group 24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30" y="2039"/>
                      <a:ext cx="130" cy="513"/>
                      <a:chOff x="612" y="3048"/>
                      <a:chExt cx="148" cy="345"/>
                    </a:xfrm>
                  </p:grpSpPr>
                  <p:sp>
                    <p:nvSpPr>
                      <p:cNvPr id="7291" name="Freeform 192"/>
                      <p:cNvSpPr>
                        <a:spLocks/>
                      </p:cNvSpPr>
                      <p:nvPr/>
                    </p:nvSpPr>
                    <p:spPr bwMode="auto">
                      <a:xfrm flipV="1">
                        <a:off x="617" y="3048"/>
                        <a:ext cx="143" cy="184"/>
                      </a:xfrm>
                      <a:custGeom>
                        <a:avLst/>
                        <a:gdLst>
                          <a:gd name="T0" fmla="*/ 0 w 915"/>
                          <a:gd name="T1" fmla="*/ 0 h 1180"/>
                          <a:gd name="T2" fmla="*/ 143 w 915"/>
                          <a:gd name="T3" fmla="*/ 2 h 1180"/>
                          <a:gd name="T4" fmla="*/ 98 w 915"/>
                          <a:gd name="T5" fmla="*/ 184 h 1180"/>
                          <a:gd name="T6" fmla="*/ 42 w 915"/>
                          <a:gd name="T7" fmla="*/ 180 h 1180"/>
                          <a:gd name="T8" fmla="*/ 0 w 915"/>
                          <a:gd name="T9" fmla="*/ 0 h 118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915"/>
                          <a:gd name="T16" fmla="*/ 0 h 1180"/>
                          <a:gd name="T17" fmla="*/ 915 w 915"/>
                          <a:gd name="T18" fmla="*/ 1180 h 118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915" h="1180">
                            <a:moveTo>
                              <a:pt x="0" y="0"/>
                            </a:moveTo>
                            <a:lnTo>
                              <a:pt x="915" y="15"/>
                            </a:lnTo>
                            <a:lnTo>
                              <a:pt x="630" y="1180"/>
                            </a:lnTo>
                            <a:lnTo>
                              <a:pt x="270" y="1155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adFill rotWithShape="0">
                        <a:gsLst>
                          <a:gs pos="0">
                            <a:srgbClr val="000000"/>
                          </a:gs>
                          <a:gs pos="50000">
                            <a:srgbClr val="969696"/>
                          </a:gs>
                          <a:gs pos="100000">
                            <a:srgbClr val="000000"/>
                          </a:gs>
                        </a:gsLst>
                        <a:lin ang="0" scaled="1"/>
                      </a:gra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rot="10800000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92" name="Freeform 19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12" y="3209"/>
                        <a:ext cx="143" cy="184"/>
                      </a:xfrm>
                      <a:custGeom>
                        <a:avLst/>
                        <a:gdLst>
                          <a:gd name="T0" fmla="*/ 0 w 915"/>
                          <a:gd name="T1" fmla="*/ 0 h 1180"/>
                          <a:gd name="T2" fmla="*/ 143 w 915"/>
                          <a:gd name="T3" fmla="*/ 2 h 1180"/>
                          <a:gd name="T4" fmla="*/ 98 w 915"/>
                          <a:gd name="T5" fmla="*/ 184 h 1180"/>
                          <a:gd name="T6" fmla="*/ 42 w 915"/>
                          <a:gd name="T7" fmla="*/ 180 h 1180"/>
                          <a:gd name="T8" fmla="*/ 0 w 915"/>
                          <a:gd name="T9" fmla="*/ 0 h 118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915"/>
                          <a:gd name="T16" fmla="*/ 0 h 1180"/>
                          <a:gd name="T17" fmla="*/ 915 w 915"/>
                          <a:gd name="T18" fmla="*/ 1180 h 118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915" h="1180">
                            <a:moveTo>
                              <a:pt x="0" y="0"/>
                            </a:moveTo>
                            <a:lnTo>
                              <a:pt x="915" y="15"/>
                            </a:lnTo>
                            <a:lnTo>
                              <a:pt x="630" y="1180"/>
                            </a:lnTo>
                            <a:lnTo>
                              <a:pt x="270" y="1155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adFill rotWithShape="0">
                        <a:gsLst>
                          <a:gs pos="0">
                            <a:srgbClr val="000000"/>
                          </a:gs>
                          <a:gs pos="50000">
                            <a:srgbClr val="969696"/>
                          </a:gs>
                          <a:gs pos="100000">
                            <a:srgbClr val="000000"/>
                          </a:gs>
                        </a:gsLst>
                        <a:lin ang="0" scaled="1"/>
                      </a:gra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7288" name="Oval 193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567" y="2271"/>
                      <a:ext cx="50" cy="49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rot="10800000"/>
                    <a:lstStyle/>
                    <a:p>
                      <a:endParaRPr lang="zh-CN" altLang="en-US">
                        <a:latin typeface="Cambria" pitchFamily="18" charset="0"/>
                        <a:ea typeface="华文楷体"/>
                      </a:endParaRPr>
                    </a:p>
                  </p:txBody>
                </p:sp>
                <p:sp>
                  <p:nvSpPr>
                    <p:cNvPr id="7289" name="Oval 193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574" y="2026"/>
                      <a:ext cx="51" cy="49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rot="10800000"/>
                    <a:lstStyle/>
                    <a:p>
                      <a:endParaRPr lang="zh-CN" altLang="en-US">
                        <a:latin typeface="Cambria" pitchFamily="18" charset="0"/>
                        <a:ea typeface="华文楷体"/>
                      </a:endParaRPr>
                    </a:p>
                  </p:txBody>
                </p:sp>
                <p:sp>
                  <p:nvSpPr>
                    <p:cNvPr id="7290" name="Oval 193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567" y="2482"/>
                      <a:ext cx="50" cy="49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rot="10800000"/>
                    <a:lstStyle/>
                    <a:p>
                      <a:endParaRPr lang="zh-CN" altLang="en-US">
                        <a:latin typeface="Cambria" pitchFamily="18" charset="0"/>
                        <a:ea typeface="华文楷体"/>
                      </a:endParaRPr>
                    </a:p>
                  </p:txBody>
                </p:sp>
              </p:grpSp>
              <p:sp>
                <p:nvSpPr>
                  <p:cNvPr id="7282" name="Line 289"/>
                  <p:cNvSpPr>
                    <a:spLocks noChangeShapeType="1"/>
                  </p:cNvSpPr>
                  <p:nvPr/>
                </p:nvSpPr>
                <p:spPr bwMode="auto">
                  <a:xfrm>
                    <a:off x="584" y="1848"/>
                    <a:ext cx="0" cy="11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7216" name="xjhlx8"/>
          <p:cNvGrpSpPr>
            <a:grpSpLocks noChangeAspect="1"/>
          </p:cNvGrpSpPr>
          <p:nvPr/>
        </p:nvGrpSpPr>
        <p:grpSpPr bwMode="auto">
          <a:xfrm rot="-5400000" flipH="1" flipV="1">
            <a:off x="519906" y="683419"/>
            <a:ext cx="579438" cy="425450"/>
            <a:chOff x="6892" y="783"/>
            <a:chExt cx="813" cy="579"/>
          </a:xfrm>
        </p:grpSpPr>
        <p:grpSp>
          <p:nvGrpSpPr>
            <p:cNvPr id="7264" name="Group 146"/>
            <p:cNvGrpSpPr>
              <a:grpSpLocks noChangeAspect="1"/>
            </p:cNvGrpSpPr>
            <p:nvPr/>
          </p:nvGrpSpPr>
          <p:grpSpPr bwMode="auto">
            <a:xfrm>
              <a:off x="7125" y="783"/>
              <a:ext cx="580" cy="579"/>
              <a:chOff x="2400" y="2400"/>
              <a:chExt cx="1440" cy="1440"/>
            </a:xfrm>
          </p:grpSpPr>
          <p:sp>
            <p:nvSpPr>
              <p:cNvPr id="7266" name="Oval 147"/>
              <p:cNvSpPr>
                <a:spLocks noChangeAspect="1" noChangeArrowheads="1"/>
              </p:cNvSpPr>
              <p:nvPr/>
            </p:nvSpPr>
            <p:spPr bwMode="auto">
              <a:xfrm>
                <a:off x="2400" y="2400"/>
                <a:ext cx="1440" cy="144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8F8F8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>
                  <a:latin typeface="Cambria" pitchFamily="18" charset="0"/>
                  <a:ea typeface="华文楷体"/>
                </a:endParaRPr>
              </a:p>
            </p:txBody>
          </p:sp>
          <p:sp>
            <p:nvSpPr>
              <p:cNvPr id="7267" name="Oval 148"/>
              <p:cNvSpPr>
                <a:spLocks noChangeAspect="1" noChangeArrowheads="1"/>
              </p:cNvSpPr>
              <p:nvPr/>
            </p:nvSpPr>
            <p:spPr bwMode="auto">
              <a:xfrm>
                <a:off x="2600" y="2600"/>
                <a:ext cx="1040" cy="104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000000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>
                  <a:latin typeface="Cambria" pitchFamily="18" charset="0"/>
                  <a:ea typeface="华文楷体"/>
                </a:endParaRPr>
              </a:p>
            </p:txBody>
          </p:sp>
          <p:sp>
            <p:nvSpPr>
              <p:cNvPr id="7268" name="Oval 149"/>
              <p:cNvSpPr>
                <a:spLocks noChangeAspect="1" noChangeArrowheads="1"/>
              </p:cNvSpPr>
              <p:nvPr/>
            </p:nvSpPr>
            <p:spPr bwMode="auto">
              <a:xfrm>
                <a:off x="2800" y="2800"/>
                <a:ext cx="640" cy="640"/>
              </a:xfrm>
              <a:prstGeom prst="ellipse">
                <a:avLst/>
              </a:prstGeom>
              <a:gradFill rotWithShape="0">
                <a:gsLst>
                  <a:gs pos="0">
                    <a:srgbClr val="808080"/>
                  </a:gs>
                  <a:gs pos="100000">
                    <a:srgbClr val="969696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>
                  <a:latin typeface="Cambria" pitchFamily="18" charset="0"/>
                  <a:ea typeface="华文楷体"/>
                </a:endParaRPr>
              </a:p>
            </p:txBody>
          </p:sp>
          <p:sp>
            <p:nvSpPr>
              <p:cNvPr id="7269" name="Oval 150"/>
              <p:cNvSpPr>
                <a:spLocks noChangeAspect="1" noChangeArrowheads="1"/>
              </p:cNvSpPr>
              <p:nvPr/>
            </p:nvSpPr>
            <p:spPr bwMode="auto">
              <a:xfrm>
                <a:off x="3000" y="3000"/>
                <a:ext cx="240" cy="240"/>
              </a:xfrm>
              <a:prstGeom prst="ellipse">
                <a:avLst/>
              </a:prstGeom>
              <a:solidFill>
                <a:srgbClr val="333333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>
                  <a:latin typeface="Cambria" pitchFamily="18" charset="0"/>
                  <a:ea typeface="华文楷体"/>
                </a:endParaRPr>
              </a:p>
            </p:txBody>
          </p:sp>
        </p:grpSp>
        <p:sp>
          <p:nvSpPr>
            <p:cNvPr id="7265" name="Rectangle 151"/>
            <p:cNvSpPr>
              <a:spLocks noChangeAspect="1" noChangeArrowheads="1"/>
            </p:cNvSpPr>
            <p:nvPr/>
          </p:nvSpPr>
          <p:spPr bwMode="auto">
            <a:xfrm>
              <a:off x="6892" y="1024"/>
              <a:ext cx="555" cy="97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50000">
                  <a:srgbClr val="FFFFFF"/>
                </a:gs>
                <a:gs pos="100000">
                  <a:srgbClr val="000000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vert="eaVert"/>
            <a:lstStyle/>
            <a:p>
              <a:endParaRPr lang="zh-CN" altLang="en-US">
                <a:latin typeface="Cambria" pitchFamily="18" charset="0"/>
                <a:ea typeface="华文楷体"/>
              </a:endParaRPr>
            </a:p>
          </p:txBody>
        </p:sp>
      </p:grpSp>
      <p:sp>
        <p:nvSpPr>
          <p:cNvPr id="7217" name="Line 164"/>
          <p:cNvSpPr>
            <a:spLocks noChangeShapeType="1"/>
          </p:cNvSpPr>
          <p:nvPr/>
        </p:nvSpPr>
        <p:spPr bwMode="auto">
          <a:xfrm>
            <a:off x="538163" y="1474788"/>
            <a:ext cx="46037" cy="91281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sm" len="lg"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18" name="Line 165"/>
          <p:cNvSpPr>
            <a:spLocks noChangeShapeType="1"/>
          </p:cNvSpPr>
          <p:nvPr/>
        </p:nvSpPr>
        <p:spPr bwMode="auto">
          <a:xfrm>
            <a:off x="1016000" y="993775"/>
            <a:ext cx="0" cy="13890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19" name="Line 166"/>
          <p:cNvSpPr>
            <a:spLocks noChangeShapeType="1"/>
          </p:cNvSpPr>
          <p:nvPr/>
        </p:nvSpPr>
        <p:spPr bwMode="auto">
          <a:xfrm>
            <a:off x="603250" y="1036638"/>
            <a:ext cx="257175" cy="10287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220" name="Group 175"/>
          <p:cNvGrpSpPr>
            <a:grpSpLocks/>
          </p:cNvGrpSpPr>
          <p:nvPr/>
        </p:nvGrpSpPr>
        <p:grpSpPr bwMode="auto">
          <a:xfrm flipV="1">
            <a:off x="425450" y="593725"/>
            <a:ext cx="827088" cy="44450"/>
            <a:chOff x="3121" y="1752"/>
            <a:chExt cx="722" cy="130"/>
          </a:xfrm>
        </p:grpSpPr>
        <p:sp>
          <p:nvSpPr>
            <p:cNvPr id="7257" name="Line 176"/>
            <p:cNvSpPr>
              <a:spLocks noChangeShapeType="1"/>
            </p:cNvSpPr>
            <p:nvPr/>
          </p:nvSpPr>
          <p:spPr bwMode="auto">
            <a:xfrm flipH="1">
              <a:off x="3121" y="1760"/>
              <a:ext cx="120" cy="12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8" name="Line 177"/>
            <p:cNvSpPr>
              <a:spLocks noChangeShapeType="1"/>
            </p:cNvSpPr>
            <p:nvPr/>
          </p:nvSpPr>
          <p:spPr bwMode="auto">
            <a:xfrm flipH="1">
              <a:off x="3241" y="1760"/>
              <a:ext cx="121" cy="12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9" name="Line 178"/>
            <p:cNvSpPr>
              <a:spLocks noChangeShapeType="1"/>
            </p:cNvSpPr>
            <p:nvPr/>
          </p:nvSpPr>
          <p:spPr bwMode="auto">
            <a:xfrm flipH="1">
              <a:off x="3362" y="1760"/>
              <a:ext cx="120" cy="12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0" name="Line 179"/>
            <p:cNvSpPr>
              <a:spLocks noChangeShapeType="1"/>
            </p:cNvSpPr>
            <p:nvPr/>
          </p:nvSpPr>
          <p:spPr bwMode="auto">
            <a:xfrm flipH="1">
              <a:off x="3482" y="1760"/>
              <a:ext cx="120" cy="12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1" name="Line 180"/>
            <p:cNvSpPr>
              <a:spLocks noChangeShapeType="1"/>
            </p:cNvSpPr>
            <p:nvPr/>
          </p:nvSpPr>
          <p:spPr bwMode="auto">
            <a:xfrm flipH="1">
              <a:off x="3602" y="1760"/>
              <a:ext cx="120" cy="12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2" name="Line 181"/>
            <p:cNvSpPr>
              <a:spLocks noChangeShapeType="1"/>
            </p:cNvSpPr>
            <p:nvPr/>
          </p:nvSpPr>
          <p:spPr bwMode="auto">
            <a:xfrm flipH="1">
              <a:off x="3722" y="1760"/>
              <a:ext cx="121" cy="12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3" name="Line 182"/>
            <p:cNvSpPr>
              <a:spLocks noChangeShapeType="1"/>
            </p:cNvSpPr>
            <p:nvPr/>
          </p:nvSpPr>
          <p:spPr bwMode="auto">
            <a:xfrm>
              <a:off x="3144" y="1752"/>
              <a:ext cx="69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221" name="Group 327"/>
          <p:cNvGrpSpPr>
            <a:grpSpLocks/>
          </p:cNvGrpSpPr>
          <p:nvPr/>
        </p:nvGrpSpPr>
        <p:grpSpPr bwMode="auto">
          <a:xfrm>
            <a:off x="385763" y="1268413"/>
            <a:ext cx="647700" cy="2219325"/>
            <a:chOff x="243" y="799"/>
            <a:chExt cx="408" cy="1398"/>
          </a:xfrm>
        </p:grpSpPr>
        <p:grpSp>
          <p:nvGrpSpPr>
            <p:cNvPr id="7228" name="xjhlx13"/>
            <p:cNvGrpSpPr>
              <a:grpSpLocks/>
            </p:cNvGrpSpPr>
            <p:nvPr/>
          </p:nvGrpSpPr>
          <p:grpSpPr bwMode="auto">
            <a:xfrm>
              <a:off x="442" y="1962"/>
              <a:ext cx="181" cy="235"/>
              <a:chOff x="6627" y="2220"/>
              <a:chExt cx="1155" cy="1502"/>
            </a:xfrm>
          </p:grpSpPr>
          <p:sp>
            <p:nvSpPr>
              <p:cNvPr id="7254" name="Freeform 172"/>
              <p:cNvSpPr>
                <a:spLocks/>
              </p:cNvSpPr>
              <p:nvPr/>
            </p:nvSpPr>
            <p:spPr bwMode="auto">
              <a:xfrm>
                <a:off x="7067" y="3288"/>
                <a:ext cx="338" cy="434"/>
              </a:xfrm>
              <a:custGeom>
                <a:avLst/>
                <a:gdLst>
                  <a:gd name="T0" fmla="*/ 0 w 2020"/>
                  <a:gd name="T1" fmla="*/ 0 h 2594"/>
                  <a:gd name="T2" fmla="*/ 0 w 2020"/>
                  <a:gd name="T3" fmla="*/ 0 h 2594"/>
                  <a:gd name="T4" fmla="*/ 0 w 2020"/>
                  <a:gd name="T5" fmla="*/ 0 h 2594"/>
                  <a:gd name="T6" fmla="*/ 0 w 2020"/>
                  <a:gd name="T7" fmla="*/ 0 h 2594"/>
                  <a:gd name="T8" fmla="*/ 0 w 2020"/>
                  <a:gd name="T9" fmla="*/ 0 h 2594"/>
                  <a:gd name="T10" fmla="*/ 0 w 2020"/>
                  <a:gd name="T11" fmla="*/ 0 h 2594"/>
                  <a:gd name="T12" fmla="*/ 0 w 2020"/>
                  <a:gd name="T13" fmla="*/ 0 h 2594"/>
                  <a:gd name="T14" fmla="*/ 0 w 2020"/>
                  <a:gd name="T15" fmla="*/ 0 h 2594"/>
                  <a:gd name="T16" fmla="*/ 0 w 2020"/>
                  <a:gd name="T17" fmla="*/ 0 h 2594"/>
                  <a:gd name="T18" fmla="*/ 0 w 2020"/>
                  <a:gd name="T19" fmla="*/ 0 h 2594"/>
                  <a:gd name="T20" fmla="*/ 0 w 2020"/>
                  <a:gd name="T21" fmla="*/ 0 h 2594"/>
                  <a:gd name="T22" fmla="*/ 0 w 2020"/>
                  <a:gd name="T23" fmla="*/ 0 h 2594"/>
                  <a:gd name="T24" fmla="*/ 0 w 2020"/>
                  <a:gd name="T25" fmla="*/ 0 h 2594"/>
                  <a:gd name="T26" fmla="*/ 0 w 2020"/>
                  <a:gd name="T27" fmla="*/ 0 h 2594"/>
                  <a:gd name="T28" fmla="*/ 0 w 2020"/>
                  <a:gd name="T29" fmla="*/ 0 h 2594"/>
                  <a:gd name="T30" fmla="*/ 0 w 2020"/>
                  <a:gd name="T31" fmla="*/ 0 h 2594"/>
                  <a:gd name="T32" fmla="*/ 0 w 2020"/>
                  <a:gd name="T33" fmla="*/ 0 h 2594"/>
                  <a:gd name="T34" fmla="*/ 0 w 2020"/>
                  <a:gd name="T35" fmla="*/ 0 h 2594"/>
                  <a:gd name="T36" fmla="*/ 0 w 2020"/>
                  <a:gd name="T37" fmla="*/ 0 h 2594"/>
                  <a:gd name="T38" fmla="*/ 0 w 2020"/>
                  <a:gd name="T39" fmla="*/ 0 h 2594"/>
                  <a:gd name="T40" fmla="*/ 0 w 2020"/>
                  <a:gd name="T41" fmla="*/ 0 h 2594"/>
                  <a:gd name="T42" fmla="*/ 0 w 2020"/>
                  <a:gd name="T43" fmla="*/ 0 h 2594"/>
                  <a:gd name="T44" fmla="*/ 0 w 2020"/>
                  <a:gd name="T45" fmla="*/ 0 h 2594"/>
                  <a:gd name="T46" fmla="*/ 0 w 2020"/>
                  <a:gd name="T47" fmla="*/ 0 h 2594"/>
                  <a:gd name="T48" fmla="*/ 0 w 2020"/>
                  <a:gd name="T49" fmla="*/ 0 h 2594"/>
                  <a:gd name="T50" fmla="*/ 0 w 2020"/>
                  <a:gd name="T51" fmla="*/ 0 h 259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20"/>
                  <a:gd name="T79" fmla="*/ 0 h 2594"/>
                  <a:gd name="T80" fmla="*/ 2020 w 2020"/>
                  <a:gd name="T81" fmla="*/ 2594 h 259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55" name="Freeform 173"/>
              <p:cNvSpPr>
                <a:spLocks/>
              </p:cNvSpPr>
              <p:nvPr/>
            </p:nvSpPr>
            <p:spPr bwMode="auto">
              <a:xfrm flipH="1" flipV="1">
                <a:off x="7002" y="2220"/>
                <a:ext cx="338" cy="434"/>
              </a:xfrm>
              <a:custGeom>
                <a:avLst/>
                <a:gdLst>
                  <a:gd name="T0" fmla="*/ 0 w 2020"/>
                  <a:gd name="T1" fmla="*/ 0 h 2594"/>
                  <a:gd name="T2" fmla="*/ 0 w 2020"/>
                  <a:gd name="T3" fmla="*/ 0 h 2594"/>
                  <a:gd name="T4" fmla="*/ 0 w 2020"/>
                  <a:gd name="T5" fmla="*/ 0 h 2594"/>
                  <a:gd name="T6" fmla="*/ 0 w 2020"/>
                  <a:gd name="T7" fmla="*/ 0 h 2594"/>
                  <a:gd name="T8" fmla="*/ 0 w 2020"/>
                  <a:gd name="T9" fmla="*/ 0 h 2594"/>
                  <a:gd name="T10" fmla="*/ 0 w 2020"/>
                  <a:gd name="T11" fmla="*/ 0 h 2594"/>
                  <a:gd name="T12" fmla="*/ 0 w 2020"/>
                  <a:gd name="T13" fmla="*/ 0 h 2594"/>
                  <a:gd name="T14" fmla="*/ 0 w 2020"/>
                  <a:gd name="T15" fmla="*/ 0 h 2594"/>
                  <a:gd name="T16" fmla="*/ 0 w 2020"/>
                  <a:gd name="T17" fmla="*/ 0 h 2594"/>
                  <a:gd name="T18" fmla="*/ 0 w 2020"/>
                  <a:gd name="T19" fmla="*/ 0 h 2594"/>
                  <a:gd name="T20" fmla="*/ 0 w 2020"/>
                  <a:gd name="T21" fmla="*/ 0 h 2594"/>
                  <a:gd name="T22" fmla="*/ 0 w 2020"/>
                  <a:gd name="T23" fmla="*/ 0 h 2594"/>
                  <a:gd name="T24" fmla="*/ 0 w 2020"/>
                  <a:gd name="T25" fmla="*/ 0 h 2594"/>
                  <a:gd name="T26" fmla="*/ 0 w 2020"/>
                  <a:gd name="T27" fmla="*/ 0 h 2594"/>
                  <a:gd name="T28" fmla="*/ 0 w 2020"/>
                  <a:gd name="T29" fmla="*/ 0 h 2594"/>
                  <a:gd name="T30" fmla="*/ 0 w 2020"/>
                  <a:gd name="T31" fmla="*/ 0 h 2594"/>
                  <a:gd name="T32" fmla="*/ 0 w 2020"/>
                  <a:gd name="T33" fmla="*/ 0 h 2594"/>
                  <a:gd name="T34" fmla="*/ 0 w 2020"/>
                  <a:gd name="T35" fmla="*/ 0 h 2594"/>
                  <a:gd name="T36" fmla="*/ 0 w 2020"/>
                  <a:gd name="T37" fmla="*/ 0 h 2594"/>
                  <a:gd name="T38" fmla="*/ 0 w 2020"/>
                  <a:gd name="T39" fmla="*/ 0 h 2594"/>
                  <a:gd name="T40" fmla="*/ 0 w 2020"/>
                  <a:gd name="T41" fmla="*/ 0 h 2594"/>
                  <a:gd name="T42" fmla="*/ 0 w 2020"/>
                  <a:gd name="T43" fmla="*/ 0 h 2594"/>
                  <a:gd name="T44" fmla="*/ 0 w 2020"/>
                  <a:gd name="T45" fmla="*/ 0 h 2594"/>
                  <a:gd name="T46" fmla="*/ 0 w 2020"/>
                  <a:gd name="T47" fmla="*/ 0 h 2594"/>
                  <a:gd name="T48" fmla="*/ 0 w 2020"/>
                  <a:gd name="T49" fmla="*/ 0 h 2594"/>
                  <a:gd name="T50" fmla="*/ 0 w 2020"/>
                  <a:gd name="T51" fmla="*/ 0 h 259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20"/>
                  <a:gd name="T79" fmla="*/ 0 h 2594"/>
                  <a:gd name="T80" fmla="*/ 2020 w 2020"/>
                  <a:gd name="T81" fmla="*/ 2594 h 259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7256" name="Rectangle 174"/>
              <p:cNvSpPr>
                <a:spLocks noChangeArrowheads="1"/>
              </p:cNvSpPr>
              <p:nvPr/>
            </p:nvSpPr>
            <p:spPr bwMode="auto"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mbria" pitchFamily="18" charset="0"/>
                  <a:ea typeface="华文楷体"/>
                </a:endParaRPr>
              </a:p>
            </p:txBody>
          </p:sp>
        </p:grpSp>
        <p:sp>
          <p:nvSpPr>
            <p:cNvPr id="7229" name="Text Box 144"/>
            <p:cNvSpPr txBox="1">
              <a:spLocks noChangeArrowheads="1"/>
            </p:cNvSpPr>
            <p:nvPr/>
          </p:nvSpPr>
          <p:spPr bwMode="auto">
            <a:xfrm>
              <a:off x="243" y="799"/>
              <a:ext cx="170" cy="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000" i="1">
                  <a:latin typeface="Times New Roman" pitchFamily="18" charset="0"/>
                  <a:ea typeface="华文楷体"/>
                </a:rPr>
                <a:t>F</a:t>
              </a:r>
              <a:endParaRPr lang="en-US" altLang="zh-CN" sz="2000">
                <a:latin typeface="Cambria" pitchFamily="18" charset="0"/>
                <a:ea typeface="华文楷体"/>
              </a:endParaRPr>
            </a:p>
          </p:txBody>
        </p:sp>
        <p:grpSp>
          <p:nvGrpSpPr>
            <p:cNvPr id="7230" name="xjhlx13"/>
            <p:cNvGrpSpPr>
              <a:grpSpLocks/>
            </p:cNvGrpSpPr>
            <p:nvPr/>
          </p:nvGrpSpPr>
          <p:grpSpPr bwMode="auto">
            <a:xfrm>
              <a:off x="439" y="1759"/>
              <a:ext cx="188" cy="239"/>
              <a:chOff x="6627" y="2220"/>
              <a:chExt cx="1155" cy="1502"/>
            </a:xfrm>
          </p:grpSpPr>
          <p:sp>
            <p:nvSpPr>
              <p:cNvPr id="7251" name="Freeform 168"/>
              <p:cNvSpPr>
                <a:spLocks/>
              </p:cNvSpPr>
              <p:nvPr/>
            </p:nvSpPr>
            <p:spPr bwMode="auto">
              <a:xfrm>
                <a:off x="7067" y="3288"/>
                <a:ext cx="338" cy="434"/>
              </a:xfrm>
              <a:custGeom>
                <a:avLst/>
                <a:gdLst>
                  <a:gd name="T0" fmla="*/ 0 w 2020"/>
                  <a:gd name="T1" fmla="*/ 0 h 2594"/>
                  <a:gd name="T2" fmla="*/ 0 w 2020"/>
                  <a:gd name="T3" fmla="*/ 0 h 2594"/>
                  <a:gd name="T4" fmla="*/ 0 w 2020"/>
                  <a:gd name="T5" fmla="*/ 0 h 2594"/>
                  <a:gd name="T6" fmla="*/ 0 w 2020"/>
                  <a:gd name="T7" fmla="*/ 0 h 2594"/>
                  <a:gd name="T8" fmla="*/ 0 w 2020"/>
                  <a:gd name="T9" fmla="*/ 0 h 2594"/>
                  <a:gd name="T10" fmla="*/ 0 w 2020"/>
                  <a:gd name="T11" fmla="*/ 0 h 2594"/>
                  <a:gd name="T12" fmla="*/ 0 w 2020"/>
                  <a:gd name="T13" fmla="*/ 0 h 2594"/>
                  <a:gd name="T14" fmla="*/ 0 w 2020"/>
                  <a:gd name="T15" fmla="*/ 0 h 2594"/>
                  <a:gd name="T16" fmla="*/ 0 w 2020"/>
                  <a:gd name="T17" fmla="*/ 0 h 2594"/>
                  <a:gd name="T18" fmla="*/ 0 w 2020"/>
                  <a:gd name="T19" fmla="*/ 0 h 2594"/>
                  <a:gd name="T20" fmla="*/ 0 w 2020"/>
                  <a:gd name="T21" fmla="*/ 0 h 2594"/>
                  <a:gd name="T22" fmla="*/ 0 w 2020"/>
                  <a:gd name="T23" fmla="*/ 0 h 2594"/>
                  <a:gd name="T24" fmla="*/ 0 w 2020"/>
                  <a:gd name="T25" fmla="*/ 0 h 2594"/>
                  <a:gd name="T26" fmla="*/ 0 w 2020"/>
                  <a:gd name="T27" fmla="*/ 0 h 2594"/>
                  <a:gd name="T28" fmla="*/ 0 w 2020"/>
                  <a:gd name="T29" fmla="*/ 0 h 2594"/>
                  <a:gd name="T30" fmla="*/ 0 w 2020"/>
                  <a:gd name="T31" fmla="*/ 0 h 2594"/>
                  <a:gd name="T32" fmla="*/ 0 w 2020"/>
                  <a:gd name="T33" fmla="*/ 0 h 2594"/>
                  <a:gd name="T34" fmla="*/ 0 w 2020"/>
                  <a:gd name="T35" fmla="*/ 0 h 2594"/>
                  <a:gd name="T36" fmla="*/ 0 w 2020"/>
                  <a:gd name="T37" fmla="*/ 0 h 2594"/>
                  <a:gd name="T38" fmla="*/ 0 w 2020"/>
                  <a:gd name="T39" fmla="*/ 0 h 2594"/>
                  <a:gd name="T40" fmla="*/ 0 w 2020"/>
                  <a:gd name="T41" fmla="*/ 0 h 2594"/>
                  <a:gd name="T42" fmla="*/ 0 w 2020"/>
                  <a:gd name="T43" fmla="*/ 0 h 2594"/>
                  <a:gd name="T44" fmla="*/ 0 w 2020"/>
                  <a:gd name="T45" fmla="*/ 0 h 2594"/>
                  <a:gd name="T46" fmla="*/ 0 w 2020"/>
                  <a:gd name="T47" fmla="*/ 0 h 2594"/>
                  <a:gd name="T48" fmla="*/ 0 w 2020"/>
                  <a:gd name="T49" fmla="*/ 0 h 2594"/>
                  <a:gd name="T50" fmla="*/ 0 w 2020"/>
                  <a:gd name="T51" fmla="*/ 0 h 259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20"/>
                  <a:gd name="T79" fmla="*/ 0 h 2594"/>
                  <a:gd name="T80" fmla="*/ 2020 w 2020"/>
                  <a:gd name="T81" fmla="*/ 2594 h 259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52" name="Freeform 169"/>
              <p:cNvSpPr>
                <a:spLocks/>
              </p:cNvSpPr>
              <p:nvPr/>
            </p:nvSpPr>
            <p:spPr bwMode="auto">
              <a:xfrm flipH="1" flipV="1">
                <a:off x="7002" y="2220"/>
                <a:ext cx="338" cy="434"/>
              </a:xfrm>
              <a:custGeom>
                <a:avLst/>
                <a:gdLst>
                  <a:gd name="T0" fmla="*/ 0 w 2020"/>
                  <a:gd name="T1" fmla="*/ 0 h 2594"/>
                  <a:gd name="T2" fmla="*/ 0 w 2020"/>
                  <a:gd name="T3" fmla="*/ 0 h 2594"/>
                  <a:gd name="T4" fmla="*/ 0 w 2020"/>
                  <a:gd name="T5" fmla="*/ 0 h 2594"/>
                  <a:gd name="T6" fmla="*/ 0 w 2020"/>
                  <a:gd name="T7" fmla="*/ 0 h 2594"/>
                  <a:gd name="T8" fmla="*/ 0 w 2020"/>
                  <a:gd name="T9" fmla="*/ 0 h 2594"/>
                  <a:gd name="T10" fmla="*/ 0 w 2020"/>
                  <a:gd name="T11" fmla="*/ 0 h 2594"/>
                  <a:gd name="T12" fmla="*/ 0 w 2020"/>
                  <a:gd name="T13" fmla="*/ 0 h 2594"/>
                  <a:gd name="T14" fmla="*/ 0 w 2020"/>
                  <a:gd name="T15" fmla="*/ 0 h 2594"/>
                  <a:gd name="T16" fmla="*/ 0 w 2020"/>
                  <a:gd name="T17" fmla="*/ 0 h 2594"/>
                  <a:gd name="T18" fmla="*/ 0 w 2020"/>
                  <a:gd name="T19" fmla="*/ 0 h 2594"/>
                  <a:gd name="T20" fmla="*/ 0 w 2020"/>
                  <a:gd name="T21" fmla="*/ 0 h 2594"/>
                  <a:gd name="T22" fmla="*/ 0 w 2020"/>
                  <a:gd name="T23" fmla="*/ 0 h 2594"/>
                  <a:gd name="T24" fmla="*/ 0 w 2020"/>
                  <a:gd name="T25" fmla="*/ 0 h 2594"/>
                  <a:gd name="T26" fmla="*/ 0 w 2020"/>
                  <a:gd name="T27" fmla="*/ 0 h 2594"/>
                  <a:gd name="T28" fmla="*/ 0 w 2020"/>
                  <a:gd name="T29" fmla="*/ 0 h 2594"/>
                  <a:gd name="T30" fmla="*/ 0 w 2020"/>
                  <a:gd name="T31" fmla="*/ 0 h 2594"/>
                  <a:gd name="T32" fmla="*/ 0 w 2020"/>
                  <a:gd name="T33" fmla="*/ 0 h 2594"/>
                  <a:gd name="T34" fmla="*/ 0 w 2020"/>
                  <a:gd name="T35" fmla="*/ 0 h 2594"/>
                  <a:gd name="T36" fmla="*/ 0 w 2020"/>
                  <a:gd name="T37" fmla="*/ 0 h 2594"/>
                  <a:gd name="T38" fmla="*/ 0 w 2020"/>
                  <a:gd name="T39" fmla="*/ 0 h 2594"/>
                  <a:gd name="T40" fmla="*/ 0 w 2020"/>
                  <a:gd name="T41" fmla="*/ 0 h 2594"/>
                  <a:gd name="T42" fmla="*/ 0 w 2020"/>
                  <a:gd name="T43" fmla="*/ 0 h 2594"/>
                  <a:gd name="T44" fmla="*/ 0 w 2020"/>
                  <a:gd name="T45" fmla="*/ 0 h 2594"/>
                  <a:gd name="T46" fmla="*/ 0 w 2020"/>
                  <a:gd name="T47" fmla="*/ 0 h 2594"/>
                  <a:gd name="T48" fmla="*/ 0 w 2020"/>
                  <a:gd name="T49" fmla="*/ 0 h 2594"/>
                  <a:gd name="T50" fmla="*/ 0 w 2020"/>
                  <a:gd name="T51" fmla="*/ 0 h 259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020"/>
                  <a:gd name="T79" fmla="*/ 0 h 2594"/>
                  <a:gd name="T80" fmla="*/ 2020 w 2020"/>
                  <a:gd name="T81" fmla="*/ 2594 h 259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endParaRPr lang="zh-CN" altLang="en-US"/>
              </a:p>
            </p:txBody>
          </p:sp>
          <p:sp>
            <p:nvSpPr>
              <p:cNvPr id="7253" name="Rectangle 170"/>
              <p:cNvSpPr>
                <a:spLocks noChangeArrowheads="1"/>
              </p:cNvSpPr>
              <p:nvPr/>
            </p:nvSpPr>
            <p:spPr bwMode="auto"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mbria" pitchFamily="18" charset="0"/>
                  <a:ea typeface="华文楷体"/>
                </a:endParaRPr>
              </a:p>
            </p:txBody>
          </p:sp>
        </p:grpSp>
        <p:grpSp>
          <p:nvGrpSpPr>
            <p:cNvPr id="7231" name="Group 299"/>
            <p:cNvGrpSpPr>
              <a:grpSpLocks/>
            </p:cNvGrpSpPr>
            <p:nvPr/>
          </p:nvGrpSpPr>
          <p:grpSpPr bwMode="auto">
            <a:xfrm>
              <a:off x="368" y="1274"/>
              <a:ext cx="283" cy="518"/>
              <a:chOff x="1548" y="2925"/>
              <a:chExt cx="362" cy="666"/>
            </a:xfrm>
          </p:grpSpPr>
          <p:grpSp>
            <p:nvGrpSpPr>
              <p:cNvPr id="7232" name="Group 153"/>
              <p:cNvGrpSpPr>
                <a:grpSpLocks/>
              </p:cNvGrpSpPr>
              <p:nvPr/>
            </p:nvGrpSpPr>
            <p:grpSpPr bwMode="auto">
              <a:xfrm>
                <a:off x="1548" y="3069"/>
                <a:ext cx="347" cy="334"/>
                <a:chOff x="2400" y="2400"/>
                <a:chExt cx="1440" cy="1440"/>
              </a:xfrm>
            </p:grpSpPr>
            <p:sp>
              <p:nvSpPr>
                <p:cNvPr id="7247" name="Oval 154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7248" name="Oval 155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7249" name="Oval 156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7250" name="Oval 157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</p:grpSp>
          <p:grpSp>
            <p:nvGrpSpPr>
              <p:cNvPr id="7233" name="Group 184"/>
              <p:cNvGrpSpPr>
                <a:grpSpLocks/>
              </p:cNvGrpSpPr>
              <p:nvPr/>
            </p:nvGrpSpPr>
            <p:grpSpPr bwMode="auto">
              <a:xfrm flipV="1">
                <a:off x="1563" y="3075"/>
                <a:ext cx="347" cy="334"/>
                <a:chOff x="2400" y="2400"/>
                <a:chExt cx="1440" cy="1440"/>
              </a:xfrm>
            </p:grpSpPr>
            <p:sp>
              <p:nvSpPr>
                <p:cNvPr id="7243" name="Oval 185"/>
                <p:cNvSpPr>
                  <a:spLocks noChangeArrowheads="1"/>
                </p:cNvSpPr>
                <p:nvPr/>
              </p:nvSpPr>
              <p:spPr bwMode="auto"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7244" name="Oval 186"/>
                <p:cNvSpPr>
                  <a:spLocks noChangeArrowheads="1"/>
                </p:cNvSpPr>
                <p:nvPr/>
              </p:nvSpPr>
              <p:spPr bwMode="auto"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7245" name="Oval 187"/>
                <p:cNvSpPr>
                  <a:spLocks noChangeArrowheads="1"/>
                </p:cNvSpPr>
                <p:nvPr/>
              </p:nvSpPr>
              <p:spPr bwMode="auto"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7246" name="Oval 188"/>
                <p:cNvSpPr>
                  <a:spLocks noChangeArrowheads="1"/>
                </p:cNvSpPr>
                <p:nvPr/>
              </p:nvSpPr>
              <p:spPr bwMode="auto"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</p:grpSp>
          <p:grpSp>
            <p:nvGrpSpPr>
              <p:cNvPr id="7234" name="Group 310"/>
              <p:cNvGrpSpPr>
                <a:grpSpLocks/>
              </p:cNvGrpSpPr>
              <p:nvPr/>
            </p:nvGrpSpPr>
            <p:grpSpPr bwMode="auto">
              <a:xfrm>
                <a:off x="1689" y="2925"/>
                <a:ext cx="114" cy="666"/>
                <a:chOff x="243" y="2621"/>
                <a:chExt cx="114" cy="666"/>
              </a:xfrm>
            </p:grpSpPr>
            <p:sp>
              <p:nvSpPr>
                <p:cNvPr id="7235" name="Freeform 210"/>
                <p:cNvSpPr>
                  <a:spLocks/>
                </p:cNvSpPr>
                <p:nvPr/>
              </p:nvSpPr>
              <p:spPr bwMode="auto">
                <a:xfrm flipV="1">
                  <a:off x="272" y="2621"/>
                  <a:ext cx="77" cy="106"/>
                </a:xfrm>
                <a:custGeom>
                  <a:avLst/>
                  <a:gdLst>
                    <a:gd name="T0" fmla="*/ 0 w 2020"/>
                    <a:gd name="T1" fmla="*/ 0 h 2594"/>
                    <a:gd name="T2" fmla="*/ 0 w 2020"/>
                    <a:gd name="T3" fmla="*/ 0 h 2594"/>
                    <a:gd name="T4" fmla="*/ 0 w 2020"/>
                    <a:gd name="T5" fmla="*/ 0 h 2594"/>
                    <a:gd name="T6" fmla="*/ 0 w 2020"/>
                    <a:gd name="T7" fmla="*/ 0 h 2594"/>
                    <a:gd name="T8" fmla="*/ 0 w 2020"/>
                    <a:gd name="T9" fmla="*/ 0 h 2594"/>
                    <a:gd name="T10" fmla="*/ 0 w 2020"/>
                    <a:gd name="T11" fmla="*/ 0 h 2594"/>
                    <a:gd name="T12" fmla="*/ 0 w 2020"/>
                    <a:gd name="T13" fmla="*/ 0 h 2594"/>
                    <a:gd name="T14" fmla="*/ 0 w 2020"/>
                    <a:gd name="T15" fmla="*/ 0 h 2594"/>
                    <a:gd name="T16" fmla="*/ 0 w 2020"/>
                    <a:gd name="T17" fmla="*/ 0 h 2594"/>
                    <a:gd name="T18" fmla="*/ 0 w 2020"/>
                    <a:gd name="T19" fmla="*/ 0 h 2594"/>
                    <a:gd name="T20" fmla="*/ 0 w 2020"/>
                    <a:gd name="T21" fmla="*/ 0 h 2594"/>
                    <a:gd name="T22" fmla="*/ 0 w 2020"/>
                    <a:gd name="T23" fmla="*/ 0 h 2594"/>
                    <a:gd name="T24" fmla="*/ 0 w 2020"/>
                    <a:gd name="T25" fmla="*/ 0 h 2594"/>
                    <a:gd name="T26" fmla="*/ 0 w 2020"/>
                    <a:gd name="T27" fmla="*/ 0 h 2594"/>
                    <a:gd name="T28" fmla="*/ 0 w 2020"/>
                    <a:gd name="T29" fmla="*/ 0 h 2594"/>
                    <a:gd name="T30" fmla="*/ 0 w 2020"/>
                    <a:gd name="T31" fmla="*/ 0 h 2594"/>
                    <a:gd name="T32" fmla="*/ 0 w 2020"/>
                    <a:gd name="T33" fmla="*/ 0 h 2594"/>
                    <a:gd name="T34" fmla="*/ 0 w 2020"/>
                    <a:gd name="T35" fmla="*/ 0 h 2594"/>
                    <a:gd name="T36" fmla="*/ 0 w 2020"/>
                    <a:gd name="T37" fmla="*/ 0 h 2594"/>
                    <a:gd name="T38" fmla="*/ 0 w 2020"/>
                    <a:gd name="T39" fmla="*/ 0 h 2594"/>
                    <a:gd name="T40" fmla="*/ 0 w 2020"/>
                    <a:gd name="T41" fmla="*/ 0 h 2594"/>
                    <a:gd name="T42" fmla="*/ 0 w 2020"/>
                    <a:gd name="T43" fmla="*/ 0 h 2594"/>
                    <a:gd name="T44" fmla="*/ 0 w 2020"/>
                    <a:gd name="T45" fmla="*/ 0 h 2594"/>
                    <a:gd name="T46" fmla="*/ 0 w 2020"/>
                    <a:gd name="T47" fmla="*/ 0 h 2594"/>
                    <a:gd name="T48" fmla="*/ 0 w 2020"/>
                    <a:gd name="T49" fmla="*/ 0 h 2594"/>
                    <a:gd name="T50" fmla="*/ 0 w 2020"/>
                    <a:gd name="T51" fmla="*/ 0 h 259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2020"/>
                    <a:gd name="T79" fmla="*/ 0 h 2594"/>
                    <a:gd name="T80" fmla="*/ 2020 w 2020"/>
                    <a:gd name="T81" fmla="*/ 2594 h 2594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/>
                </a:p>
              </p:txBody>
            </p:sp>
            <p:sp>
              <p:nvSpPr>
                <p:cNvPr id="7236" name="Freeform 210"/>
                <p:cNvSpPr>
                  <a:spLocks/>
                </p:cNvSpPr>
                <p:nvPr/>
              </p:nvSpPr>
              <p:spPr bwMode="auto">
                <a:xfrm>
                  <a:off x="271" y="3181"/>
                  <a:ext cx="77" cy="106"/>
                </a:xfrm>
                <a:custGeom>
                  <a:avLst/>
                  <a:gdLst>
                    <a:gd name="T0" fmla="*/ 0 w 2020"/>
                    <a:gd name="T1" fmla="*/ 0 h 2594"/>
                    <a:gd name="T2" fmla="*/ 0 w 2020"/>
                    <a:gd name="T3" fmla="*/ 0 h 2594"/>
                    <a:gd name="T4" fmla="*/ 0 w 2020"/>
                    <a:gd name="T5" fmla="*/ 0 h 2594"/>
                    <a:gd name="T6" fmla="*/ 0 w 2020"/>
                    <a:gd name="T7" fmla="*/ 0 h 2594"/>
                    <a:gd name="T8" fmla="*/ 0 w 2020"/>
                    <a:gd name="T9" fmla="*/ 0 h 2594"/>
                    <a:gd name="T10" fmla="*/ 0 w 2020"/>
                    <a:gd name="T11" fmla="*/ 0 h 2594"/>
                    <a:gd name="T12" fmla="*/ 0 w 2020"/>
                    <a:gd name="T13" fmla="*/ 0 h 2594"/>
                    <a:gd name="T14" fmla="*/ 0 w 2020"/>
                    <a:gd name="T15" fmla="*/ 0 h 2594"/>
                    <a:gd name="T16" fmla="*/ 0 w 2020"/>
                    <a:gd name="T17" fmla="*/ 0 h 2594"/>
                    <a:gd name="T18" fmla="*/ 0 w 2020"/>
                    <a:gd name="T19" fmla="*/ 0 h 2594"/>
                    <a:gd name="T20" fmla="*/ 0 w 2020"/>
                    <a:gd name="T21" fmla="*/ 0 h 2594"/>
                    <a:gd name="T22" fmla="*/ 0 w 2020"/>
                    <a:gd name="T23" fmla="*/ 0 h 2594"/>
                    <a:gd name="T24" fmla="*/ 0 w 2020"/>
                    <a:gd name="T25" fmla="*/ 0 h 2594"/>
                    <a:gd name="T26" fmla="*/ 0 w 2020"/>
                    <a:gd name="T27" fmla="*/ 0 h 2594"/>
                    <a:gd name="T28" fmla="*/ 0 w 2020"/>
                    <a:gd name="T29" fmla="*/ 0 h 2594"/>
                    <a:gd name="T30" fmla="*/ 0 w 2020"/>
                    <a:gd name="T31" fmla="*/ 0 h 2594"/>
                    <a:gd name="T32" fmla="*/ 0 w 2020"/>
                    <a:gd name="T33" fmla="*/ 0 h 2594"/>
                    <a:gd name="T34" fmla="*/ 0 w 2020"/>
                    <a:gd name="T35" fmla="*/ 0 h 2594"/>
                    <a:gd name="T36" fmla="*/ 0 w 2020"/>
                    <a:gd name="T37" fmla="*/ 0 h 2594"/>
                    <a:gd name="T38" fmla="*/ 0 w 2020"/>
                    <a:gd name="T39" fmla="*/ 0 h 2594"/>
                    <a:gd name="T40" fmla="*/ 0 w 2020"/>
                    <a:gd name="T41" fmla="*/ 0 h 2594"/>
                    <a:gd name="T42" fmla="*/ 0 w 2020"/>
                    <a:gd name="T43" fmla="*/ 0 h 2594"/>
                    <a:gd name="T44" fmla="*/ 0 w 2020"/>
                    <a:gd name="T45" fmla="*/ 0 h 2594"/>
                    <a:gd name="T46" fmla="*/ 0 w 2020"/>
                    <a:gd name="T47" fmla="*/ 0 h 2594"/>
                    <a:gd name="T48" fmla="*/ 0 w 2020"/>
                    <a:gd name="T49" fmla="*/ 0 h 2594"/>
                    <a:gd name="T50" fmla="*/ 0 w 2020"/>
                    <a:gd name="T51" fmla="*/ 0 h 259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2020"/>
                    <a:gd name="T79" fmla="*/ 0 h 2594"/>
                    <a:gd name="T80" fmla="*/ 2020 w 2020"/>
                    <a:gd name="T81" fmla="*/ 2594 h 2594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37" name="Freeform 212"/>
                <p:cNvSpPr>
                  <a:spLocks/>
                </p:cNvSpPr>
                <p:nvPr/>
              </p:nvSpPr>
              <p:spPr bwMode="auto">
                <a:xfrm>
                  <a:off x="243" y="2910"/>
                  <a:ext cx="114" cy="271"/>
                </a:xfrm>
                <a:custGeom>
                  <a:avLst/>
                  <a:gdLst>
                    <a:gd name="T0" fmla="*/ 0 w 915"/>
                    <a:gd name="T1" fmla="*/ 0 h 1180"/>
                    <a:gd name="T2" fmla="*/ 114 w 915"/>
                    <a:gd name="T3" fmla="*/ 3 h 1180"/>
                    <a:gd name="T4" fmla="*/ 78 w 915"/>
                    <a:gd name="T5" fmla="*/ 271 h 1180"/>
                    <a:gd name="T6" fmla="*/ 34 w 915"/>
                    <a:gd name="T7" fmla="*/ 265 h 1180"/>
                    <a:gd name="T8" fmla="*/ 0 w 915"/>
                    <a:gd name="T9" fmla="*/ 0 h 11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15"/>
                    <a:gd name="T16" fmla="*/ 0 h 1180"/>
                    <a:gd name="T17" fmla="*/ 915 w 915"/>
                    <a:gd name="T18" fmla="*/ 1180 h 11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15" h="1180">
                      <a:moveTo>
                        <a:pt x="0" y="0"/>
                      </a:moveTo>
                      <a:lnTo>
                        <a:pt x="915" y="15"/>
                      </a:lnTo>
                      <a:lnTo>
                        <a:pt x="630" y="1180"/>
                      </a:lnTo>
                      <a:lnTo>
                        <a:pt x="270" y="11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0000"/>
                    </a:gs>
                    <a:gs pos="50000">
                      <a:srgbClr val="969696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38" name="Oval 214"/>
                <p:cNvSpPr>
                  <a:spLocks noChangeArrowheads="1"/>
                </p:cNvSpPr>
                <p:nvPr/>
              </p:nvSpPr>
              <p:spPr bwMode="auto">
                <a:xfrm>
                  <a:off x="268" y="3152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7239" name="Freeform 212"/>
                <p:cNvSpPr>
                  <a:spLocks/>
                </p:cNvSpPr>
                <p:nvPr/>
              </p:nvSpPr>
              <p:spPr bwMode="auto">
                <a:xfrm flipV="1">
                  <a:off x="243" y="2699"/>
                  <a:ext cx="114" cy="242"/>
                </a:xfrm>
                <a:custGeom>
                  <a:avLst/>
                  <a:gdLst>
                    <a:gd name="T0" fmla="*/ 0 w 915"/>
                    <a:gd name="T1" fmla="*/ 0 h 1180"/>
                    <a:gd name="T2" fmla="*/ 114 w 915"/>
                    <a:gd name="T3" fmla="*/ 3 h 1180"/>
                    <a:gd name="T4" fmla="*/ 78 w 915"/>
                    <a:gd name="T5" fmla="*/ 242 h 1180"/>
                    <a:gd name="T6" fmla="*/ 34 w 915"/>
                    <a:gd name="T7" fmla="*/ 237 h 1180"/>
                    <a:gd name="T8" fmla="*/ 0 w 915"/>
                    <a:gd name="T9" fmla="*/ 0 h 11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15"/>
                    <a:gd name="T16" fmla="*/ 0 h 1180"/>
                    <a:gd name="T17" fmla="*/ 915 w 915"/>
                    <a:gd name="T18" fmla="*/ 1180 h 11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15" h="1180">
                      <a:moveTo>
                        <a:pt x="0" y="0"/>
                      </a:moveTo>
                      <a:lnTo>
                        <a:pt x="915" y="15"/>
                      </a:lnTo>
                      <a:lnTo>
                        <a:pt x="630" y="1180"/>
                      </a:lnTo>
                      <a:lnTo>
                        <a:pt x="270" y="11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0000"/>
                    </a:gs>
                    <a:gs pos="50000">
                      <a:srgbClr val="969696"/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/>
                </a:p>
              </p:txBody>
            </p:sp>
            <p:sp>
              <p:nvSpPr>
                <p:cNvPr id="7240" name="Oval 213"/>
                <p:cNvSpPr>
                  <a:spLocks noChangeArrowheads="1"/>
                </p:cNvSpPr>
                <p:nvPr/>
              </p:nvSpPr>
              <p:spPr bwMode="auto">
                <a:xfrm>
                  <a:off x="271" y="2699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7241" name="Oval 317"/>
                <p:cNvSpPr>
                  <a:spLocks noChangeArrowheads="1"/>
                </p:cNvSpPr>
                <p:nvPr/>
              </p:nvSpPr>
              <p:spPr bwMode="auto">
                <a:xfrm>
                  <a:off x="262" y="2911"/>
                  <a:ext cx="81" cy="5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B5B5B"/>
                    </a:gs>
                    <a:gs pos="50000">
                      <a:srgbClr val="969696"/>
                    </a:gs>
                    <a:gs pos="100000">
                      <a:srgbClr val="5B5B5B"/>
                    </a:gs>
                  </a:gsLst>
                  <a:lin ang="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  <p:sp>
              <p:nvSpPr>
                <p:cNvPr id="7242" name="Oval 213"/>
                <p:cNvSpPr>
                  <a:spLocks noChangeArrowheads="1"/>
                </p:cNvSpPr>
                <p:nvPr/>
              </p:nvSpPr>
              <p:spPr bwMode="auto">
                <a:xfrm>
                  <a:off x="274" y="2925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Cambria" pitchFamily="18" charset="0"/>
                    <a:ea typeface="华文楷体"/>
                  </a:endParaRPr>
                </a:p>
              </p:txBody>
            </p:sp>
          </p:grpSp>
        </p:grpSp>
      </p:grp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8081963" y="2528888"/>
          <a:ext cx="342900" cy="404812"/>
        </p:xfrm>
        <a:graphic>
          <a:graphicData uri="http://schemas.openxmlformats.org/presentationml/2006/ole">
            <p:oleObj spid="_x0000_s7170" name="Equation" r:id="rId4" imgW="139680" imgH="164880" progId="">
              <p:embed/>
            </p:oleObj>
          </a:graphicData>
        </a:graphic>
      </p:graphicFrame>
      <p:sp>
        <p:nvSpPr>
          <p:cNvPr id="132" name="TextBox 131"/>
          <p:cNvSpPr txBox="1">
            <a:spLocks noChangeArrowheads="1"/>
          </p:cNvSpPr>
          <p:nvPr/>
        </p:nvSpPr>
        <p:spPr bwMode="auto">
          <a:xfrm>
            <a:off x="5435600" y="3213100"/>
            <a:ext cx="936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0.2</a:t>
            </a:r>
          </a:p>
        </p:txBody>
      </p:sp>
      <p:sp>
        <p:nvSpPr>
          <p:cNvPr id="133" name="TextBox 132"/>
          <p:cNvSpPr txBox="1">
            <a:spLocks noChangeArrowheads="1"/>
          </p:cNvSpPr>
          <p:nvPr/>
        </p:nvSpPr>
        <p:spPr bwMode="auto">
          <a:xfrm>
            <a:off x="6516688" y="3213100"/>
            <a:ext cx="9350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0.3</a:t>
            </a:r>
            <a:endParaRPr lang="zh-CN" altLang="zh-CN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8" name="TextBox 137"/>
          <p:cNvSpPr txBox="1">
            <a:spLocks noChangeArrowheads="1"/>
          </p:cNvSpPr>
          <p:nvPr/>
        </p:nvSpPr>
        <p:spPr bwMode="auto">
          <a:xfrm>
            <a:off x="7646988" y="3213100"/>
            <a:ext cx="11731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66.7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％</a:t>
            </a:r>
            <a:endParaRPr lang="en-US" altLang="zh-CN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9" name="TextBox 138"/>
          <p:cNvSpPr txBox="1">
            <a:spLocks noChangeArrowheads="1"/>
          </p:cNvSpPr>
          <p:nvPr/>
        </p:nvSpPr>
        <p:spPr bwMode="auto">
          <a:xfrm>
            <a:off x="5508625" y="3860800"/>
            <a:ext cx="7191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altLang="zh-CN" sz="2800" b="1">
                <a:solidFill>
                  <a:srgbClr val="2406BA"/>
                </a:solidFill>
                <a:latin typeface="Times New Roman" pitchFamily="18" charset="0"/>
              </a:rPr>
              <a:t>0.2</a:t>
            </a:r>
          </a:p>
        </p:txBody>
      </p:sp>
      <p:sp>
        <p:nvSpPr>
          <p:cNvPr id="140" name="TextBox 139"/>
          <p:cNvSpPr txBox="1">
            <a:spLocks noChangeArrowheads="1"/>
          </p:cNvSpPr>
          <p:nvPr/>
        </p:nvSpPr>
        <p:spPr bwMode="auto">
          <a:xfrm>
            <a:off x="6516688" y="3852863"/>
            <a:ext cx="812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406BA"/>
                </a:solidFill>
                <a:latin typeface="Times New Roman" pitchFamily="18" charset="0"/>
              </a:rPr>
              <a:t>0.32</a:t>
            </a:r>
            <a:endParaRPr lang="zh-CN" altLang="en-US">
              <a:latin typeface="Cambria" pitchFamily="18" charset="0"/>
              <a:ea typeface="华文楷体"/>
            </a:endParaRPr>
          </a:p>
        </p:txBody>
      </p:sp>
      <p:sp>
        <p:nvSpPr>
          <p:cNvPr id="141" name="TextBox 140"/>
          <p:cNvSpPr txBox="1">
            <a:spLocks noChangeArrowheads="1"/>
          </p:cNvSpPr>
          <p:nvPr/>
        </p:nvSpPr>
        <p:spPr bwMode="auto">
          <a:xfrm>
            <a:off x="7573963" y="3860800"/>
            <a:ext cx="1174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altLang="zh-CN" sz="2800" b="1">
                <a:solidFill>
                  <a:srgbClr val="2406BA"/>
                </a:solidFill>
                <a:latin typeface="Times New Roman" pitchFamily="18" charset="0"/>
              </a:rPr>
              <a:t>62.5</a:t>
            </a:r>
            <a:r>
              <a:rPr lang="zh-CN" altLang="en-US" sz="2800" b="1">
                <a:solidFill>
                  <a:srgbClr val="2406BA"/>
                </a:solidFill>
                <a:latin typeface="Times New Roman" pitchFamily="18" charset="0"/>
              </a:rPr>
              <a:t>％</a:t>
            </a:r>
            <a:endParaRPr lang="en-US" altLang="zh-CN" sz="2800" b="1">
              <a:solidFill>
                <a:srgbClr val="2406BA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3" grpId="0"/>
      <p:bldP spid="138" grpId="0"/>
      <p:bldP spid="139" grpId="0"/>
      <p:bldP spid="140" grpId="0"/>
      <p:bldP spid="1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mtClean="0"/>
              <a:t>实验结论：</a:t>
            </a:r>
          </a:p>
        </p:txBody>
      </p:sp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609600" y="2209800"/>
            <a:ext cx="8397875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080808"/>
                </a:solidFill>
                <a:ea typeface="华文楷体"/>
              </a:rPr>
              <a:t>     任何一个机械的机械效率都</a:t>
            </a:r>
            <a:r>
              <a:rPr lang="zh-CN" altLang="en-US" sz="6000">
                <a:solidFill>
                  <a:srgbClr val="FF0000"/>
                </a:solidFill>
                <a:ea typeface="华文楷体"/>
              </a:rPr>
              <a:t>不是固定的</a:t>
            </a:r>
            <a:r>
              <a:rPr lang="zh-CN" altLang="en-US" sz="6000">
                <a:solidFill>
                  <a:srgbClr val="080808"/>
                </a:solidFill>
                <a:ea typeface="华文楷体"/>
              </a:rPr>
              <a:t>，应该提高机械的机械效率</a:t>
            </a:r>
            <a:r>
              <a:rPr lang="zh-CN" altLang="en-US" sz="6000">
                <a:solidFill>
                  <a:srgbClr val="33CCFF"/>
                </a:solidFill>
                <a:ea typeface="华文楷体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692150"/>
            <a:ext cx="518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 b="1" dirty="0">
                <a:solidFill>
                  <a:srgbClr val="00B0F0"/>
                </a:solidFill>
                <a:latin typeface="+mn-ea"/>
                <a:ea typeface="+mn-ea"/>
                <a:cs typeface="+mn-cs"/>
              </a:rPr>
              <a:t>三、如何</a:t>
            </a:r>
            <a:r>
              <a:rPr kumimoji="1" lang="zh-CN" altLang="en-US" sz="3600" b="1" dirty="0">
                <a:solidFill>
                  <a:srgbClr val="00B0F0"/>
                </a:solidFill>
                <a:latin typeface="+mn-ea"/>
                <a:ea typeface="+mn-ea"/>
                <a:cs typeface="+mn-cs"/>
              </a:rPr>
              <a:t>提高机械效率</a:t>
            </a:r>
            <a:r>
              <a:rPr kumimoji="1" lang="zh-CN" altLang="en-US" sz="3600" dirty="0">
                <a:solidFill>
                  <a:srgbClr val="00B0F0"/>
                </a:solidFill>
                <a:latin typeface="+mn-ea"/>
                <a:ea typeface="+mn-ea"/>
                <a:cs typeface="+mn-cs"/>
              </a:rPr>
              <a:t> </a:t>
            </a: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1143000" y="2057400"/>
            <a:ext cx="297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kumimoji="1" lang="zh-CN" altLang="en-US" sz="3200" b="1" i="1">
                <a:solidFill>
                  <a:srgbClr val="FF0000"/>
                </a:solidFill>
                <a:latin typeface="Times New Roman" pitchFamily="18" charset="0"/>
                <a:ea typeface="华文楷体"/>
              </a:rPr>
              <a:t>减小机械自重</a:t>
            </a:r>
            <a:endParaRPr kumimoji="1" lang="zh-CN" altLang="en-US" sz="3200" i="1">
              <a:solidFill>
                <a:srgbClr val="FF0000"/>
              </a:solidFill>
              <a:latin typeface="Times New Roman" pitchFamily="18" charset="0"/>
              <a:ea typeface="华文楷体"/>
            </a:endParaRP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838200" y="2971800"/>
            <a:ext cx="8305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>
                <a:latin typeface="Times New Roman" pitchFamily="18" charset="0"/>
                <a:ea typeface="华文楷体"/>
              </a:rPr>
              <a:t>　　</a:t>
            </a:r>
            <a:r>
              <a:rPr kumimoji="1" lang="zh-CN" altLang="en-US" sz="3200" b="1" i="1">
                <a:latin typeface="Times New Roman" pitchFamily="18" charset="0"/>
                <a:ea typeface="华文楷体"/>
              </a:rPr>
              <a:t>例如：动滑轮太重，使二动二定滑轮组很低，换用较轻滑轮就可提高其机械效率</a:t>
            </a:r>
            <a:r>
              <a:rPr kumimoji="1" lang="zh-CN" altLang="en-US" sz="3200">
                <a:latin typeface="Times New Roman" pitchFamily="18" charset="0"/>
                <a:ea typeface="华文楷体"/>
              </a:rPr>
              <a:t>。</a:t>
            </a: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1295400" y="4495800"/>
            <a:ext cx="38782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3200" b="1" i="1">
                <a:solidFill>
                  <a:srgbClr val="FF0000"/>
                </a:solidFill>
                <a:latin typeface="宋体" charset="-122"/>
                <a:ea typeface="华文楷体"/>
              </a:rPr>
              <a:t>减小机械间的摩擦力</a:t>
            </a:r>
            <a:endParaRPr kumimoji="1" lang="zh-CN" altLang="en-US" sz="3200">
              <a:solidFill>
                <a:srgbClr val="000066"/>
              </a:solidFill>
              <a:latin typeface="Times New Roman" pitchFamily="18" charset="0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utoUpdateAnimBg="0"/>
      <p:bldP spid="47108" grpId="0" autoUpdateAnimBg="0"/>
      <p:bldP spid="4710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14"/>
          <p:cNvGrpSpPr>
            <a:grpSpLocks/>
          </p:cNvGrpSpPr>
          <p:nvPr/>
        </p:nvGrpSpPr>
        <p:grpSpPr bwMode="auto">
          <a:xfrm>
            <a:off x="0" y="188913"/>
            <a:ext cx="2205038" cy="785812"/>
            <a:chOff x="442" y="2500"/>
            <a:chExt cx="1389" cy="495"/>
          </a:xfrm>
        </p:grpSpPr>
        <p:pic>
          <p:nvPicPr>
            <p:cNvPr id="36877" name="Rectangle 15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42" y="2500"/>
              <a:ext cx="1389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8" name="Text Box 16"/>
            <p:cNvSpPr txBox="1">
              <a:spLocks noChangeArrowheads="1"/>
            </p:cNvSpPr>
            <p:nvPr/>
          </p:nvSpPr>
          <p:spPr bwMode="auto">
            <a:xfrm>
              <a:off x="544" y="2589"/>
              <a:ext cx="127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Calibri" pitchFamily="34" charset="0"/>
                  <a:ea typeface="华文楷体"/>
                </a:rPr>
                <a:t>  练一练</a:t>
              </a:r>
              <a:endParaRPr lang="en-US" altLang="zh-CN" sz="3200">
                <a:latin typeface="Calibri" pitchFamily="34" charset="0"/>
                <a:ea typeface="华文楷体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-36513" y="903288"/>
            <a:ext cx="8963026" cy="56943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2400" dirty="0">
                <a:solidFill>
                  <a:srgbClr val="0E0D0C"/>
                </a:solidFill>
                <a:latin typeface="+mn-ea"/>
                <a:ea typeface="+mn-ea"/>
                <a:cs typeface="+mn-cs"/>
              </a:rPr>
              <a:t>1</a:t>
            </a:r>
            <a:r>
              <a:rPr lang="zh-CN" altLang="en-US" sz="2400" dirty="0">
                <a:solidFill>
                  <a:srgbClr val="0E0D0C"/>
                </a:solidFill>
                <a:latin typeface="+mn-ea"/>
                <a:ea typeface="+mn-ea"/>
                <a:cs typeface="+mn-cs"/>
              </a:rPr>
              <a:t>、判断下面说法中是否正确．</a:t>
            </a:r>
            <a:endParaRPr lang="en-US" altLang="zh-CN" sz="2400" dirty="0">
              <a:solidFill>
                <a:srgbClr val="0E0D0C"/>
              </a:solidFill>
              <a:latin typeface="+mn-ea"/>
              <a:ea typeface="+mn-ea"/>
              <a:cs typeface="+mn-cs"/>
            </a:endParaRPr>
          </a:p>
          <a:p>
            <a:pPr algn="just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2400" dirty="0">
                <a:solidFill>
                  <a:srgbClr val="0E0D0C"/>
                </a:solidFill>
                <a:latin typeface="+mn-ea"/>
                <a:ea typeface="+mn-ea"/>
                <a:cs typeface="+mn-cs"/>
              </a:rPr>
              <a:t>⑴、有用功越多，机械效率越高（         ）</a:t>
            </a:r>
            <a:endParaRPr lang="en-US" altLang="zh-CN" sz="2400" dirty="0">
              <a:solidFill>
                <a:srgbClr val="0E0D0C"/>
              </a:solidFill>
              <a:latin typeface="+mn-ea"/>
              <a:ea typeface="+mn-ea"/>
              <a:cs typeface="+mn-cs"/>
            </a:endParaRPr>
          </a:p>
          <a:p>
            <a:pPr algn="just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2400" dirty="0">
                <a:solidFill>
                  <a:srgbClr val="0E0D0C"/>
                </a:solidFill>
                <a:latin typeface="+mn-ea"/>
                <a:ea typeface="+mn-ea"/>
                <a:cs typeface="+mn-cs"/>
              </a:rPr>
              <a:t>⑵、额外功越少，机械效率越高（          ）</a:t>
            </a:r>
            <a:endParaRPr lang="en-US" altLang="zh-CN" sz="2400" dirty="0">
              <a:solidFill>
                <a:srgbClr val="0E0D0C"/>
              </a:solidFill>
              <a:latin typeface="+mn-ea"/>
              <a:ea typeface="+mn-ea"/>
              <a:cs typeface="+mn-cs"/>
            </a:endParaRPr>
          </a:p>
          <a:p>
            <a:pPr algn="just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2400" dirty="0">
                <a:solidFill>
                  <a:srgbClr val="0E0D0C"/>
                </a:solidFill>
                <a:latin typeface="+mn-ea"/>
                <a:ea typeface="+mn-ea"/>
                <a:cs typeface="+mn-cs"/>
              </a:rPr>
              <a:t>⑶、物体做功越慢，机械效率越低（          ）</a:t>
            </a:r>
            <a:endParaRPr lang="en-US" altLang="zh-CN" sz="2400" dirty="0">
              <a:solidFill>
                <a:srgbClr val="0E0D0C"/>
              </a:solidFill>
              <a:latin typeface="+mn-ea"/>
              <a:ea typeface="+mn-ea"/>
              <a:cs typeface="+mn-cs"/>
            </a:endParaRPr>
          </a:p>
          <a:p>
            <a:pPr algn="just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2400" dirty="0">
                <a:solidFill>
                  <a:srgbClr val="0E0D0C"/>
                </a:solidFill>
                <a:latin typeface="+mn-ea"/>
                <a:ea typeface="+mn-ea"/>
                <a:cs typeface="+mn-cs"/>
              </a:rPr>
              <a:t>⑷、做总功越多，机械效率越低（          ）</a:t>
            </a:r>
            <a:endParaRPr lang="en-US" altLang="zh-CN" sz="2400" dirty="0">
              <a:solidFill>
                <a:srgbClr val="0E0D0C"/>
              </a:solidFill>
              <a:latin typeface="+mn-ea"/>
              <a:ea typeface="+mn-ea"/>
              <a:cs typeface="+mn-cs"/>
            </a:endParaRPr>
          </a:p>
          <a:p>
            <a:pPr algn="just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2400" dirty="0">
                <a:solidFill>
                  <a:srgbClr val="0E0D0C"/>
                </a:solidFill>
                <a:latin typeface="+mn-ea"/>
                <a:ea typeface="+mn-ea"/>
                <a:cs typeface="+mn-cs"/>
              </a:rPr>
              <a:t>⑸、做相同的有用功，额外功越少，机械效率越高（       ）</a:t>
            </a:r>
            <a:endParaRPr lang="en-US" altLang="zh-CN" sz="2400" dirty="0">
              <a:solidFill>
                <a:srgbClr val="0E0D0C"/>
              </a:solidFill>
              <a:latin typeface="+mn-ea"/>
              <a:ea typeface="+mn-ea"/>
              <a:cs typeface="+mn-cs"/>
            </a:endParaRPr>
          </a:p>
          <a:p>
            <a:pPr algn="just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2400" dirty="0">
                <a:solidFill>
                  <a:srgbClr val="0E0D0C"/>
                </a:solidFill>
                <a:latin typeface="+mn-ea"/>
                <a:ea typeface="+mn-ea"/>
                <a:cs typeface="+mn-cs"/>
              </a:rPr>
              <a:t>⑹、做相同的总功时，有用功越多，机械效率越高（       ）</a:t>
            </a:r>
            <a:endParaRPr lang="en-US" altLang="zh-CN" sz="2400" dirty="0">
              <a:solidFill>
                <a:srgbClr val="0E0D0C"/>
              </a:solidFill>
              <a:latin typeface="+mn-ea"/>
              <a:ea typeface="+mn-ea"/>
              <a:cs typeface="+mn-cs"/>
            </a:endParaRPr>
          </a:p>
          <a:p>
            <a:pPr algn="just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2400" dirty="0">
                <a:solidFill>
                  <a:srgbClr val="0E0D0C"/>
                </a:solidFill>
                <a:latin typeface="+mn-ea"/>
                <a:ea typeface="+mn-ea"/>
                <a:cs typeface="+mn-cs"/>
              </a:rPr>
              <a:t>⑺、用不同的滑轮组做的有用功相同时，机械效率一定相同（     </a:t>
            </a:r>
            <a:r>
              <a:rPr lang="en-US" altLang="zh-CN" sz="2400" dirty="0">
                <a:solidFill>
                  <a:srgbClr val="0E0D0C"/>
                </a:solidFill>
                <a:latin typeface="+mn-ea"/>
                <a:ea typeface="+mn-ea"/>
                <a:cs typeface="+mn-cs"/>
              </a:rPr>
              <a:t>)</a:t>
            </a:r>
          </a:p>
          <a:p>
            <a:pPr algn="just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2400" dirty="0">
                <a:solidFill>
                  <a:srgbClr val="0E0D0C"/>
                </a:solidFill>
                <a:latin typeface="+mn-ea"/>
                <a:ea typeface="+mn-ea"/>
                <a:cs typeface="+mn-cs"/>
              </a:rPr>
              <a:t> ⑻、因为有用功总小于总功，所以机械效率总小于</a:t>
            </a:r>
            <a:r>
              <a:rPr lang="en-US" altLang="zh-CN" sz="2400" dirty="0">
                <a:solidFill>
                  <a:srgbClr val="0E0D0C"/>
                </a:solidFill>
                <a:latin typeface="+mn-ea"/>
                <a:ea typeface="+mn-ea"/>
                <a:cs typeface="+mn-cs"/>
              </a:rPr>
              <a:t>1</a:t>
            </a:r>
            <a:r>
              <a:rPr lang="zh-CN" altLang="en-US" sz="2400" dirty="0">
                <a:solidFill>
                  <a:srgbClr val="0E0D0C"/>
                </a:solidFill>
                <a:latin typeface="+mn-ea"/>
                <a:ea typeface="+mn-ea"/>
                <a:cs typeface="+mn-cs"/>
              </a:rPr>
              <a:t>（          ）</a:t>
            </a:r>
            <a:endParaRPr lang="en-US" altLang="zh-CN" sz="2400" dirty="0">
              <a:solidFill>
                <a:srgbClr val="0E0D0C"/>
              </a:solidFill>
              <a:latin typeface="+mn-ea"/>
              <a:ea typeface="+mn-ea"/>
              <a:cs typeface="+mn-cs"/>
            </a:endParaRPr>
          </a:p>
          <a:p>
            <a:pPr algn="just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2400" dirty="0">
                <a:solidFill>
                  <a:srgbClr val="0E0D0C"/>
                </a:solidFill>
                <a:latin typeface="+mn-ea"/>
                <a:ea typeface="+mn-ea"/>
                <a:cs typeface="+mn-cs"/>
              </a:rPr>
              <a:t>⑼、做的额外功一定时，总功越少，机械效率越高（          ）</a:t>
            </a:r>
            <a:endParaRPr lang="en-US" altLang="zh-CN" sz="2400" dirty="0">
              <a:solidFill>
                <a:srgbClr val="0E0D0C"/>
              </a:solidFill>
              <a:latin typeface="+mn-ea"/>
              <a:ea typeface="+mn-ea"/>
              <a:cs typeface="+mn-cs"/>
            </a:endParaRPr>
          </a:p>
          <a:p>
            <a:pPr algn="just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2400" dirty="0">
                <a:solidFill>
                  <a:srgbClr val="0E0D0C"/>
                </a:solidFill>
                <a:latin typeface="+mn-ea"/>
                <a:ea typeface="+mn-ea"/>
                <a:cs typeface="+mn-cs"/>
              </a:rPr>
              <a:t>⑽、有用功在总功中占的比例越大，机械效率越高（           ）</a:t>
            </a:r>
            <a:endParaRPr lang="zh-CN" altLang="en-US" dirty="0">
              <a:solidFill>
                <a:srgbClr val="0E0D0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16463" y="1281113"/>
            <a:ext cx="5762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×</a:t>
            </a:r>
            <a:endParaRPr lang="zh-CN" altLang="en-US" sz="4000" b="1">
              <a:solidFill>
                <a:srgbClr val="FF0000"/>
              </a:solidFill>
              <a:latin typeface="Cambria" pitchFamily="18" charset="0"/>
              <a:ea typeface="华文楷体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716463" y="1784350"/>
            <a:ext cx="5762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×</a:t>
            </a:r>
            <a:endParaRPr lang="zh-CN" altLang="en-US" sz="4000" b="1">
              <a:solidFill>
                <a:srgbClr val="FF0000"/>
              </a:solidFill>
              <a:latin typeface="Cambria" pitchFamily="18" charset="0"/>
              <a:ea typeface="华文楷体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021263" y="2349500"/>
            <a:ext cx="5762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×</a:t>
            </a:r>
            <a:endParaRPr lang="zh-CN" altLang="en-US" sz="4000" b="1">
              <a:solidFill>
                <a:srgbClr val="FF0000"/>
              </a:solidFill>
              <a:latin typeface="Cambria" pitchFamily="18" charset="0"/>
              <a:ea typeface="华文楷体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716463" y="2852738"/>
            <a:ext cx="5762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×</a:t>
            </a:r>
            <a:endParaRPr lang="zh-CN" altLang="en-US" sz="4000" b="1">
              <a:solidFill>
                <a:srgbClr val="FF0000"/>
              </a:solidFill>
              <a:latin typeface="Cambria" pitchFamily="18" charset="0"/>
              <a:ea typeface="华文楷体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243888" y="4449763"/>
            <a:ext cx="5762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×</a:t>
            </a:r>
            <a:endParaRPr lang="zh-CN" altLang="en-US" sz="4000" b="1">
              <a:solidFill>
                <a:srgbClr val="FF0000"/>
              </a:solidFill>
              <a:latin typeface="Cambria" pitchFamily="18" charset="0"/>
              <a:ea typeface="华文楷体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235825" y="5445125"/>
            <a:ext cx="576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×</a:t>
            </a:r>
            <a:endParaRPr lang="zh-CN" altLang="en-US" sz="4000" b="1">
              <a:solidFill>
                <a:srgbClr val="FF0000"/>
              </a:solidFill>
              <a:latin typeface="Cambria" pitchFamily="18" charset="0"/>
              <a:ea typeface="华文楷体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019925" y="3368675"/>
            <a:ext cx="865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√</a:t>
            </a:r>
            <a:r>
              <a:rPr lang="zh-CN" altLang="en-US">
                <a:solidFill>
                  <a:srgbClr val="0E0D0C"/>
                </a:solidFill>
                <a:latin typeface="华文中宋"/>
                <a:ea typeface="华文中宋"/>
                <a:cs typeface="华文中宋"/>
              </a:rPr>
              <a:t> </a:t>
            </a:r>
            <a:endParaRPr lang="zh-CN" altLang="en-US">
              <a:latin typeface="Cambria" pitchFamily="18" charset="0"/>
              <a:ea typeface="华文楷体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308850" y="4941888"/>
            <a:ext cx="8636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√</a:t>
            </a:r>
            <a:r>
              <a:rPr lang="zh-CN" altLang="en-US">
                <a:solidFill>
                  <a:srgbClr val="0E0D0C"/>
                </a:solidFill>
                <a:latin typeface="华文中宋"/>
                <a:ea typeface="华文中宋"/>
                <a:cs typeface="华文中宋"/>
              </a:rPr>
              <a:t> </a:t>
            </a:r>
            <a:endParaRPr lang="zh-CN" altLang="en-US">
              <a:latin typeface="Cambria" pitchFamily="18" charset="0"/>
              <a:ea typeface="华文楷体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019925" y="3944938"/>
            <a:ext cx="865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√</a:t>
            </a:r>
            <a:r>
              <a:rPr lang="zh-CN" altLang="en-US">
                <a:solidFill>
                  <a:srgbClr val="0E0D0C"/>
                </a:solidFill>
                <a:latin typeface="华文中宋"/>
                <a:ea typeface="华文中宋"/>
                <a:cs typeface="华文中宋"/>
              </a:rPr>
              <a:t> </a:t>
            </a:r>
            <a:endParaRPr lang="zh-CN" altLang="en-US">
              <a:latin typeface="Cambria" pitchFamily="18" charset="0"/>
              <a:ea typeface="华文楷体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164388" y="6034088"/>
            <a:ext cx="863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中宋"/>
                <a:ea typeface="华文中宋"/>
                <a:cs typeface="华文中宋"/>
              </a:rPr>
              <a:t>√</a:t>
            </a:r>
            <a:r>
              <a:rPr lang="zh-CN" altLang="en-US">
                <a:solidFill>
                  <a:srgbClr val="0E0D0C"/>
                </a:solidFill>
                <a:latin typeface="华文中宋"/>
                <a:ea typeface="华文中宋"/>
                <a:cs typeface="华文中宋"/>
              </a:rPr>
              <a:t> </a:t>
            </a:r>
            <a:endParaRPr lang="zh-CN" altLang="en-US">
              <a:latin typeface="Cambria" pitchFamily="18" charset="0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1"/>
          <p:cNvSpPr txBox="1">
            <a:spLocks noChangeArrowheads="1"/>
          </p:cNvSpPr>
          <p:nvPr/>
        </p:nvSpPr>
        <p:spPr bwMode="auto">
          <a:xfrm>
            <a:off x="657225" y="1484313"/>
            <a:ext cx="8101013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>
                <a:latin typeface="Times New Roman" pitchFamily="18" charset="0"/>
                <a:ea typeface="华文楷体"/>
              </a:rPr>
              <a:t>2</a:t>
            </a:r>
            <a:r>
              <a:rPr lang="zh-CN" altLang="en-US" sz="2800">
                <a:latin typeface="Times New Roman" pitchFamily="18" charset="0"/>
                <a:ea typeface="华文楷体"/>
              </a:rPr>
              <a:t>、</a:t>
            </a:r>
            <a:r>
              <a:rPr lang="zh-CN" altLang="zh-CN" sz="2800">
                <a:latin typeface="Times New Roman" pitchFamily="18" charset="0"/>
                <a:ea typeface="华文楷体"/>
              </a:rPr>
              <a:t>图</a:t>
            </a:r>
            <a:r>
              <a:rPr lang="zh-CN" altLang="en-US" sz="2800">
                <a:latin typeface="Times New Roman" pitchFamily="18" charset="0"/>
                <a:ea typeface="华文楷体"/>
              </a:rPr>
              <a:t>为测量滑轮组机械效率的实</a:t>
            </a: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Times New Roman" pitchFamily="18" charset="0"/>
                <a:ea typeface="华文楷体"/>
              </a:rPr>
              <a:t>验装置，钩码总重</a:t>
            </a:r>
            <a:r>
              <a:rPr lang="en-US" altLang="zh-CN" sz="2800">
                <a:latin typeface="Times New Roman" pitchFamily="18" charset="0"/>
                <a:ea typeface="华文楷体"/>
              </a:rPr>
              <a:t>6 N</a:t>
            </a:r>
            <a:r>
              <a:rPr lang="zh-CN" altLang="en-US" sz="2800">
                <a:latin typeface="Times New Roman" pitchFamily="18" charset="0"/>
                <a:ea typeface="华文楷体"/>
              </a:rPr>
              <a:t>。     </a:t>
            </a: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Times New Roman" pitchFamily="18" charset="0"/>
                <a:ea typeface="华文楷体"/>
              </a:rPr>
              <a:t>（</a:t>
            </a:r>
            <a:r>
              <a:rPr lang="en-US" altLang="zh-CN" sz="2800">
                <a:latin typeface="Times New Roman" pitchFamily="18" charset="0"/>
                <a:ea typeface="华文楷体"/>
              </a:rPr>
              <a:t>1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）实验时要竖直向上</a:t>
            </a:r>
            <a:r>
              <a:rPr lang="en-US" altLang="zh-CN" sz="2800">
                <a:latin typeface="Times New Roman" pitchFamily="18" charset="0"/>
                <a:ea typeface="华文楷体"/>
              </a:rPr>
              <a:t>______</a:t>
            </a: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Times New Roman" pitchFamily="18" charset="0"/>
                <a:ea typeface="华文楷体"/>
              </a:rPr>
              <a:t>拉动弹簧测力计，由图可知拉力</a:t>
            </a: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Times New Roman" pitchFamily="18" charset="0"/>
                <a:ea typeface="华文楷体"/>
              </a:rPr>
              <a:t>大小为</a:t>
            </a:r>
            <a:r>
              <a:rPr lang="en-US" altLang="zh-CN" sz="2800">
                <a:latin typeface="Times New Roman" pitchFamily="18" charset="0"/>
                <a:ea typeface="华文楷体"/>
              </a:rPr>
              <a:t>_______N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，若钩码上升的</a:t>
            </a: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Times New Roman" pitchFamily="18" charset="0"/>
                <a:ea typeface="华文楷体"/>
              </a:rPr>
              <a:t>高度为</a:t>
            </a:r>
            <a:r>
              <a:rPr lang="en-US" altLang="zh-CN" sz="2800">
                <a:latin typeface="Times New Roman" pitchFamily="18" charset="0"/>
                <a:ea typeface="华文楷体"/>
              </a:rPr>
              <a:t>8cm,</a:t>
            </a:r>
            <a:r>
              <a:rPr lang="zh-CN" altLang="en-US" sz="2800">
                <a:latin typeface="Times New Roman" pitchFamily="18" charset="0"/>
                <a:ea typeface="华文楷体"/>
              </a:rPr>
              <a:t>则弹簧测力计向上移动</a:t>
            </a:r>
            <a:r>
              <a:rPr lang="en-US" altLang="zh-CN" sz="2800">
                <a:latin typeface="Times New Roman" pitchFamily="18" charset="0"/>
                <a:ea typeface="华文楷体"/>
              </a:rPr>
              <a:t>______cm,</a:t>
            </a:r>
            <a:r>
              <a:rPr lang="zh-CN" altLang="en-US" sz="2800">
                <a:latin typeface="Times New Roman" pitchFamily="18" charset="0"/>
                <a:ea typeface="华文楷体"/>
              </a:rPr>
              <a:t>该滑轮组的机械效率为</a:t>
            </a:r>
            <a:r>
              <a:rPr lang="en-US" altLang="zh-CN" sz="2800">
                <a:latin typeface="Times New Roman" pitchFamily="18" charset="0"/>
                <a:ea typeface="华文楷体"/>
              </a:rPr>
              <a:t>________</a:t>
            </a:r>
            <a:r>
              <a:rPr lang="zh-CN" altLang="en-US" sz="2800">
                <a:latin typeface="Times New Roman" pitchFamily="18" charset="0"/>
                <a:ea typeface="华文楷体"/>
              </a:rPr>
              <a:t>。</a:t>
            </a: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Times New Roman" pitchFamily="18" charset="0"/>
                <a:ea typeface="华文楷体"/>
              </a:rPr>
              <a:t>（</a:t>
            </a:r>
            <a:r>
              <a:rPr lang="en-US" altLang="zh-CN" sz="2800">
                <a:latin typeface="Times New Roman" pitchFamily="18" charset="0"/>
                <a:ea typeface="华文楷体"/>
              </a:rPr>
              <a:t>2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）若仅增加钩码的个数，该滑轮组有机械效率将</a:t>
            </a:r>
            <a:r>
              <a:rPr lang="en-US" altLang="zh-CN" sz="2800">
                <a:latin typeface="Times New Roman" pitchFamily="18" charset="0"/>
                <a:ea typeface="华文楷体"/>
              </a:rPr>
              <a:t>_______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（选填：</a:t>
            </a:r>
            <a:r>
              <a:rPr lang="zh-CN" altLang="en-US" sz="2800">
                <a:latin typeface="宋体" charset="-122"/>
                <a:ea typeface="华文楷体"/>
              </a:rPr>
              <a:t>“</a:t>
            </a:r>
            <a:r>
              <a:rPr lang="zh-CN" altLang="en-US" sz="2800">
                <a:latin typeface="Times New Roman" pitchFamily="18" charset="0"/>
                <a:ea typeface="华文楷体"/>
              </a:rPr>
              <a:t>增大</a:t>
            </a:r>
            <a:r>
              <a:rPr lang="zh-CN" altLang="en-US" sz="2800">
                <a:latin typeface="宋体" charset="-122"/>
                <a:ea typeface="华文楷体"/>
              </a:rPr>
              <a:t>”</a:t>
            </a:r>
            <a:r>
              <a:rPr lang="zh-CN" altLang="en-US" sz="2800">
                <a:latin typeface="Times New Roman" pitchFamily="18" charset="0"/>
                <a:ea typeface="华文楷体"/>
              </a:rPr>
              <a:t>、</a:t>
            </a:r>
            <a:r>
              <a:rPr lang="zh-CN" altLang="en-US" sz="2800">
                <a:latin typeface="宋体" charset="-122"/>
                <a:ea typeface="华文楷体"/>
              </a:rPr>
              <a:t>“</a:t>
            </a:r>
            <a:r>
              <a:rPr lang="zh-CN" altLang="en-US" sz="2800">
                <a:latin typeface="Times New Roman" pitchFamily="18" charset="0"/>
                <a:ea typeface="华文楷体"/>
              </a:rPr>
              <a:t>减小</a:t>
            </a:r>
            <a:r>
              <a:rPr lang="zh-CN" altLang="en-US" sz="2800">
                <a:latin typeface="宋体" charset="-122"/>
                <a:ea typeface="华文楷体"/>
              </a:rPr>
              <a:t>”</a:t>
            </a:r>
            <a:r>
              <a:rPr lang="zh-CN" altLang="en-US" sz="2800">
                <a:latin typeface="Times New Roman" pitchFamily="18" charset="0"/>
                <a:ea typeface="华文楷体"/>
              </a:rPr>
              <a:t>或</a:t>
            </a:r>
            <a:r>
              <a:rPr lang="zh-CN" altLang="en-US" sz="2800">
                <a:latin typeface="宋体" charset="-122"/>
                <a:ea typeface="华文楷体"/>
              </a:rPr>
              <a:t>“</a:t>
            </a:r>
            <a:r>
              <a:rPr lang="zh-CN" altLang="en-US" sz="2800">
                <a:latin typeface="Times New Roman" pitchFamily="18" charset="0"/>
                <a:ea typeface="华文楷体"/>
              </a:rPr>
              <a:t>不变</a:t>
            </a:r>
            <a:r>
              <a:rPr lang="zh-CN" altLang="en-US" sz="2800">
                <a:latin typeface="宋体" charset="-122"/>
                <a:ea typeface="华文楷体"/>
              </a:rPr>
              <a:t>”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）</a:t>
            </a:r>
          </a:p>
        </p:txBody>
      </p:sp>
      <p:pic>
        <p:nvPicPr>
          <p:cNvPr id="3789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6800" y="1089025"/>
            <a:ext cx="2460625" cy="274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527550" y="2489200"/>
            <a:ext cx="1123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  <a:ea typeface="华文楷体"/>
              </a:rPr>
              <a:t>缓慢</a:t>
            </a:r>
          </a:p>
        </p:txBody>
      </p:sp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2097088" y="3524250"/>
            <a:ext cx="946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2.4</a:t>
            </a:r>
          </a:p>
        </p:txBody>
      </p:sp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6416675" y="4059238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24</a:t>
            </a:r>
          </a:p>
        </p:txBody>
      </p:sp>
      <p:sp>
        <p:nvSpPr>
          <p:cNvPr id="4" name="TextBox 10"/>
          <p:cNvSpPr txBox="1">
            <a:spLocks noChangeArrowheads="1"/>
          </p:cNvSpPr>
          <p:nvPr/>
        </p:nvSpPr>
        <p:spPr bwMode="auto">
          <a:xfrm>
            <a:off x="3581400" y="4598988"/>
            <a:ext cx="13509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83.3%</a:t>
            </a:r>
          </a:p>
        </p:txBody>
      </p:sp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1241425" y="5543550"/>
            <a:ext cx="1350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  <a:ea typeface="华文楷体"/>
              </a:rPr>
              <a:t>增大</a:t>
            </a:r>
          </a:p>
        </p:txBody>
      </p:sp>
      <p:grpSp>
        <p:nvGrpSpPr>
          <p:cNvPr id="37896" name="Group 14"/>
          <p:cNvGrpSpPr>
            <a:grpSpLocks/>
          </p:cNvGrpSpPr>
          <p:nvPr/>
        </p:nvGrpSpPr>
        <p:grpSpPr bwMode="auto">
          <a:xfrm>
            <a:off x="611188" y="188913"/>
            <a:ext cx="2205037" cy="785812"/>
            <a:chOff x="442" y="2500"/>
            <a:chExt cx="1389" cy="495"/>
          </a:xfrm>
        </p:grpSpPr>
        <p:pic>
          <p:nvPicPr>
            <p:cNvPr id="37897" name="Rectangle 15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42" y="2500"/>
              <a:ext cx="1389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898" name="Text Box 16"/>
            <p:cNvSpPr txBox="1">
              <a:spLocks noChangeArrowheads="1"/>
            </p:cNvSpPr>
            <p:nvPr/>
          </p:nvSpPr>
          <p:spPr bwMode="auto">
            <a:xfrm>
              <a:off x="544" y="2589"/>
              <a:ext cx="127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Calibri" pitchFamily="34" charset="0"/>
                  <a:ea typeface="华文楷体"/>
                </a:rPr>
                <a:t>  练一练</a:t>
              </a:r>
              <a:endParaRPr lang="en-US" altLang="zh-CN" sz="3200">
                <a:latin typeface="Calibri" pitchFamily="34" charset="0"/>
                <a:ea typeface="华文楷体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1"/>
          <p:cNvSpPr txBox="1">
            <a:spLocks noChangeArrowheads="1"/>
          </p:cNvSpPr>
          <p:nvPr/>
        </p:nvSpPr>
        <p:spPr bwMode="auto">
          <a:xfrm>
            <a:off x="431800" y="503238"/>
            <a:ext cx="8189913" cy="368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>
                <a:latin typeface="Times New Roman" pitchFamily="18" charset="0"/>
                <a:ea typeface="华文楷体"/>
              </a:rPr>
              <a:t>3</a:t>
            </a:r>
            <a:r>
              <a:rPr lang="zh-CN" altLang="en-US" sz="2800">
                <a:latin typeface="Times New Roman" pitchFamily="18" charset="0"/>
                <a:ea typeface="华文楷体"/>
              </a:rPr>
              <a:t>、</a:t>
            </a:r>
            <a:r>
              <a:rPr lang="zh-CN" altLang="zh-CN" sz="2800">
                <a:latin typeface="Times New Roman" pitchFamily="18" charset="0"/>
                <a:ea typeface="华文楷体"/>
              </a:rPr>
              <a:t>在“测滑轮组机械效率”的实验中，用同一滑轮组进行两次实验，实验数据如下表：</a:t>
            </a:r>
            <a:r>
              <a:rPr lang="zh-CN" altLang="en-US" sz="2800">
                <a:latin typeface="Times New Roman" pitchFamily="18" charset="0"/>
                <a:ea typeface="华文楷体"/>
              </a:rPr>
              <a:t> </a:t>
            </a: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Times New Roman" pitchFamily="18" charset="0"/>
                <a:ea typeface="华文楷体"/>
              </a:rPr>
              <a:t>⑴此实验所用滑轮的个数至少是</a:t>
            </a:r>
            <a:r>
              <a:rPr lang="en-US" altLang="zh-CN" sz="2800">
                <a:latin typeface="Times New Roman" pitchFamily="18" charset="0"/>
                <a:ea typeface="华文楷体"/>
              </a:rPr>
              <a:t>____</a:t>
            </a:r>
            <a:r>
              <a:rPr lang="zh-CN" altLang="en-US" sz="2800">
                <a:latin typeface="Times New Roman" pitchFamily="18" charset="0"/>
                <a:ea typeface="华文楷体"/>
              </a:rPr>
              <a:t>个，其中动滑轮有</a:t>
            </a:r>
            <a:r>
              <a:rPr lang="en-US" altLang="zh-CN" sz="2800">
                <a:latin typeface="Times New Roman" pitchFamily="18" charset="0"/>
                <a:ea typeface="华文楷体"/>
              </a:rPr>
              <a:t>_____</a:t>
            </a:r>
            <a:r>
              <a:rPr lang="zh-CN" altLang="en-US" sz="2800">
                <a:latin typeface="Times New Roman" pitchFamily="18" charset="0"/>
                <a:ea typeface="华文楷体"/>
              </a:rPr>
              <a:t>个。</a:t>
            </a: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Times New Roman" pitchFamily="18" charset="0"/>
                <a:ea typeface="华文楷体"/>
              </a:rPr>
              <a:t>⑵第一次实验测得滑轮组的机械效率为</a:t>
            </a:r>
            <a:r>
              <a:rPr lang="en-US" altLang="zh-CN" sz="2800">
                <a:latin typeface="Times New Roman" pitchFamily="18" charset="0"/>
                <a:ea typeface="华文楷体"/>
              </a:rPr>
              <a:t>________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，第二次实验时滑轮组的机械效率</a:t>
            </a:r>
            <a:r>
              <a:rPr lang="en-US" altLang="zh-CN" sz="2800">
                <a:latin typeface="Times New Roman" pitchFamily="18" charset="0"/>
                <a:ea typeface="华文楷体"/>
              </a:rPr>
              <a:t>______</a:t>
            </a:r>
            <a:r>
              <a:rPr lang="zh-CN" altLang="en-US" sz="2800">
                <a:latin typeface="Times New Roman" pitchFamily="18" charset="0"/>
                <a:ea typeface="华文楷体"/>
              </a:rPr>
              <a:t>第一次的机械效率（选填“大于”、“小于”或“等于”）</a:t>
            </a:r>
          </a:p>
        </p:txBody>
      </p:sp>
      <p:graphicFrame>
        <p:nvGraphicFramePr>
          <p:cNvPr id="14449" name="Group 113"/>
          <p:cNvGraphicFramePr>
            <a:graphicFrameLocks noGrp="1"/>
          </p:cNvGraphicFramePr>
          <p:nvPr/>
        </p:nvGraphicFramePr>
        <p:xfrm>
          <a:off x="566738" y="4508500"/>
          <a:ext cx="8010525" cy="2116138"/>
        </p:xfrm>
        <a:graphic>
          <a:graphicData uri="http://schemas.openxmlformats.org/drawingml/2006/table">
            <a:tbl>
              <a:tblPr/>
              <a:tblGrid>
                <a:gridCol w="633412"/>
                <a:gridCol w="1368425"/>
                <a:gridCol w="1792288"/>
                <a:gridCol w="1898650"/>
                <a:gridCol w="2317750"/>
              </a:tblGrid>
              <a:tr h="10842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次数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钩码重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/N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钩码上升高度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/cm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弹簧测力计示数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/N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弹簧测力计移动距离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/cm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786438" y="1538288"/>
            <a:ext cx="6842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3</a:t>
            </a:r>
          </a:p>
        </p:txBody>
      </p:sp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1466850" y="2084388"/>
            <a:ext cx="558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2</a:t>
            </a:r>
          </a:p>
        </p:txBody>
      </p:sp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6732588" y="2579688"/>
            <a:ext cx="13509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62.5%</a:t>
            </a:r>
          </a:p>
        </p:txBody>
      </p:sp>
      <p:sp>
        <p:nvSpPr>
          <p:cNvPr id="4" name="TextBox 10"/>
          <p:cNvSpPr txBox="1">
            <a:spLocks noChangeArrowheads="1"/>
          </p:cNvSpPr>
          <p:nvPr/>
        </p:nvSpPr>
        <p:spPr bwMode="auto">
          <a:xfrm>
            <a:off x="5607050" y="3024188"/>
            <a:ext cx="13509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  <a:ea typeface="华文楷体"/>
              </a:rPr>
              <a:t>大于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42924" y="479409"/>
            <a:ext cx="3429024" cy="71438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solidFill>
                  <a:srgbClr val="FFFFFF"/>
                </a:solidFill>
                <a:latin typeface="宋体" pitchFamily="2" charset="-122"/>
              </a:rPr>
              <a:t>课堂小结</a:t>
            </a:r>
          </a:p>
        </p:txBody>
      </p:sp>
      <p:sp>
        <p:nvSpPr>
          <p:cNvPr id="3" name="单圆角矩形 2"/>
          <p:cNvSpPr/>
          <p:nvPr/>
        </p:nvSpPr>
        <p:spPr>
          <a:xfrm>
            <a:off x="928662" y="2714620"/>
            <a:ext cx="1714512" cy="2357454"/>
          </a:xfrm>
          <a:prstGeom prst="snipRound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FFFFFF"/>
                </a:solidFill>
                <a:latin typeface="宋体" charset="-122"/>
              </a:rPr>
              <a:t>有用功</a:t>
            </a:r>
            <a:endParaRPr lang="en-US" altLang="zh-CN" sz="2800">
              <a:solidFill>
                <a:srgbClr val="FFFFFF"/>
              </a:solidFill>
              <a:latin typeface="宋体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FFFFFF"/>
                </a:solidFill>
                <a:latin typeface="宋体" charset="-122"/>
              </a:rPr>
              <a:t>总功</a:t>
            </a:r>
            <a:endParaRPr lang="en-US" altLang="zh-CN" sz="2800">
              <a:solidFill>
                <a:srgbClr val="FFFFFF"/>
              </a:solidFill>
              <a:latin typeface="宋体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FFFFFF"/>
                </a:solidFill>
                <a:latin typeface="宋体" charset="-122"/>
              </a:rPr>
              <a:t>额外功</a:t>
            </a:r>
          </a:p>
        </p:txBody>
      </p:sp>
      <p:sp>
        <p:nvSpPr>
          <p:cNvPr id="4" name="单圆角矩形 3"/>
          <p:cNvSpPr/>
          <p:nvPr/>
        </p:nvSpPr>
        <p:spPr>
          <a:xfrm>
            <a:off x="3786182" y="2714620"/>
            <a:ext cx="1714512" cy="2357454"/>
          </a:xfrm>
          <a:prstGeom prst="snip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FFFFFF"/>
                </a:solidFill>
                <a:latin typeface="宋体" charset="-122"/>
              </a:rPr>
              <a:t>机械效率概念</a:t>
            </a:r>
          </a:p>
        </p:txBody>
      </p:sp>
      <p:sp>
        <p:nvSpPr>
          <p:cNvPr id="5" name="单圆角矩形 4"/>
          <p:cNvSpPr/>
          <p:nvPr/>
        </p:nvSpPr>
        <p:spPr>
          <a:xfrm>
            <a:off x="6429388" y="2786058"/>
            <a:ext cx="1714512" cy="2357454"/>
          </a:xfrm>
          <a:prstGeom prst="snipRound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FFFFFF"/>
                </a:solidFill>
                <a:latin typeface="宋体" charset="-122"/>
              </a:rPr>
              <a:t>机械效率测定</a:t>
            </a:r>
          </a:p>
        </p:txBody>
      </p:sp>
      <p:sp>
        <p:nvSpPr>
          <p:cNvPr id="6" name="燕尾形 5"/>
          <p:cNvSpPr/>
          <p:nvPr/>
        </p:nvSpPr>
        <p:spPr>
          <a:xfrm>
            <a:off x="3000364" y="3286124"/>
            <a:ext cx="500066" cy="1214446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715008" y="3214686"/>
            <a:ext cx="500066" cy="1214446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55650" y="620713"/>
            <a:ext cx="7704138" cy="1127125"/>
          </a:xfrm>
          <a:prstGeom prst="rect">
            <a:avLst/>
          </a:prstGeom>
          <a:gradFill rotWithShape="1">
            <a:gsLst>
              <a:gs pos="0">
                <a:srgbClr val="FAC090"/>
              </a:gs>
              <a:gs pos="100000">
                <a:srgbClr val="F8A45E"/>
              </a:gs>
            </a:gsLst>
            <a:lin ang="5400000" scaled="1"/>
          </a:gradFill>
          <a:ln w="9525" algn="ctr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FFFFFF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　  </a:t>
            </a:r>
            <a:r>
              <a:rPr lang="zh-CN" altLang="en-US" sz="2800" dirty="0">
                <a:latin typeface="宋体" pitchFamily="2" charset="-122"/>
                <a:ea typeface="+mn-ea"/>
                <a:cs typeface="+mn-cs"/>
              </a:rPr>
              <a:t>直接提升物体做功，与使用机械提升物体做功相同吗？</a:t>
            </a:r>
          </a:p>
        </p:txBody>
      </p:sp>
      <p:pic>
        <p:nvPicPr>
          <p:cNvPr id="15362" name="Picture 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1773238"/>
            <a:ext cx="4608512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611188" y="2276475"/>
            <a:ext cx="2579687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FFFF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3200">
                <a:solidFill>
                  <a:srgbClr val="FFFFFF"/>
                </a:solidFill>
                <a:latin typeface="宋体" charset="-122"/>
                <a:ea typeface="华文楷体"/>
              </a:rPr>
              <a:t>提出问题：</a:t>
            </a:r>
          </a:p>
        </p:txBody>
      </p:sp>
      <p:grpSp>
        <p:nvGrpSpPr>
          <p:cNvPr id="15364" name="Group 26"/>
          <p:cNvGrpSpPr>
            <a:grpSpLocks/>
          </p:cNvGrpSpPr>
          <p:nvPr/>
        </p:nvGrpSpPr>
        <p:grpSpPr bwMode="auto">
          <a:xfrm>
            <a:off x="0" y="-171450"/>
            <a:ext cx="2205038" cy="785813"/>
            <a:chOff x="442" y="2500"/>
            <a:chExt cx="1389" cy="495"/>
          </a:xfrm>
        </p:grpSpPr>
        <p:pic>
          <p:nvPicPr>
            <p:cNvPr id="15365" name="Rectangle 15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42" y="2500"/>
              <a:ext cx="1389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6" name="Text Box 28"/>
            <p:cNvSpPr txBox="1">
              <a:spLocks noChangeArrowheads="1"/>
            </p:cNvSpPr>
            <p:nvPr/>
          </p:nvSpPr>
          <p:spPr bwMode="auto">
            <a:xfrm>
              <a:off x="544" y="2589"/>
              <a:ext cx="127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Calibri" pitchFamily="34" charset="0"/>
                  <a:ea typeface="华文楷体"/>
                </a:rPr>
                <a:t>提出问题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WordArt 4"/>
          <p:cNvSpPr>
            <a:spLocks noChangeArrowheads="1" noChangeShapeType="1" noTextEdit="1"/>
          </p:cNvSpPr>
          <p:nvPr/>
        </p:nvSpPr>
        <p:spPr bwMode="auto">
          <a:xfrm>
            <a:off x="2916238" y="2276475"/>
            <a:ext cx="3409950" cy="24923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再见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30" name="Group 34"/>
          <p:cNvGraphicFramePr>
            <a:graphicFrameLocks noGrp="1"/>
          </p:cNvGraphicFramePr>
          <p:nvPr/>
        </p:nvGraphicFramePr>
        <p:xfrm>
          <a:off x="2124075" y="2349500"/>
          <a:ext cx="6383338" cy="1528763"/>
        </p:xfrm>
        <a:graphic>
          <a:graphicData uri="http://schemas.openxmlformats.org/drawingml/2006/table">
            <a:tbl>
              <a:tblPr/>
              <a:tblGrid>
                <a:gridCol w="935038"/>
                <a:gridCol w="1008062"/>
                <a:gridCol w="1249363"/>
                <a:gridCol w="911225"/>
                <a:gridCol w="1008062"/>
                <a:gridCol w="1271588"/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G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h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W</a:t>
                      </a:r>
                      <a:r>
                        <a:rPr kumimoji="0" lang="zh-CN" altLang="en-US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直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/J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F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s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406BA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W</a:t>
                      </a:r>
                      <a:r>
                        <a:rPr kumimoji="0" lang="zh-CN" altLang="en-US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2406BA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机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406BA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/J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6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1.2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406BA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408" name="Picture 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412875"/>
            <a:ext cx="1582738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5467" y="4892687"/>
            <a:ext cx="7913025" cy="52322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FFFFFF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结论：使用动滑轮比直接提升物体不省功。</a:t>
            </a:r>
          </a:p>
        </p:txBody>
      </p:sp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662456" y="5721362"/>
            <a:ext cx="5461624" cy="52322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FFFFFF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推论：使用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任何机械不省功。</a:t>
            </a:r>
          </a:p>
        </p:txBody>
      </p:sp>
      <p:grpSp>
        <p:nvGrpSpPr>
          <p:cNvPr id="16415" name="Group 37"/>
          <p:cNvGrpSpPr>
            <a:grpSpLocks/>
          </p:cNvGrpSpPr>
          <p:nvPr/>
        </p:nvGrpSpPr>
        <p:grpSpPr bwMode="auto">
          <a:xfrm>
            <a:off x="792163" y="368300"/>
            <a:ext cx="2205037" cy="785813"/>
            <a:chOff x="442" y="2500"/>
            <a:chExt cx="1389" cy="495"/>
          </a:xfrm>
        </p:grpSpPr>
        <p:pic>
          <p:nvPicPr>
            <p:cNvPr id="16418" name="Rectangle 15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42" y="2500"/>
              <a:ext cx="1389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9" name="Text Box 39"/>
            <p:cNvSpPr txBox="1">
              <a:spLocks noChangeArrowheads="1"/>
            </p:cNvSpPr>
            <p:nvPr/>
          </p:nvSpPr>
          <p:spPr bwMode="auto">
            <a:xfrm>
              <a:off x="544" y="2589"/>
              <a:ext cx="127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Calibri" pitchFamily="34" charset="0"/>
                  <a:ea typeface="华文楷体"/>
                </a:rPr>
                <a:t>    实  验</a:t>
              </a: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356100" y="3213100"/>
            <a:ext cx="6334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0.2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380288" y="3213100"/>
            <a:ext cx="1008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en-US" altLang="zh-CN" sz="2800" b="1">
                <a:solidFill>
                  <a:srgbClr val="2406BA"/>
                </a:solidFill>
                <a:latin typeface="Times New Roman" pitchFamily="18" charset="0"/>
              </a:rPr>
              <a:t>0.24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22288" y="414338"/>
            <a:ext cx="1944687" cy="588962"/>
          </a:xfrm>
          <a:prstGeom prst="rect">
            <a:avLst/>
          </a:prstGeom>
          <a:gradFill rotWithShape="1">
            <a:gsLst>
              <a:gs pos="0">
                <a:srgbClr val="2C5D98"/>
              </a:gs>
              <a:gs pos="80000">
                <a:srgbClr val="3C7BC7"/>
              </a:gs>
              <a:gs pos="100000">
                <a:srgbClr val="3A7CCB"/>
              </a:gs>
            </a:gsLst>
            <a:lin ang="16200000"/>
          </a:gradFill>
          <a:ln w="9525" algn="ctr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FFFFFF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　</a:t>
            </a:r>
            <a:r>
              <a:rPr lang="zh-CN" altLang="en-US" sz="3200">
                <a:solidFill>
                  <a:srgbClr val="FFFFFF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概 念</a:t>
            </a:r>
          </a:p>
        </p:txBody>
      </p:sp>
      <p:graphicFrame>
        <p:nvGraphicFramePr>
          <p:cNvPr id="7208" name="Group 40"/>
          <p:cNvGraphicFramePr>
            <a:graphicFrameLocks noGrp="1"/>
          </p:cNvGraphicFramePr>
          <p:nvPr/>
        </p:nvGraphicFramePr>
        <p:xfrm>
          <a:off x="2124075" y="2798763"/>
          <a:ext cx="6497638" cy="1169987"/>
        </p:xfrm>
        <a:graphic>
          <a:graphicData uri="http://schemas.openxmlformats.org/drawingml/2006/table">
            <a:tbl>
              <a:tblPr/>
              <a:tblGrid>
                <a:gridCol w="952500"/>
                <a:gridCol w="1025525"/>
                <a:gridCol w="1271588"/>
                <a:gridCol w="927100"/>
                <a:gridCol w="1027112"/>
                <a:gridCol w="1293813"/>
              </a:tblGrid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G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h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W</a:t>
                      </a:r>
                      <a:r>
                        <a:rPr kumimoji="0" lang="zh-CN" altLang="en-US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直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/J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F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s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406BA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W</a:t>
                      </a:r>
                      <a:r>
                        <a:rPr kumimoji="0" lang="zh-CN" altLang="en-US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2406BA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机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406BA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/J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1.2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406BA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0.24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7433" name="Picture 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925" y="1989138"/>
            <a:ext cx="1582738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1" name="Rectangle 41"/>
          <p:cNvSpPr>
            <a:spLocks noChangeArrowheads="1"/>
          </p:cNvSpPr>
          <p:nvPr/>
        </p:nvSpPr>
        <p:spPr bwMode="auto">
          <a:xfrm>
            <a:off x="2051050" y="5454650"/>
            <a:ext cx="6661150" cy="1008063"/>
          </a:xfrm>
          <a:prstGeom prst="rect">
            <a:avLst/>
          </a:prstGeom>
          <a:solidFill>
            <a:srgbClr val="00808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宋体" charset="-122"/>
                <a:ea typeface="华文楷体"/>
              </a:rPr>
              <a:t>额外功：</a:t>
            </a:r>
            <a:r>
              <a:rPr lang="zh-CN" altLang="en-US" sz="2800">
                <a:solidFill>
                  <a:srgbClr val="FFFF00"/>
                </a:solidFill>
                <a:latin typeface="宋体" charset="-122"/>
                <a:ea typeface="华文楷体"/>
              </a:rPr>
              <a:t>由于机械自重和摩擦等因素影响</a:t>
            </a:r>
            <a:r>
              <a:rPr lang="zh-CN" altLang="en-US" sz="2800">
                <a:latin typeface="宋体" charset="-122"/>
                <a:ea typeface="华文楷体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charset="-122"/>
                <a:ea typeface="华文楷体"/>
              </a:rPr>
              <a:t>        </a:t>
            </a:r>
            <a:r>
              <a:rPr lang="zh-CN" altLang="en-US" sz="2800">
                <a:solidFill>
                  <a:srgbClr val="FFFF00"/>
                </a:solidFill>
                <a:latin typeface="宋体" charset="-122"/>
                <a:ea typeface="华文楷体"/>
              </a:rPr>
              <a:t>而不得不做的功</a:t>
            </a:r>
            <a:r>
              <a:rPr lang="zh-CN" altLang="en-US" sz="2800">
                <a:latin typeface="宋体" charset="-122"/>
                <a:ea typeface="华文楷体"/>
              </a:rPr>
              <a:t>（无用付出）。</a:t>
            </a:r>
            <a:endParaRPr lang="en-US" altLang="zh-CN" sz="2800">
              <a:latin typeface="宋体" charset="-122"/>
              <a:ea typeface="华文楷体"/>
            </a:endParaRPr>
          </a:p>
        </p:txBody>
      </p:sp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2122488" y="1449388"/>
            <a:ext cx="6545262" cy="1619250"/>
            <a:chOff x="1337" y="913"/>
            <a:chExt cx="4123" cy="1020"/>
          </a:xfrm>
        </p:grpSpPr>
        <p:sp>
          <p:nvSpPr>
            <p:cNvPr id="17439" name="AutoShape 38"/>
            <p:cNvSpPr>
              <a:spLocks noChangeArrowheads="1"/>
            </p:cNvSpPr>
            <p:nvPr/>
          </p:nvSpPr>
          <p:spPr bwMode="auto">
            <a:xfrm>
              <a:off x="1337" y="913"/>
              <a:ext cx="4123" cy="623"/>
            </a:xfrm>
            <a:prstGeom prst="wedgeRectCallout">
              <a:avLst>
                <a:gd name="adj1" fmla="val -14685"/>
                <a:gd name="adj2" fmla="val -3611"/>
              </a:avLst>
            </a:prstGeom>
            <a:solidFill>
              <a:srgbClr val="00808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1431925" indent="-1431925"/>
              <a:r>
                <a:rPr lang="zh-CN" altLang="en-US" sz="2800">
                  <a:latin typeface="Cambria" pitchFamily="18" charset="0"/>
                  <a:ea typeface="华文楷体"/>
                </a:rPr>
                <a:t>有用功：</a:t>
              </a:r>
              <a:r>
                <a:rPr lang="zh-CN" altLang="en-US" sz="2800">
                  <a:solidFill>
                    <a:srgbClr val="FFFF00"/>
                  </a:solidFill>
                  <a:latin typeface="Cambria" pitchFamily="18" charset="0"/>
                  <a:ea typeface="华文楷体"/>
                </a:rPr>
                <a:t>直接对物体所做的功</a:t>
              </a:r>
              <a:r>
                <a:rPr lang="zh-CN" altLang="en-US" sz="2800">
                  <a:latin typeface="Cambria" pitchFamily="18" charset="0"/>
                  <a:ea typeface="华文楷体"/>
                </a:rPr>
                <a:t>（工作目的）。</a:t>
              </a:r>
            </a:p>
          </p:txBody>
        </p:sp>
        <p:sp>
          <p:nvSpPr>
            <p:cNvPr id="17440" name="AutoShape 34"/>
            <p:cNvSpPr>
              <a:spLocks noChangeArrowheads="1"/>
            </p:cNvSpPr>
            <p:nvPr/>
          </p:nvSpPr>
          <p:spPr bwMode="auto">
            <a:xfrm rot="8712387">
              <a:off x="2767" y="1423"/>
              <a:ext cx="143" cy="510"/>
            </a:xfrm>
            <a:prstGeom prst="rtTriangle">
              <a:avLst/>
            </a:prstGeom>
            <a:solidFill>
              <a:srgbClr val="00808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mbria" pitchFamily="18" charset="0"/>
                <a:ea typeface="华文楷体"/>
              </a:endParaRPr>
            </a:p>
          </p:txBody>
        </p:sp>
      </p:grp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2062163" y="2663825"/>
            <a:ext cx="6696075" cy="2430463"/>
            <a:chOff x="1236" y="1678"/>
            <a:chExt cx="4218" cy="1531"/>
          </a:xfrm>
        </p:grpSpPr>
        <p:sp>
          <p:nvSpPr>
            <p:cNvPr id="17437" name="AutoShape 39"/>
            <p:cNvSpPr>
              <a:spLocks noChangeArrowheads="1"/>
            </p:cNvSpPr>
            <p:nvPr/>
          </p:nvSpPr>
          <p:spPr bwMode="auto">
            <a:xfrm>
              <a:off x="1236" y="2832"/>
              <a:ext cx="4218" cy="377"/>
            </a:xfrm>
            <a:prstGeom prst="wedgeRectCallout">
              <a:avLst>
                <a:gd name="adj1" fmla="val 21551"/>
                <a:gd name="adj2" fmla="val -31431"/>
              </a:avLst>
            </a:prstGeom>
            <a:solidFill>
              <a:srgbClr val="00808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2800">
                  <a:latin typeface="Cambria" pitchFamily="18" charset="0"/>
                  <a:ea typeface="华文楷体"/>
                </a:rPr>
                <a:t>总功：</a:t>
              </a:r>
              <a:r>
                <a:rPr lang="zh-CN" altLang="en-US" sz="2800">
                  <a:solidFill>
                    <a:srgbClr val="FFFF00"/>
                  </a:solidFill>
                  <a:latin typeface="Cambria" pitchFamily="18" charset="0"/>
                  <a:ea typeface="华文楷体"/>
                </a:rPr>
                <a:t>利用机械所做的功</a:t>
              </a:r>
              <a:r>
                <a:rPr lang="zh-CN" altLang="en-US" sz="2800">
                  <a:latin typeface="Cambria" pitchFamily="18" charset="0"/>
                  <a:ea typeface="华文楷体"/>
                </a:rPr>
                <a:t>（实际付出）。</a:t>
              </a:r>
              <a:endParaRPr lang="en-US" altLang="zh-CN" sz="2800">
                <a:latin typeface="Cambria" pitchFamily="18" charset="0"/>
                <a:ea typeface="华文楷体"/>
              </a:endParaRPr>
            </a:p>
          </p:txBody>
        </p:sp>
        <p:sp>
          <p:nvSpPr>
            <p:cNvPr id="17438" name="AutoShape 36"/>
            <p:cNvSpPr>
              <a:spLocks noChangeArrowheads="1"/>
            </p:cNvSpPr>
            <p:nvPr/>
          </p:nvSpPr>
          <p:spPr bwMode="auto">
            <a:xfrm rot="2181270" flipH="1">
              <a:off x="4094" y="1678"/>
              <a:ext cx="146" cy="1341"/>
            </a:xfrm>
            <a:prstGeom prst="rtTriangle">
              <a:avLst/>
            </a:prstGeom>
            <a:solidFill>
              <a:srgbClr val="00808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mbria" pitchFamily="18" charset="0"/>
                <a:ea typeface="华文楷体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4"/>
          <p:cNvSpPr txBox="1">
            <a:spLocks noChangeArrowheads="1"/>
          </p:cNvSpPr>
          <p:nvPr/>
        </p:nvSpPr>
        <p:spPr bwMode="auto">
          <a:xfrm>
            <a:off x="701675" y="1042988"/>
            <a:ext cx="7605713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latin typeface="宋体" charset="-122"/>
                <a:ea typeface="华文楷体"/>
              </a:rPr>
              <a:t>    在使用机械工作时，</a:t>
            </a:r>
            <a:r>
              <a:rPr lang="zh-CN" altLang="en-US" sz="2800">
                <a:solidFill>
                  <a:srgbClr val="FF0000"/>
                </a:solidFill>
                <a:latin typeface="宋体" charset="-122"/>
                <a:ea typeface="华文楷体"/>
              </a:rPr>
              <a:t>有用功在总功中所占份额越多越好</a:t>
            </a:r>
            <a:r>
              <a:rPr lang="zh-CN" altLang="en-US" sz="2800">
                <a:latin typeface="宋体" charset="-122"/>
                <a:ea typeface="华文楷体"/>
              </a:rPr>
              <a:t>。它反映了机械的一种性能，物理学中表示为机械效率。</a:t>
            </a:r>
            <a:endParaRPr lang="en-US" altLang="zh-CN" sz="2800">
              <a:latin typeface="宋体" charset="-122"/>
              <a:ea typeface="华文楷体"/>
            </a:endParaRP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684213" y="346075"/>
            <a:ext cx="4824412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b="1">
                <a:solidFill>
                  <a:srgbClr val="0066CC"/>
                </a:solidFill>
                <a:latin typeface="宋体" charset="-122"/>
                <a:ea typeface="华文楷体"/>
              </a:rPr>
              <a:t>一、机械效率：</a:t>
            </a:r>
            <a:endParaRPr lang="en-US" altLang="zh-CN" sz="3600" b="1">
              <a:solidFill>
                <a:srgbClr val="0066CC"/>
              </a:solidFill>
              <a:latin typeface="宋体" charset="-122"/>
              <a:ea typeface="华文楷体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1114425" y="2995613"/>
            <a:ext cx="7058025" cy="793750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25400" algn="ctr">
            <a:solidFill>
              <a:srgbClr val="3D8F95"/>
            </a:solidFill>
            <a:round/>
            <a:headEnd/>
            <a:tailEnd/>
          </a:ln>
        </p:spPr>
        <p:txBody>
          <a:bodyPr anchor="ctr"/>
          <a:lstStyle/>
          <a:p>
            <a:pPr>
              <a:lnSpc>
                <a:spcPct val="125000"/>
              </a:lnSpc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en-US" altLang="zh-CN" sz="2800">
                <a:latin typeface="Times New Roman" pitchFamily="18" charset="0"/>
                <a:ea typeface="华文楷体"/>
              </a:rPr>
              <a:t>1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．定义：有用功跟总功的比值。</a:t>
            </a:r>
          </a:p>
        </p:txBody>
      </p:sp>
      <p:sp>
        <p:nvSpPr>
          <p:cNvPr id="2" name="圆角矩形 7"/>
          <p:cNvSpPr>
            <a:spLocks noChangeArrowheads="1"/>
          </p:cNvSpPr>
          <p:nvPr/>
        </p:nvSpPr>
        <p:spPr bwMode="auto">
          <a:xfrm>
            <a:off x="1042988" y="4221163"/>
            <a:ext cx="7129462" cy="1225550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25400" algn="ctr">
            <a:solidFill>
              <a:srgbClr val="3D8F95"/>
            </a:solidFill>
            <a:round/>
            <a:headEnd/>
            <a:tailEnd/>
          </a:ln>
        </p:spPr>
        <p:txBody>
          <a:bodyPr anchor="ctr"/>
          <a:lstStyle/>
          <a:p>
            <a:pPr>
              <a:lnSpc>
                <a:spcPct val="125000"/>
              </a:lnSpc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en-US" altLang="zh-CN" sz="2800">
                <a:latin typeface="Times New Roman" pitchFamily="18" charset="0"/>
                <a:ea typeface="华文楷体"/>
              </a:rPr>
              <a:t>2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．公式：</a:t>
            </a:r>
          </a:p>
        </p:txBody>
      </p:sp>
      <p:graphicFrame>
        <p:nvGraphicFramePr>
          <p:cNvPr id="5131" name="Object 11"/>
          <p:cNvGraphicFramePr>
            <a:graphicFrameLocks noChangeAspect="1"/>
          </p:cNvGraphicFramePr>
          <p:nvPr/>
        </p:nvGraphicFramePr>
        <p:xfrm>
          <a:off x="3132138" y="4365625"/>
          <a:ext cx="3741737" cy="987425"/>
        </p:xfrm>
        <a:graphic>
          <a:graphicData uri="http://schemas.openxmlformats.org/presentationml/2006/ole">
            <p:oleObj spid="_x0000_s1026" name="Equation" r:id="rId3" imgW="1002960" imgH="457200" progId="">
              <p:embed/>
            </p:oleObj>
          </a:graphicData>
        </a:graphic>
      </p:graphicFrame>
      <p:sp>
        <p:nvSpPr>
          <p:cNvPr id="3" name="圆角矩形 7"/>
          <p:cNvSpPr>
            <a:spLocks noChangeArrowheads="1"/>
          </p:cNvSpPr>
          <p:nvPr/>
        </p:nvSpPr>
        <p:spPr bwMode="auto">
          <a:xfrm>
            <a:off x="1042988" y="5805488"/>
            <a:ext cx="7058025" cy="793750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25400" algn="ctr">
            <a:solidFill>
              <a:srgbClr val="3D8F95"/>
            </a:solidFill>
            <a:round/>
            <a:headEnd/>
            <a:tailEnd/>
          </a:ln>
        </p:spPr>
        <p:txBody>
          <a:bodyPr anchor="ctr"/>
          <a:lstStyle/>
          <a:p>
            <a:pPr>
              <a:lnSpc>
                <a:spcPct val="125000"/>
              </a:lnSpc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en-US" altLang="zh-CN" sz="2800">
                <a:latin typeface="Times New Roman" pitchFamily="18" charset="0"/>
                <a:ea typeface="华文楷体"/>
              </a:rPr>
              <a:t>3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．用百分数表示。总小于</a:t>
            </a:r>
            <a:r>
              <a:rPr lang="en-US" altLang="zh-CN" sz="2800">
                <a:latin typeface="Times New Roman" pitchFamily="18" charset="0"/>
                <a:ea typeface="华文楷体"/>
              </a:rPr>
              <a:t>1</a:t>
            </a:r>
            <a:r>
              <a:rPr lang="zh-CN" altLang="en-US" sz="2800">
                <a:latin typeface="Times New Roman" pitchFamily="18" charset="0"/>
                <a:ea typeface="华文楷体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7391400" y="2057400"/>
            <a:ext cx="1752600" cy="2514600"/>
            <a:chOff x="2064" y="1056"/>
            <a:chExt cx="1104" cy="1584"/>
          </a:xfrm>
        </p:grpSpPr>
        <p:sp>
          <p:nvSpPr>
            <p:cNvPr id="17414" name="Line 6"/>
            <p:cNvSpPr>
              <a:spLocks noChangeShapeType="1"/>
            </p:cNvSpPr>
            <p:nvPr/>
          </p:nvSpPr>
          <p:spPr bwMode="auto">
            <a:xfrm>
              <a:off x="2256" y="105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056" name="Group 7"/>
            <p:cNvGrpSpPr>
              <a:grpSpLocks/>
            </p:cNvGrpSpPr>
            <p:nvPr/>
          </p:nvGrpSpPr>
          <p:grpSpPr bwMode="auto">
            <a:xfrm>
              <a:off x="2496" y="1056"/>
              <a:ext cx="336" cy="624"/>
              <a:chOff x="2496" y="1056"/>
              <a:chExt cx="336" cy="624"/>
            </a:xfrm>
          </p:grpSpPr>
          <p:sp>
            <p:nvSpPr>
              <p:cNvPr id="2065" name="Oval 8"/>
              <p:cNvSpPr>
                <a:spLocks noChangeArrowheads="1"/>
              </p:cNvSpPr>
              <p:nvPr/>
            </p:nvSpPr>
            <p:spPr bwMode="auto">
              <a:xfrm>
                <a:off x="2496" y="1200"/>
                <a:ext cx="336" cy="33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mbria" pitchFamily="18" charset="0"/>
                  <a:ea typeface="华文楷体"/>
                </a:endParaRPr>
              </a:p>
            </p:txBody>
          </p:sp>
          <p:sp>
            <p:nvSpPr>
              <p:cNvPr id="2066" name="Freeform 9"/>
              <p:cNvSpPr>
                <a:spLocks/>
              </p:cNvSpPr>
              <p:nvPr/>
            </p:nvSpPr>
            <p:spPr bwMode="auto">
              <a:xfrm rot="-887574">
                <a:off x="2592" y="1056"/>
                <a:ext cx="160" cy="624"/>
              </a:xfrm>
              <a:custGeom>
                <a:avLst/>
                <a:gdLst>
                  <a:gd name="T0" fmla="*/ 64 w 160"/>
                  <a:gd name="T1" fmla="*/ 576 h 624"/>
                  <a:gd name="T2" fmla="*/ 16 w 160"/>
                  <a:gd name="T3" fmla="*/ 528 h 624"/>
                  <a:gd name="T4" fmla="*/ 160 w 160"/>
                  <a:gd name="T5" fmla="*/ 0 h 624"/>
                  <a:gd name="T6" fmla="*/ 0 60000 65536"/>
                  <a:gd name="T7" fmla="*/ 0 60000 65536"/>
                  <a:gd name="T8" fmla="*/ 0 60000 65536"/>
                  <a:gd name="T9" fmla="*/ 0 w 160"/>
                  <a:gd name="T10" fmla="*/ 0 h 624"/>
                  <a:gd name="T11" fmla="*/ 160 w 160"/>
                  <a:gd name="T12" fmla="*/ 624 h 6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0" h="624">
                    <a:moveTo>
                      <a:pt x="64" y="576"/>
                    </a:moveTo>
                    <a:cubicBezTo>
                      <a:pt x="32" y="600"/>
                      <a:pt x="0" y="624"/>
                      <a:pt x="16" y="528"/>
                    </a:cubicBezTo>
                    <a:cubicBezTo>
                      <a:pt x="32" y="432"/>
                      <a:pt x="136" y="88"/>
                      <a:pt x="160" y="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057" name="Group 10"/>
            <p:cNvGrpSpPr>
              <a:grpSpLocks/>
            </p:cNvGrpSpPr>
            <p:nvPr/>
          </p:nvGrpSpPr>
          <p:grpSpPr bwMode="auto">
            <a:xfrm rot="10781822">
              <a:off x="2496" y="1728"/>
              <a:ext cx="336" cy="624"/>
              <a:chOff x="2496" y="1056"/>
              <a:chExt cx="336" cy="624"/>
            </a:xfrm>
          </p:grpSpPr>
          <p:sp>
            <p:nvSpPr>
              <p:cNvPr id="2063" name="Oval 11"/>
              <p:cNvSpPr>
                <a:spLocks noChangeArrowheads="1"/>
              </p:cNvSpPr>
              <p:nvPr/>
            </p:nvSpPr>
            <p:spPr bwMode="auto">
              <a:xfrm>
                <a:off x="2496" y="1200"/>
                <a:ext cx="336" cy="33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mbria" pitchFamily="18" charset="0"/>
                  <a:ea typeface="华文楷体"/>
                </a:endParaRPr>
              </a:p>
            </p:txBody>
          </p:sp>
          <p:sp>
            <p:nvSpPr>
              <p:cNvPr id="2064" name="Freeform 12"/>
              <p:cNvSpPr>
                <a:spLocks/>
              </p:cNvSpPr>
              <p:nvPr/>
            </p:nvSpPr>
            <p:spPr bwMode="auto">
              <a:xfrm rot="-887574">
                <a:off x="2592" y="1056"/>
                <a:ext cx="160" cy="624"/>
              </a:xfrm>
              <a:custGeom>
                <a:avLst/>
                <a:gdLst>
                  <a:gd name="T0" fmla="*/ 64 w 160"/>
                  <a:gd name="T1" fmla="*/ 576 h 624"/>
                  <a:gd name="T2" fmla="*/ 16 w 160"/>
                  <a:gd name="T3" fmla="*/ 528 h 624"/>
                  <a:gd name="T4" fmla="*/ 160 w 160"/>
                  <a:gd name="T5" fmla="*/ 0 h 624"/>
                  <a:gd name="T6" fmla="*/ 0 60000 65536"/>
                  <a:gd name="T7" fmla="*/ 0 60000 65536"/>
                  <a:gd name="T8" fmla="*/ 0 60000 65536"/>
                  <a:gd name="T9" fmla="*/ 0 w 160"/>
                  <a:gd name="T10" fmla="*/ 0 h 624"/>
                  <a:gd name="T11" fmla="*/ 160 w 160"/>
                  <a:gd name="T12" fmla="*/ 624 h 6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0" h="624">
                    <a:moveTo>
                      <a:pt x="64" y="576"/>
                    </a:moveTo>
                    <a:cubicBezTo>
                      <a:pt x="32" y="600"/>
                      <a:pt x="0" y="624"/>
                      <a:pt x="16" y="528"/>
                    </a:cubicBezTo>
                    <a:cubicBezTo>
                      <a:pt x="32" y="432"/>
                      <a:pt x="136" y="88"/>
                      <a:pt x="160" y="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058" name="Rectangle 13"/>
            <p:cNvSpPr>
              <a:spLocks noChangeArrowheads="1"/>
            </p:cNvSpPr>
            <p:nvPr/>
          </p:nvSpPr>
          <p:spPr bwMode="auto">
            <a:xfrm>
              <a:off x="2400" y="2352"/>
              <a:ext cx="528" cy="288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en-US" altLang="zh-CN" sz="2400">
                  <a:solidFill>
                    <a:srgbClr val="CC0000"/>
                  </a:solidFill>
                  <a:latin typeface="Times New Roman" pitchFamily="18" charset="0"/>
                  <a:ea typeface="华文楷体"/>
                </a:rPr>
                <a:t>G</a:t>
              </a:r>
            </a:p>
          </p:txBody>
        </p:sp>
        <p:sp>
          <p:nvSpPr>
            <p:cNvPr id="2059" name="Line 14"/>
            <p:cNvSpPr>
              <a:spLocks noChangeShapeType="1"/>
            </p:cNvSpPr>
            <p:nvPr/>
          </p:nvSpPr>
          <p:spPr bwMode="auto">
            <a:xfrm>
              <a:off x="2511" y="1466"/>
              <a:ext cx="129" cy="3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0" name="Line 15"/>
            <p:cNvSpPr>
              <a:spLocks noChangeShapeType="1"/>
            </p:cNvSpPr>
            <p:nvPr/>
          </p:nvSpPr>
          <p:spPr bwMode="auto">
            <a:xfrm flipV="1">
              <a:off x="2832" y="1392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1" name="Line 16"/>
            <p:cNvSpPr>
              <a:spLocks noChangeShapeType="1"/>
            </p:cNvSpPr>
            <p:nvPr/>
          </p:nvSpPr>
          <p:spPr bwMode="auto">
            <a:xfrm flipH="1" flipV="1">
              <a:off x="2304" y="1200"/>
              <a:ext cx="192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2" name="Text Box 17"/>
            <p:cNvSpPr txBox="1">
              <a:spLocks noChangeArrowheads="1"/>
            </p:cNvSpPr>
            <p:nvPr/>
          </p:nvSpPr>
          <p:spPr bwMode="auto">
            <a:xfrm>
              <a:off x="2064" y="1056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400">
                  <a:solidFill>
                    <a:srgbClr val="CC0000"/>
                  </a:solidFill>
                  <a:latin typeface="Times New Roman" pitchFamily="18" charset="0"/>
                  <a:ea typeface="华文楷体"/>
                </a:rPr>
                <a:t>F</a:t>
              </a:r>
            </a:p>
          </p:txBody>
        </p:sp>
      </p:grp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323850" y="620713"/>
            <a:ext cx="640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华文楷体"/>
              </a:rPr>
              <a:t>我们总希望，有用功占总功中的份额越大越好</a:t>
            </a:r>
          </a:p>
        </p:txBody>
      </p:sp>
      <p:graphicFrame>
        <p:nvGraphicFramePr>
          <p:cNvPr id="17428" name="Object 2"/>
          <p:cNvGraphicFramePr>
            <a:graphicFrameLocks noChangeAspect="1"/>
          </p:cNvGraphicFramePr>
          <p:nvPr/>
        </p:nvGraphicFramePr>
        <p:xfrm>
          <a:off x="323850" y="1628775"/>
          <a:ext cx="6851650" cy="990600"/>
        </p:xfrm>
        <a:graphic>
          <a:graphicData uri="http://schemas.openxmlformats.org/presentationml/2006/ole">
            <p:oleObj spid="_x0000_s2050" name="Equation" r:id="rId4" imgW="3136680" imgH="457200" progId="">
              <p:embed/>
            </p:oleObj>
          </a:graphicData>
        </a:graphic>
      </p:graphicFrame>
      <p:graphicFrame>
        <p:nvGraphicFramePr>
          <p:cNvPr id="17429" name="Object 3"/>
          <p:cNvGraphicFramePr>
            <a:graphicFrameLocks noChangeAspect="1"/>
          </p:cNvGraphicFramePr>
          <p:nvPr/>
        </p:nvGraphicFramePr>
        <p:xfrm>
          <a:off x="247650" y="2852738"/>
          <a:ext cx="6357938" cy="2057400"/>
        </p:xfrm>
        <a:graphic>
          <a:graphicData uri="http://schemas.openxmlformats.org/presentationml/2006/ole">
            <p:oleObj spid="_x0000_s2051" name="Equation" r:id="rId5" imgW="2361960" imgH="965160" progId="">
              <p:embed/>
            </p:oleObj>
          </a:graphicData>
        </a:graphic>
      </p:graphicFrame>
      <p:sp>
        <p:nvSpPr>
          <p:cNvPr id="17430" name="Text Box 22"/>
          <p:cNvSpPr txBox="1">
            <a:spLocks noChangeArrowheads="1"/>
          </p:cNvSpPr>
          <p:nvPr/>
        </p:nvSpPr>
        <p:spPr bwMode="auto">
          <a:xfrm>
            <a:off x="0" y="5516563"/>
            <a:ext cx="8964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CC0000"/>
                </a:solidFill>
                <a:latin typeface="Times New Roman" pitchFamily="18" charset="0"/>
                <a:ea typeface="华文楷体"/>
              </a:rPr>
              <a:t>正确理解机械效率，关键是明确三种功：</a:t>
            </a:r>
            <a:r>
              <a:rPr kumimoji="1" lang="zh-CN" altLang="en-US" sz="2400" b="1">
                <a:solidFill>
                  <a:srgbClr val="2406BA"/>
                </a:solidFill>
                <a:latin typeface="Times New Roman" pitchFamily="18" charset="0"/>
                <a:ea typeface="华文楷体"/>
              </a:rPr>
              <a:t>①</a:t>
            </a:r>
            <a:r>
              <a:rPr kumimoji="1" lang="en-US" altLang="zh-CN" sz="2400" b="1">
                <a:solidFill>
                  <a:srgbClr val="2406BA"/>
                </a:solidFill>
                <a:latin typeface="Times New Roman" pitchFamily="18" charset="0"/>
                <a:ea typeface="华文楷体"/>
              </a:rPr>
              <a:t>w</a:t>
            </a:r>
            <a:r>
              <a:rPr kumimoji="1" lang="zh-CN" altLang="en-US" sz="2400" b="1" baseline="-25000">
                <a:solidFill>
                  <a:srgbClr val="2406BA"/>
                </a:solidFill>
                <a:latin typeface="Times New Roman" pitchFamily="18" charset="0"/>
                <a:ea typeface="华文楷体"/>
              </a:rPr>
              <a:t>有      </a:t>
            </a:r>
            <a:r>
              <a:rPr kumimoji="1" lang="zh-CN" altLang="en-US" sz="2400" b="1">
                <a:solidFill>
                  <a:srgbClr val="2406BA"/>
                </a:solidFill>
                <a:latin typeface="Times New Roman" pitchFamily="18" charset="0"/>
                <a:ea typeface="华文楷体"/>
              </a:rPr>
              <a:t>②</a:t>
            </a:r>
            <a:r>
              <a:rPr kumimoji="1" lang="en-US" altLang="zh-CN" sz="2400" b="1">
                <a:solidFill>
                  <a:srgbClr val="2406BA"/>
                </a:solidFill>
                <a:latin typeface="Times New Roman" pitchFamily="18" charset="0"/>
                <a:ea typeface="华文楷体"/>
              </a:rPr>
              <a:t>w</a:t>
            </a:r>
            <a:r>
              <a:rPr kumimoji="1" lang="zh-CN" altLang="en-US" sz="2400" b="1" baseline="-25000">
                <a:solidFill>
                  <a:srgbClr val="2406BA"/>
                </a:solidFill>
                <a:latin typeface="Times New Roman" pitchFamily="18" charset="0"/>
                <a:ea typeface="华文楷体"/>
              </a:rPr>
              <a:t>总      </a:t>
            </a:r>
            <a:r>
              <a:rPr kumimoji="1" lang="zh-CN" altLang="en-US" sz="2400" b="1">
                <a:solidFill>
                  <a:srgbClr val="2406BA"/>
                </a:solidFill>
                <a:latin typeface="Times New Roman" pitchFamily="18" charset="0"/>
                <a:ea typeface="华文楷体"/>
              </a:rPr>
              <a:t>③</a:t>
            </a:r>
            <a:r>
              <a:rPr kumimoji="1" lang="en-US" altLang="zh-CN" sz="2400" b="1">
                <a:solidFill>
                  <a:srgbClr val="2406BA"/>
                </a:solidFill>
                <a:latin typeface="Times New Roman" pitchFamily="18" charset="0"/>
                <a:ea typeface="华文楷体"/>
              </a:rPr>
              <a:t>w</a:t>
            </a:r>
            <a:r>
              <a:rPr kumimoji="1" lang="zh-CN" altLang="en-US" sz="2400" b="1" baseline="-25000">
                <a:solidFill>
                  <a:srgbClr val="2406BA"/>
                </a:solidFill>
                <a:latin typeface="Times New Roman" pitchFamily="18" charset="0"/>
                <a:ea typeface="华文楷体"/>
              </a:rPr>
              <a:t>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6" grpId="0" autoUpdateAnimBg="0"/>
      <p:bldP spid="1743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966788" y="1763713"/>
            <a:ext cx="7748587" cy="265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itchFamily="18" charset="0"/>
                <a:ea typeface="华文楷体"/>
              </a:rPr>
              <a:t>1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．关于机械效率的说法中正确的是</a:t>
            </a:r>
            <a:r>
              <a:rPr lang="en-US" sz="2800">
                <a:latin typeface="Times New Roman" pitchFamily="18" charset="0"/>
                <a:ea typeface="华文楷体"/>
              </a:rPr>
              <a:t>    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（  </a:t>
            </a:r>
            <a:r>
              <a:rPr lang="en-US" sz="2800">
                <a:latin typeface="Times New Roman" pitchFamily="18" charset="0"/>
                <a:ea typeface="华文楷体"/>
              </a:rPr>
              <a:t>    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）</a:t>
            </a:r>
            <a:endParaRPr lang="en-US" altLang="zh-CN" sz="2800">
              <a:latin typeface="Times New Roman" pitchFamily="18" charset="0"/>
              <a:ea typeface="华文楷体"/>
            </a:endParaRPr>
          </a:p>
          <a:p>
            <a:pPr>
              <a:lnSpc>
                <a:spcPct val="120000"/>
              </a:lnSpc>
            </a:pPr>
            <a:r>
              <a:rPr lang="en-US" sz="2800">
                <a:latin typeface="Times New Roman" pitchFamily="18" charset="0"/>
                <a:ea typeface="华文楷体"/>
              </a:rPr>
              <a:t>   </a:t>
            </a:r>
            <a:r>
              <a:rPr lang="en-US" altLang="zh-CN" sz="2800">
                <a:latin typeface="Times New Roman" pitchFamily="18" charset="0"/>
                <a:ea typeface="华文楷体"/>
              </a:rPr>
              <a:t>A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．越省力的机械，效率越高</a:t>
            </a:r>
          </a:p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itchFamily="18" charset="0"/>
                <a:ea typeface="华文楷体"/>
              </a:rPr>
              <a:t>   B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．做有用功越多的机械，效率越高</a:t>
            </a:r>
          </a:p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itchFamily="18" charset="0"/>
                <a:ea typeface="华文楷体"/>
              </a:rPr>
              <a:t>   C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．做相同的功，额外功的值越小，效率越高</a:t>
            </a:r>
          </a:p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itchFamily="18" charset="0"/>
                <a:ea typeface="华文楷体"/>
              </a:rPr>
              <a:t>   D</a:t>
            </a:r>
            <a:r>
              <a:rPr lang="zh-CN" altLang="en-US" sz="2800">
                <a:latin typeface="Times New Roman" pitchFamily="18" charset="0"/>
                <a:ea typeface="华文楷体"/>
              </a:rPr>
              <a:t>．做功越快的机械，效率越高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316788" y="1808163"/>
            <a:ext cx="5667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C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endParaRPr lang="zh-CN" altLang="en-US" sz="280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22531" name="Group 6"/>
          <p:cNvGrpSpPr>
            <a:grpSpLocks/>
          </p:cNvGrpSpPr>
          <p:nvPr/>
        </p:nvGrpSpPr>
        <p:grpSpPr bwMode="auto">
          <a:xfrm>
            <a:off x="611188" y="188913"/>
            <a:ext cx="2205037" cy="785812"/>
            <a:chOff x="442" y="2500"/>
            <a:chExt cx="1389" cy="495"/>
          </a:xfrm>
        </p:grpSpPr>
        <p:pic>
          <p:nvPicPr>
            <p:cNvPr id="22532" name="Rectangle 15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42" y="2500"/>
              <a:ext cx="1389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3" name="Text Box 8"/>
            <p:cNvSpPr txBox="1">
              <a:spLocks noChangeArrowheads="1"/>
            </p:cNvSpPr>
            <p:nvPr/>
          </p:nvSpPr>
          <p:spPr bwMode="auto">
            <a:xfrm>
              <a:off x="544" y="2589"/>
              <a:ext cx="127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Calibri" pitchFamily="34" charset="0"/>
                  <a:ea typeface="华文楷体"/>
                </a:rPr>
                <a:t>  练一练</a:t>
              </a:r>
              <a:endParaRPr lang="en-US" altLang="zh-CN" sz="3200">
                <a:latin typeface="Calibri" pitchFamily="34" charset="0"/>
                <a:ea typeface="华文楷体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5"/>
          <p:cNvSpPr txBox="1">
            <a:spLocks noChangeArrowheads="1"/>
          </p:cNvSpPr>
          <p:nvPr/>
        </p:nvSpPr>
        <p:spPr bwMode="auto">
          <a:xfrm>
            <a:off x="228600" y="1524000"/>
            <a:ext cx="76565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  <a:ea typeface="华文楷体"/>
              </a:rPr>
              <a:t>2</a:t>
            </a:r>
            <a:r>
              <a:rPr kumimoji="1" lang="zh-CN" altLang="en-US" sz="2400" b="1">
                <a:latin typeface="Times New Roman" pitchFamily="18" charset="0"/>
                <a:ea typeface="华文楷体"/>
              </a:rPr>
              <a:t>、关于机械效率，以下说法正确的是：（         ）</a:t>
            </a:r>
          </a:p>
        </p:txBody>
      </p:sp>
      <p:sp>
        <p:nvSpPr>
          <p:cNvPr id="40966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1000" y="4800600"/>
            <a:ext cx="7239000" cy="609600"/>
          </a:xfrm>
          <a:prstGeom prst="actionButtonBlank">
            <a:avLst/>
          </a:prstGeom>
          <a:solidFill>
            <a:schemeClr val="bg1">
              <a:lumMod val="95000"/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2400" b="1">
                <a:latin typeface="Times New Roman" pitchFamily="18" charset="0"/>
                <a:ea typeface="+mn-ea"/>
                <a:cs typeface="+mn-cs"/>
              </a:rPr>
              <a:t>D</a:t>
            </a:r>
            <a:r>
              <a:rPr kumimoji="1" lang="zh-CN" altLang="en-US" sz="2400" b="1">
                <a:latin typeface="Times New Roman" pitchFamily="18" charset="0"/>
                <a:ea typeface="+mn-ea"/>
                <a:cs typeface="+mn-cs"/>
              </a:rPr>
              <a:t>、省力越多的机械，机械效率越高。</a:t>
            </a:r>
          </a:p>
        </p:txBody>
      </p:sp>
      <p:sp>
        <p:nvSpPr>
          <p:cNvPr id="40967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1000" y="3962400"/>
            <a:ext cx="7239000" cy="609600"/>
          </a:xfrm>
          <a:prstGeom prst="actionButtonBlank">
            <a:avLst/>
          </a:prstGeom>
          <a:solidFill>
            <a:schemeClr val="bg1">
              <a:lumMod val="95000"/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2400" b="1">
                <a:latin typeface="Times New Roman" pitchFamily="18" charset="0"/>
                <a:ea typeface="+mn-ea"/>
                <a:cs typeface="+mn-cs"/>
              </a:rPr>
              <a:t>C</a:t>
            </a:r>
            <a:r>
              <a:rPr kumimoji="1" lang="zh-CN" altLang="en-US" sz="2400" b="1">
                <a:latin typeface="Times New Roman" pitchFamily="18" charset="0"/>
                <a:ea typeface="+mn-ea"/>
                <a:cs typeface="+mn-cs"/>
              </a:rPr>
              <a:t>、做功越多的机械，机械效率越高；</a:t>
            </a:r>
          </a:p>
        </p:txBody>
      </p:sp>
      <p:sp>
        <p:nvSpPr>
          <p:cNvPr id="27652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1000" y="3200400"/>
            <a:ext cx="7239000" cy="609600"/>
          </a:xfrm>
          <a:prstGeom prst="actionButtonBlank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kumimoji="1" lang="en-US" altLang="zh-CN" sz="2400" b="1">
                <a:latin typeface="Times New Roman" pitchFamily="18" charset="0"/>
                <a:ea typeface="华文楷体"/>
              </a:rPr>
              <a:t>B</a:t>
            </a:r>
            <a:r>
              <a:rPr kumimoji="1" lang="zh-CN" altLang="en-US" sz="2400" b="1">
                <a:latin typeface="Times New Roman" pitchFamily="18" charset="0"/>
                <a:ea typeface="华文楷体"/>
              </a:rPr>
              <a:t>、单位时间里做功越多的机械，机械效率越高；</a:t>
            </a:r>
          </a:p>
        </p:txBody>
      </p:sp>
      <p:sp>
        <p:nvSpPr>
          <p:cNvPr id="27653" name="AutoShape 9">
            <a:hlinkClick r:id="rId4" action="ppaction://hlinksldjump" highlightClick="1">
              <a:snd r:embed="rId5" name="applause.wav"/>
            </a:hlinkClick>
          </p:cNvPr>
          <p:cNvSpPr>
            <a:spLocks noChangeArrowheads="1"/>
          </p:cNvSpPr>
          <p:nvPr/>
        </p:nvSpPr>
        <p:spPr bwMode="auto">
          <a:xfrm>
            <a:off x="381000" y="2438400"/>
            <a:ext cx="7239000" cy="609600"/>
          </a:xfrm>
          <a:prstGeom prst="actionButtonBlank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kumimoji="1" lang="en-US" altLang="zh-CN" sz="2400" b="1">
                <a:latin typeface="Times New Roman" pitchFamily="18" charset="0"/>
                <a:ea typeface="华文楷体"/>
              </a:rPr>
              <a:t>A</a:t>
            </a:r>
            <a:r>
              <a:rPr kumimoji="1" lang="zh-CN" altLang="en-US" sz="2400" b="1">
                <a:latin typeface="Times New Roman" pitchFamily="18" charset="0"/>
                <a:ea typeface="华文楷体"/>
              </a:rPr>
              <a:t>、机械效率总小于</a:t>
            </a:r>
            <a:r>
              <a:rPr kumimoji="1" lang="en-US" altLang="zh-CN" sz="2400" b="1">
                <a:latin typeface="Times New Roman" pitchFamily="18" charset="0"/>
                <a:ea typeface="华文楷体"/>
              </a:rPr>
              <a:t>1</a:t>
            </a:r>
            <a:r>
              <a:rPr kumimoji="1" lang="zh-CN" altLang="en-US" sz="2400" b="1">
                <a:latin typeface="Times New Roman" pitchFamily="18" charset="0"/>
                <a:ea typeface="华文楷体"/>
              </a:rPr>
              <a:t>；</a:t>
            </a:r>
          </a:p>
        </p:txBody>
      </p:sp>
      <p:grpSp>
        <p:nvGrpSpPr>
          <p:cNvPr id="27654" name="Group 6"/>
          <p:cNvGrpSpPr>
            <a:grpSpLocks/>
          </p:cNvGrpSpPr>
          <p:nvPr/>
        </p:nvGrpSpPr>
        <p:grpSpPr bwMode="auto">
          <a:xfrm>
            <a:off x="-9525" y="195263"/>
            <a:ext cx="2205038" cy="785812"/>
            <a:chOff x="442" y="2500"/>
            <a:chExt cx="1389" cy="495"/>
          </a:xfrm>
        </p:grpSpPr>
        <p:pic>
          <p:nvPicPr>
            <p:cNvPr id="27656" name="Rectangle 15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42" y="2500"/>
              <a:ext cx="1389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7" name="Text Box 8"/>
            <p:cNvSpPr txBox="1">
              <a:spLocks noChangeArrowheads="1"/>
            </p:cNvSpPr>
            <p:nvPr/>
          </p:nvSpPr>
          <p:spPr bwMode="auto">
            <a:xfrm>
              <a:off x="544" y="2589"/>
              <a:ext cx="127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Calibri" pitchFamily="34" charset="0"/>
                  <a:ea typeface="华文楷体"/>
                </a:rPr>
                <a:t>  练一练</a:t>
              </a:r>
              <a:endParaRPr lang="en-US" altLang="zh-CN" sz="3200">
                <a:latin typeface="Calibri" pitchFamily="34" charset="0"/>
                <a:ea typeface="华文楷体"/>
              </a:endParaRPr>
            </a:p>
          </p:txBody>
        </p:sp>
      </p:grp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011863" y="1412875"/>
            <a:ext cx="6477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叶根友毛笔行书2.0版"/>
                <a:ea typeface="叶根友毛笔行书2.0版"/>
                <a:cs typeface="叶根友毛笔行书2.0版"/>
              </a:rPr>
              <a:t>A</a:t>
            </a:r>
            <a:endParaRPr lang="zh-CN" altLang="en-US" sz="3600">
              <a:solidFill>
                <a:srgbClr val="FF0000"/>
              </a:solidFill>
              <a:latin typeface="叶根友毛笔行书2.0版"/>
              <a:ea typeface="叶根友毛笔行书2.0版"/>
              <a:cs typeface="叶根友毛笔行书2.0版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1030"/>
          <p:cNvSpPr>
            <a:spLocks noChangeArrowheads="1"/>
          </p:cNvSpPr>
          <p:nvPr/>
        </p:nvSpPr>
        <p:spPr bwMode="auto">
          <a:xfrm>
            <a:off x="0" y="838200"/>
            <a:ext cx="9144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76225" algn="just"/>
            <a:r>
              <a:rPr lang="zh-CN" altLang="en-US" sz="2800" b="1">
                <a:latin typeface="Cambria" pitchFamily="18" charset="0"/>
                <a:ea typeface="华文楷体"/>
              </a:rPr>
              <a:t>例  用一动滑轮将重</a:t>
            </a:r>
            <a:r>
              <a:rPr lang="en-US" altLang="zh-CN" sz="2800" b="1">
                <a:latin typeface="Cambria" pitchFamily="18" charset="0"/>
                <a:ea typeface="华文楷体"/>
              </a:rPr>
              <a:t>200N</a:t>
            </a:r>
            <a:r>
              <a:rPr lang="zh-CN" altLang="en-US" sz="2800" b="1">
                <a:latin typeface="Cambria" pitchFamily="18" charset="0"/>
                <a:ea typeface="华文楷体"/>
              </a:rPr>
              <a:t>的砂子提到</a:t>
            </a:r>
            <a:r>
              <a:rPr lang="en-US" altLang="zh-CN" sz="2800" b="1">
                <a:latin typeface="Cambria" pitchFamily="18" charset="0"/>
                <a:ea typeface="华文楷体"/>
              </a:rPr>
              <a:t>9m</a:t>
            </a:r>
            <a:r>
              <a:rPr lang="zh-CN" altLang="en-US" sz="2800" b="1">
                <a:latin typeface="Cambria" pitchFamily="18" charset="0"/>
                <a:ea typeface="华文楷体"/>
              </a:rPr>
              <a:t>高的脚手架上，所用力是</a:t>
            </a:r>
            <a:r>
              <a:rPr lang="en-US" altLang="zh-CN" sz="2800" b="1">
                <a:latin typeface="Cambria" pitchFamily="18" charset="0"/>
                <a:ea typeface="华文楷体"/>
              </a:rPr>
              <a:t>120N</a:t>
            </a:r>
            <a:r>
              <a:rPr lang="zh-CN" altLang="en-US" sz="2800" b="1">
                <a:latin typeface="Cambria" pitchFamily="18" charset="0"/>
                <a:ea typeface="华文楷体"/>
              </a:rPr>
              <a:t>，求有用功、总功机械效率各是多少？</a:t>
            </a:r>
            <a:endParaRPr lang="zh-CN" altLang="en-US" sz="2400" b="1">
              <a:latin typeface="Cambria" pitchFamily="18" charset="0"/>
              <a:ea typeface="华文楷体"/>
            </a:endParaRPr>
          </a:p>
        </p:txBody>
      </p:sp>
      <p:graphicFrame>
        <p:nvGraphicFramePr>
          <p:cNvPr id="27648" name="Object 2"/>
          <p:cNvGraphicFramePr>
            <a:graphicFrameLocks noChangeAspect="1"/>
          </p:cNvGraphicFramePr>
          <p:nvPr/>
        </p:nvGraphicFramePr>
        <p:xfrm>
          <a:off x="762000" y="2819400"/>
          <a:ext cx="6705600" cy="801688"/>
        </p:xfrm>
        <a:graphic>
          <a:graphicData uri="http://schemas.openxmlformats.org/presentationml/2006/ole">
            <p:oleObj spid="_x0000_s4098" r:id="rId3" imgW="1993900" imgH="241300" progId="Equation.3">
              <p:embed/>
            </p:oleObj>
          </a:graphicData>
        </a:graphic>
      </p:graphicFrame>
      <p:graphicFrame>
        <p:nvGraphicFramePr>
          <p:cNvPr id="27649" name="Object 3"/>
          <p:cNvGraphicFramePr>
            <a:graphicFrameLocks noChangeAspect="1"/>
          </p:cNvGraphicFramePr>
          <p:nvPr/>
        </p:nvGraphicFramePr>
        <p:xfrm>
          <a:off x="838200" y="4114800"/>
          <a:ext cx="6172200" cy="2066925"/>
        </p:xfrm>
        <a:graphic>
          <a:graphicData uri="http://schemas.openxmlformats.org/presentationml/2006/ole">
            <p:oleObj spid="_x0000_s4099" r:id="rId4" imgW="2044700" imgH="685800" progId="Equation.3">
              <p:embed/>
            </p:oleObj>
          </a:graphicData>
        </a:graphic>
      </p:graphicFrame>
      <p:sp>
        <p:nvSpPr>
          <p:cNvPr id="13319" name="Rectangle 1031"/>
          <p:cNvSpPr>
            <a:spLocks noChangeArrowheads="1"/>
          </p:cNvSpPr>
          <p:nvPr/>
        </p:nvSpPr>
        <p:spPr bwMode="auto">
          <a:xfrm>
            <a:off x="762000" y="2133600"/>
            <a:ext cx="1000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Cambria" pitchFamily="18" charset="0"/>
                <a:ea typeface="华文楷体"/>
              </a:rPr>
              <a:t>解：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utoUpdateAnimBg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181</TotalTime>
  <Words>1291</Words>
  <Application>Microsoft Office PowerPoint</Application>
  <PresentationFormat>全屏显示(4:3)</PresentationFormat>
  <Paragraphs>202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演示文稿设计模板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Cambria</vt:lpstr>
      <vt:lpstr>华文楷体</vt:lpstr>
      <vt:lpstr>Arial</vt:lpstr>
      <vt:lpstr>Maiandra GD</vt:lpstr>
      <vt:lpstr>隶书</vt:lpstr>
      <vt:lpstr>Wingdings 2</vt:lpstr>
      <vt:lpstr>Calibri</vt:lpstr>
      <vt:lpstr>宋体</vt:lpstr>
      <vt:lpstr>楷体_GB2312</vt:lpstr>
      <vt:lpstr>Times New Roman</vt:lpstr>
      <vt:lpstr>叶根友毛笔行书2.0版</vt:lpstr>
      <vt:lpstr>Wingdings</vt:lpstr>
      <vt:lpstr>华文中宋</vt:lpstr>
      <vt:lpstr>华文新魏</vt:lpstr>
      <vt:lpstr>龙腾四海</vt:lpstr>
      <vt:lpstr>龙腾四海</vt:lpstr>
      <vt:lpstr>龙腾四海</vt:lpstr>
      <vt:lpstr>Equation</vt:lpstr>
      <vt:lpstr>Microsoft 公式 3.0</vt:lpstr>
      <vt:lpstr>公式</vt:lpstr>
      <vt:lpstr>第十章   机械与人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实验结论：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机械效率</dc:title>
  <cp:lastModifiedBy>微软用户</cp:lastModifiedBy>
  <cp:revision>41</cp:revision>
  <dcterms:created xsi:type="dcterms:W3CDTF">2014-05-12T22:44:13Z</dcterms:created>
  <dcterms:modified xsi:type="dcterms:W3CDTF">2014-06-02T12:32:28Z</dcterms:modified>
</cp:coreProperties>
</file>